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41"/>
  </p:notesMasterIdLst>
  <p:sldIdLst>
    <p:sldId id="256" r:id="rId7"/>
    <p:sldId id="266" r:id="rId8"/>
    <p:sldId id="313" r:id="rId9"/>
    <p:sldId id="283" r:id="rId10"/>
    <p:sldId id="268" r:id="rId11"/>
    <p:sldId id="291" r:id="rId12"/>
    <p:sldId id="310" r:id="rId13"/>
    <p:sldId id="343" r:id="rId14"/>
    <p:sldId id="269" r:id="rId15"/>
    <p:sldId id="322" r:id="rId16"/>
    <p:sldId id="285" r:id="rId17"/>
    <p:sldId id="317" r:id="rId18"/>
    <p:sldId id="289" r:id="rId19"/>
    <p:sldId id="316" r:id="rId20"/>
    <p:sldId id="318" r:id="rId21"/>
    <p:sldId id="323" r:id="rId22"/>
    <p:sldId id="337" r:id="rId23"/>
    <p:sldId id="333" r:id="rId24"/>
    <p:sldId id="335" r:id="rId25"/>
    <p:sldId id="319" r:id="rId26"/>
    <p:sldId id="338" r:id="rId27"/>
    <p:sldId id="339" r:id="rId28"/>
    <p:sldId id="298" r:id="rId29"/>
    <p:sldId id="302" r:id="rId30"/>
    <p:sldId id="301" r:id="rId31"/>
    <p:sldId id="346" r:id="rId32"/>
    <p:sldId id="345" r:id="rId33"/>
    <p:sldId id="340" r:id="rId34"/>
    <p:sldId id="274" r:id="rId35"/>
    <p:sldId id="315" r:id="rId36"/>
    <p:sldId id="342" r:id="rId37"/>
    <p:sldId id="309" r:id="rId38"/>
    <p:sldId id="341" r:id="rId39"/>
    <p:sldId id="271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99" d="100"/>
          <a:sy n="99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21.4.2017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17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Součet veškerých úvazků zaměstnance u zaměstnavatele/ů včetně případných DPP a DPČ nesmí překročit jeden pracovní úvazek.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502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8697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813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Plat - Platem jsou odměňování zaměstnanci – státu, územních samosprávných celků (krajů a obcí), státních fondů, příspěvkových organizací, jejíž náklady na platy a odměny za pracovní pohotovost jsou plně zabezpečovány z příspěvku na provoz poskytovaného z rozpočtu zřizovatele, školských právnických osob zřízených Ministerstvem školství, mládeže a tělovýchovy, krajem nebo obcí a veřejných neziskových ústavních zdravotnických zařízení. </a:t>
            </a:r>
          </a:p>
          <a:p>
            <a:r>
              <a:rPr lang="cs-CZ" dirty="0" smtClean="0"/>
              <a:t>Mzdu - Mzdou jsou odměňováni zaměstnanci ostatních zaměstnavatelů. Mzdou se rozumí peněžitá plnění nebo plnění peněžité hodnoty (naturální mzdy) poskytované zaměstnavatelem zaměstnanci za vykonanou práci.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018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616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031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Veškeré výdaje související</a:t>
            </a:r>
            <a:r>
              <a:rPr lang="cs-CZ" baseline="0" dirty="0" smtClean="0"/>
              <a:t> s vyloučenými aktivitami jsou nezpůsobilé.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878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11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Základem dobře</a:t>
            </a:r>
            <a:r>
              <a:rPr lang="cs-CZ" baseline="0" dirty="0" smtClean="0"/>
              <a:t> sestaveného rozpočtu je respektování několika základních pravidel neboli hledisek způsobilosti.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06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33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6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42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50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770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817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79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38899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21.4.2017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21.4.2017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seznam-obvyklych-cen-vybaven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/op-vvv/mzdovelimity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psv.cz/ISPV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9" y="2808581"/>
            <a:ext cx="76382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cs typeface="Arial" panose="020B0604020202020204" pitchFamily="34" charset="0"/>
              </a:rPr>
              <a:t>VÝZVA </a:t>
            </a:r>
            <a:r>
              <a:rPr lang="cs-CZ" sz="4400" b="1" dirty="0">
                <a:cs typeface="Arial" panose="020B0604020202020204" pitchFamily="34" charset="0"/>
              </a:rPr>
              <a:t>VYŠŠÍ ODBORNÉ ŠKOLY</a:t>
            </a:r>
            <a:endParaRPr lang="cs-CZ" sz="4400" b="1" dirty="0" smtClean="0">
              <a:cs typeface="Arial" panose="020B0604020202020204" pitchFamily="34" charset="0"/>
            </a:endParaRPr>
          </a:p>
          <a:p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</a:t>
            </a:r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</a:t>
            </a:r>
            <a:r>
              <a:rPr lang="cs-CZ" sz="2800" b="1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dubna 2017</a:t>
            </a:r>
            <a:endParaRPr lang="cs-CZ" sz="2800" b="1" dirty="0" smtClean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Celkové 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Přiměřenost a opodstatněnost celkové výše rozpočtu a jednotlivých rozpočtových položek zejména vzhledem:</a:t>
            </a:r>
          </a:p>
          <a:p>
            <a:pPr marL="1028700" lvl="1" indent="-342900">
              <a:lnSpc>
                <a:spcPct val="120000"/>
              </a:lnSpc>
            </a:pPr>
            <a:r>
              <a:rPr lang="cs-CZ" altLang="cs-CZ" sz="2000" dirty="0">
                <a:latin typeface="+mj-lt"/>
              </a:rPr>
              <a:t>k cílům a obsahu projektu a jednotlivých aktivit; </a:t>
            </a:r>
          </a:p>
          <a:p>
            <a:pPr marL="1028700" lvl="1" indent="-342900">
              <a:lnSpc>
                <a:spcPct val="120000"/>
              </a:lnSpc>
            </a:pPr>
            <a:r>
              <a:rPr lang="cs-CZ" altLang="cs-CZ" sz="2000" dirty="0">
                <a:latin typeface="+mj-lt"/>
              </a:rPr>
              <a:t>cílové skupině; </a:t>
            </a:r>
          </a:p>
          <a:p>
            <a:pPr marL="1028700" lvl="1" indent="-342900">
              <a:lnSpc>
                <a:spcPct val="120000"/>
              </a:lnSpc>
            </a:pPr>
            <a:r>
              <a:rPr lang="cs-CZ" altLang="cs-CZ" sz="2000" dirty="0">
                <a:latin typeface="+mj-lt"/>
              </a:rPr>
              <a:t>délce trvání projektu; </a:t>
            </a:r>
          </a:p>
          <a:p>
            <a:pPr marL="1028700" lvl="1" indent="-342900">
              <a:lnSpc>
                <a:spcPct val="120000"/>
              </a:lnSpc>
            </a:pPr>
            <a:r>
              <a:rPr lang="cs-CZ" altLang="cs-CZ" sz="2000" dirty="0">
                <a:latin typeface="+mj-lt"/>
              </a:rPr>
              <a:t>cílovým hodnotám výstupových a výsledkových indikátorů</a:t>
            </a:r>
            <a:r>
              <a:rPr lang="cs-CZ" altLang="cs-CZ" sz="2000" dirty="0" smtClean="0">
                <a:latin typeface="+mj-lt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100" dirty="0">
                <a:latin typeface="+mn-lt"/>
              </a:rPr>
              <a:t>Vzájemná provázanost jednotlivých položek rozpočtu s plánovanými aktivitami projektu a výdaji s nimi spojenými.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100" dirty="0">
                <a:latin typeface="+mn-lt"/>
              </a:rPr>
              <a:t>Specifikování jednotlivých </a:t>
            </a:r>
            <a:r>
              <a:rPr lang="cs-CZ" altLang="cs-CZ" sz="2100" dirty="0" smtClean="0">
                <a:latin typeface="+mn-lt"/>
              </a:rPr>
              <a:t>výdajů </a:t>
            </a:r>
            <a:r>
              <a:rPr lang="cs-CZ" altLang="cs-CZ" sz="2100" dirty="0">
                <a:latin typeface="+mn-lt"/>
              </a:rPr>
              <a:t>projektu v souhrnném rozpočtu v žádosti o </a:t>
            </a:r>
            <a:r>
              <a:rPr lang="cs-CZ" altLang="cs-CZ" sz="2100" dirty="0" smtClean="0">
                <a:latin typeface="+mn-lt"/>
              </a:rPr>
              <a:t>podporu – členění na položky.</a:t>
            </a:r>
            <a:endParaRPr lang="cs-CZ" altLang="cs-CZ" sz="2100" dirty="0">
              <a:latin typeface="+mn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100" dirty="0" smtClean="0">
                <a:latin typeface="+mn-lt"/>
              </a:rPr>
              <a:t>Zdůvodnění </a:t>
            </a:r>
            <a:r>
              <a:rPr lang="cs-CZ" altLang="cs-CZ" sz="2100" dirty="0">
                <a:latin typeface="+mn-lt"/>
              </a:rPr>
              <a:t>plánovaných osobních výdajů v žádosti o </a:t>
            </a:r>
            <a:r>
              <a:rPr lang="cs-CZ" altLang="cs-CZ" sz="2100" dirty="0" smtClean="0">
                <a:latin typeface="+mn-lt"/>
              </a:rPr>
              <a:t>podporu a přílohách.</a:t>
            </a:r>
            <a:endParaRPr lang="cs-CZ" altLang="cs-CZ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15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Celkové 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n-lt"/>
              </a:rPr>
              <a:t>Pro žadatele/příjemce </a:t>
            </a:r>
            <a:r>
              <a:rPr lang="cs-CZ" altLang="cs-CZ" b="1" dirty="0" smtClean="0">
                <a:latin typeface="+mn-lt"/>
              </a:rPr>
              <a:t>OSS a  </a:t>
            </a:r>
            <a:r>
              <a:rPr lang="cs-CZ" altLang="cs-CZ" b="1" dirty="0">
                <a:latin typeface="+mn-lt"/>
              </a:rPr>
              <a:t>PO </a:t>
            </a:r>
            <a:r>
              <a:rPr lang="cs-CZ" altLang="cs-CZ" b="1" dirty="0" smtClean="0">
                <a:latin typeface="+mn-lt"/>
              </a:rPr>
              <a:t>OSS </a:t>
            </a:r>
            <a:r>
              <a:rPr lang="cs-CZ" altLang="cs-CZ" dirty="0" smtClean="0">
                <a:latin typeface="+mn-lt"/>
              </a:rPr>
              <a:t>platí </a:t>
            </a:r>
            <a:r>
              <a:rPr lang="cs-CZ" altLang="cs-CZ" u="sng" dirty="0" smtClean="0">
                <a:latin typeface="+mn-lt"/>
              </a:rPr>
              <a:t>úplné vykazování</a:t>
            </a:r>
            <a:r>
              <a:rPr lang="cs-CZ" altLang="cs-CZ" dirty="0" smtClean="0">
                <a:latin typeface="+mn-lt"/>
              </a:rPr>
              <a:t>.</a:t>
            </a:r>
            <a:endParaRPr lang="cs-CZ" altLang="cs-CZ" dirty="0">
              <a:latin typeface="+mn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b="1" dirty="0" smtClean="0">
                <a:latin typeface="+mn-lt"/>
              </a:rPr>
              <a:t>Ostatní žadatelé </a:t>
            </a:r>
            <a:r>
              <a:rPr lang="cs-CZ" altLang="cs-CZ" dirty="0" smtClean="0">
                <a:latin typeface="+mn-lt"/>
              </a:rPr>
              <a:t>– </a:t>
            </a:r>
            <a:r>
              <a:rPr lang="cs-CZ" altLang="cs-CZ" u="sng" dirty="0" smtClean="0">
                <a:latin typeface="+mn-lt"/>
              </a:rPr>
              <a:t>zjednodušené vykazování </a:t>
            </a:r>
            <a:r>
              <a:rPr lang="cs-CZ" altLang="cs-CZ" dirty="0" smtClean="0">
                <a:latin typeface="+mn-lt"/>
              </a:rPr>
              <a:t>formou financování </a:t>
            </a:r>
            <a:r>
              <a:rPr lang="cs-CZ" altLang="cs-CZ" dirty="0">
                <a:latin typeface="+mn-lt"/>
              </a:rPr>
              <a:t>paušální sazbou 40 % přímých způsobilých nákladů na </a:t>
            </a:r>
            <a:r>
              <a:rPr lang="cs-CZ" altLang="cs-CZ" dirty="0" smtClean="0">
                <a:latin typeface="+mn-lt"/>
              </a:rPr>
              <a:t>zaměstnance.</a:t>
            </a:r>
            <a:endParaRPr lang="cs-CZ" altLang="cs-CZ" b="1" dirty="0" smtClean="0">
              <a:latin typeface="+mn-lt"/>
            </a:endParaRPr>
          </a:p>
          <a:p>
            <a:pPr marL="1028700" lvl="1" indent="-342900">
              <a:lnSpc>
                <a:spcPct val="120000"/>
              </a:lnSpc>
            </a:pPr>
            <a:r>
              <a:rPr lang="cs-CZ" altLang="cs-CZ" sz="2000" dirty="0" smtClean="0">
                <a:latin typeface="+mj-lt"/>
              </a:rPr>
              <a:t>V rozpočtu projektu plánovány pouze </a:t>
            </a:r>
            <a:r>
              <a:rPr lang="cs-CZ" altLang="cs-CZ" sz="2000" b="1" dirty="0" smtClean="0">
                <a:latin typeface="+mj-lt"/>
              </a:rPr>
              <a:t>osobní výdaje </a:t>
            </a:r>
            <a:r>
              <a:rPr lang="cs-CZ" altLang="cs-CZ" sz="2000" dirty="0" smtClean="0">
                <a:latin typeface="+mj-lt"/>
              </a:rPr>
              <a:t>(realizační tým), paušální náklady dopočteny sazbou </a:t>
            </a:r>
            <a:r>
              <a:rPr lang="cs-CZ" altLang="cs-CZ" sz="2000" dirty="0">
                <a:latin typeface="+mj-lt"/>
              </a:rPr>
              <a:t>40 % </a:t>
            </a:r>
            <a:r>
              <a:rPr lang="cs-CZ" altLang="cs-CZ" sz="2000" dirty="0" smtClean="0">
                <a:latin typeface="+mj-lt"/>
              </a:rPr>
              <a:t>z osobních výdajů.</a:t>
            </a:r>
          </a:p>
          <a:p>
            <a:pPr marL="1028700" lvl="1" indent="-342900">
              <a:lnSpc>
                <a:spcPct val="120000"/>
              </a:lnSpc>
            </a:pPr>
            <a:r>
              <a:rPr lang="cs-CZ" altLang="cs-CZ" sz="2000" b="1" dirty="0" smtClean="0">
                <a:latin typeface="+mj-lt"/>
              </a:rPr>
              <a:t>Paušální náklady</a:t>
            </a:r>
          </a:p>
          <a:p>
            <a:pPr marL="1485900" lvl="2" indent="-342900">
              <a:lnSpc>
                <a:spcPct val="120000"/>
              </a:lnSpc>
            </a:pPr>
            <a:r>
              <a:rPr lang="cs-CZ" altLang="cs-CZ" dirty="0" smtClean="0">
                <a:latin typeface="+mj-lt"/>
              </a:rPr>
              <a:t>Slouží </a:t>
            </a:r>
            <a:r>
              <a:rPr lang="cs-CZ" altLang="cs-CZ" dirty="0">
                <a:latin typeface="+mj-lt"/>
              </a:rPr>
              <a:t>k pokrytí zbývajících způsobilých nákladů na </a:t>
            </a:r>
            <a:r>
              <a:rPr lang="cs-CZ" altLang="cs-CZ" dirty="0" smtClean="0">
                <a:latin typeface="+mj-lt"/>
              </a:rPr>
              <a:t>projekt</a:t>
            </a:r>
            <a:r>
              <a:rPr lang="cs-CZ" altLang="cs-CZ" dirty="0">
                <a:latin typeface="+mj-lt"/>
              </a:rPr>
              <a:t>;</a:t>
            </a:r>
            <a:endParaRPr lang="cs-CZ" altLang="cs-CZ" dirty="0" smtClean="0">
              <a:latin typeface="+mj-lt"/>
            </a:endParaRPr>
          </a:p>
          <a:p>
            <a:pPr marL="1485900" lvl="2" indent="-342900">
              <a:lnSpc>
                <a:spcPct val="120000"/>
              </a:lnSpc>
            </a:pPr>
            <a:r>
              <a:rPr lang="cs-CZ" altLang="cs-CZ" dirty="0">
                <a:latin typeface="+mj-lt"/>
              </a:rPr>
              <a:t>nejsou rozepsány v rozpočtu </a:t>
            </a:r>
            <a:r>
              <a:rPr lang="cs-CZ" altLang="cs-CZ" dirty="0" smtClean="0">
                <a:latin typeface="+mj-lt"/>
              </a:rPr>
              <a:t>projektu;</a:t>
            </a:r>
          </a:p>
          <a:p>
            <a:pPr marL="1485900" lvl="2" indent="-342900">
              <a:lnSpc>
                <a:spcPct val="120000"/>
              </a:lnSpc>
            </a:pPr>
            <a:r>
              <a:rPr lang="cs-CZ" altLang="cs-CZ" dirty="0" smtClean="0">
                <a:latin typeface="+mj-lt"/>
              </a:rPr>
              <a:t>příjemce </a:t>
            </a:r>
            <a:r>
              <a:rPr lang="cs-CZ" altLang="cs-CZ" dirty="0">
                <a:latin typeface="+mj-lt"/>
              </a:rPr>
              <a:t>je nebude </a:t>
            </a:r>
            <a:r>
              <a:rPr lang="cs-CZ" altLang="cs-CZ" dirty="0" smtClean="0">
                <a:latin typeface="+mj-lt"/>
              </a:rPr>
              <a:t>v Žádostech o platbu vyúčtovávat.</a:t>
            </a:r>
            <a:endParaRPr lang="cs-CZ" alt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66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388991"/>
                </a:solidFill>
                <a:cs typeface="Arial" panose="020B0604020202020204" pitchFamily="34" charset="0"/>
              </a:rPr>
              <a:t>Zjednodušené vykazování výdajů</a:t>
            </a:r>
          </a:p>
        </p:txBody>
      </p:sp>
    </p:spTree>
    <p:extLst>
      <p:ext uri="{BB962C8B-B14F-4D97-AF65-F5344CB8AC3E}">
        <p14:creationId xmlns:p14="http://schemas.microsoft.com/office/powerpoint/2010/main" val="1588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Rozpočet - zjednodušené </a:t>
            </a:r>
            <a:r>
              <a:rPr lang="cs-CZ" dirty="0">
                <a:solidFill>
                  <a:srgbClr val="428D96"/>
                </a:solidFill>
              </a:rPr>
              <a:t>vykazování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2865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>
                <a:latin typeface="+mn-lt"/>
              </a:rPr>
              <a:t>1.1 Celkové </a:t>
            </a:r>
            <a:r>
              <a:rPr lang="cs-CZ" dirty="0">
                <a:latin typeface="+mn-lt"/>
              </a:rPr>
              <a:t>způsobilé osobní přímé </a:t>
            </a:r>
            <a:r>
              <a:rPr lang="cs-CZ" dirty="0" smtClean="0">
                <a:latin typeface="+mn-lt"/>
              </a:rPr>
              <a:t>výdaje</a:t>
            </a:r>
            <a:endParaRPr lang="cs-CZ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+mn-lt"/>
              </a:rPr>
              <a:t>	</a:t>
            </a:r>
            <a:r>
              <a:rPr lang="cs-CZ" dirty="0" smtClean="0">
                <a:latin typeface="+mn-lt"/>
              </a:rPr>
              <a:t>1.1.1 Platy</a:t>
            </a:r>
            <a:r>
              <a:rPr lang="cs-CZ" dirty="0">
                <a:latin typeface="+mn-lt"/>
              </a:rPr>
              <a:t>, odměny z dohod a autorské </a:t>
            </a:r>
            <a:r>
              <a:rPr lang="cs-CZ" dirty="0" smtClean="0">
                <a:latin typeface="+mn-lt"/>
              </a:rPr>
              <a:t>příspěvky</a:t>
            </a:r>
            <a:endParaRPr lang="cs-CZ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</a:t>
            </a:r>
            <a:r>
              <a:rPr lang="cs-CZ" dirty="0" smtClean="0">
                <a:latin typeface="+mn-lt"/>
              </a:rPr>
              <a:t>1.1.1.1 Administrativní </a:t>
            </a:r>
            <a:r>
              <a:rPr lang="cs-CZ" dirty="0">
                <a:latin typeface="+mn-lt"/>
              </a:rPr>
              <a:t>tým </a:t>
            </a:r>
            <a:endParaRPr lang="cs-CZ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</a:t>
            </a:r>
            <a:r>
              <a:rPr lang="cs-CZ" sz="1800" dirty="0" smtClean="0">
                <a:latin typeface="+mn-lt"/>
              </a:rPr>
              <a:t>			1.1.1.1.1 Platy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		</a:t>
            </a:r>
            <a:r>
              <a:rPr lang="cs-CZ" sz="1800" dirty="0" smtClean="0">
                <a:latin typeface="+mn-lt"/>
              </a:rPr>
              <a:t>1.1.1.1.2 DPČ</a:t>
            </a:r>
            <a:r>
              <a:rPr lang="cs-CZ" sz="1800" dirty="0">
                <a:latin typeface="+mn-lt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		</a:t>
            </a:r>
            <a:r>
              <a:rPr lang="cs-CZ" sz="1800" dirty="0" smtClean="0">
                <a:latin typeface="+mn-lt"/>
              </a:rPr>
              <a:t>1.1.1.1.3 DPP</a:t>
            </a:r>
            <a:r>
              <a:rPr lang="cs-CZ" sz="1800" dirty="0">
                <a:latin typeface="+mn-lt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</a:t>
            </a:r>
            <a:r>
              <a:rPr lang="cs-CZ" dirty="0" smtClean="0">
                <a:latin typeface="+mn-lt"/>
              </a:rPr>
              <a:t>1.1.1.2 Odborný </a:t>
            </a:r>
            <a:r>
              <a:rPr lang="cs-CZ" dirty="0">
                <a:latin typeface="+mn-lt"/>
              </a:rPr>
              <a:t>tým 	</a:t>
            </a:r>
            <a:endParaRPr lang="cs-CZ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</a:t>
            </a:r>
            <a:r>
              <a:rPr lang="cs-CZ" sz="1800" dirty="0" smtClean="0">
                <a:latin typeface="+mn-lt"/>
              </a:rPr>
              <a:t>			1.1.1.2.1 Platy</a:t>
            </a:r>
            <a:r>
              <a:rPr lang="cs-CZ" sz="1800" dirty="0">
                <a:latin typeface="+mn-lt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		</a:t>
            </a:r>
            <a:r>
              <a:rPr lang="cs-CZ" sz="1800" dirty="0" smtClean="0">
                <a:latin typeface="+mn-lt"/>
              </a:rPr>
              <a:t>1.1.1.2.2 DPČ</a:t>
            </a:r>
            <a:r>
              <a:rPr lang="cs-CZ" sz="1800" dirty="0">
                <a:latin typeface="+mn-lt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		</a:t>
            </a:r>
            <a:r>
              <a:rPr lang="cs-CZ" sz="1800" dirty="0" smtClean="0">
                <a:latin typeface="+mn-lt"/>
              </a:rPr>
              <a:t>1.1.1.2.3 DPP</a:t>
            </a:r>
            <a:r>
              <a:rPr lang="cs-CZ" sz="1800" dirty="0">
                <a:latin typeface="+mn-lt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	</a:t>
            </a:r>
            <a:r>
              <a:rPr lang="cs-CZ" dirty="0" smtClean="0">
                <a:latin typeface="+mn-lt"/>
              </a:rPr>
              <a:t>1.1.1.3 Autorské příspěvky</a:t>
            </a:r>
            <a:endParaRPr lang="cs-CZ" sz="800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b="1" dirty="0" smtClean="0"/>
              <a:t>Důležité: </a:t>
            </a:r>
            <a:r>
              <a:rPr lang="cs-CZ" sz="1800" dirty="0" smtClean="0"/>
              <a:t>Platy, DPČ a DPP dále členit dle pozic (Projektový manažer, Garant, apod.)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5461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Rozpočet - zjednodušené </a:t>
            </a:r>
            <a:r>
              <a:rPr lang="cs-CZ" dirty="0">
                <a:solidFill>
                  <a:srgbClr val="428D96"/>
                </a:solidFill>
              </a:rPr>
              <a:t>vykazování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2865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500" dirty="0">
                <a:latin typeface="+mn-lt"/>
              </a:rPr>
              <a:t>	</a:t>
            </a:r>
            <a:r>
              <a:rPr lang="cs-CZ" dirty="0" smtClean="0">
                <a:latin typeface="+mn-lt"/>
              </a:rPr>
              <a:t>1.1.2 Pojistné </a:t>
            </a:r>
            <a:r>
              <a:rPr lang="cs-CZ" dirty="0">
                <a:latin typeface="+mn-lt"/>
              </a:rPr>
              <a:t>na sociální zabezpečení </a:t>
            </a:r>
            <a:endParaRPr lang="cs-CZ" dirty="0" smtClean="0">
              <a:latin typeface="+mn-lt"/>
            </a:endParaRPr>
          </a:p>
          <a:p>
            <a:pPr marL="1428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cs-CZ" sz="1800" dirty="0" smtClean="0">
                <a:latin typeface="+mj-lt"/>
              </a:rPr>
              <a:t>nutno </a:t>
            </a:r>
            <a:r>
              <a:rPr lang="cs-CZ" sz="1800" dirty="0">
                <a:latin typeface="+mj-lt"/>
              </a:rPr>
              <a:t>dopočítat 25% z platů a </a:t>
            </a:r>
            <a:r>
              <a:rPr lang="cs-CZ" sz="1800" dirty="0" smtClean="0">
                <a:latin typeface="+mj-lt"/>
              </a:rPr>
              <a:t>DPČ</a:t>
            </a:r>
            <a:endParaRPr lang="cs-CZ" sz="1800" dirty="0">
              <a:latin typeface="+mj-lt"/>
            </a:endParaRPr>
          </a:p>
          <a:p>
            <a:pPr marL="1428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cs-CZ" sz="1800" dirty="0" smtClean="0">
                <a:latin typeface="+mj-lt"/>
              </a:rPr>
              <a:t>pokud je plánováno DPP nad 10 000,- měsíčně za 1 osobu, lze </a:t>
            </a:r>
            <a:r>
              <a:rPr lang="cs-CZ" sz="1800" dirty="0" err="1" smtClean="0">
                <a:latin typeface="+mj-lt"/>
              </a:rPr>
              <a:t>narozpočtovat</a:t>
            </a:r>
            <a:r>
              <a:rPr lang="cs-CZ" sz="1800" dirty="0" smtClean="0">
                <a:latin typeface="+mj-lt"/>
              </a:rPr>
              <a:t> též SP z příslušné DPP, uvést do přílohy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+mn-lt"/>
              </a:rPr>
              <a:t>	</a:t>
            </a:r>
            <a:r>
              <a:rPr lang="cs-CZ" dirty="0" smtClean="0">
                <a:latin typeface="+mn-lt"/>
              </a:rPr>
              <a:t>1.1.3 Pojistné </a:t>
            </a:r>
            <a:r>
              <a:rPr lang="cs-CZ" dirty="0">
                <a:latin typeface="+mn-lt"/>
              </a:rPr>
              <a:t>na zdravotní zabezpečení </a:t>
            </a:r>
            <a:endParaRPr lang="cs-CZ" dirty="0" smtClean="0">
              <a:latin typeface="+mn-lt"/>
            </a:endParaRPr>
          </a:p>
          <a:p>
            <a:pPr marL="1428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cs-CZ" sz="1800" dirty="0">
                <a:latin typeface="+mj-lt"/>
              </a:rPr>
              <a:t>n</a:t>
            </a:r>
            <a:r>
              <a:rPr lang="cs-CZ" sz="1800" dirty="0" smtClean="0">
                <a:latin typeface="+mj-lt"/>
              </a:rPr>
              <a:t>utno </a:t>
            </a:r>
            <a:r>
              <a:rPr lang="cs-CZ" sz="1800" dirty="0">
                <a:latin typeface="+mj-lt"/>
              </a:rPr>
              <a:t>dopočítat 9% z platů a </a:t>
            </a:r>
            <a:r>
              <a:rPr lang="cs-CZ" sz="1800" dirty="0" smtClean="0">
                <a:latin typeface="+mj-lt"/>
              </a:rPr>
              <a:t>DPČ</a:t>
            </a:r>
          </a:p>
          <a:p>
            <a:pPr marL="1428750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cs-CZ" sz="1800" dirty="0" smtClean="0">
                <a:latin typeface="+mj-lt"/>
              </a:rPr>
              <a:t>pokud je plánováno DPP nad 10 000,- měsíčně za 1 osobu, lze </a:t>
            </a:r>
            <a:r>
              <a:rPr lang="cs-CZ" sz="1800" dirty="0" err="1" smtClean="0">
                <a:latin typeface="+mj-lt"/>
              </a:rPr>
              <a:t>narozpočtovat</a:t>
            </a:r>
            <a:r>
              <a:rPr lang="cs-CZ" sz="1800" dirty="0" smtClean="0">
                <a:latin typeface="+mj-lt"/>
              </a:rPr>
              <a:t> též SP z </a:t>
            </a:r>
            <a:r>
              <a:rPr lang="cs-CZ" sz="1800" dirty="0">
                <a:latin typeface="+mj-lt"/>
              </a:rPr>
              <a:t>příslušné DPP, uvést do </a:t>
            </a:r>
            <a:r>
              <a:rPr lang="cs-CZ" sz="1800" dirty="0" smtClean="0">
                <a:latin typeface="+mj-lt"/>
              </a:rPr>
              <a:t>přílohy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>
                <a:latin typeface="+mn-lt"/>
              </a:rPr>
              <a:t>1.1.4 </a:t>
            </a:r>
            <a:r>
              <a:rPr lang="cs-CZ" dirty="0">
                <a:latin typeface="+mn-lt"/>
              </a:rPr>
              <a:t>Jiné povinné výdaje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		1.1.4.1 Pojištění odpovědnosti zaměstnavatele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		1.1.4.3 Ostatní jiné povinné výdaje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		1.1.4.4 </a:t>
            </a:r>
            <a:r>
              <a:rPr lang="cs-CZ" sz="1800" dirty="0" smtClean="0"/>
              <a:t>FKSP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+mn-lt"/>
              </a:rPr>
              <a:t>1.2 Paušální </a:t>
            </a:r>
            <a:r>
              <a:rPr lang="cs-CZ" dirty="0" smtClean="0">
                <a:latin typeface="+mn-lt"/>
              </a:rPr>
              <a:t>náklady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9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Úplné </a:t>
            </a:r>
            <a:r>
              <a:rPr lang="cs-CZ" sz="2800" b="1" dirty="0">
                <a:solidFill>
                  <a:srgbClr val="388991"/>
                </a:solidFill>
                <a:cs typeface="Arial" panose="020B0604020202020204" pitchFamily="34" charset="0"/>
              </a:rPr>
              <a:t>vykazování </a:t>
            </a:r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výdajů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428D96"/>
                </a:solidFill>
              </a:rPr>
              <a:t>Rozpočet – úplné vykazování výdajů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7322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>
                <a:latin typeface="+mn-lt"/>
              </a:rPr>
              <a:t>1 Celkové </a:t>
            </a:r>
            <a:r>
              <a:rPr lang="cs-CZ" dirty="0">
                <a:latin typeface="+mn-lt"/>
              </a:rPr>
              <a:t>způsobilé </a:t>
            </a:r>
            <a:r>
              <a:rPr lang="cs-CZ" dirty="0" smtClean="0">
                <a:latin typeface="+mn-lt"/>
              </a:rPr>
              <a:t>výdaje (dále CZV)</a:t>
            </a:r>
            <a:endParaRPr lang="cs-CZ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>
                <a:latin typeface="+mn-lt"/>
              </a:rPr>
              <a:t>	1.1 Výdaje </a:t>
            </a:r>
            <a:r>
              <a:rPr lang="cs-CZ" dirty="0">
                <a:latin typeface="+mn-lt"/>
              </a:rPr>
              <a:t>na přímé aktivity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>
                <a:latin typeface="+mn-lt"/>
              </a:rPr>
              <a:t>		1.1.1 Výdaje </a:t>
            </a:r>
            <a:r>
              <a:rPr lang="cs-CZ" dirty="0">
                <a:latin typeface="+mn-lt"/>
              </a:rPr>
              <a:t>na přímé aktivity </a:t>
            </a:r>
            <a:r>
              <a:rPr lang="cs-CZ" dirty="0" smtClean="0">
                <a:latin typeface="+mn-lt"/>
              </a:rPr>
              <a:t>– neinvestiční</a:t>
            </a:r>
          </a:p>
          <a:p>
            <a:pPr marL="2743200" lvl="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>
                <a:latin typeface="+mj-lt"/>
              </a:rPr>
              <a:t>1.1.1.1 Osobní </a:t>
            </a:r>
            <a:r>
              <a:rPr lang="cs-CZ" dirty="0">
                <a:latin typeface="+mj-lt"/>
              </a:rPr>
              <a:t>výdaje</a:t>
            </a:r>
          </a:p>
          <a:p>
            <a:pPr marL="2743200" lvl="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>
                <a:latin typeface="+mj-lt"/>
              </a:rPr>
              <a:t>1.1.1.2 Cestovní </a:t>
            </a:r>
            <a:r>
              <a:rPr lang="cs-CZ" dirty="0">
                <a:latin typeface="+mj-lt"/>
              </a:rPr>
              <a:t>náhrady</a:t>
            </a:r>
          </a:p>
          <a:p>
            <a:pPr marL="2743200" lvl="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>
                <a:latin typeface="+mj-lt"/>
              </a:rPr>
              <a:t>1.1.1.3 Hmotný </a:t>
            </a:r>
            <a:r>
              <a:rPr lang="cs-CZ" dirty="0">
                <a:latin typeface="+mj-lt"/>
              </a:rPr>
              <a:t>majetek a materiál</a:t>
            </a:r>
          </a:p>
          <a:p>
            <a:pPr marL="2743200" lvl="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>
                <a:latin typeface="+mj-lt"/>
              </a:rPr>
              <a:t>1.1.1.4 Nehmotný </a:t>
            </a:r>
            <a:r>
              <a:rPr lang="cs-CZ" dirty="0">
                <a:latin typeface="+mj-lt"/>
              </a:rPr>
              <a:t>majetek</a:t>
            </a:r>
          </a:p>
          <a:p>
            <a:pPr marL="2743200" lvl="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>
                <a:latin typeface="+mj-lt"/>
              </a:rPr>
              <a:t>1.1.1.5 Odpisy</a:t>
            </a:r>
            <a:endParaRPr lang="cs-CZ" dirty="0">
              <a:latin typeface="+mj-lt"/>
            </a:endParaRPr>
          </a:p>
          <a:p>
            <a:pPr marL="2743200" lvl="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>
                <a:latin typeface="+mj-lt"/>
              </a:rPr>
              <a:t>1.1.1.6 Místní </a:t>
            </a:r>
            <a:r>
              <a:rPr lang="cs-CZ" dirty="0">
                <a:latin typeface="+mj-lt"/>
              </a:rPr>
              <a:t>kancelář</a:t>
            </a:r>
          </a:p>
          <a:p>
            <a:pPr marL="2743200" lvl="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>
                <a:latin typeface="+mj-lt"/>
              </a:rPr>
              <a:t>1.1.1.7 </a:t>
            </a:r>
            <a:r>
              <a:rPr lang="cs-CZ" dirty="0" smtClean="0">
                <a:latin typeface="+mj-lt"/>
              </a:rPr>
              <a:t> Nákup </a:t>
            </a:r>
            <a:r>
              <a:rPr lang="cs-CZ" dirty="0">
                <a:latin typeface="+mj-lt"/>
              </a:rPr>
              <a:t>služeb</a:t>
            </a:r>
          </a:p>
          <a:p>
            <a:pPr marL="2743200" lvl="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>
                <a:latin typeface="+mj-lt"/>
              </a:rPr>
              <a:t>1.1.1.8 Přímá podpora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 smtClean="0">
                <a:latin typeface="+mn-lt"/>
              </a:rPr>
              <a:t>	1.2 Úspory projektu </a:t>
            </a:r>
            <a:r>
              <a:rPr lang="pl-PL" dirty="0" smtClean="0"/>
              <a:t>– tvořeny až v realizaci projektu</a:t>
            </a:r>
            <a:endParaRPr lang="pl-PL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>
                <a:latin typeface="+mn-lt"/>
              </a:rPr>
              <a:t>2 Celkové </a:t>
            </a:r>
            <a:r>
              <a:rPr lang="cs-CZ" dirty="0">
                <a:latin typeface="+mn-lt"/>
              </a:rPr>
              <a:t>nezpůsobilé </a:t>
            </a:r>
            <a:r>
              <a:rPr lang="cs-CZ" dirty="0" smtClean="0">
                <a:latin typeface="+mn-lt"/>
              </a:rPr>
              <a:t>výdaje </a:t>
            </a:r>
            <a:r>
              <a:rPr lang="cs-CZ" dirty="0" smtClean="0"/>
              <a:t>– do rozpočtu se nevyplňují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3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Rozpočet - úplné vykazování výdajů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 smtClean="0">
                <a:latin typeface="+mn-lt"/>
              </a:rPr>
              <a:t>1.1.1.2</a:t>
            </a: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Cestovní náhrady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cs-CZ" sz="2000" dirty="0" smtClean="0">
                <a:latin typeface="+mn-lt"/>
              </a:rPr>
              <a:t>	1.1.1.2.1	Tuzemské</a:t>
            </a:r>
            <a:endParaRPr lang="cs-CZ" sz="2000" dirty="0">
              <a:latin typeface="+mn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cs-CZ" sz="2000" dirty="0" smtClean="0">
                <a:latin typeface="+mn-lt"/>
              </a:rPr>
              <a:t>	1.1.1.2.2</a:t>
            </a:r>
            <a:r>
              <a:rPr lang="cs-CZ" sz="2000" dirty="0">
                <a:latin typeface="+mn-lt"/>
              </a:rPr>
              <a:t>	Zahraniční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cs-CZ" sz="2000" dirty="0" smtClean="0">
                <a:latin typeface="+mn-lt"/>
              </a:rPr>
              <a:t>	1.1.1.2.3</a:t>
            </a:r>
            <a:r>
              <a:rPr lang="cs-CZ" sz="2000" dirty="0">
                <a:latin typeface="+mn-lt"/>
              </a:rPr>
              <a:t>	Per </a:t>
            </a:r>
            <a:r>
              <a:rPr lang="cs-CZ" sz="2000" dirty="0" err="1" smtClean="0">
                <a:latin typeface="+mn-lt"/>
              </a:rPr>
              <a:t>diem</a:t>
            </a:r>
            <a:r>
              <a:rPr lang="cs-CZ" sz="2000" dirty="0" smtClean="0">
                <a:latin typeface="+mn-lt"/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cs-CZ" sz="2000" dirty="0">
                <a:latin typeface="+mn-lt"/>
              </a:rPr>
              <a:t>	</a:t>
            </a:r>
            <a:r>
              <a:rPr lang="cs-CZ" sz="2000" dirty="0" smtClean="0">
                <a:latin typeface="+mn-lt"/>
              </a:rPr>
              <a:t>	</a:t>
            </a:r>
            <a:r>
              <a:rPr lang="cs-CZ" sz="2000" dirty="0" smtClean="0">
                <a:latin typeface="+mj-lt"/>
              </a:rPr>
              <a:t>– </a:t>
            </a:r>
            <a:r>
              <a:rPr lang="cs-CZ" sz="2000" dirty="0">
                <a:latin typeface="+mj-lt"/>
              </a:rPr>
              <a:t>pro zahraniční experty, pouze na krátkodobé </a:t>
            </a:r>
            <a:r>
              <a:rPr lang="cs-CZ" sz="2000" dirty="0" smtClean="0">
                <a:latin typeface="+mj-lt"/>
              </a:rPr>
              <a:t>akce</a:t>
            </a:r>
            <a:endParaRPr lang="cs-CZ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Důležité: </a:t>
            </a:r>
            <a:endParaRPr lang="cs-CZ" sz="1800" dirty="0" smtClean="0"/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navázání </a:t>
            </a:r>
            <a:r>
              <a:rPr lang="cs-CZ" sz="2000" dirty="0">
                <a:latin typeface="+mj-lt"/>
              </a:rPr>
              <a:t>na příslušnou aktivitu </a:t>
            </a:r>
            <a:r>
              <a:rPr lang="cs-CZ" sz="2000" dirty="0" smtClean="0">
                <a:latin typeface="+mj-lt"/>
              </a:rPr>
              <a:t>projektu;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popis </a:t>
            </a:r>
            <a:r>
              <a:rPr lang="cs-CZ" sz="2000" dirty="0" smtClean="0">
                <a:latin typeface="+mj-lt"/>
              </a:rPr>
              <a:t>a zdůvodnění v </a:t>
            </a:r>
            <a:r>
              <a:rPr lang="cs-CZ" sz="2000" dirty="0">
                <a:latin typeface="+mj-lt"/>
              </a:rPr>
              <a:t>Žádosti o podporu nebo v příloze Komentář k rozpočtu – kdo, kam, délka </a:t>
            </a:r>
            <a:r>
              <a:rPr lang="cs-CZ" sz="2000" dirty="0" smtClean="0">
                <a:latin typeface="+mj-lt"/>
              </a:rPr>
              <a:t>cesty; </a:t>
            </a:r>
            <a:endParaRPr lang="cs-CZ" sz="2000" dirty="0">
              <a:latin typeface="+mj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rozčlenění </a:t>
            </a:r>
            <a:r>
              <a:rPr lang="cs-CZ" sz="2000" dirty="0">
                <a:latin typeface="+mj-lt"/>
              </a:rPr>
              <a:t>položek na konkrétnější </a:t>
            </a:r>
            <a:r>
              <a:rPr lang="cs-CZ" sz="2000" dirty="0" smtClean="0">
                <a:latin typeface="+mj-lt"/>
              </a:rPr>
              <a:t>podpoložky</a:t>
            </a:r>
            <a:r>
              <a:rPr lang="cs-CZ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28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Rozpočet - úplné vykazování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 smtClean="0">
                <a:latin typeface="+mn-lt"/>
              </a:rPr>
              <a:t>1.1.1.3</a:t>
            </a: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Hmotný </a:t>
            </a:r>
            <a:r>
              <a:rPr lang="cs-CZ" dirty="0">
                <a:latin typeface="+mn-lt"/>
              </a:rPr>
              <a:t>majetek a </a:t>
            </a:r>
            <a:r>
              <a:rPr lang="cs-CZ" dirty="0" smtClean="0">
                <a:latin typeface="+mn-lt"/>
              </a:rPr>
              <a:t>materiál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cs-CZ" dirty="0">
                <a:latin typeface="+mn-lt"/>
              </a:rPr>
              <a:t>1.1.1.3.1	</a:t>
            </a:r>
            <a:r>
              <a:rPr lang="cs-CZ" dirty="0" smtClean="0">
                <a:latin typeface="+mn-lt"/>
              </a:rPr>
              <a:t>  HW </a:t>
            </a:r>
            <a:r>
              <a:rPr lang="cs-CZ" dirty="0">
                <a:latin typeface="+mn-lt"/>
              </a:rPr>
              <a:t>a osobní vybavení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cs-CZ" dirty="0">
                <a:latin typeface="+mn-lt"/>
              </a:rPr>
              <a:t>1.1.1.3.2	 </a:t>
            </a:r>
            <a:r>
              <a:rPr lang="cs-CZ" dirty="0" smtClean="0">
                <a:latin typeface="+mn-lt"/>
              </a:rPr>
              <a:t>Stroje </a:t>
            </a:r>
            <a:r>
              <a:rPr lang="cs-CZ" dirty="0">
                <a:latin typeface="+mn-lt"/>
              </a:rPr>
              <a:t>a zařízení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cs-CZ" dirty="0">
                <a:latin typeface="+mn-lt"/>
              </a:rPr>
              <a:t>1.1.1.3.3	 </a:t>
            </a:r>
            <a:r>
              <a:rPr lang="cs-CZ" dirty="0" smtClean="0">
                <a:latin typeface="+mn-lt"/>
              </a:rPr>
              <a:t>Materiál – </a:t>
            </a:r>
            <a:r>
              <a:rPr lang="cs-CZ" dirty="0" smtClean="0">
                <a:latin typeface="+mj-lt"/>
              </a:rPr>
              <a:t>materiál pro cílovou skupinu</a:t>
            </a:r>
            <a:endParaRPr lang="cs-CZ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cs-CZ" dirty="0" smtClean="0">
                <a:latin typeface="+mn-lt"/>
              </a:rPr>
              <a:t>1.1.1.4</a:t>
            </a: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Nehmotný </a:t>
            </a:r>
            <a:r>
              <a:rPr lang="cs-CZ" dirty="0">
                <a:latin typeface="+mn-lt"/>
              </a:rPr>
              <a:t>majetek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Doporučené maximální ceny </a:t>
            </a:r>
            <a:r>
              <a:rPr lang="cs-CZ" sz="1800" dirty="0" smtClean="0"/>
              <a:t>vybavení stanoveny </a:t>
            </a:r>
            <a:r>
              <a:rPr lang="cs-CZ" sz="1800" dirty="0"/>
              <a:t>dokumentem Seznam obvyklých cen vybavení: </a:t>
            </a: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www.msmt.cz/strukturalni-fondy-1/seznam-</a:t>
            </a:r>
            <a:r>
              <a:rPr lang="cs-CZ" sz="1200" dirty="0" err="1" smtClean="0">
                <a:hlinkClick r:id="rId3"/>
              </a:rPr>
              <a:t>obvyklych</a:t>
            </a:r>
            <a:r>
              <a:rPr lang="cs-CZ" sz="1200" dirty="0" smtClean="0">
                <a:hlinkClick r:id="rId3"/>
              </a:rPr>
              <a:t>-cen-vybaveni</a:t>
            </a:r>
            <a:r>
              <a:rPr lang="cs-CZ" sz="1200" dirty="0" smtClean="0"/>
              <a:t>.</a:t>
            </a:r>
            <a:endParaRPr lang="cs-CZ" sz="1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Výdaje na pořízení hmotného majetku do 40 tis. Kč a nehmotného majetku do 60 tis. Kč s dobou použitelnosti méně jak 1 rok. </a:t>
            </a: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dirty="0">
                <a:latin typeface="+mn-lt"/>
              </a:rPr>
              <a:t>1.1.1.5 </a:t>
            </a:r>
            <a:r>
              <a:rPr lang="cs-CZ" dirty="0" smtClean="0">
                <a:latin typeface="+mn-lt"/>
              </a:rPr>
              <a:t>Odpisy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5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Rozpočet - úplné vykazování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+mn-lt"/>
              </a:rPr>
              <a:t>1.1.1.6 </a:t>
            </a:r>
            <a:r>
              <a:rPr lang="cs-CZ" dirty="0">
                <a:latin typeface="+mn-lt"/>
              </a:rPr>
              <a:t>Místní </a:t>
            </a:r>
            <a:r>
              <a:rPr lang="cs-CZ" dirty="0" smtClean="0">
                <a:latin typeface="+mn-lt"/>
              </a:rPr>
              <a:t>kancelář </a:t>
            </a:r>
            <a:r>
              <a:rPr lang="cs-CZ" dirty="0" smtClean="0"/>
              <a:t>– výdaje na administrativu projektu</a:t>
            </a:r>
          </a:p>
          <a:p>
            <a:r>
              <a:rPr lang="cs-CZ" dirty="0" smtClean="0">
                <a:latin typeface="+mn-lt"/>
              </a:rPr>
              <a:t>1.1.1.7 </a:t>
            </a:r>
            <a:r>
              <a:rPr lang="cs-CZ" dirty="0">
                <a:latin typeface="+mn-lt"/>
              </a:rPr>
              <a:t>Nákup služeb</a:t>
            </a:r>
          </a:p>
          <a:p>
            <a:pPr marL="914400" lvl="2" indent="0">
              <a:buNone/>
            </a:pPr>
            <a:r>
              <a:rPr lang="cs-CZ" dirty="0">
                <a:latin typeface="+mn-lt"/>
              </a:rPr>
              <a:t>1.1.1.7.1	</a:t>
            </a:r>
            <a:r>
              <a:rPr lang="cs-CZ" dirty="0" err="1">
                <a:latin typeface="+mn-lt"/>
              </a:rPr>
              <a:t>Outsourcované</a:t>
            </a: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služby</a:t>
            </a:r>
          </a:p>
          <a:p>
            <a:pPr lvl="3"/>
            <a:r>
              <a:rPr lang="cs-CZ" sz="2000" dirty="0" smtClean="0">
                <a:latin typeface="+mj-lt"/>
              </a:rPr>
              <a:t>Dle </a:t>
            </a:r>
            <a:r>
              <a:rPr lang="cs-CZ" sz="2000" dirty="0">
                <a:latin typeface="+mj-lt"/>
              </a:rPr>
              <a:t>náplně jednotlivých </a:t>
            </a:r>
            <a:r>
              <a:rPr lang="cs-CZ" sz="2000" dirty="0" smtClean="0">
                <a:latin typeface="+mj-lt"/>
              </a:rPr>
              <a:t>aktivit – odborné služby, studie, korektury, překlady, stravné, apod.</a:t>
            </a:r>
            <a:endParaRPr lang="cs-CZ" sz="2000" dirty="0">
              <a:latin typeface="+mj-lt"/>
            </a:endParaRPr>
          </a:p>
          <a:p>
            <a:pPr marL="914400" lvl="2" indent="0">
              <a:buNone/>
            </a:pPr>
            <a:r>
              <a:rPr lang="cs-CZ" dirty="0">
                <a:latin typeface="+mn-lt"/>
              </a:rPr>
              <a:t>1.1.1.7.2	Nájem a leasing</a:t>
            </a:r>
          </a:p>
          <a:p>
            <a:pPr marL="914400" lvl="2" indent="0">
              <a:buNone/>
            </a:pPr>
            <a:r>
              <a:rPr lang="cs-CZ" dirty="0">
                <a:latin typeface="+mn-lt"/>
              </a:rPr>
              <a:t>1.1.1.7.3	Správní a jiné </a:t>
            </a:r>
            <a:r>
              <a:rPr lang="cs-CZ" dirty="0" smtClean="0">
                <a:latin typeface="+mn-lt"/>
              </a:rPr>
              <a:t>poplatky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cs-CZ" sz="2000" dirty="0">
                <a:latin typeface="+mn-lt"/>
              </a:rPr>
              <a:t>1.1.1.8	Přímá podpora</a:t>
            </a:r>
          </a:p>
          <a:p>
            <a:pPr marL="800100" lvl="2" indent="-342900">
              <a:spcBef>
                <a:spcPts val="1000"/>
              </a:spcBef>
            </a:pPr>
            <a:r>
              <a:rPr lang="cs-CZ" dirty="0">
                <a:latin typeface="+mj-lt"/>
              </a:rPr>
              <a:t>Výdaje týkající se přímo cílové skupiny a jejího zapojení do aktivit projektu – cestovné, ubytování a stravné (hrazené přímo cílové skupině</a:t>
            </a:r>
            <a:r>
              <a:rPr lang="cs-CZ" dirty="0" smtClean="0">
                <a:latin typeface="+mj-lt"/>
              </a:rPr>
              <a:t>).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98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Způsobilé výdaje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Osobní výdaje, stanovení mezd/platů, odměn z dohod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Osobní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>
                <a:latin typeface="+mn-lt"/>
              </a:rPr>
              <a:t>Realizační tým projektu </a:t>
            </a:r>
            <a:r>
              <a:rPr lang="cs-CZ" dirty="0" smtClean="0">
                <a:latin typeface="+mn-lt"/>
              </a:rPr>
              <a:t>= </a:t>
            </a:r>
            <a:r>
              <a:rPr lang="cs-CZ" dirty="0">
                <a:latin typeface="+mn-lt"/>
              </a:rPr>
              <a:t>administrativní </a:t>
            </a:r>
            <a:r>
              <a:rPr lang="cs-CZ" dirty="0" smtClean="0">
                <a:latin typeface="+mn-lt"/>
              </a:rPr>
              <a:t>a odborní pracovníci</a:t>
            </a: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projektu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 smtClean="0"/>
              <a:t>Administrativní tým: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zaměstnanci projektu </a:t>
            </a:r>
            <a:r>
              <a:rPr lang="cs-CZ" sz="2000" dirty="0">
                <a:latin typeface="+mj-lt"/>
              </a:rPr>
              <a:t>zajišťující chod </a:t>
            </a:r>
            <a:r>
              <a:rPr lang="cs-CZ" sz="2000" dirty="0" smtClean="0">
                <a:latin typeface="+mj-lt"/>
              </a:rPr>
              <a:t>projektu – monitorování</a:t>
            </a:r>
            <a:r>
              <a:rPr lang="cs-CZ" sz="2000" dirty="0">
                <a:latin typeface="+mj-lt"/>
              </a:rPr>
              <a:t>, </a:t>
            </a:r>
            <a:r>
              <a:rPr lang="cs-CZ" sz="2000" dirty="0" smtClean="0">
                <a:latin typeface="+mj-lt"/>
              </a:rPr>
              <a:t>příprava vyúčtování, zajištění publicity, apod.</a:t>
            </a:r>
            <a:endParaRPr lang="cs-CZ" sz="16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/>
              <a:t>Odborný </a:t>
            </a:r>
            <a:r>
              <a:rPr lang="cs-CZ" u="sng" dirty="0" smtClean="0"/>
              <a:t>tým:</a:t>
            </a:r>
            <a:endParaRPr lang="cs-CZ" u="sng" dirty="0"/>
          </a:p>
          <a:p>
            <a:pPr marL="1028700" lvl="1" indent="-342900"/>
            <a:r>
              <a:rPr lang="cs-CZ" sz="2000" dirty="0" smtClean="0">
                <a:latin typeface="+mj-lt"/>
              </a:rPr>
              <a:t>zaměstnanci projektu podílející </a:t>
            </a:r>
            <a:r>
              <a:rPr lang="cs-CZ" sz="2000" dirty="0">
                <a:latin typeface="+mj-lt"/>
              </a:rPr>
              <a:t>se na odborné a věcné stránce klíčových </a:t>
            </a:r>
            <a:r>
              <a:rPr lang="cs-CZ" sz="2000" dirty="0" smtClean="0">
                <a:latin typeface="+mj-lt"/>
              </a:rPr>
              <a:t>aktivit – tvorba vzdělávacích materiálů, metod hodnocení, inovace praxí, apod.</a:t>
            </a:r>
            <a:endParaRPr lang="cs-CZ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 smtClean="0"/>
              <a:t>Popis </a:t>
            </a:r>
            <a:r>
              <a:rPr lang="cs-CZ" u="sng" dirty="0"/>
              <a:t>realizačního </a:t>
            </a:r>
            <a:r>
              <a:rPr lang="cs-CZ" u="sng" dirty="0" smtClean="0"/>
              <a:t>týmu: 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povinná </a:t>
            </a:r>
            <a:r>
              <a:rPr lang="cs-CZ" sz="2000" dirty="0">
                <a:latin typeface="+mj-lt"/>
              </a:rPr>
              <a:t>aktivita Řízení </a:t>
            </a:r>
            <a:r>
              <a:rPr lang="cs-CZ" sz="2000" dirty="0" smtClean="0">
                <a:latin typeface="+mj-lt"/>
              </a:rPr>
              <a:t>projektu;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příloha </a:t>
            </a:r>
            <a:r>
              <a:rPr lang="cs-CZ" sz="2000" dirty="0">
                <a:latin typeface="+mj-lt"/>
              </a:rPr>
              <a:t>Realizační tým – specifikace pozic, </a:t>
            </a:r>
            <a:r>
              <a:rPr lang="cs-CZ" sz="2000" dirty="0" smtClean="0">
                <a:latin typeface="+mj-lt"/>
              </a:rPr>
              <a:t>úvazků</a:t>
            </a:r>
            <a:r>
              <a:rPr lang="cs-CZ" sz="2000" dirty="0">
                <a:latin typeface="+mj-lt"/>
              </a:rPr>
              <a:t>, náplně </a:t>
            </a:r>
            <a:r>
              <a:rPr lang="cs-CZ" sz="2000" dirty="0" smtClean="0">
                <a:latin typeface="+mj-lt"/>
              </a:rPr>
              <a:t>práce.</a:t>
            </a:r>
          </a:p>
        </p:txBody>
      </p:sp>
    </p:spTree>
    <p:extLst>
      <p:ext uri="{BB962C8B-B14F-4D97-AF65-F5344CB8AC3E}">
        <p14:creationId xmlns:p14="http://schemas.microsoft.com/office/powerpoint/2010/main" val="6557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pl-PL" dirty="0" smtClean="0">
                <a:solidFill>
                  <a:srgbClr val="428D96"/>
                </a:solidFill>
              </a:rPr>
              <a:t>Osobní </a:t>
            </a:r>
            <a:r>
              <a:rPr lang="pl-PL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b="1" u="sng" dirty="0" smtClean="0"/>
              <a:t>Způsobilé </a:t>
            </a:r>
            <a:r>
              <a:rPr lang="cs-CZ" b="1" u="sng" dirty="0"/>
              <a:t>výdaje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Hrubá mzda/plat, odměny z dohod </a:t>
            </a:r>
            <a:r>
              <a:rPr lang="cs-CZ" dirty="0" smtClean="0"/>
              <a:t>zaměstnanců </a:t>
            </a:r>
            <a:r>
              <a:rPr lang="cs-CZ" dirty="0"/>
              <a:t>pracujících na </a:t>
            </a:r>
            <a:r>
              <a:rPr lang="cs-CZ" dirty="0" smtClean="0"/>
              <a:t>projektu, autorské příspěvky;</a:t>
            </a:r>
            <a:endParaRPr lang="cs-CZ" dirty="0"/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dovolená (dle úvazku a zapojení do projektu);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odvody na sociální a zdravotní pojištění;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zákonné pojištění odpovědnosti zaměstnavatele a ostatní obligatorní výdaje (FKSP, Sociální fond</a:t>
            </a:r>
            <a:r>
              <a:rPr lang="cs-CZ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cs-CZ" b="1" u="sng" dirty="0" smtClean="0"/>
              <a:t>Důležité: </a:t>
            </a:r>
            <a:r>
              <a:rPr lang="cs-CZ" u="sng" dirty="0" smtClean="0"/>
              <a:t>Úvazek </a:t>
            </a:r>
            <a:r>
              <a:rPr lang="cs-CZ" u="sng" dirty="0"/>
              <a:t>zaměstnanců projektu </a:t>
            </a:r>
            <a:r>
              <a:rPr lang="cs-CZ" dirty="0"/>
              <a:t>– </a:t>
            </a:r>
            <a:r>
              <a:rPr lang="cs-CZ" dirty="0" smtClean="0"/>
              <a:t>1 osoba </a:t>
            </a:r>
            <a:r>
              <a:rPr lang="cs-CZ" b="1" dirty="0" smtClean="0"/>
              <a:t>maximálně </a:t>
            </a:r>
            <a:r>
              <a:rPr lang="cs-CZ" b="1" dirty="0"/>
              <a:t>1,0</a:t>
            </a:r>
            <a:r>
              <a:rPr lang="cs-CZ" dirty="0"/>
              <a:t> souhrnně u všech subjektů (příjemce a partneři) zapojených do daného projektu a to po celou dobu zapojení daného zaměstnance do realizace projektu OP VVV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2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Stanovení sazeb </a:t>
            </a:r>
            <a:r>
              <a:rPr lang="pl-PL" dirty="0" smtClean="0">
                <a:solidFill>
                  <a:srgbClr val="428D96"/>
                </a:solidFill>
              </a:rPr>
              <a:t>mezd/platů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Dokument </a:t>
            </a:r>
            <a:r>
              <a:rPr lang="cs-CZ" dirty="0">
                <a:latin typeface="+mn-lt"/>
              </a:rPr>
              <a:t>Seznam mezd/platů a možné postupy stanovení mezd/platů pro zaměstnance/pracovníky podílející se na realizaci projektů </a:t>
            </a:r>
            <a:r>
              <a:rPr lang="cs-CZ" dirty="0" smtClean="0">
                <a:latin typeface="+mn-lt"/>
              </a:rPr>
              <a:t>OP VVV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  <a:hlinkClick r:id="rId3"/>
              </a:rPr>
              <a:t>http://www.msmt.cz/strukturalni-fondy/op-vvv/mzdovelimity.pdf</a:t>
            </a:r>
            <a:r>
              <a:rPr lang="cs-CZ" dirty="0" smtClean="0">
                <a:latin typeface="+mn-lt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Konkrétní postup pro danou výzvu upravují Pravidla pro žadatele a příjemce – specifická část:</a:t>
            </a:r>
          </a:p>
          <a:p>
            <a:pPr marL="1485900" lvl="2" indent="-342900">
              <a:lnSpc>
                <a:spcPct val="150000"/>
              </a:lnSpc>
            </a:pPr>
            <a:r>
              <a:rPr lang="cs-CZ" dirty="0" smtClean="0">
                <a:latin typeface="+mj-lt"/>
              </a:rPr>
              <a:t>dle </a:t>
            </a:r>
            <a:r>
              <a:rPr lang="cs-CZ" dirty="0">
                <a:latin typeface="+mj-lt"/>
              </a:rPr>
              <a:t>bodu 1 – </a:t>
            </a:r>
            <a:r>
              <a:rPr lang="cs-CZ" b="1" u="sng" dirty="0">
                <a:latin typeface="+mj-lt"/>
              </a:rPr>
              <a:t>Stanovení sazby pomocí </a:t>
            </a:r>
            <a:r>
              <a:rPr lang="cs-CZ" b="1" u="sng" dirty="0" smtClean="0">
                <a:latin typeface="+mj-lt"/>
              </a:rPr>
              <a:t>ISPV</a:t>
            </a:r>
            <a:endParaRPr lang="cs-CZ" b="1" u="sng" dirty="0">
              <a:latin typeface="+mj-lt"/>
            </a:endParaRPr>
          </a:p>
          <a:p>
            <a:pPr marL="1943100" lvl="3" indent="-342900">
              <a:lnSpc>
                <a:spcPct val="150000"/>
              </a:lnSpc>
            </a:pPr>
            <a:r>
              <a:rPr lang="cs-CZ" dirty="0" smtClean="0">
                <a:latin typeface="+mj-lt"/>
              </a:rPr>
              <a:t>databáze </a:t>
            </a:r>
            <a:r>
              <a:rPr lang="cs-CZ" dirty="0">
                <a:latin typeface="+mj-lt"/>
              </a:rPr>
              <a:t>průměrných </a:t>
            </a:r>
            <a:r>
              <a:rPr lang="cs-CZ" dirty="0" smtClean="0">
                <a:latin typeface="+mj-lt"/>
              </a:rPr>
              <a:t>výdělků</a:t>
            </a:r>
          </a:p>
          <a:p>
            <a:pPr marL="1943100" lvl="3" indent="-342900">
              <a:lnSpc>
                <a:spcPct val="150000"/>
              </a:lnSpc>
            </a:pPr>
            <a:r>
              <a:rPr lang="cs-CZ" dirty="0" smtClean="0">
                <a:latin typeface="+mj-lt"/>
              </a:rPr>
              <a:t>dostupné </a:t>
            </a:r>
            <a:r>
              <a:rPr lang="cs-CZ" dirty="0">
                <a:latin typeface="+mj-lt"/>
              </a:rPr>
              <a:t>na </a:t>
            </a:r>
            <a:r>
              <a:rPr lang="cs-CZ" dirty="0">
                <a:latin typeface="+mj-lt"/>
                <a:hlinkClick r:id="rId4"/>
              </a:rPr>
              <a:t>http://</a:t>
            </a:r>
            <a:r>
              <a:rPr lang="cs-CZ" dirty="0" smtClean="0">
                <a:latin typeface="+mj-lt"/>
                <a:hlinkClick r:id="rId4"/>
              </a:rPr>
              <a:t>www.mpsv.cz/ISPV.php</a:t>
            </a:r>
            <a:r>
              <a:rPr lang="cs-CZ" dirty="0" smtClean="0">
                <a:latin typeface="+mj-lt"/>
              </a:rPr>
              <a:t>  </a:t>
            </a:r>
            <a:endParaRPr lang="cs-CZ" dirty="0">
              <a:latin typeface="+mj-lt"/>
            </a:endParaRPr>
          </a:p>
          <a:p>
            <a:pPr marL="1485900" lvl="2" indent="-342900">
              <a:lnSpc>
                <a:spcPct val="150000"/>
              </a:lnSpc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00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Stanovení sazeb </a:t>
            </a:r>
            <a:r>
              <a:rPr lang="pl-PL" dirty="0" smtClean="0">
                <a:solidFill>
                  <a:srgbClr val="428D96"/>
                </a:solidFill>
              </a:rPr>
              <a:t>mezd/platů – ISPV </a:t>
            </a:r>
            <a:endParaRPr lang="pl-PL" dirty="0">
              <a:solidFill>
                <a:srgbClr val="428D96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3749" y="1690688"/>
            <a:ext cx="6406166" cy="423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Stanovení sazeb </a:t>
            </a:r>
            <a:r>
              <a:rPr lang="pl-PL" dirty="0">
                <a:solidFill>
                  <a:srgbClr val="428D96"/>
                </a:solidFill>
              </a:rPr>
              <a:t>mezd/platů – ISPV 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 smtClean="0">
                <a:latin typeface="+mn-lt"/>
              </a:rPr>
              <a:t>Postup</a:t>
            </a:r>
            <a:r>
              <a:rPr lang="cs-CZ" u="sng" dirty="0" smtClean="0">
                <a:latin typeface="+mn-lt"/>
              </a:rPr>
              <a:t>:</a:t>
            </a:r>
            <a:r>
              <a:rPr lang="cs-CZ" dirty="0" smtClean="0">
                <a:latin typeface="+mn-lt"/>
              </a:rPr>
              <a:t> 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Žadatel </a:t>
            </a:r>
            <a:r>
              <a:rPr lang="cs-CZ" sz="2000" dirty="0">
                <a:latin typeface="+mj-lt"/>
              </a:rPr>
              <a:t>uvede v </a:t>
            </a:r>
            <a:r>
              <a:rPr lang="cs-CZ" sz="2000" dirty="0" smtClean="0">
                <a:latin typeface="+mj-lt"/>
              </a:rPr>
              <a:t>příloze </a:t>
            </a:r>
            <a:r>
              <a:rPr lang="cs-CZ" sz="2000" dirty="0">
                <a:latin typeface="+mj-lt"/>
              </a:rPr>
              <a:t>Realizační </a:t>
            </a:r>
            <a:r>
              <a:rPr lang="cs-CZ" sz="2000" dirty="0" smtClean="0">
                <a:latin typeface="+mj-lt"/>
              </a:rPr>
              <a:t>tým </a:t>
            </a:r>
            <a:r>
              <a:rPr lang="cs-CZ" sz="2000" dirty="0" smtClean="0">
                <a:latin typeface="+mj-lt"/>
              </a:rPr>
              <a:t>k příslušné pozici/položce rozpočtu </a:t>
            </a:r>
            <a:r>
              <a:rPr lang="cs-CZ" sz="2000" b="1" dirty="0" smtClean="0">
                <a:latin typeface="+mj-lt"/>
              </a:rPr>
              <a:t>o </a:t>
            </a:r>
            <a:r>
              <a:rPr lang="cs-CZ" sz="2000" b="1" dirty="0">
                <a:latin typeface="+mj-lt"/>
              </a:rPr>
              <a:t>jakou sféru se jedná </a:t>
            </a:r>
            <a:r>
              <a:rPr lang="cs-CZ" sz="2000" dirty="0">
                <a:latin typeface="+mj-lt"/>
              </a:rPr>
              <a:t>(mzda/plat</a:t>
            </a:r>
            <a:r>
              <a:rPr lang="cs-CZ" sz="2000" dirty="0" smtClean="0">
                <a:latin typeface="+mj-lt"/>
              </a:rPr>
              <a:t>) </a:t>
            </a:r>
            <a:r>
              <a:rPr lang="cs-CZ" sz="2000" dirty="0" smtClean="0">
                <a:latin typeface="+mj-lt"/>
              </a:rPr>
              <a:t>a </a:t>
            </a:r>
            <a:r>
              <a:rPr lang="cs-CZ" sz="2000" b="1" u="sng" dirty="0" smtClean="0">
                <a:latin typeface="+mj-lt"/>
              </a:rPr>
              <a:t>čtyřmístný kód </a:t>
            </a:r>
            <a:r>
              <a:rPr lang="cs-CZ" sz="2000" b="1" u="sng" dirty="0">
                <a:latin typeface="+mj-lt"/>
              </a:rPr>
              <a:t>zaměstnání CZ-ISCO </a:t>
            </a:r>
            <a:r>
              <a:rPr lang="cs-CZ" sz="2000" dirty="0">
                <a:latin typeface="+mj-lt"/>
              </a:rPr>
              <a:t>včetně názvu zaměstnání, které pro stanovení konkrétní sazby využil</a:t>
            </a:r>
            <a:r>
              <a:rPr lang="cs-CZ" sz="2000" dirty="0" smtClean="0">
                <a:latin typeface="+mj-lt"/>
              </a:rPr>
              <a:t>.</a:t>
            </a:r>
            <a:endParaRPr lang="cs-CZ" sz="2000" dirty="0">
              <a:latin typeface="+mj-lt"/>
            </a:endParaRPr>
          </a:p>
          <a:p>
            <a:pPr marL="1028700" lvl="1" indent="-342900"/>
            <a:r>
              <a:rPr lang="cs-CZ" sz="2000" dirty="0" smtClean="0">
                <a:latin typeface="+mj-lt"/>
              </a:rPr>
              <a:t>Pro stanovení sazby žadatel využije hodnotu </a:t>
            </a:r>
            <a:r>
              <a:rPr lang="cs-CZ" sz="2000" b="1" dirty="0">
                <a:latin typeface="+mj-lt"/>
              </a:rPr>
              <a:t>průměrné mzdy/platu/odměny z dohody dle ISPV</a:t>
            </a:r>
            <a:r>
              <a:rPr lang="cs-CZ" sz="2000" dirty="0">
                <a:latin typeface="+mj-lt"/>
              </a:rPr>
              <a:t>, která je uvedena pro danou pozici v době přípravy žádosti o podporu nebo v době zřízení nové pracovní pozice v průběhu realizace projektu </a:t>
            </a:r>
            <a:r>
              <a:rPr lang="cs-CZ" sz="2000" b="1" dirty="0">
                <a:latin typeface="+mj-lt"/>
              </a:rPr>
              <a:t>a současně</a:t>
            </a:r>
            <a:r>
              <a:rPr lang="cs-CZ" sz="2000" dirty="0">
                <a:latin typeface="+mj-lt"/>
              </a:rPr>
              <a:t> při stanovení sazby </a:t>
            </a:r>
            <a:r>
              <a:rPr lang="cs-CZ" sz="2000" b="1" dirty="0">
                <a:latin typeface="+mj-lt"/>
              </a:rPr>
              <a:t>zohlední výši mezd/platů/odměn z </a:t>
            </a:r>
            <a:r>
              <a:rPr lang="cs-CZ" sz="2000" b="1" dirty="0" smtClean="0">
                <a:latin typeface="+mj-lt"/>
              </a:rPr>
              <a:t>dohod </a:t>
            </a:r>
            <a:r>
              <a:rPr lang="cs-CZ" sz="2000" b="1" u="sng" dirty="0">
                <a:latin typeface="+mj-lt"/>
              </a:rPr>
              <a:t>v místě a čase obvyklou</a:t>
            </a:r>
            <a:r>
              <a:rPr lang="cs-CZ" sz="2000" dirty="0" smtClean="0">
                <a:latin typeface="+mj-lt"/>
              </a:rPr>
              <a:t>.</a:t>
            </a:r>
          </a:p>
          <a:p>
            <a:pPr marL="1028700" lvl="1" indent="-342900"/>
            <a:r>
              <a:rPr lang="cs-CZ" sz="2000" b="1" dirty="0">
                <a:latin typeface="+mj-lt"/>
              </a:rPr>
              <a:t>Horní limit </a:t>
            </a:r>
            <a:r>
              <a:rPr lang="cs-CZ" sz="2000" dirty="0">
                <a:latin typeface="+mj-lt"/>
              </a:rPr>
              <a:t>tvoří hodnoty uvedené pro </a:t>
            </a:r>
            <a:r>
              <a:rPr lang="cs-CZ" sz="2000" b="1" dirty="0">
                <a:latin typeface="+mj-lt"/>
              </a:rPr>
              <a:t>třetí </a:t>
            </a:r>
            <a:r>
              <a:rPr lang="cs-CZ" sz="2000" b="1" dirty="0" err="1">
                <a:latin typeface="+mj-lt"/>
              </a:rPr>
              <a:t>kvartil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dirty="0">
                <a:latin typeface="+mj-lt"/>
              </a:rPr>
              <a:t>(Q3</a:t>
            </a:r>
            <a:r>
              <a:rPr lang="cs-CZ" sz="2000" dirty="0" smtClean="0">
                <a:latin typeface="+mj-lt"/>
              </a:rPr>
              <a:t>).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12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Stanovení sazeb </a:t>
            </a:r>
            <a:r>
              <a:rPr lang="pl-PL" dirty="0" smtClean="0">
                <a:solidFill>
                  <a:srgbClr val="428D96"/>
                </a:solidFill>
              </a:rPr>
              <a:t>mezd/platů – ISPV </a:t>
            </a:r>
            <a:endParaRPr lang="pl-PL" dirty="0">
              <a:solidFill>
                <a:srgbClr val="428D96"/>
              </a:solidFill>
            </a:endParaRP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t="5553"/>
          <a:stretch/>
        </p:blipFill>
        <p:spPr>
          <a:xfrm>
            <a:off x="628650" y="1690688"/>
            <a:ext cx="7480271" cy="2804310"/>
          </a:xfr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t="9131" r="1342"/>
          <a:stretch/>
        </p:blipFill>
        <p:spPr>
          <a:xfrm>
            <a:off x="705008" y="4494998"/>
            <a:ext cx="7403913" cy="143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Stanovení sazeb </a:t>
            </a:r>
            <a:r>
              <a:rPr lang="pl-PL" dirty="0" smtClean="0">
                <a:solidFill>
                  <a:srgbClr val="428D96"/>
                </a:solidFill>
              </a:rPr>
              <a:t>mezd/platů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+mj-lt"/>
              </a:rPr>
              <a:t>Maximální </a:t>
            </a:r>
            <a:r>
              <a:rPr lang="cs-CZ" sz="2000" b="1" dirty="0">
                <a:latin typeface="+mj-lt"/>
              </a:rPr>
              <a:t>limit </a:t>
            </a:r>
            <a:r>
              <a:rPr lang="cs-CZ" sz="2000" dirty="0">
                <a:latin typeface="+mj-lt"/>
              </a:rPr>
              <a:t>hrubé způsobilé měsíční mzdy/platu </a:t>
            </a:r>
            <a:r>
              <a:rPr lang="cs-CZ" sz="2000" dirty="0" smtClean="0">
                <a:latin typeface="+mj-lt"/>
              </a:rPr>
              <a:t>pro </a:t>
            </a:r>
            <a:r>
              <a:rPr lang="cs-CZ" sz="2000" b="1" dirty="0" smtClean="0">
                <a:latin typeface="+mj-lt"/>
              </a:rPr>
              <a:t>OP </a:t>
            </a:r>
            <a:r>
              <a:rPr lang="cs-CZ" sz="2000" b="1" dirty="0">
                <a:latin typeface="+mj-lt"/>
              </a:rPr>
              <a:t>VVV </a:t>
            </a:r>
            <a:r>
              <a:rPr lang="cs-CZ" sz="2000" dirty="0">
                <a:latin typeface="+mj-lt"/>
              </a:rPr>
              <a:t>je </a:t>
            </a:r>
            <a:r>
              <a:rPr lang="cs-CZ" sz="2000" b="1" dirty="0">
                <a:latin typeface="+mj-lt"/>
              </a:rPr>
              <a:t>56.000 Kč nebo 390 Kč/hod</a:t>
            </a:r>
            <a:r>
              <a:rPr lang="cs-CZ" sz="2000" dirty="0" smtClean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Při stanovení mezd/platů/odměn z dohod musí žadatel </a:t>
            </a:r>
            <a:r>
              <a:rPr lang="cs-CZ" b="1" dirty="0"/>
              <a:t>zohlednit sazby obvyklé v čase a </a:t>
            </a:r>
            <a:r>
              <a:rPr lang="cs-CZ" b="1" dirty="0" smtClean="0"/>
              <a:t>místě</a:t>
            </a:r>
            <a:r>
              <a:rPr lang="cs-CZ" dirty="0" smtClean="0"/>
              <a:t>.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tzn</a:t>
            </a:r>
            <a:r>
              <a:rPr lang="cs-CZ" sz="2000" dirty="0">
                <a:latin typeface="+mj-lt"/>
              </a:rPr>
              <a:t>. skutečné výše mezd/platů/odměn z dohod zaměstnanců projektu nemusí při zohlednění sazeb obvyklých v čase a místě pro danou pracovní pozici dosahovat uváděného maximálního limitu stanoveného </a:t>
            </a:r>
            <a:r>
              <a:rPr lang="cs-CZ" sz="2000" dirty="0" smtClean="0">
                <a:latin typeface="+mj-lt"/>
              </a:rPr>
              <a:t>dokumentem Seznam mezd/platů ….</a:t>
            </a:r>
            <a:endParaRPr lang="cs-CZ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Mzdy/platy/odměn z dohod </a:t>
            </a:r>
            <a:r>
              <a:rPr lang="cs-CZ" b="1" dirty="0"/>
              <a:t>bezdůvodně přesahující sazby v čase a místě obvyklé</a:t>
            </a:r>
            <a:r>
              <a:rPr lang="cs-CZ" dirty="0"/>
              <a:t>, budou považovány za </a:t>
            </a:r>
            <a:r>
              <a:rPr lang="cs-CZ" b="1" dirty="0"/>
              <a:t>neefektivní a nehospodárné</a:t>
            </a:r>
            <a:r>
              <a:rPr lang="cs-CZ" dirty="0"/>
              <a:t>, i když nebudou dosahovat daného </a:t>
            </a:r>
            <a:r>
              <a:rPr lang="cs-CZ" dirty="0" smtClean="0"/>
              <a:t>limitu.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6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Nezpůsobilé výdaje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Nezpůsobilé </a:t>
            </a:r>
            <a:r>
              <a:rPr lang="cs-CZ" dirty="0" smtClean="0">
                <a:solidFill>
                  <a:srgbClr val="428D96"/>
                </a:solidFill>
              </a:rPr>
              <a:t>výdaje – Vyloučené 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400" dirty="0">
                <a:latin typeface="+mn-lt"/>
              </a:rPr>
              <a:t>Ve výzvě nejsou podporovány tyto aktivity: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pořizování </a:t>
            </a:r>
            <a:r>
              <a:rPr lang="cs-CZ" dirty="0"/>
              <a:t>pomůcek nebo knih, které přímo nesouvisejí s projektem;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vybavování </a:t>
            </a:r>
            <a:r>
              <a:rPr lang="cs-CZ" dirty="0"/>
              <a:t>tříd nebo budov;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stavební </a:t>
            </a:r>
            <a:r>
              <a:rPr lang="cs-CZ" dirty="0"/>
              <a:t>úpravy;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stáže </a:t>
            </a:r>
            <a:r>
              <a:rPr lang="cs-CZ" dirty="0"/>
              <a:t>pedagogů ve firmách;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zahraniční </a:t>
            </a:r>
            <a:r>
              <a:rPr lang="cs-CZ" dirty="0"/>
              <a:t>stáže pedagogických pracovníků, studentů VOŠ;</a:t>
            </a:r>
          </a:p>
        </p:txBody>
      </p:sp>
    </p:spTree>
    <p:extLst>
      <p:ext uri="{BB962C8B-B14F-4D97-AF65-F5344CB8AC3E}">
        <p14:creationId xmlns:p14="http://schemas.microsoft.com/office/powerpoint/2010/main" val="2377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Z</a:t>
            </a:r>
            <a:r>
              <a:rPr lang="cs-CZ" dirty="0" smtClean="0">
                <a:solidFill>
                  <a:srgbClr val="428D96"/>
                </a:solidFill>
              </a:rPr>
              <a:t>působilé </a:t>
            </a:r>
            <a:r>
              <a:rPr lang="cs-CZ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+mn-lt"/>
              </a:rPr>
              <a:t>Hlediska způsobilosti výdajů:</a:t>
            </a:r>
            <a:endParaRPr lang="cs-CZ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Věcná způsobilost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Časová způsobilost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Místní způsobilost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Přiměřenost výdaje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(Prokazatelnost výdaje)</a:t>
            </a:r>
          </a:p>
        </p:txBody>
      </p:sp>
    </p:spTree>
    <p:extLst>
      <p:ext uri="{BB962C8B-B14F-4D97-AF65-F5344CB8AC3E}">
        <p14:creationId xmlns:p14="http://schemas.microsoft.com/office/powerpoint/2010/main" val="35737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Nezpůsobilé </a:t>
            </a:r>
            <a:r>
              <a:rPr lang="cs-CZ" dirty="0" smtClean="0">
                <a:solidFill>
                  <a:srgbClr val="428D96"/>
                </a:solidFill>
              </a:rPr>
              <a:t>výdaje – Vyloučené 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96226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cs-CZ" sz="3200" dirty="0"/>
              <a:t>aktivity podpořené ve výzvě Podpora škol formou projektů zjednoduš. vykazování – </a:t>
            </a:r>
            <a:r>
              <a:rPr lang="cs-CZ" sz="3200" u="sng" dirty="0"/>
              <a:t>Šablony pro SŠ a VOŠ I, aktivity pro VOŠ</a:t>
            </a:r>
            <a:r>
              <a:rPr lang="cs-CZ" sz="3200" dirty="0"/>
              <a:t>:</a:t>
            </a:r>
          </a:p>
          <a:p>
            <a:pPr lvl="2">
              <a:lnSpc>
                <a:spcPct val="120000"/>
              </a:lnSpc>
            </a:pPr>
            <a:r>
              <a:rPr lang="cs-CZ" sz="2900" dirty="0" smtClean="0">
                <a:latin typeface="+mj-lt"/>
              </a:rPr>
              <a:t>sdílení </a:t>
            </a:r>
            <a:r>
              <a:rPr lang="cs-CZ" sz="2900" dirty="0">
                <a:latin typeface="+mj-lt"/>
              </a:rPr>
              <a:t>zkušeností pedagogů z různých škol prostřednictvím vzájemných návštěv;</a:t>
            </a:r>
          </a:p>
          <a:p>
            <a:pPr lvl="2">
              <a:lnSpc>
                <a:spcPct val="120000"/>
              </a:lnSpc>
            </a:pPr>
            <a:r>
              <a:rPr lang="cs-CZ" sz="2900" dirty="0" smtClean="0">
                <a:latin typeface="+mj-lt"/>
              </a:rPr>
              <a:t>tandemová </a:t>
            </a:r>
            <a:r>
              <a:rPr lang="cs-CZ" sz="2900" dirty="0">
                <a:latin typeface="+mj-lt"/>
              </a:rPr>
              <a:t>výuka na VOŠ;</a:t>
            </a:r>
          </a:p>
          <a:p>
            <a:pPr lvl="2">
              <a:lnSpc>
                <a:spcPct val="120000"/>
              </a:lnSpc>
            </a:pPr>
            <a:r>
              <a:rPr lang="cs-CZ" sz="2900" dirty="0" smtClean="0">
                <a:latin typeface="+mj-lt"/>
              </a:rPr>
              <a:t>zapojení </a:t>
            </a:r>
            <a:r>
              <a:rPr lang="cs-CZ" sz="2900" dirty="0">
                <a:latin typeface="+mj-lt"/>
              </a:rPr>
              <a:t>odborníka z praxe do výuky na VOŠ;</a:t>
            </a:r>
          </a:p>
          <a:p>
            <a:pPr lvl="2">
              <a:lnSpc>
                <a:spcPct val="120000"/>
              </a:lnSpc>
            </a:pPr>
            <a:r>
              <a:rPr lang="cs-CZ" sz="2900" dirty="0" smtClean="0">
                <a:latin typeface="+mj-lt"/>
              </a:rPr>
              <a:t>CLIL </a:t>
            </a:r>
            <a:r>
              <a:rPr lang="cs-CZ" sz="2900" dirty="0">
                <a:latin typeface="+mj-lt"/>
              </a:rPr>
              <a:t>ve výuce na VOŠ;</a:t>
            </a:r>
          </a:p>
          <a:p>
            <a:pPr lvl="2">
              <a:lnSpc>
                <a:spcPct val="120000"/>
              </a:lnSpc>
            </a:pPr>
            <a:r>
              <a:rPr lang="cs-CZ" sz="2900" dirty="0" smtClean="0">
                <a:latin typeface="+mj-lt"/>
              </a:rPr>
              <a:t>zapojení </a:t>
            </a:r>
            <a:r>
              <a:rPr lang="cs-CZ" sz="2900" dirty="0">
                <a:latin typeface="+mj-lt"/>
              </a:rPr>
              <a:t>ICT technika do výuky na VOŠ;</a:t>
            </a:r>
          </a:p>
          <a:p>
            <a:pPr lvl="2">
              <a:lnSpc>
                <a:spcPct val="120000"/>
              </a:lnSpc>
            </a:pPr>
            <a:r>
              <a:rPr lang="cs-CZ" sz="2900" dirty="0" smtClean="0">
                <a:latin typeface="+mj-lt"/>
              </a:rPr>
              <a:t>zřizování </a:t>
            </a:r>
            <a:r>
              <a:rPr lang="cs-CZ" sz="2900" dirty="0">
                <a:latin typeface="+mj-lt"/>
              </a:rPr>
              <a:t>následujících pracovních pozic ve školách (personální podpora VOŠ): školní kariérový poradce, koordinátor spolupráce školy a zaměstnavatele;</a:t>
            </a:r>
          </a:p>
          <a:p>
            <a:pPr lvl="2">
              <a:lnSpc>
                <a:spcPct val="120000"/>
              </a:lnSpc>
            </a:pPr>
            <a:r>
              <a:rPr lang="cs-CZ" sz="2900" dirty="0" smtClean="0">
                <a:latin typeface="+mj-lt"/>
              </a:rPr>
              <a:t>vzdělávání </a:t>
            </a:r>
            <a:r>
              <a:rPr lang="cs-CZ" sz="2900" dirty="0">
                <a:latin typeface="+mj-lt"/>
              </a:rPr>
              <a:t>pedagogických pracovníků VOŠ – DVPP včetně vzdělávání pedagogických pracovníků VOŠ zaměřené na inkluzi – DVPP.</a:t>
            </a:r>
          </a:p>
        </p:txBody>
      </p:sp>
    </p:spTree>
    <p:extLst>
      <p:ext uri="{BB962C8B-B14F-4D97-AF65-F5344CB8AC3E}">
        <p14:creationId xmlns:p14="http://schemas.microsoft.com/office/powerpoint/2010/main" val="18217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Finanční plán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Finanční </a:t>
            </a:r>
            <a:r>
              <a:rPr lang="cs-CZ" dirty="0" smtClean="0">
                <a:solidFill>
                  <a:srgbClr val="428D96"/>
                </a:solidFill>
              </a:rPr>
              <a:t>plán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Finanční plán vyplňován již v Žádosti o podporu v ISKP14+.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Aktualizovaný </a:t>
            </a:r>
            <a:r>
              <a:rPr lang="cs-CZ" dirty="0">
                <a:latin typeface="+mn-lt"/>
              </a:rPr>
              <a:t>finanční plán předfinancování a vyúčtování - &gt; nejpozději před vydáním právního aktu o poskytnutí/převodu podpory.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Na základě finančního plánu stanoveny v Právním aktu finanční </a:t>
            </a:r>
            <a:r>
              <a:rPr lang="cs-CZ" dirty="0" smtClean="0">
                <a:latin typeface="+mn-lt"/>
              </a:rPr>
              <a:t>milníky:</a:t>
            </a:r>
            <a:endParaRPr lang="cs-CZ" dirty="0">
              <a:latin typeface="+mn-lt"/>
            </a:endParaRPr>
          </a:p>
          <a:p>
            <a:pPr marL="1028700" lvl="1" indent="-342900">
              <a:lnSpc>
                <a:spcPct val="150000"/>
              </a:lnSpc>
            </a:pPr>
            <a:r>
              <a:rPr lang="cs-CZ" sz="2000" dirty="0" smtClean="0">
                <a:latin typeface="+mj-lt"/>
              </a:rPr>
              <a:t>Průběžné </a:t>
            </a:r>
            <a:r>
              <a:rPr lang="cs-CZ" sz="2000" dirty="0">
                <a:latin typeface="+mj-lt"/>
              </a:rPr>
              <a:t>finanční </a:t>
            </a:r>
            <a:r>
              <a:rPr lang="cs-CZ" sz="2000" dirty="0" smtClean="0">
                <a:latin typeface="+mj-lt"/>
              </a:rPr>
              <a:t>ukazatele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2000" dirty="0" smtClean="0">
                <a:latin typeface="+mj-lt"/>
              </a:rPr>
              <a:t>Hraniční </a:t>
            </a:r>
            <a:r>
              <a:rPr lang="cs-CZ" sz="2000" dirty="0">
                <a:latin typeface="+mj-lt"/>
              </a:rPr>
              <a:t>finanční </a:t>
            </a:r>
            <a:r>
              <a:rPr lang="cs-CZ" sz="2000" dirty="0" smtClean="0">
                <a:latin typeface="+mj-lt"/>
              </a:rPr>
              <a:t>ukazatel</a:t>
            </a:r>
          </a:p>
          <a:p>
            <a:pPr marL="1485900" lvl="2" indent="-342900">
              <a:lnSpc>
                <a:spcPct val="150000"/>
              </a:lnSpc>
            </a:pPr>
            <a:r>
              <a:rPr lang="cs-CZ" sz="1600" dirty="0">
                <a:latin typeface="+mj-lt"/>
              </a:rPr>
              <a:t>60 % kumulativní částky vyúčtování uvedené ve finančním </a:t>
            </a:r>
            <a:r>
              <a:rPr lang="cs-CZ" sz="1600" dirty="0" smtClean="0">
                <a:latin typeface="+mj-lt"/>
              </a:rPr>
              <a:t>plánu </a:t>
            </a:r>
            <a:r>
              <a:rPr lang="cs-CZ" sz="1600" dirty="0">
                <a:latin typeface="+mj-lt"/>
              </a:rPr>
              <a:t>za období odpovídající cca 60 % doby realizace </a:t>
            </a:r>
            <a:r>
              <a:rPr lang="cs-CZ" sz="1600" dirty="0" smtClean="0">
                <a:latin typeface="+mj-lt"/>
              </a:rPr>
              <a:t>projektu.</a:t>
            </a: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41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Finanční </a:t>
            </a:r>
            <a:r>
              <a:rPr lang="cs-CZ" dirty="0" smtClean="0">
                <a:solidFill>
                  <a:srgbClr val="428D96"/>
                </a:solidFill>
              </a:rPr>
              <a:t>plán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1</a:t>
            </a:r>
            <a:r>
              <a:rPr lang="cs-CZ" dirty="0">
                <a:latin typeface="+mn-lt"/>
              </a:rPr>
              <a:t>. pořadí finančního plánu </a:t>
            </a:r>
            <a:r>
              <a:rPr lang="cs-CZ" dirty="0">
                <a:latin typeface="+mj-lt"/>
              </a:rPr>
              <a:t>– 1. zálohová platba </a:t>
            </a:r>
            <a:endParaRPr lang="cs-CZ" dirty="0" smtClean="0">
              <a:latin typeface="+mj-lt"/>
            </a:endParaRPr>
          </a:p>
          <a:p>
            <a:pPr marL="1028700" lvl="1" indent="-342900">
              <a:lnSpc>
                <a:spcPct val="110000"/>
              </a:lnSpc>
            </a:pPr>
            <a:r>
              <a:rPr lang="cs-CZ" sz="2000" dirty="0" smtClean="0">
                <a:latin typeface="+mj-lt"/>
              </a:rPr>
              <a:t>Žadatelé s ex-ante financováním bude poskytnuta první zálohová platba ve výši částky vypočtené součtem plánovaných výdajů (vyúčtování) za dvě první sledovaná období uvedená ve finančním plánu, max. 30% CZV.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000" dirty="0" smtClean="0">
                <a:latin typeface="+mj-lt"/>
              </a:rPr>
              <a:t>Žadatelé OSS a PO OSS financování ex post.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2</a:t>
            </a:r>
            <a:r>
              <a:rPr lang="cs-CZ" dirty="0">
                <a:latin typeface="+mn-lt"/>
              </a:rPr>
              <a:t>. – X. pořadí fin. plánu </a:t>
            </a:r>
            <a:r>
              <a:rPr lang="cs-CZ" dirty="0">
                <a:latin typeface="+mj-lt"/>
              </a:rPr>
              <a:t>– průběžné Žádosti o platbu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Předposlední pořadí fin. plánu </a:t>
            </a:r>
            <a:r>
              <a:rPr lang="cs-CZ" dirty="0">
                <a:latin typeface="+mj-lt"/>
              </a:rPr>
              <a:t>– závěrečná Žádost o platbu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Poslední pořadí fin. plánu </a:t>
            </a:r>
            <a:r>
              <a:rPr lang="cs-CZ" dirty="0">
                <a:latin typeface="+mj-lt"/>
              </a:rPr>
              <a:t>– součtový – částky Vyúčtování – plán a Záloha – plán se musí rovnat</a:t>
            </a:r>
            <a:r>
              <a:rPr lang="cs-CZ" dirty="0" smtClean="0">
                <a:latin typeface="+mj-lt"/>
              </a:rPr>
              <a:t>.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08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Děkuji za pozornost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Věcná, místní a časová </a:t>
            </a:r>
            <a:r>
              <a:rPr lang="cs-CZ" dirty="0">
                <a:solidFill>
                  <a:srgbClr val="428D96"/>
                </a:solidFill>
              </a:rPr>
              <a:t>způsobilost </a:t>
            </a:r>
            <a:r>
              <a:rPr lang="cs-CZ" dirty="0" smtClean="0">
                <a:solidFill>
                  <a:srgbClr val="428D96"/>
                </a:solidFill>
              </a:rPr>
              <a:t>výdajů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Věcná způsobilost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Soulad </a:t>
            </a:r>
            <a:r>
              <a:rPr lang="cs-CZ" sz="2000" dirty="0">
                <a:latin typeface="+mj-lt"/>
              </a:rPr>
              <a:t>s právními předpisy EU a ČR, Pravidly pro žadatele a příjemce (dále </a:t>
            </a:r>
            <a:r>
              <a:rPr lang="cs-CZ" sz="2000" dirty="0" err="1">
                <a:latin typeface="+mj-lt"/>
              </a:rPr>
              <a:t>PpŽP</a:t>
            </a:r>
            <a:r>
              <a:rPr lang="cs-CZ" sz="2000" dirty="0">
                <a:latin typeface="+mj-lt"/>
              </a:rPr>
              <a:t>) – obecná a specifická část, Metodickými dopisy a dalšími dokumenty, výzvou apod..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Místní způsobilost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Místo </a:t>
            </a:r>
            <a:r>
              <a:rPr lang="cs-CZ" sz="2000" dirty="0">
                <a:latin typeface="+mj-lt"/>
              </a:rPr>
              <a:t>dopadu realizace </a:t>
            </a:r>
            <a:r>
              <a:rPr lang="cs-CZ" sz="2000" dirty="0" smtClean="0">
                <a:latin typeface="+mj-lt"/>
              </a:rPr>
              <a:t>a místo </a:t>
            </a:r>
            <a:r>
              <a:rPr lang="cs-CZ" sz="2000" dirty="0">
                <a:latin typeface="+mj-lt"/>
              </a:rPr>
              <a:t>realizace projektu </a:t>
            </a:r>
            <a:r>
              <a:rPr lang="cs-CZ" sz="2000" dirty="0" smtClean="0">
                <a:latin typeface="+mj-lt"/>
              </a:rPr>
              <a:t>je na území </a:t>
            </a:r>
            <a:r>
              <a:rPr lang="cs-CZ" sz="2000" dirty="0">
                <a:latin typeface="+mj-lt"/>
              </a:rPr>
              <a:t>ČR.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Časová způsobilost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Způsobilými </a:t>
            </a:r>
            <a:r>
              <a:rPr lang="cs-CZ" sz="2000" dirty="0">
                <a:latin typeface="+mj-lt"/>
              </a:rPr>
              <a:t>jsou výdaje související s náklady, které vznikly v průběhu realizace projektu. </a:t>
            </a:r>
            <a:endParaRPr lang="cs-CZ" sz="2000" dirty="0" smtClean="0">
              <a:latin typeface="+mj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Současně platí, že v rámci této výzvy jsou </a:t>
            </a:r>
            <a:r>
              <a:rPr lang="cs-CZ" sz="2000" u="sng" dirty="0">
                <a:latin typeface="+mj-lt"/>
              </a:rPr>
              <a:t>způsobilé výdaje ode dne vydání právního aktu o poskytnutí/převodu podpory</a:t>
            </a:r>
            <a:r>
              <a:rPr lang="cs-CZ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8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Přiměřenost výdajů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Dosažení </a:t>
            </a:r>
            <a:r>
              <a:rPr lang="cs-CZ" dirty="0">
                <a:latin typeface="+mn-lt"/>
              </a:rPr>
              <a:t>optimálního vztahu mezi hospodárností, účelností a efektivností výdajů.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Hospodárností </a:t>
            </a:r>
            <a:r>
              <a:rPr lang="cs-CZ" sz="2000" dirty="0">
                <a:latin typeface="+mj-lt"/>
              </a:rPr>
              <a:t>se rozumí dosažení odpovídající kvality plněných úkolů za minimální cenu.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Efektivnost </a:t>
            </a:r>
            <a:r>
              <a:rPr lang="cs-CZ" sz="2000" dirty="0">
                <a:latin typeface="+mj-lt"/>
              </a:rPr>
              <a:t>poměřuje účinnost vložených zdrojů s užitkem, který se danou aktivitou získá.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Účelností </a:t>
            </a:r>
            <a:r>
              <a:rPr lang="cs-CZ" sz="2000" dirty="0">
                <a:latin typeface="+mj-lt"/>
              </a:rPr>
              <a:t>je takové použití prostředků, které zajistí optimální míru dosažení cílů při plnění stanovených úkolů</a:t>
            </a:r>
            <a:r>
              <a:rPr lang="cs-CZ" sz="2000" dirty="0" smtClean="0">
                <a:latin typeface="+mj-lt"/>
              </a:rPr>
              <a:t>.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Zdůvodnění výdajů v rozpočtu – povinné přílohy </a:t>
            </a:r>
            <a:r>
              <a:rPr lang="cs-CZ" u="sng" dirty="0">
                <a:latin typeface="+mn-lt"/>
              </a:rPr>
              <a:t>Realizační </a:t>
            </a:r>
            <a:r>
              <a:rPr lang="cs-CZ" u="sng" dirty="0" smtClean="0">
                <a:latin typeface="+mn-lt"/>
              </a:rPr>
              <a:t>tým</a:t>
            </a:r>
            <a:r>
              <a:rPr lang="cs-CZ" dirty="0" smtClean="0">
                <a:latin typeface="+mn-lt"/>
              </a:rPr>
              <a:t>, </a:t>
            </a:r>
            <a:r>
              <a:rPr lang="cs-CZ" u="sng" dirty="0" smtClean="0">
                <a:latin typeface="+mn-lt"/>
              </a:rPr>
              <a:t>SWOT analýza</a:t>
            </a:r>
            <a:r>
              <a:rPr lang="cs-CZ" dirty="0" smtClean="0">
                <a:latin typeface="+mn-lt"/>
              </a:rPr>
              <a:t>, popis </a:t>
            </a:r>
            <a:r>
              <a:rPr lang="cs-CZ" u="sng" dirty="0" smtClean="0">
                <a:latin typeface="+mn-lt"/>
              </a:rPr>
              <a:t>Klíčových aktivit projektu</a:t>
            </a:r>
            <a:r>
              <a:rPr lang="cs-CZ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Míra konkretizace rozpočtu – rozpoložkování kapitol rozpočtu.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Hodnotící </a:t>
            </a:r>
            <a:r>
              <a:rPr lang="cs-CZ" dirty="0" smtClean="0">
                <a:solidFill>
                  <a:srgbClr val="428D96"/>
                </a:solidFill>
              </a:rPr>
              <a:t>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2884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+mn-lt"/>
              </a:rPr>
              <a:t>V1.1 – Struktura a velikost administrativního týmu (úvazky včetně případného externího zajištění) (max. </a:t>
            </a:r>
            <a:r>
              <a:rPr lang="cs-CZ" dirty="0" smtClean="0">
                <a:latin typeface="+mn-lt"/>
              </a:rPr>
              <a:t>2 </a:t>
            </a:r>
            <a:r>
              <a:rPr lang="cs-CZ" dirty="0">
                <a:latin typeface="+mn-lt"/>
              </a:rPr>
              <a:t>body</a:t>
            </a:r>
            <a:r>
              <a:rPr lang="cs-CZ" dirty="0" smtClean="0">
                <a:latin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V1.2 – Struktura a velikost odborného týmu (úvazky včetně případného externího zajištění) (max. 5 bodů)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Zhodnocení </a:t>
            </a:r>
            <a:r>
              <a:rPr lang="cs-CZ" dirty="0"/>
              <a:t>plánovaných </a:t>
            </a:r>
            <a:r>
              <a:rPr lang="cs-CZ" b="1" dirty="0"/>
              <a:t>pozic, počtu </a:t>
            </a:r>
            <a:r>
              <a:rPr lang="cs-CZ" b="1" dirty="0" smtClean="0"/>
              <a:t>osob, úvazků</a:t>
            </a:r>
            <a:r>
              <a:rPr lang="cs-CZ" b="1" dirty="0"/>
              <a:t> </a:t>
            </a:r>
            <a:r>
              <a:rPr lang="cs-CZ" b="1" dirty="0" smtClean="0"/>
              <a:t>a délky zapojení;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adhodnocení </a:t>
            </a:r>
            <a:r>
              <a:rPr lang="cs-CZ" dirty="0"/>
              <a:t>nebo </a:t>
            </a:r>
            <a:r>
              <a:rPr lang="cs-CZ" dirty="0" smtClean="0"/>
              <a:t>podhodnocení –&gt; </a:t>
            </a:r>
            <a:r>
              <a:rPr lang="cs-CZ" b="1" dirty="0"/>
              <a:t>krácení </a:t>
            </a:r>
            <a:r>
              <a:rPr lang="cs-CZ" b="1" dirty="0" smtClean="0"/>
              <a:t>bodů</a:t>
            </a:r>
            <a:r>
              <a:rPr lang="cs-CZ" dirty="0" smtClean="0"/>
              <a:t>;</a:t>
            </a:r>
          </a:p>
          <a:p>
            <a:pPr marL="800100" lvl="2" indent="-342900">
              <a:lnSpc>
                <a:spcPct val="150000"/>
              </a:lnSpc>
              <a:spcBef>
                <a:spcPts val="1000"/>
              </a:spcBef>
            </a:pPr>
            <a:r>
              <a:rPr lang="cs-CZ" b="1" dirty="0">
                <a:latin typeface="+mj-lt"/>
              </a:rPr>
              <a:t>Nadhodnocení</a:t>
            </a:r>
            <a:r>
              <a:rPr lang="cs-CZ" dirty="0">
                <a:latin typeface="+mj-lt"/>
              </a:rPr>
              <a:t> následně zohledněno v kritériu 4.1, kde je příslušně </a:t>
            </a:r>
            <a:r>
              <a:rPr lang="cs-CZ" b="1" dirty="0">
                <a:latin typeface="+mj-lt"/>
              </a:rPr>
              <a:t>krácen rozpočet</a:t>
            </a:r>
            <a:r>
              <a:rPr lang="cs-CZ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50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Hodnotící </a:t>
            </a:r>
            <a:r>
              <a:rPr lang="cs-CZ" dirty="0" smtClean="0">
                <a:solidFill>
                  <a:srgbClr val="428D96"/>
                </a:solidFill>
              </a:rPr>
              <a:t>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V4.1 </a:t>
            </a:r>
            <a:r>
              <a:rPr lang="cs-CZ" dirty="0">
                <a:latin typeface="+mn-lt"/>
              </a:rPr>
              <a:t>– Přiměřenost a provázanost rozpočtu k obsahové náplni a rozsahu projektu (max. </a:t>
            </a:r>
            <a:r>
              <a:rPr lang="cs-CZ" dirty="0" smtClean="0">
                <a:latin typeface="+mn-lt"/>
              </a:rPr>
              <a:t>11 </a:t>
            </a:r>
            <a:r>
              <a:rPr lang="cs-CZ" dirty="0">
                <a:latin typeface="+mn-lt"/>
              </a:rPr>
              <a:t>bodů</a:t>
            </a:r>
            <a:r>
              <a:rPr lang="cs-CZ" dirty="0" smtClean="0">
                <a:latin typeface="+mn-lt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</a:t>
            </a:r>
            <a:r>
              <a:rPr lang="cs-CZ" dirty="0" smtClean="0"/>
              <a:t>rozpočet dle hlediska </a:t>
            </a:r>
            <a:r>
              <a:rPr lang="cs-CZ" b="1" u="sng" dirty="0" smtClean="0"/>
              <a:t>přiměřenosti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Opodstatněnost </a:t>
            </a:r>
            <a:r>
              <a:rPr lang="cs-CZ" dirty="0"/>
              <a:t>položek rozpočtu a respektování pravidla 3E – </a:t>
            </a:r>
            <a:r>
              <a:rPr lang="cs-CZ" b="1" dirty="0"/>
              <a:t>hospodárnosti, efektivnosti, účelnosti</a:t>
            </a:r>
            <a:r>
              <a:rPr lang="cs-CZ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</a:t>
            </a:r>
            <a:r>
              <a:rPr lang="cs-CZ" b="1" dirty="0"/>
              <a:t>přehlednost rozpočtu </a:t>
            </a:r>
            <a:r>
              <a:rPr lang="cs-CZ" dirty="0"/>
              <a:t>– </a:t>
            </a:r>
            <a:r>
              <a:rPr lang="cs-CZ" u="sng" dirty="0"/>
              <a:t>zřejmost členění nákladů do položek a skupin a míra jejich </a:t>
            </a:r>
            <a:r>
              <a:rPr lang="cs-CZ" u="sng" dirty="0" smtClean="0"/>
              <a:t>konkretizace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7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Hodnotící </a:t>
            </a:r>
            <a:r>
              <a:rPr lang="cs-CZ" dirty="0" smtClean="0">
                <a:solidFill>
                  <a:srgbClr val="428D96"/>
                </a:solidFill>
              </a:rPr>
              <a:t>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V4.2 – Obecné podmínky způsobilosti výdajů (max. 2 body)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rozpočet z pohledu obecných podmínek způsobilosti výdajů, tj. </a:t>
            </a:r>
            <a:r>
              <a:rPr lang="cs-CZ" b="1" u="sng" dirty="0"/>
              <a:t>věcné, </a:t>
            </a:r>
            <a:r>
              <a:rPr lang="cs-CZ" b="1" u="sng" dirty="0" smtClean="0"/>
              <a:t>místní </a:t>
            </a:r>
            <a:r>
              <a:rPr lang="cs-CZ" b="1" u="sng" dirty="0"/>
              <a:t>a časové </a:t>
            </a:r>
            <a:r>
              <a:rPr lang="cs-CZ" dirty="0"/>
              <a:t>způsobilosti výdajů v rozpočtu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Posuzuje se, zda rozpočet </a:t>
            </a:r>
            <a:r>
              <a:rPr lang="cs-CZ" u="sng" dirty="0" smtClean="0"/>
              <a:t>neobsahuje</a:t>
            </a:r>
            <a:r>
              <a:rPr lang="cs-CZ" dirty="0" smtClean="0"/>
              <a:t> výdaje spojené s vyloučenými aktivitami a další nezpůsobilé výdaje uvedené v PpŽP</a:t>
            </a:r>
            <a:r>
              <a:rPr lang="cs-CZ" dirty="0"/>
              <a:t> </a:t>
            </a:r>
            <a:r>
              <a:rPr lang="cs-CZ" dirty="0" smtClean="0"/>
              <a:t>– obecná část.</a:t>
            </a:r>
          </a:p>
        </p:txBody>
      </p:sp>
    </p:spTree>
    <p:extLst>
      <p:ext uri="{BB962C8B-B14F-4D97-AF65-F5344CB8AC3E}">
        <p14:creationId xmlns:p14="http://schemas.microsoft.com/office/powerpoint/2010/main" val="40274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388991"/>
                </a:solidFill>
                <a:cs typeface="Arial" panose="020B0604020202020204" pitchFamily="34" charset="0"/>
              </a:rPr>
              <a:t>Rozpočet</a:t>
            </a:r>
          </a:p>
        </p:txBody>
      </p:sp>
    </p:spTree>
    <p:extLst>
      <p:ext uri="{BB962C8B-B14F-4D97-AF65-F5344CB8AC3E}">
        <p14:creationId xmlns:p14="http://schemas.microsoft.com/office/powerpoint/2010/main" val="31047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15OPMSMT0001-28-53571</_dlc_DocId>
    <_dlc_DocIdUrl xmlns="0104a4cd-1400-468e-be1b-c7aad71d7d5a">
      <Url>http://op.msmt.cz/_layouts/15/DocIdRedir.aspx?ID=15OPMSMT0001-28-53571</Url>
      <Description>15OPMSMT0001-28-53571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836A6B-B9C0-4044-A2B1-4CDBD2A5CC87}"/>
</file>

<file path=customXml/itemProps2.xml><?xml version="1.0" encoding="utf-8"?>
<ds:datastoreItem xmlns:ds="http://schemas.openxmlformats.org/officeDocument/2006/customXml" ds:itemID="{241FC87D-118F-4FFF-98EE-59ADE527E458}"/>
</file>

<file path=customXml/itemProps3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9749182-1635-4BFF-892A-9D6450AF7D86}"/>
</file>

<file path=customXml/itemProps5.xml><?xml version="1.0" encoding="utf-8"?>
<ds:datastoreItem xmlns:ds="http://schemas.openxmlformats.org/officeDocument/2006/customXml" ds:itemID="{EB7D9836-1CA0-4407-ABC7-093FC03A94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1526</Words>
  <Application>Microsoft Office PowerPoint</Application>
  <PresentationFormat>Předvádění na obrazovce (4:3)</PresentationFormat>
  <Paragraphs>220</Paragraphs>
  <Slides>34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Vlastní návrh</vt:lpstr>
      <vt:lpstr>Prezentace aplikace PowerPoint</vt:lpstr>
      <vt:lpstr>Prezentace aplikace PowerPoint</vt:lpstr>
      <vt:lpstr>Způsobilé výdaje</vt:lpstr>
      <vt:lpstr>Věcná, místní a časová způsobilost výdajů</vt:lpstr>
      <vt:lpstr>Přiměřenost výdajů</vt:lpstr>
      <vt:lpstr>Hodnotící kritéria</vt:lpstr>
      <vt:lpstr>Hodnotící kritéria</vt:lpstr>
      <vt:lpstr>Hodnotící kritéria</vt:lpstr>
      <vt:lpstr>Prezentace aplikace PowerPoint</vt:lpstr>
      <vt:lpstr>Celkové způsobilé výdaje</vt:lpstr>
      <vt:lpstr>Celkové způsobilé výdaje</vt:lpstr>
      <vt:lpstr>Prezentace aplikace PowerPoint</vt:lpstr>
      <vt:lpstr>Rozpočet - zjednodušené vykazování výdajů</vt:lpstr>
      <vt:lpstr>Rozpočet - zjednodušené vykazování výdajů</vt:lpstr>
      <vt:lpstr>Prezentace aplikace PowerPoint</vt:lpstr>
      <vt:lpstr>Rozpočet – úplné vykazování výdajů</vt:lpstr>
      <vt:lpstr>Rozpočet - úplné vykazování výdajů</vt:lpstr>
      <vt:lpstr>Rozpočet - úplné vykazování výdajů</vt:lpstr>
      <vt:lpstr>Rozpočet - úplné vykazování výdajů</vt:lpstr>
      <vt:lpstr>Prezentace aplikace PowerPoint</vt:lpstr>
      <vt:lpstr>Osobní výdaje</vt:lpstr>
      <vt:lpstr>Osobní výdaje</vt:lpstr>
      <vt:lpstr>Stanovení sazeb mezd/platů</vt:lpstr>
      <vt:lpstr>Stanovení sazeb mezd/platů – ISPV </vt:lpstr>
      <vt:lpstr>Stanovení sazeb mezd/platů – ISPV </vt:lpstr>
      <vt:lpstr>Stanovení sazeb mezd/platů – ISPV </vt:lpstr>
      <vt:lpstr>Stanovení sazeb mezd/platů</vt:lpstr>
      <vt:lpstr>Prezentace aplikace PowerPoint</vt:lpstr>
      <vt:lpstr>Nezpůsobilé výdaje – Vyloučené aktivity</vt:lpstr>
      <vt:lpstr>Nezpůsobilé výdaje – Vyloučené aktivity</vt:lpstr>
      <vt:lpstr>Prezentace aplikace PowerPoint</vt:lpstr>
      <vt:lpstr>Finanční plán</vt:lpstr>
      <vt:lpstr>Finanční plán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Nováková2 Lenka Ing.</cp:lastModifiedBy>
  <cp:revision>272</cp:revision>
  <dcterms:created xsi:type="dcterms:W3CDTF">2015-09-11T08:58:50Z</dcterms:created>
  <dcterms:modified xsi:type="dcterms:W3CDTF">2017-04-21T07:03:07Z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cafb1689-9bd4-46cb-aec7-654495a71f8e</vt:lpwstr>
  </property>
  <property fmtid="{D5CDD505-2E9C-101B-9397-08002B2CF9AE}" pid="4" name="Komentář">
    <vt:lpwstr>předepsané písmo Arial</vt:lpwstr>
  </property>
</Properties>
</file>