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76" r:id="rId13"/>
    <p:sldId id="267" r:id="rId14"/>
    <p:sldId id="281" r:id="rId15"/>
    <p:sldId id="275" r:id="rId16"/>
    <p:sldId id="282" r:id="rId17"/>
    <p:sldId id="269" r:id="rId18"/>
    <p:sldId id="283" r:id="rId19"/>
    <p:sldId id="268" r:id="rId20"/>
    <p:sldId id="270" r:id="rId21"/>
    <p:sldId id="271" r:id="rId22"/>
    <p:sldId id="272" r:id="rId23"/>
    <p:sldId id="273" r:id="rId24"/>
    <p:sldId id="277" r:id="rId25"/>
    <p:sldId id="278" r:id="rId26"/>
    <p:sldId id="280" r:id="rId27"/>
    <p:sldId id="274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6" autoAdjust="0"/>
  </p:normalViewPr>
  <p:slideViewPr>
    <p:cSldViewPr>
      <p:cViewPr>
        <p:scale>
          <a:sx n="100" d="100"/>
          <a:sy n="100" d="100"/>
        </p:scale>
        <p:origin x="-1758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4EC7-B3E6-481A-971B-95B8561606AE}" type="datetimeFigureOut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E2BCB-987D-4CC0-A640-4CD6D67DF7BB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12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53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22.05.2017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3284984"/>
            <a:ext cx="5470376" cy="23762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cs-CZ" sz="3300" b="1" dirty="0">
                <a:latin typeface="+mn-lt"/>
              </a:rPr>
              <a:t>Seminář k oblasti rozvoje vysokých škol</a:t>
            </a:r>
            <a:br>
              <a:rPr lang="cs-CZ" sz="3200" b="1" dirty="0">
                <a:latin typeface="+mn-lt"/>
              </a:rPr>
            </a:br>
            <a:br>
              <a:rPr lang="cs-CZ" sz="1000" b="1" dirty="0">
                <a:latin typeface="+mn-lt"/>
              </a:rPr>
            </a:br>
            <a:br>
              <a:rPr lang="cs-CZ" sz="1000" b="1" dirty="0">
                <a:latin typeface="+mn-lt"/>
              </a:rPr>
            </a:br>
            <a:r>
              <a:rPr lang="cs-CZ" sz="1900" b="1" dirty="0">
                <a:latin typeface="+mn-lt"/>
              </a:rPr>
              <a:t>22. května 2017</a:t>
            </a:r>
            <a:br>
              <a:rPr lang="cs-CZ" sz="1900" b="1" dirty="0">
                <a:latin typeface="+mn-lt"/>
              </a:rPr>
            </a:br>
            <a:r>
              <a:rPr lang="cs-CZ" sz="1900" b="1" dirty="0">
                <a:latin typeface="+mn-lt"/>
              </a:rPr>
              <a:t>10:00–14:00</a:t>
            </a:r>
            <a:br>
              <a:rPr lang="pl-PL" sz="2000" b="1" dirty="0">
                <a:latin typeface="+mn-lt"/>
              </a:rPr>
            </a:br>
            <a:endParaRPr lang="cs-CZ" sz="2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877272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900" dirty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900" dirty="0"/>
              <a:t>Karmelitská 529/5, 118 12 Praha 1 – Malá Strana </a:t>
            </a:r>
          </a:p>
          <a:p>
            <a:pPr marL="0" indent="0" algn="l">
              <a:buNone/>
            </a:pPr>
            <a:r>
              <a:rPr lang="cs-CZ" sz="9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418E96"/>
                </a:solidFill>
              </a:rPr>
              <a:t>Prioritní cíl 6: Rozhodování založené na datech</a:t>
            </a:r>
          </a:p>
          <a:p>
            <a:pPr lvl="0"/>
            <a:r>
              <a:rPr lang="cs-CZ" dirty="0"/>
              <a:t>Dokončit realizaci šetření zaměřeného na uplatnění absolventů VŠ v praxi zahájeného v roce 2017.</a:t>
            </a:r>
          </a:p>
          <a:p>
            <a:pPr lvl="0"/>
            <a:r>
              <a:rPr lang="cs-CZ" dirty="0"/>
              <a:t>Průběžně sledovat situaci českého vysokého školství v mezinárodním srovnání. </a:t>
            </a:r>
          </a:p>
          <a:p>
            <a:pPr lvl="0"/>
            <a:r>
              <a:rPr lang="cs-CZ" dirty="0"/>
              <a:t>Sestavit a zveřejnit sadu statistických ukazatelů popisující vysokoškolský systém a jednotlivé vysoké školy. </a:t>
            </a:r>
          </a:p>
          <a:p>
            <a:pPr lvl="0"/>
            <a:r>
              <a:rPr lang="cs-CZ" dirty="0"/>
              <a:t>Provést průběžné vyhodnocení naplňování Dlouhodobého záměru na období 2016–2020.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5772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400" b="1" dirty="0">
                <a:solidFill>
                  <a:srgbClr val="418E96"/>
                </a:solidFill>
              </a:rPr>
              <a:t>Prioritní cíl 7: Efektivní financování</a:t>
            </a:r>
          </a:p>
          <a:p>
            <a:pPr lvl="0"/>
            <a:r>
              <a:rPr lang="cs-CZ" dirty="0"/>
              <a:t>Vyjednávat s Ministerstvem financí o střednědobém výhledu státního rozpočtu a o navýšení rozpočtu vysokých škol.</a:t>
            </a:r>
          </a:p>
          <a:p>
            <a:pPr lvl="0"/>
            <a:r>
              <a:rPr lang="cs-CZ" dirty="0"/>
              <a:t>Zavést model financování veřejných vysokých škol připravený v průběhu roku 2017.</a:t>
            </a:r>
          </a:p>
          <a:p>
            <a:pPr lvl="0"/>
            <a:r>
              <a:rPr lang="cs-CZ" dirty="0"/>
              <a:t>Monitorovat první rok fungování modelu financování veřejných vysokých škol.</a:t>
            </a:r>
          </a:p>
          <a:p>
            <a:pPr lvl="0"/>
            <a:r>
              <a:rPr lang="cs-CZ" dirty="0"/>
              <a:t>Sledovat spolehlivost a vypovídací hodnotu nově zavedených ukazatelů kvality a výkonu.</a:t>
            </a:r>
          </a:p>
          <a:p>
            <a:pPr lvl="0"/>
            <a:r>
              <a:rPr lang="cs-CZ" dirty="0"/>
              <a:t>Vyhodnotit Institucionální program pro vysoké školy na roky 2016 až 2018 a připravit vyhlášení programu na další období.</a:t>
            </a:r>
          </a:p>
          <a:p>
            <a:pPr lvl="0"/>
            <a:r>
              <a:rPr lang="cs-CZ" dirty="0"/>
              <a:t>Pokračovat v přípravě nového programového období pro rozvoj a obnovu materiálně technické základny veřejných vysokých škol.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48980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Centralizovaný rozvojový program 2018</a:t>
            </a:r>
          </a:p>
        </p:txBody>
      </p:sp>
    </p:spTree>
    <p:extLst>
      <p:ext uri="{BB962C8B-B14F-4D97-AF65-F5344CB8AC3E}">
        <p14:creationId xmlns:p14="http://schemas.microsoft.com/office/powerpoint/2010/main" val="150196898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2018</a:t>
            </a:r>
            <a:endParaRPr lang="cs-CZ" sz="2200" dirty="0"/>
          </a:p>
          <a:p>
            <a:r>
              <a:rPr lang="cs-CZ" sz="2200" dirty="0"/>
              <a:t>vyhlášen jeden </a:t>
            </a:r>
            <a:r>
              <a:rPr lang="cs-CZ" sz="2200" b="1" i="1" dirty="0"/>
              <a:t>program na podporu vzájemné spolupráce vysokých škol,</a:t>
            </a:r>
          </a:p>
          <a:p>
            <a:r>
              <a:rPr lang="cs-CZ" sz="2200" dirty="0"/>
              <a:t>vysoká škola se může zapojit do </a:t>
            </a:r>
            <a:r>
              <a:rPr lang="cs-CZ" sz="2200" b="1" dirty="0"/>
              <a:t>nejvýše tří rozvojových projektů </a:t>
            </a:r>
            <a:r>
              <a:rPr lang="cs-CZ" sz="2200" dirty="0"/>
              <a:t>a</a:t>
            </a:r>
            <a:r>
              <a:rPr lang="cs-CZ" sz="2200" b="1" dirty="0"/>
              <a:t> </a:t>
            </a:r>
            <a:r>
              <a:rPr lang="cs-CZ" sz="2200" dirty="0"/>
              <a:t>dále do neomezeného počtu projektů pro </a:t>
            </a:r>
            <a:r>
              <a:rPr lang="cs-CZ" sz="2200" b="1" dirty="0"/>
              <a:t>nejméně </a:t>
            </a:r>
            <a:r>
              <a:rPr lang="cs-CZ" sz="2200" b="1" u="sng" dirty="0"/>
              <a:t>18 vysokých škol</a:t>
            </a:r>
            <a:r>
              <a:rPr lang="cs-CZ" sz="2200" b="1" dirty="0"/>
              <a:t>,</a:t>
            </a:r>
          </a:p>
          <a:p>
            <a:r>
              <a:rPr lang="cs-CZ" sz="2400" dirty="0"/>
              <a:t>vysoké školy musí být do projektů zapojeny takovým způsobem, aby se přímo podílely na jeho aktivitách a čerpaly tak finanční prostředky - </a:t>
            </a:r>
            <a:r>
              <a:rPr lang="cs-CZ" sz="2400" b="1" dirty="0"/>
              <a:t>vysoké školy nemohou být do projektu zapojeny bez čerpání finančních prostředků a pouze využívat výsledky řešení projektu</a:t>
            </a:r>
            <a:r>
              <a:rPr lang="cs-CZ" sz="2400" dirty="0"/>
              <a:t>.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2018</a:t>
            </a:r>
            <a:endParaRPr lang="cs-CZ" sz="2200" dirty="0"/>
          </a:p>
          <a:p>
            <a:r>
              <a:rPr lang="cs-CZ" sz="2200" dirty="0"/>
              <a:t>minimální výše podpory na jeden projekt, do něhož bude zapojeno nejméně 18 VŠ – </a:t>
            </a:r>
            <a:r>
              <a:rPr lang="cs-CZ" sz="2200" b="1" dirty="0"/>
              <a:t>5 000 tis. Kč</a:t>
            </a:r>
            <a:r>
              <a:rPr lang="cs-CZ" sz="2200" dirty="0"/>
              <a:t>,</a:t>
            </a:r>
          </a:p>
          <a:p>
            <a:r>
              <a:rPr lang="cs-CZ" sz="2200" dirty="0"/>
              <a:t>maximální výše podpory na jeden projekt, do něhož bude zapojeno nejméně 18 VŠ – </a:t>
            </a:r>
            <a:r>
              <a:rPr lang="cs-CZ" sz="2200" b="1" dirty="0"/>
              <a:t>20 000 tis. Kč</a:t>
            </a:r>
            <a:r>
              <a:rPr lang="cs-CZ" sz="2200" dirty="0"/>
              <a:t>,</a:t>
            </a:r>
            <a:r>
              <a:rPr lang="cs-CZ" sz="2200" b="1" dirty="0"/>
              <a:t> </a:t>
            </a:r>
          </a:p>
          <a:p>
            <a:r>
              <a:rPr lang="cs-CZ" sz="2200" dirty="0"/>
              <a:t>minimální výše podpory na jeden projekt, do něhož bude zapojeno méně než 18 VŠ – </a:t>
            </a:r>
            <a:r>
              <a:rPr lang="cs-CZ" sz="2200" b="1" dirty="0"/>
              <a:t>1 000 tis. Kč</a:t>
            </a:r>
            <a:r>
              <a:rPr lang="cs-CZ" sz="2200" dirty="0"/>
              <a:t>,</a:t>
            </a:r>
          </a:p>
          <a:p>
            <a:r>
              <a:rPr lang="cs-CZ" sz="2200" dirty="0"/>
              <a:t>maximální výše podpory na jeden projekt, do něhož bude zapojeno méně než 18 VŠ – </a:t>
            </a:r>
            <a:r>
              <a:rPr lang="cs-CZ" sz="2200" b="1" dirty="0"/>
              <a:t>10 000 tis. Kč</a:t>
            </a:r>
            <a:endParaRPr lang="cs-CZ" sz="2200" dirty="0"/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406484993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2018</a:t>
            </a:r>
            <a:endParaRPr lang="cs-CZ" sz="2200" dirty="0"/>
          </a:p>
          <a:p>
            <a:r>
              <a:rPr lang="cs-CZ" sz="2200" dirty="0"/>
              <a:t>v rámci vyhlášeného programu </a:t>
            </a:r>
            <a:r>
              <a:rPr lang="cs-CZ" sz="2200" b="1" dirty="0"/>
              <a:t>budou podporovány níže uvedené aktivity (a – f):</a:t>
            </a:r>
          </a:p>
          <a:p>
            <a:pPr marL="900113" indent="-457200">
              <a:buAutoNum type="alphaLcParenR"/>
            </a:pPr>
            <a:r>
              <a:rPr lang="cs-CZ" sz="2400" dirty="0"/>
              <a:t>nastavení a optimalizace systému zajištění a hodnocení kvality vzdělávací, tvůrčí a dalších souvisejících činností,</a:t>
            </a:r>
          </a:p>
          <a:p>
            <a:pPr marL="900113" indent="-457200">
              <a:buAutoNum type="alphaLcParenR"/>
            </a:pPr>
            <a:r>
              <a:rPr lang="cs-CZ" sz="2400" dirty="0"/>
              <a:t>přechod na novou strukturu studijních programů v souvislosti se zrušením studijních oborů; příprava na akreditaci studijních programů, institucionální akreditaci oblasti vzdělávání, akreditaci habilitačního řízení a řízení ke jmenování profesorem v souladu s nařízením vlády č. 274/2016 Sb., o standardech pro akreditace ve vysokém školství,</a:t>
            </a:r>
          </a:p>
          <a:p>
            <a:pPr marL="900113" indent="-457200">
              <a:buAutoNum type="alphaLcParenR"/>
            </a:pPr>
            <a:r>
              <a:rPr lang="cs-CZ" sz="2400" dirty="0"/>
              <a:t>mezinárodní spolupráce veřejných vysokých škol (mimo aktivity podporované z ukazatele D – Mezinárodní spolupráce, v rámci Rozpočtového okruhu IV: Mezinárodní spolupráce a ostatní),</a:t>
            </a:r>
            <a:endParaRPr lang="cs-CZ" sz="2200" dirty="0"/>
          </a:p>
          <a:p>
            <a:endParaRPr lang="cs-CZ" sz="2200" b="1" dirty="0"/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7903371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2018</a:t>
            </a:r>
            <a:endParaRPr lang="cs-CZ" sz="2200" dirty="0"/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r>
              <a:rPr lang="cs-CZ" sz="2200" dirty="0"/>
              <a:t>plnění požadavků stanovených obecně závaznými právními předpisy nebo pokyny orgánů státní správy upravujících vnitřní organizaci a systémy vysokých škol a požadavků stanovených vnitřními předpisy veřejných vysokých škol upravujících jejich organizaci a činnost;</a:t>
            </a:r>
          </a:p>
          <a:p>
            <a:pPr marL="900113" lvl="0" indent="-457200">
              <a:lnSpc>
                <a:spcPct val="80000"/>
              </a:lnSpc>
              <a:buFont typeface="+mj-lt"/>
              <a:buAutoNum type="alphaLcParenR" startAt="4"/>
            </a:pPr>
            <a:r>
              <a:rPr lang="cs-CZ" sz="2200" dirty="0"/>
              <a:t>pořádání festivalů, přehlídek, výstav a dalších obdobných akcí; </a:t>
            </a:r>
          </a:p>
          <a:p>
            <a:pPr marL="900113" lvl="0" indent="-457200">
              <a:lnSpc>
                <a:spcPct val="80000"/>
              </a:lnSpc>
              <a:buFont typeface="+mj-lt"/>
              <a:buAutoNum type="alphaLcParenR" startAt="4"/>
            </a:pPr>
            <a:r>
              <a:rPr lang="cs-CZ" sz="2200" dirty="0"/>
              <a:t>propagace a popularizace vědecko-výzkumné činnosti vysokých škol.</a:t>
            </a:r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1441320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2018</a:t>
            </a:r>
          </a:p>
          <a:p>
            <a:pPr marL="263525" indent="-263525"/>
            <a:r>
              <a:rPr lang="cs-CZ" dirty="0"/>
              <a:t>finanční prostředky poskytnuté na centralizované projekty slouží </a:t>
            </a:r>
            <a:r>
              <a:rPr lang="cs-CZ" b="1" u="sng" dirty="0"/>
              <a:t>pro zahájení a realizaci</a:t>
            </a:r>
            <a:r>
              <a:rPr lang="cs-CZ" dirty="0"/>
              <a:t> činností v projektu popsaných aktivit/investic,</a:t>
            </a:r>
          </a:p>
          <a:p>
            <a:pPr marL="263525" indent="-263525"/>
            <a:r>
              <a:rPr lang="cs-CZ" dirty="0"/>
              <a:t>nelze </a:t>
            </a:r>
            <a:r>
              <a:rPr lang="cs-CZ" b="1" dirty="0"/>
              <a:t>navyšovat položky osobních nákladů a cestovného,</a:t>
            </a:r>
          </a:p>
          <a:p>
            <a:pPr marL="263525" indent="-263525"/>
            <a:r>
              <a:rPr lang="cs-CZ" b="1" dirty="0"/>
              <a:t>nelze převádět </a:t>
            </a:r>
            <a:r>
              <a:rPr lang="cs-CZ" dirty="0"/>
              <a:t>částky mezi kapitálovými a běžnými finančními prostředky,</a:t>
            </a:r>
          </a:p>
          <a:p>
            <a:pPr marL="263525" indent="-263525"/>
            <a:r>
              <a:rPr lang="cs-CZ" b="1" dirty="0"/>
              <a:t>není možné převádět finanční prostředky </a:t>
            </a:r>
            <a:r>
              <a:rPr lang="cs-CZ" dirty="0"/>
              <a:t>v rámci jednoho centralizovaného projektu mezi spoluřešitelskými vysokými školami,</a:t>
            </a:r>
          </a:p>
          <a:p>
            <a:pPr marL="263525" indent="-263525"/>
            <a:r>
              <a:rPr lang="cs-CZ" dirty="0"/>
              <a:t>z finančních prostředků na realizaci rozvojových projektů není možné hradit nákup, opravu a údržbu dopravních prostředků </a:t>
            </a:r>
            <a:r>
              <a:rPr lang="cs-CZ" b="1" dirty="0"/>
              <a:t>a režijní náklady. </a:t>
            </a:r>
          </a:p>
          <a:p>
            <a:pPr marL="0" indent="0"/>
            <a:endParaRPr lang="cs-CZ" sz="3200" b="1" dirty="0"/>
          </a:p>
          <a:p>
            <a:pPr algn="just"/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2018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>
                <a:solidFill>
                  <a:srgbClr val="418E96"/>
                </a:solidFill>
              </a:rPr>
              <a:t>Změny v hodnotících kritériích</a:t>
            </a:r>
          </a:p>
          <a:p>
            <a:pPr marL="263525" indent="-263525"/>
            <a:r>
              <a:rPr lang="cs-CZ" dirty="0"/>
              <a:t>při hodnocení projektu bude nejprve posuzován soulad s prioritami Dlouhodobého záměru ministerstva, Plánu realizace pro rok </a:t>
            </a:r>
            <a:r>
              <a:rPr lang="cs-CZ"/>
              <a:t>2018 a </a:t>
            </a:r>
            <a:r>
              <a:rPr lang="cs-CZ" dirty="0"/>
              <a:t>Vyhlášením CRP 2018 → pokud projekt nebude v souladu, bude s dalšího hodnocení vyřazen; pokud ano, bude hodnocen dle stanovených kritérií;</a:t>
            </a:r>
          </a:p>
          <a:p>
            <a:pPr marL="263525" indent="-263525"/>
            <a:r>
              <a:rPr lang="cs-CZ" dirty="0"/>
              <a:t>v kritériích nové kritérium na rozvojový charakter projektu – zda realizace projektu povede ke zlepšování současného stavu, zejména pak zlepšení kvalitativních charakteristik oblasti, na kterou je projekt zaměřen (max. 15 bodů);</a:t>
            </a:r>
          </a:p>
          <a:p>
            <a:pPr marL="263525" indent="-263525"/>
            <a:r>
              <a:rPr lang="cs-CZ" dirty="0"/>
              <a:t>další nové kritérium zaměřené na Synergický charakter projektu – zda společné řešení projektu významně zvyšuje celkový efekt vynaložených zdrojů a přináší přidanou hodnotu (max. 25. bodů);</a:t>
            </a:r>
          </a:p>
          <a:p>
            <a:pPr marL="263525" indent="-263525"/>
            <a:r>
              <a:rPr lang="cs-CZ" dirty="0"/>
              <a:t>v návaznosti přidána do formuláře nová kolonka na zdůvodnění řešení projektu ve spolupráci zapojených vysokých škol a popis synergického efektu společného řešení projektu.</a:t>
            </a:r>
          </a:p>
          <a:p>
            <a:pPr marL="263525" indent="-263525"/>
            <a:endParaRPr lang="cs-CZ" sz="3200" b="1" dirty="0"/>
          </a:p>
          <a:p>
            <a:pPr algn="just"/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2511823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Předkládání centralizovaných projektů</a:t>
            </a:r>
          </a:p>
          <a:p>
            <a:pPr marL="358775" indent="-358775">
              <a:buNone/>
            </a:pPr>
            <a:endParaRPr lang="cs-CZ" sz="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dirty="0"/>
              <a:t>vysoké školy předloží ministerstvu rozvojové projekty </a:t>
            </a:r>
            <a:br>
              <a:rPr lang="cs-CZ" sz="2200" dirty="0"/>
            </a:br>
            <a:r>
              <a:rPr lang="cs-CZ" sz="2200" b="1" u="sng" dirty="0"/>
              <a:t>do 31. 10. 2017</a:t>
            </a:r>
            <a:r>
              <a:rPr lang="cs-CZ" sz="2200" b="1" dirty="0"/>
              <a:t>,</a:t>
            </a:r>
          </a:p>
          <a:p>
            <a:r>
              <a:rPr lang="cs-CZ" sz="2200" dirty="0"/>
              <a:t>4 výtisky v listinné podobě a v elektronické podobě na adresu </a:t>
            </a:r>
            <a:r>
              <a:rPr lang="cs-CZ" sz="2200" dirty="0">
                <a:hlinkClick r:id="rId2"/>
              </a:rPr>
              <a:t>projekty-rozvoj@msmt.cz</a:t>
            </a:r>
            <a:r>
              <a:rPr lang="cs-CZ" sz="2200" dirty="0"/>
              <a:t>, </a:t>
            </a:r>
          </a:p>
          <a:p>
            <a:r>
              <a:rPr lang="cs-CZ" sz="2200" dirty="0"/>
              <a:t>dále vysoké školy (</a:t>
            </a:r>
            <a:r>
              <a:rPr lang="cs-CZ" sz="2200" b="1" dirty="0"/>
              <a:t>koordinující i spoluřešitelské</a:t>
            </a:r>
            <a:r>
              <a:rPr lang="cs-CZ" sz="2200" dirty="0"/>
              <a:t>) zasílají ministerstvu metodiku a systém vyhodnocení průběhu řešení centralizovaných projektů na rok 2018. </a:t>
            </a:r>
          </a:p>
          <a:p>
            <a:pPr marL="0" indent="0">
              <a:buNone/>
            </a:pPr>
            <a:endParaRPr lang="cs-CZ" sz="3200" b="1" dirty="0"/>
          </a:p>
          <a:p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7500" b="1" dirty="0">
                <a:solidFill>
                  <a:srgbClr val="418E96"/>
                </a:solidFill>
              </a:rPr>
              <a:t>PROGRAM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/>
              <a:t>10.10 – 10.45</a:t>
            </a:r>
          </a:p>
          <a:p>
            <a:pPr marL="0" indent="0">
              <a:buNone/>
            </a:pPr>
            <a:r>
              <a:rPr lang="cs-CZ" sz="3800" dirty="0"/>
              <a:t>Plán realizace Dlouhodobého záměru vzdělávací a vědecké, výzkumné, vývojové a 	inovační, umělecké a další tvůrčí činnosti pro oblast vysokých škol pro rok 2018</a:t>
            </a:r>
          </a:p>
          <a:p>
            <a:pPr marL="0" indent="0">
              <a:buNone/>
            </a:pPr>
            <a:r>
              <a:rPr lang="cs-CZ" sz="3800" i="1" dirty="0"/>
              <a:t>Představení priorit MŠMT a diskuze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/>
              <a:t>10:45 – 11:30</a:t>
            </a:r>
          </a:p>
          <a:p>
            <a:pPr marL="0" indent="0">
              <a:buNone/>
            </a:pPr>
            <a:r>
              <a:rPr lang="cs-CZ" sz="3800" dirty="0"/>
              <a:t>Vyhlášení centralizovaného rozvojového programu pro veřejné vysoké školy pro rok 2018</a:t>
            </a:r>
          </a:p>
          <a:p>
            <a:pPr marL="0" indent="0">
              <a:buNone/>
            </a:pPr>
            <a:r>
              <a:rPr lang="cs-CZ" sz="3800" i="1" dirty="0"/>
              <a:t>Představení změn a diskuze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/>
              <a:t>11:30 – 12:00</a:t>
            </a:r>
          </a:p>
          <a:p>
            <a:pPr marL="0" indent="0">
              <a:buNone/>
            </a:pPr>
            <a:r>
              <a:rPr lang="cs-CZ" sz="3800" dirty="0"/>
              <a:t>Polední občerstvení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/>
              <a:t>12:00 – 12:45</a:t>
            </a:r>
          </a:p>
          <a:p>
            <a:pPr marL="0" indent="0">
              <a:buNone/>
            </a:pPr>
            <a:r>
              <a:rPr lang="cs-CZ" sz="3800" dirty="0"/>
              <a:t>Národní šetření absolventů vysokých škol 2017–2018</a:t>
            </a:r>
          </a:p>
          <a:p>
            <a:pPr marL="0" indent="0">
              <a:buNone/>
            </a:pPr>
            <a:r>
              <a:rPr lang="cs-CZ" sz="3800" i="1" dirty="0"/>
              <a:t>Představení záměru šetření a připravovaného vyhlášení veřejné zakázky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/>
              <a:t>12:45 – 13:30</a:t>
            </a:r>
          </a:p>
          <a:p>
            <a:pPr marL="0" indent="0">
              <a:buNone/>
            </a:pPr>
            <a:r>
              <a:rPr lang="cs-CZ" sz="3800" dirty="0"/>
              <a:t>Různé:</a:t>
            </a:r>
          </a:p>
          <a:p>
            <a:pPr marL="0" indent="0">
              <a:buNone/>
            </a:pPr>
            <a:r>
              <a:rPr lang="cs-CZ" sz="3800" dirty="0"/>
              <a:t>Informace o přípravě výročních zpráv za rok 2016</a:t>
            </a:r>
          </a:p>
          <a:p>
            <a:pPr marL="0" indent="0">
              <a:buNone/>
            </a:pPr>
            <a:r>
              <a:rPr lang="cs-CZ" sz="3800" dirty="0"/>
              <a:t>Registr vysokých škol a uskutečňovaných studijních programů: hromadné opravy dat a podněty vysokých škol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/>
              <a:t>13:30 – 14:00</a:t>
            </a:r>
          </a:p>
          <a:p>
            <a:pPr marL="0" indent="0">
              <a:buNone/>
            </a:pPr>
            <a:r>
              <a:rPr lang="cs-CZ" sz="3800" dirty="0"/>
              <a:t>Ukončení semináře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44998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04056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Posouzení centralizovaných projektů </a:t>
            </a:r>
          </a:p>
          <a:p>
            <a:pPr marL="358775" indent="-358775"/>
            <a:r>
              <a:rPr lang="cs-CZ" sz="2200" dirty="0"/>
              <a:t>projekty jsou hodnoceny Radou programů ve výběrovém řízení,</a:t>
            </a:r>
          </a:p>
          <a:p>
            <a:pPr marL="358775" indent="-358775"/>
            <a:r>
              <a:rPr lang="cs-CZ" sz="2200" dirty="0"/>
              <a:t>Rada programů je složená ze zástupců MŠMT, České konference rektorů a Rady vysokých škol,</a:t>
            </a:r>
          </a:p>
          <a:p>
            <a:pPr marL="358775" indent="-358775"/>
            <a:r>
              <a:rPr lang="cs-CZ" sz="2200" dirty="0"/>
              <a:t>Rada programů může doporučit krácení požadovaných finančních prostředků a úpravy projektu, případně i jeho zamítnutí,</a:t>
            </a:r>
          </a:p>
          <a:p>
            <a:pPr marL="358775" indent="-358775"/>
            <a:r>
              <a:rPr lang="cs-CZ" sz="2200" dirty="0"/>
              <a:t>pro posuzování projektů jsou stanovena kritéria uvedená </a:t>
            </a:r>
            <a:br>
              <a:rPr lang="cs-CZ" sz="2200" dirty="0"/>
            </a:br>
            <a:r>
              <a:rPr lang="cs-CZ" sz="2200" dirty="0"/>
              <a:t>ve </a:t>
            </a:r>
            <a:r>
              <a:rPr lang="cs-CZ" sz="2200" i="1" dirty="0"/>
              <a:t>Vyhlášení centralizovaného rozvojového programu pro VVŠ pro rok 2018. </a:t>
            </a:r>
          </a:p>
          <a:p>
            <a:endParaRPr lang="cs-CZ" sz="2200" dirty="0"/>
          </a:p>
          <a:p>
            <a:pPr marL="0" indent="0">
              <a:buNone/>
            </a:pPr>
            <a:endParaRPr lang="cs-CZ" sz="3200" b="1" dirty="0"/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704856" cy="5040560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Změna centralizovaných projektů</a:t>
            </a:r>
          </a:p>
          <a:p>
            <a:r>
              <a:rPr lang="cs-CZ" sz="2200" b="1" dirty="0"/>
              <a:t>do výše 10 % z částky přidělené na řešení projektu </a:t>
            </a:r>
            <a:r>
              <a:rPr lang="cs-CZ" sz="2200" dirty="0"/>
              <a:t>lze provést změnu bez podání žádosti na MŠMT → změna musí být zdůvodněna v závěrečné zprávě projektu,</a:t>
            </a:r>
          </a:p>
          <a:p>
            <a:r>
              <a:rPr lang="cs-CZ" sz="2200" b="1" dirty="0"/>
              <a:t>více než 10 % z částky přidělené na řešení projektu </a:t>
            </a:r>
            <a:r>
              <a:rPr lang="cs-CZ" sz="2200" dirty="0"/>
              <a:t>→ rektor vysoké školy musí MŠMT požádat o změnu projektu → </a:t>
            </a:r>
            <a:br>
              <a:rPr lang="cs-CZ" sz="2200" dirty="0"/>
            </a:br>
            <a:r>
              <a:rPr lang="cs-CZ" sz="2200" b="1" dirty="0"/>
              <a:t>do 15. 11. 2018,</a:t>
            </a:r>
          </a:p>
          <a:p>
            <a:r>
              <a:rPr lang="cs-CZ" sz="2200" dirty="0"/>
              <a:t>pokud o změnu požádá spoluřešitelská vysoká škola, musí být </a:t>
            </a:r>
            <a:br>
              <a:rPr lang="cs-CZ" sz="2200" dirty="0"/>
            </a:br>
            <a:r>
              <a:rPr lang="cs-CZ" sz="2200" dirty="0"/>
              <a:t>k žádosti připojen souhlas koordinující vysoké školy s touto změnou,</a:t>
            </a:r>
          </a:p>
          <a:p>
            <a:r>
              <a:rPr lang="cs-CZ" sz="2200" b="1" dirty="0"/>
              <a:t>finanční prostředky na řešení projektu v roce 2018 nelze převádět do dalších let. </a:t>
            </a:r>
          </a:p>
          <a:p>
            <a:endParaRPr lang="cs-CZ" sz="2200" dirty="0"/>
          </a:p>
          <a:p>
            <a:pPr marL="0" indent="0">
              <a:buNone/>
            </a:pPr>
            <a:endParaRPr lang="cs-CZ" sz="3200" b="1" dirty="0"/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Vyhodnocení a kontrola centralizovaných projektů </a:t>
            </a:r>
          </a:p>
          <a:p>
            <a:r>
              <a:rPr lang="cs-CZ" sz="2200" dirty="0"/>
              <a:t>závěrečné zprávy se předkládají v </a:t>
            </a:r>
            <a:r>
              <a:rPr lang="cs-CZ" sz="2200" b="1" dirty="0"/>
              <a:t>jednom vyhotovení  </a:t>
            </a:r>
            <a:r>
              <a:rPr lang="cs-CZ" sz="2200" dirty="0"/>
              <a:t>v listinné podobě a v elektronické podobě (na CD/DVD) do </a:t>
            </a:r>
            <a:r>
              <a:rPr lang="cs-CZ" sz="2200" b="1" u="sng" dirty="0"/>
              <a:t>28. 2. 2019</a:t>
            </a:r>
            <a:r>
              <a:rPr lang="cs-CZ" sz="2200" b="1" dirty="0"/>
              <a:t>,</a:t>
            </a:r>
          </a:p>
          <a:p>
            <a:r>
              <a:rPr lang="cs-CZ" sz="2200" dirty="0"/>
              <a:t>koordinující vysoká škola předkládá závěrečnou zprávu za celý projekt, jejíž součástí jsou dílčí zprávy spoluřešitelských vysokých škol, </a:t>
            </a:r>
          </a:p>
          <a:p>
            <a:r>
              <a:rPr lang="cs-CZ" sz="2200" dirty="0"/>
              <a:t>vysoké školy (</a:t>
            </a:r>
            <a:r>
              <a:rPr lang="cs-CZ" sz="2200" b="1" dirty="0"/>
              <a:t>koordinující i spoluřešitelské</a:t>
            </a:r>
            <a:r>
              <a:rPr lang="cs-CZ" sz="2200" dirty="0"/>
              <a:t>) zašlou ministerstvu </a:t>
            </a:r>
            <a:br>
              <a:rPr lang="cs-CZ" sz="2200" dirty="0"/>
            </a:br>
            <a:r>
              <a:rPr lang="cs-CZ" sz="2200" dirty="0"/>
              <a:t>do </a:t>
            </a:r>
            <a:r>
              <a:rPr lang="cs-CZ" sz="2200" b="1" u="sng" dirty="0"/>
              <a:t>28. 2. 2019 </a:t>
            </a:r>
            <a:r>
              <a:rPr lang="cs-CZ" sz="2200" b="1" dirty="0"/>
              <a:t>prohlášení, že u řešených projektů bude provedena kontrola podle zákona o finanční kontrole</a:t>
            </a:r>
            <a:r>
              <a:rPr lang="cs-CZ" sz="2200" dirty="0"/>
              <a:t>, jež se bude týkat alespoň 30 % celkové finanční částky přidělené na řešení projektů v roce 2018,</a:t>
            </a:r>
          </a:p>
          <a:p>
            <a:r>
              <a:rPr lang="cs-CZ" sz="2200" dirty="0"/>
              <a:t>výsledky této kontroly vysoké školy zašlou ministerstvu </a:t>
            </a:r>
            <a:r>
              <a:rPr lang="cs-CZ" sz="2200" b="1" u="sng" dirty="0"/>
              <a:t>do 29. 3. 2019 </a:t>
            </a:r>
            <a:r>
              <a:rPr lang="cs-CZ" sz="2200" dirty="0"/>
              <a:t>společně s výsledky dalších externích nebo jiných kontrol týkajících </a:t>
            </a:r>
            <a:br>
              <a:rPr lang="cs-CZ" sz="2200" dirty="0"/>
            </a:br>
            <a:r>
              <a:rPr lang="cs-CZ" sz="2200" dirty="0"/>
              <a:t>se finančních prostředků na rozvojové projekty, pokud byly takové kontroly provedeny. </a:t>
            </a:r>
          </a:p>
          <a:p>
            <a:pPr marL="0" indent="0">
              <a:buNone/>
            </a:pPr>
            <a:endParaRPr lang="cs-CZ" sz="3200" b="1" dirty="0"/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Vyhodnocení a kontrola centralizovaných projektů </a:t>
            </a:r>
          </a:p>
          <a:p>
            <a:r>
              <a:rPr lang="cs-CZ" sz="2200" dirty="0"/>
              <a:t>vysoké školy (</a:t>
            </a:r>
            <a:r>
              <a:rPr lang="cs-CZ" sz="2200" b="1" dirty="0"/>
              <a:t>koordinující i spoluřešitelské</a:t>
            </a:r>
            <a:r>
              <a:rPr lang="cs-CZ" sz="2200" dirty="0"/>
              <a:t>) provedou vyhodnocení průběhu řešení projektů za rok 2018,</a:t>
            </a:r>
          </a:p>
          <a:p>
            <a:r>
              <a:rPr lang="cs-CZ" sz="2200" dirty="0"/>
              <a:t>vysoká škola bude informovat ministerstvo o způsobu a termínu konání tohoto vyhodnocení (např. oponentní řízení),</a:t>
            </a:r>
          </a:p>
          <a:p>
            <a:r>
              <a:rPr lang="cs-CZ" sz="2200" dirty="0"/>
              <a:t>informace o termínu konání oponentního řízení zašle vysoká škola na adresu </a:t>
            </a:r>
            <a:r>
              <a:rPr lang="cs-CZ" sz="2200" dirty="0">
                <a:hlinkClick r:id="rId2"/>
              </a:rPr>
              <a:t>projekty-rozvoj@msmt.cz</a:t>
            </a:r>
            <a:r>
              <a:rPr lang="cs-CZ" sz="2200" dirty="0"/>
              <a:t> </a:t>
            </a:r>
            <a:r>
              <a:rPr lang="cs-CZ" sz="2200" b="1" u="sng" dirty="0"/>
              <a:t>nejméně 10 pracovních dnů před jeho konáním; </a:t>
            </a:r>
          </a:p>
          <a:p>
            <a:r>
              <a:rPr lang="cs-CZ" sz="2200" dirty="0"/>
              <a:t>zástupce MŠMT má právo se tohoto vyhodnocení zúčastnit,</a:t>
            </a:r>
          </a:p>
          <a:p>
            <a:r>
              <a:rPr lang="cs-CZ" sz="2200" dirty="0"/>
              <a:t>kopie zápisu z tohoto vyhodnocení bude zaslána odboru vysokých škol MŠMT do </a:t>
            </a:r>
            <a:r>
              <a:rPr lang="cs-CZ" sz="2200" b="1" u="sng" dirty="0"/>
              <a:t>28. 2. 2019. </a:t>
            </a:r>
            <a:endParaRPr lang="cs-CZ" sz="3200" b="1" u="sng" dirty="0"/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Institucionální program 2016 - 2018</a:t>
            </a:r>
          </a:p>
        </p:txBody>
      </p:sp>
    </p:spTree>
    <p:extLst>
      <p:ext uri="{BB962C8B-B14F-4D97-AF65-F5344CB8AC3E}">
        <p14:creationId xmlns:p14="http://schemas.microsoft.com/office/powerpoint/2010/main" val="2558748915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Žádost o poskytnutí příspěvku na plnění institucionálního plánu na rok 2018</a:t>
            </a:r>
          </a:p>
          <a:p>
            <a:pPr algn="just"/>
            <a:r>
              <a:rPr lang="cs-CZ" sz="2200" dirty="0"/>
              <a:t>vysoká škola požádá MŠMT o poskytnutí příspěvku na plnění institucionálního plánu na rok 2018 </a:t>
            </a:r>
            <a:r>
              <a:rPr lang="cs-CZ" sz="2200" b="1" dirty="0"/>
              <a:t>do 31. října 2017</a:t>
            </a:r>
            <a:r>
              <a:rPr lang="cs-CZ" sz="2200" dirty="0"/>
              <a:t>,</a:t>
            </a:r>
          </a:p>
          <a:p>
            <a:r>
              <a:rPr lang="cs-CZ" sz="2200" dirty="0"/>
              <a:t>součástí žádosti bude i předběžná verze průběžné zprávy o plnění stanovených cílů za rok 2017,</a:t>
            </a:r>
          </a:p>
          <a:p>
            <a:r>
              <a:rPr lang="cs-CZ" sz="2200" b="1" dirty="0"/>
              <a:t>úplná zpráva </a:t>
            </a:r>
            <a:r>
              <a:rPr lang="cs-CZ" sz="2200" dirty="0"/>
              <a:t>za rok 2017 bude ministerstvu předložena </a:t>
            </a:r>
            <a:br>
              <a:rPr lang="cs-CZ" sz="2200" dirty="0"/>
            </a:br>
            <a:r>
              <a:rPr lang="cs-CZ" sz="2200" b="1" dirty="0"/>
              <a:t>do 28. února 2018</a:t>
            </a:r>
            <a:r>
              <a:rPr lang="cs-CZ" sz="2200" dirty="0"/>
              <a:t>,</a:t>
            </a:r>
          </a:p>
          <a:p>
            <a:r>
              <a:rPr lang="cs-CZ" sz="2200" u="sng" dirty="0"/>
              <a:t>součástí úplné zprávy bude seznam projektů podpořených v rámci vnitřní soutěže</a:t>
            </a:r>
            <a:r>
              <a:rPr lang="cs-CZ" sz="2200" dirty="0"/>
              <a:t>. 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2421041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solidFill>
                  <a:srgbClr val="418E96"/>
                </a:solidFill>
              </a:rPr>
              <a:t>Změn</a:t>
            </a:r>
            <a:r>
              <a:rPr lang="cs-CZ" sz="2400" b="1" dirty="0">
                <a:solidFill>
                  <a:srgbClr val="418E96"/>
                </a:solidFill>
              </a:rPr>
              <a:t>y</a:t>
            </a:r>
            <a:r>
              <a:rPr lang="pt-BR" sz="2400" b="1" dirty="0">
                <a:solidFill>
                  <a:srgbClr val="418E96"/>
                </a:solidFill>
              </a:rPr>
              <a:t> v institucionálním plánu pro roky 2016 – 2018</a:t>
            </a:r>
          </a:p>
          <a:p>
            <a:r>
              <a:rPr lang="cs-CZ" sz="2200" dirty="0"/>
              <a:t>pokud </a:t>
            </a:r>
            <a:r>
              <a:rPr lang="cs-CZ" sz="2200" b="1" dirty="0"/>
              <a:t>vysoká škola </a:t>
            </a:r>
            <a:r>
              <a:rPr lang="cs-CZ" sz="2200" dirty="0"/>
              <a:t>v průběhu realizace svého institucionálního plánu zjistí nutnost jeho zásadního přehodnocení, </a:t>
            </a:r>
            <a:r>
              <a:rPr lang="cs-CZ" sz="2200" b="1" dirty="0"/>
              <a:t>může požádat ministerstvo o schválení změny</a:t>
            </a:r>
            <a:r>
              <a:rPr lang="cs-CZ" sz="2200" dirty="0"/>
              <a:t>,</a:t>
            </a:r>
          </a:p>
          <a:p>
            <a:r>
              <a:rPr lang="cs-CZ" sz="2200" dirty="0"/>
              <a:t>žádost se předkládá </a:t>
            </a:r>
            <a:r>
              <a:rPr lang="cs-CZ" sz="2200" b="1" dirty="0"/>
              <a:t>odboru vysokých škol ministerstva </a:t>
            </a:r>
            <a:r>
              <a:rPr lang="cs-CZ" sz="2200" dirty="0"/>
              <a:t>a je třeba k ní připojit </a:t>
            </a:r>
            <a:r>
              <a:rPr lang="cs-CZ" sz="2200" b="1" dirty="0"/>
              <a:t>vyjádření správní rady vysoké školy</a:t>
            </a:r>
            <a:r>
              <a:rPr lang="cs-CZ" sz="2200" dirty="0"/>
              <a:t>,</a:t>
            </a:r>
          </a:p>
          <a:p>
            <a:r>
              <a:rPr lang="cs-CZ" sz="2200" dirty="0"/>
              <a:t>konečné schválení žádosti je v kompetenci ministerstva </a:t>
            </a:r>
            <a:br>
              <a:rPr lang="cs-CZ" sz="2200" dirty="0"/>
            </a:br>
            <a:r>
              <a:rPr lang="cs-CZ" sz="2200" dirty="0"/>
              <a:t>a může být podmíněno vrácením části příspěvku z institucionálního programu,</a:t>
            </a:r>
          </a:p>
          <a:p>
            <a:r>
              <a:rPr lang="cs-CZ" sz="2200" dirty="0"/>
              <a:t>změna institucionálního plánu bude zohledněna v hodnocení žádosti o příspěvek na rok 2018 pouze v případě, že bude předložena nejpozději </a:t>
            </a:r>
            <a:r>
              <a:rPr lang="cs-CZ" sz="2200" b="1" dirty="0"/>
              <a:t>do 31. října 2017</a:t>
            </a:r>
            <a:r>
              <a:rPr 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709958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4000" b="1" dirty="0"/>
              <a:t>Děkujeme za pozornost. 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3000" b="1" dirty="0">
              <a:solidFill>
                <a:srgbClr val="418E96"/>
              </a:solidFill>
            </a:endParaRPr>
          </a:p>
          <a:p>
            <a:pPr marL="0" indent="0" algn="ctr">
              <a:buNone/>
            </a:pPr>
            <a:endParaRPr lang="cs-CZ" sz="30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3000" b="1" dirty="0">
                <a:solidFill>
                  <a:srgbClr val="418E96"/>
                </a:solidFill>
              </a:rPr>
              <a:t>Plán realizace Dlouhodobého záměru vzdělávací a vědecké, výzkumné, vývojové a inovační, umělecké a další tvůrčí činnosti pro oblast vysokých škol pro rok 2018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43046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418E96"/>
                </a:solidFill>
              </a:rPr>
              <a:t>Hlavní priority ministerstva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Implementovat opatření vyplývající z novely zákona o vysokých školách.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Zavést nový model financování veřejných vysokých škol.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Vyhodnotit a realizovat šetření a studie několika vybraných tematických oblastí vysokého školství.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77610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418E96"/>
                </a:solidFill>
              </a:rPr>
              <a:t>Prioritní cíl 1: Zajišťování kvality</a:t>
            </a:r>
          </a:p>
          <a:p>
            <a:pPr lvl="0"/>
            <a:r>
              <a:rPr lang="cs-CZ" dirty="0"/>
              <a:t>Dokončit proces sebe-certifikace (prokázání kompatibility) Rámce kvalifikací vysokoškolského vzdělávání České republiky (RKVV).</a:t>
            </a:r>
          </a:p>
          <a:p>
            <a:pPr lvl="0"/>
            <a:r>
              <a:rPr lang="cs-CZ" dirty="0"/>
              <a:t>Vyhodnotit výsledky analýzy doktorského studia provedené v letech 2016–2017.</a:t>
            </a:r>
          </a:p>
          <a:p>
            <a:pPr lvl="0"/>
            <a:r>
              <a:rPr lang="cs-CZ" dirty="0"/>
              <a:t>Vyhodnotit výsledky analýzy kvality a relevance kombinované a distanční formy studia realizované v roce 2017. </a:t>
            </a:r>
          </a:p>
          <a:p>
            <a:pPr lvl="0"/>
            <a:r>
              <a:rPr lang="cs-CZ" dirty="0"/>
              <a:t>Stanovit specifika profesně zaměřených studijních programů a sestavit odpovídající ukazatele kvality.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66577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418E96"/>
                </a:solidFill>
              </a:rPr>
              <a:t>Prioritní cíl 2: Diverzita a dostupnost</a:t>
            </a:r>
          </a:p>
          <a:p>
            <a:pPr lvl="0"/>
            <a:r>
              <a:rPr lang="cs-CZ" dirty="0"/>
              <a:t>Využívat výstupy projektu „Stanovení postupu výpočtu ukazatele </a:t>
            </a:r>
            <a:r>
              <a:rPr lang="cs-CZ" dirty="0" err="1"/>
              <a:t>propadovosti</a:t>
            </a:r>
            <a:r>
              <a:rPr lang="cs-CZ" dirty="0"/>
              <a:t> studentů českých vysokých škol“.</a:t>
            </a:r>
          </a:p>
          <a:p>
            <a:pPr lvl="0"/>
            <a:r>
              <a:rPr lang="cs-CZ" dirty="0"/>
              <a:t>Navrhnout opatření na zmírnění identifikovaných problematických forem neúspěšného ukončování studia.</a:t>
            </a:r>
          </a:p>
        </p:txBody>
      </p:sp>
    </p:spTree>
    <p:extLst>
      <p:ext uri="{BB962C8B-B14F-4D97-AF65-F5344CB8AC3E}">
        <p14:creationId xmlns:p14="http://schemas.microsoft.com/office/powerpoint/2010/main" val="117209228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418E96"/>
                </a:solidFill>
              </a:rPr>
              <a:t>Prioritní cíl 3: Internacionalizace</a:t>
            </a:r>
          </a:p>
          <a:p>
            <a:pPr lvl="0"/>
            <a:r>
              <a:rPr lang="cs-CZ" dirty="0"/>
              <a:t>Aktivně se zapojovat do činnosti mezinárodních organizací, jichž je Česká republika členem, zvláště v rámci Boloňského procesu. </a:t>
            </a:r>
          </a:p>
          <a:p>
            <a:pPr lvl="0"/>
            <a:r>
              <a:rPr lang="cs-CZ" dirty="0"/>
              <a:t>Spolupracovat s Domem zahraniční spolupráce na aktivitách propagujících vysoké školství v zahraničí.</a:t>
            </a:r>
          </a:p>
          <a:p>
            <a:pPr lvl="0"/>
            <a:r>
              <a:rPr lang="cs-CZ" dirty="0"/>
              <a:t>Pokračovat ve spolupráci s vysokými školami, Ministerstvem zahraničních věcí a Ministerstvem vnitra v oblasti posilování mezinárodního charakteru vysokých škol.</a:t>
            </a:r>
          </a:p>
          <a:p>
            <a:pPr lvl="0"/>
            <a:r>
              <a:rPr lang="cs-CZ" dirty="0"/>
              <a:t>Ucházet se o pořádání ENIC/NARIC </a:t>
            </a:r>
            <a:r>
              <a:rPr lang="cs-CZ" dirty="0" err="1"/>
              <a:t>Annual</a:t>
            </a:r>
            <a:r>
              <a:rPr lang="cs-CZ" dirty="0"/>
              <a:t> Meeting v roce 2018 nebo 2019 v České republice.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00678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418E96"/>
                </a:solidFill>
              </a:rPr>
              <a:t>Prioritní cíl 4: Relevance</a:t>
            </a:r>
          </a:p>
          <a:p>
            <a:pPr lvl="0"/>
            <a:r>
              <a:rPr lang="cs-CZ" dirty="0"/>
              <a:t>Zahájit jednání s Ministerstvem práce a sociálních věcí a Českou správou sociálního zabezpečení o možnosti využití dat z oblasti sociálního zabezpečení.</a:t>
            </a:r>
          </a:p>
          <a:p>
            <a:pPr lvl="0"/>
            <a:r>
              <a:rPr lang="cs-CZ" dirty="0"/>
              <a:t>Otevřít debatu nad významem a možnostmi využívání digitálních technologií ve výuce na vysokých školách.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3114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418E96"/>
                </a:solidFill>
              </a:rPr>
              <a:t>Prioritní cíl 5: Kvalitní a relevantní výzkum, vývoj a inovace</a:t>
            </a:r>
          </a:p>
          <a:p>
            <a:pPr lvl="0"/>
            <a:r>
              <a:rPr lang="cs-CZ" dirty="0"/>
              <a:t>Zapojit zástupce vysokých škol do procesu aktualizace „Cestovní mapy ČR velkých infrastruktur pro výzkum, experimentální vývoj a inovace pro léta 2016 až 2022“.</a:t>
            </a:r>
          </a:p>
          <a:p>
            <a:pPr lvl="0"/>
            <a:r>
              <a:rPr lang="cs-CZ" dirty="0"/>
              <a:t>Spolupracovat s vysokými školami na realizaci dílčích cílů a opatření „Akčního plánu mezinárodní spolupráce ČR ve výzkumu a vývoji a internacionalizace prostředí výzkumu a vývoje v ČR na léta 2017 až 2020“.</a:t>
            </a:r>
          </a:p>
          <a:p>
            <a:pPr lvl="0"/>
            <a:r>
              <a:rPr lang="cs-CZ" dirty="0"/>
              <a:t>Spolupracovat s vysokými školami na realizaci dílčích cílů a opatření „Akčního plánu rozvoje lidských zdrojů pro výzkum a vývoj a genderové rovnosti ve výzkumu a vývoji v ČR“.</a:t>
            </a:r>
          </a:p>
          <a:p>
            <a:pPr lvl="0"/>
            <a:r>
              <a:rPr lang="cs-CZ" dirty="0"/>
              <a:t>Zapojit vysoké školy do aktivit Individuálního projektu systémového „</a:t>
            </a:r>
            <a:r>
              <a:rPr lang="cs-CZ" dirty="0" err="1"/>
              <a:t>CzechELib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70930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M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18E96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1072</Words>
  <Application>Microsoft Office PowerPoint</Application>
  <PresentationFormat>On-screen Show (4:3)</PresentationFormat>
  <Paragraphs>139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Motiv systému Office</vt:lpstr>
      <vt:lpstr>Seminář k oblasti rozvoje vysokých škol   22. května 2017 10:00–14:00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Tomáš Fliegl</cp:lastModifiedBy>
  <cp:revision>149</cp:revision>
  <cp:lastPrinted>2016-06-09T13:14:40Z</cp:lastPrinted>
  <dcterms:created xsi:type="dcterms:W3CDTF">2013-10-09T10:41:53Z</dcterms:created>
  <dcterms:modified xsi:type="dcterms:W3CDTF">2017-05-22T05:58:01Z</dcterms:modified>
</cp:coreProperties>
</file>