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8" r:id="rId9"/>
    <p:sldId id="264" r:id="rId10"/>
    <p:sldId id="263" r:id="rId11"/>
    <p:sldId id="267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E4DD"/>
    <a:srgbClr val="8EC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84557-9816-4E51-9B91-7A14D3EB2947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10C69-B93F-4310-A70A-C19BB4A4F5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096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10C69-B93F-4310-A70A-C19BB4A4F51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848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10C69-B93F-4310-A70A-C19BB4A4F51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75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1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89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859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650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13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127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504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541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8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35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943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73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68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80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5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05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BE8B76-099B-42AA-A4E3-99F126A01C06}" type="datetimeFigureOut">
              <a:rPr lang="cs-CZ" smtClean="0"/>
              <a:t>2.6.2017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E6C2FB4-8F26-4E5A-9A15-5CD981F5D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3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  <p:sldLayoutId id="2147484238" r:id="rId12"/>
    <p:sldLayoutId id="2147484239" r:id="rId13"/>
    <p:sldLayoutId id="2147484240" r:id="rId14"/>
    <p:sldLayoutId id="2147484241" r:id="rId15"/>
    <p:sldLayoutId id="2147484242" r:id="rId16"/>
    <p:sldLayoutId id="214748424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66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20686" y="1380068"/>
            <a:ext cx="9282337" cy="2616199"/>
          </a:xfrm>
        </p:spPr>
        <p:txBody>
          <a:bodyPr>
            <a:normAutofit fontScale="90000"/>
          </a:bodyPr>
          <a:lstStyle/>
          <a:p>
            <a:r>
              <a:rPr lang="cs-CZ" sz="5400" dirty="0">
                <a:solidFill>
                  <a:schemeClr val="accent1">
                    <a:lumMod val="75000"/>
                  </a:schemeClr>
                </a:solidFill>
              </a:rPr>
              <a:t>Podpora </a:t>
            </a:r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>materiálně</a:t>
            </a:r>
            <a:r>
              <a:rPr lang="cs-CZ" sz="5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>technické </a:t>
            </a:r>
            <a:r>
              <a:rPr lang="cs-CZ" sz="5400" dirty="0">
                <a:solidFill>
                  <a:schemeClr val="accent1">
                    <a:lumMod val="75000"/>
                  </a:schemeClr>
                </a:solidFill>
              </a:rPr>
              <a:t>základny </a:t>
            </a:r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>sportu – ÚSC, SK a TJ</a:t>
            </a:r>
            <a:b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700" dirty="0" smtClean="0">
                <a:solidFill>
                  <a:schemeClr val="bg2">
                    <a:lumMod val="25000"/>
                  </a:schemeClr>
                </a:solidFill>
              </a:rPr>
              <a:t>investiční dotační podprogram sloužící k modernizaci a výstavbě sportovišť </a:t>
            </a:r>
            <a:r>
              <a:rPr lang="cs-CZ" sz="2700" dirty="0">
                <a:solidFill>
                  <a:schemeClr val="bg2">
                    <a:lumMod val="25000"/>
                  </a:schemeClr>
                </a:solidFill>
              </a:rPr>
              <a:t>pro ÚSC a spolky</a:t>
            </a:r>
            <a:r>
              <a:rPr lang="cs-CZ" sz="27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cs-CZ" sz="27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743" y="5759790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3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9" y="249071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Posouzení žádosti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08" y="1747778"/>
            <a:ext cx="10018713" cy="488250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2600" b="1" dirty="0" smtClean="0"/>
              <a:t>Věcné hodnocení žádosti</a:t>
            </a:r>
          </a:p>
          <a:p>
            <a:pPr algn="just"/>
            <a:r>
              <a:rPr lang="cs-CZ" sz="2600" dirty="0"/>
              <a:t>o</a:t>
            </a:r>
            <a:r>
              <a:rPr lang="cs-CZ" sz="2600" dirty="0" smtClean="0"/>
              <a:t>bjektivní kritéria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300" dirty="0"/>
              <a:t>n</a:t>
            </a:r>
            <a:r>
              <a:rPr lang="cs-CZ" sz="2300" dirty="0" smtClean="0"/>
              <a:t>apř. přístup pro handicapované; počet hodin, kdy je zařízení otevřeno veřejnosti; zda se jedná </a:t>
            </a:r>
            <a:br>
              <a:rPr lang="cs-CZ" sz="2300" dirty="0" smtClean="0"/>
            </a:br>
            <a:r>
              <a:rPr lang="cs-CZ" sz="2300" dirty="0" smtClean="0"/>
              <a:t>o novou stavbu či rekonstrukci (modernizaci)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300" dirty="0"/>
              <a:t>j</a:t>
            </a:r>
            <a:r>
              <a:rPr lang="cs-CZ" sz="2300" dirty="0" smtClean="0"/>
              <a:t>sou bodově ohodnocena již v rámci vyplňování žádosti do online formuláře, vyplňuje žadatel, MŠMT ověřuje správnost v rámci formální kontroly</a:t>
            </a:r>
          </a:p>
          <a:p>
            <a:pPr algn="just"/>
            <a:r>
              <a:rPr lang="cs-CZ" sz="2600" dirty="0"/>
              <a:t>e</a:t>
            </a:r>
            <a:r>
              <a:rPr lang="cs-CZ" sz="2600" dirty="0" smtClean="0"/>
              <a:t>xpertní kritéria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300" dirty="0"/>
              <a:t>n</a:t>
            </a:r>
            <a:r>
              <a:rPr lang="cs-CZ" sz="2300" dirty="0" smtClean="0"/>
              <a:t>apř. zvýšení kapacity sportovního zařízení; systematická podpora sportování dětí a mládeže; zkvalitnění zázemí a tréninkových podmínek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300" dirty="0"/>
              <a:t>h</a:t>
            </a:r>
            <a:r>
              <a:rPr lang="cs-CZ" sz="2300" dirty="0" smtClean="0"/>
              <a:t>odnoceno expertními hodnotiteli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cs-CZ" sz="1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600" dirty="0" smtClean="0"/>
              <a:t>žádostem s největším počtem bodů bude </a:t>
            </a:r>
            <a:r>
              <a:rPr lang="cs-CZ" sz="2600" dirty="0"/>
              <a:t>do celkové výše alokace podprogramu </a:t>
            </a:r>
            <a:r>
              <a:rPr lang="cs-CZ" sz="2600" dirty="0" smtClean="0"/>
              <a:t>vyhověno</a:t>
            </a:r>
          </a:p>
          <a:p>
            <a:pPr lvl="1" algn="ctr">
              <a:buFont typeface="Arial" panose="020B0604020202020204" pitchFamily="34" charset="0"/>
              <a:buChar char="•"/>
            </a:pPr>
            <a:endParaRPr lang="cs-CZ" sz="1800" dirty="0"/>
          </a:p>
          <a:p>
            <a:pPr marL="457200" lvl="1" indent="0" algn="ctr">
              <a:buNone/>
            </a:pPr>
            <a:r>
              <a:rPr lang="cs-CZ" sz="1700" dirty="0" smtClean="0"/>
              <a:t>! </a:t>
            </a:r>
            <a:r>
              <a:rPr lang="cs-CZ" sz="1700" dirty="0"/>
              <a:t>Detailní </a:t>
            </a:r>
            <a:r>
              <a:rPr lang="cs-CZ" sz="1700" dirty="0" err="1"/>
              <a:t>info</a:t>
            </a:r>
            <a:r>
              <a:rPr lang="cs-CZ" sz="1700" dirty="0"/>
              <a:t>  naleznete ve vyhlášení podprogramu na str. </a:t>
            </a:r>
            <a:r>
              <a:rPr lang="cs-CZ" sz="1700" dirty="0" smtClean="0"/>
              <a:t>12 – 15 </a:t>
            </a:r>
            <a:r>
              <a:rPr lang="cs-CZ" sz="1700" dirty="0"/>
              <a:t>!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200" y="5745276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2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9" y="249071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Doručení žádosti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09" y="1584681"/>
            <a:ext cx="10018713" cy="4657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Na co si dát pozor</a:t>
            </a:r>
          </a:p>
          <a:p>
            <a:pPr lvl="1" algn="just"/>
            <a:r>
              <a:rPr lang="cs-CZ" dirty="0" smtClean="0"/>
              <a:t>vyplnit všechny povinné údaje v žádosti a doložit povinné přílohy</a:t>
            </a:r>
          </a:p>
          <a:p>
            <a:pPr lvl="1" algn="just"/>
            <a:r>
              <a:rPr lang="cs-CZ" dirty="0" smtClean="0"/>
              <a:t>žádost podat přes elektronický  dotační systém – online formulář</a:t>
            </a:r>
          </a:p>
          <a:p>
            <a:pPr lvl="1" algn="just"/>
            <a:r>
              <a:rPr lang="cs-CZ" dirty="0"/>
              <a:t>ž</a:t>
            </a:r>
            <a:r>
              <a:rPr lang="cs-CZ" dirty="0" smtClean="0"/>
              <a:t>ádost zaslat v listinné podobě</a:t>
            </a:r>
          </a:p>
          <a:p>
            <a:pPr lvl="1" algn="just"/>
            <a:r>
              <a:rPr lang="cs-CZ" dirty="0"/>
              <a:t>k</a:t>
            </a:r>
            <a:r>
              <a:rPr lang="cs-CZ" dirty="0" smtClean="0"/>
              <a:t> žádosti přiložit veškeré požadované přílohy, postupovat dle znění textu výzvy – specifikováno, které přílohy se pouze nahrávají do online formuláře, a které zasílají </a:t>
            </a:r>
            <a:br>
              <a:rPr lang="cs-CZ" dirty="0" smtClean="0"/>
            </a:br>
            <a:r>
              <a:rPr lang="cs-CZ" dirty="0" smtClean="0"/>
              <a:t>v listinné podobě (příp. na CD-R či jiném datovém nosiči)</a:t>
            </a:r>
          </a:p>
          <a:p>
            <a:pPr lvl="1" algn="just"/>
            <a:r>
              <a:rPr lang="cs-CZ" dirty="0"/>
              <a:t>i</a:t>
            </a:r>
            <a:r>
              <a:rPr lang="cs-CZ" dirty="0" smtClean="0"/>
              <a:t>nvestiční záměr zpracovat dle závazného vzoru</a:t>
            </a:r>
          </a:p>
          <a:p>
            <a:pPr lvl="1" algn="just"/>
            <a:r>
              <a:rPr lang="cs-CZ" dirty="0"/>
              <a:t>d</a:t>
            </a:r>
            <a:r>
              <a:rPr lang="cs-CZ" dirty="0" smtClean="0"/>
              <a:t>održet termín pro doručení žádosti (stanoven výzvou)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200" y="5745276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BAE4DD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1545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Účel a cíle podprogramu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475932"/>
            <a:ext cx="10018713" cy="312420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3800" b="1" dirty="0" smtClean="0"/>
              <a:t>Účel</a:t>
            </a:r>
          </a:p>
          <a:p>
            <a:r>
              <a:rPr lang="cs-CZ" sz="3200" dirty="0" smtClean="0"/>
              <a:t>modernizovat a rozšířit nabídku sportovišť napříč Českou republikou</a:t>
            </a:r>
          </a:p>
          <a:p>
            <a:pPr marL="0" indent="0">
              <a:buNone/>
            </a:pPr>
            <a:endParaRPr lang="cs-CZ" sz="3800" dirty="0" smtClean="0"/>
          </a:p>
          <a:p>
            <a:pPr marL="0" indent="0">
              <a:buNone/>
            </a:pPr>
            <a:r>
              <a:rPr lang="cs-CZ" sz="3800" b="1" dirty="0" smtClean="0"/>
              <a:t>Cíle</a:t>
            </a:r>
          </a:p>
          <a:p>
            <a:r>
              <a:rPr lang="cs-CZ" sz="3200" dirty="0" smtClean="0"/>
              <a:t>podpořit organizovaný </a:t>
            </a:r>
            <a:r>
              <a:rPr lang="cs-CZ" sz="3200" dirty="0"/>
              <a:t>sport </a:t>
            </a:r>
            <a:r>
              <a:rPr lang="cs-CZ" sz="3200" dirty="0" smtClean="0"/>
              <a:t>(především dětí a mládeže) i sportování veřejnosti</a:t>
            </a:r>
          </a:p>
          <a:p>
            <a:r>
              <a:rPr lang="cs-CZ" sz="3200" dirty="0"/>
              <a:t>u</a:t>
            </a:r>
            <a:r>
              <a:rPr lang="cs-CZ" sz="3200" dirty="0" smtClean="0"/>
              <a:t>možnit rovný přístup ke sportovištím</a:t>
            </a:r>
          </a:p>
          <a:p>
            <a:r>
              <a:rPr lang="cs-CZ" sz="3200" dirty="0" smtClean="0"/>
              <a:t>zlepšit kvalitu sportovišť s ohledem na bezpečnost, hygienu i požadavky národních </a:t>
            </a:r>
            <a:br>
              <a:rPr lang="cs-CZ" sz="3200" dirty="0" smtClean="0"/>
            </a:br>
            <a:r>
              <a:rPr lang="cs-CZ" sz="3200" dirty="0" smtClean="0"/>
              <a:t>a mezinárodních sportovních federací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b="1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543" y="5730762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8" y="49879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Žadatelé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12639" y="913767"/>
            <a:ext cx="4548001" cy="41079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Oprávnění žadatelé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dirty="0" smtClean="0"/>
              <a:t>územní samosprávný celek – obec, městská část, obvod statutárního města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dirty="0" smtClean="0"/>
              <a:t>sportovní kluby, tělovýchovné </a:t>
            </a:r>
            <a:br>
              <a:rPr lang="cs-CZ" dirty="0" smtClean="0"/>
            </a:br>
            <a:r>
              <a:rPr lang="cs-CZ" dirty="0" smtClean="0"/>
              <a:t>a tělocvičné jednoty</a:t>
            </a:r>
            <a:endParaRPr lang="cs-CZ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484308" y="810798"/>
            <a:ext cx="6078623" cy="5920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 smtClean="0"/>
              <a:t>Neoprávnění </a:t>
            </a:r>
            <a:r>
              <a:rPr lang="cs-CZ" b="1" dirty="0"/>
              <a:t>žadatelé</a:t>
            </a:r>
          </a:p>
          <a:p>
            <a:pPr lvl="1"/>
            <a:r>
              <a:rPr lang="cs-CZ" dirty="0" smtClean="0"/>
              <a:t>sbor dobrovolných a profesionálních hasičů</a:t>
            </a:r>
          </a:p>
          <a:p>
            <a:pPr lvl="1" algn="just"/>
            <a:r>
              <a:rPr lang="cs-CZ" dirty="0" smtClean="0"/>
              <a:t>školská právnická osoba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polek, který zajišťuje pouze pořádání </a:t>
            </a:r>
            <a:br>
              <a:rPr lang="cs-CZ" dirty="0" smtClean="0"/>
            </a:br>
            <a:r>
              <a:rPr lang="cs-CZ" dirty="0" smtClean="0"/>
              <a:t>a organizaci soutěží a her</a:t>
            </a:r>
          </a:p>
          <a:p>
            <a:pPr lvl="1"/>
            <a:r>
              <a:rPr lang="cs-CZ" dirty="0" smtClean="0"/>
              <a:t>sportovní svaz, střešní nebo servisní organizace ve sportu či sdružení těchto organizací</a:t>
            </a:r>
          </a:p>
          <a:p>
            <a:pPr lvl="1"/>
            <a:r>
              <a:rPr lang="cs-CZ" dirty="0" smtClean="0"/>
              <a:t>žadatelé o dotaci na mobilní kluziště, dopravní nebo dětské hřiště, aquapark, veřejné koupaliště, školní sportoviště</a:t>
            </a:r>
          </a:p>
          <a:p>
            <a:pPr lvl="1"/>
            <a:r>
              <a:rPr lang="cs-CZ" dirty="0" smtClean="0"/>
              <a:t>…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316412" y="5260531"/>
            <a:ext cx="9589596" cy="1713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cs-CZ" b="1" dirty="0" smtClean="0"/>
          </a:p>
          <a:p>
            <a:pPr marL="457200" lvl="1" indent="0" algn="ctr">
              <a:buFont typeface="Arial"/>
              <a:buNone/>
            </a:pPr>
            <a:r>
              <a:rPr lang="cs-CZ" sz="1600" dirty="0" smtClean="0"/>
              <a:t>! Detailní </a:t>
            </a:r>
            <a:r>
              <a:rPr lang="cs-CZ" sz="1600" dirty="0" err="1" smtClean="0"/>
              <a:t>info</a:t>
            </a:r>
            <a:r>
              <a:rPr lang="cs-CZ" sz="1600" dirty="0" smtClean="0"/>
              <a:t>  naleznete ve vyhlášení podprogramu na str. 2 a 8 – 9 !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229" y="5738108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62720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Věcné podmínky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88776" y="3390376"/>
            <a:ext cx="10018713" cy="2661314"/>
          </a:xfrm>
        </p:spPr>
        <p:txBody>
          <a:bodyPr>
            <a:normAutofit/>
          </a:bodyPr>
          <a:lstStyle/>
          <a:p>
            <a:pPr algn="just"/>
            <a:r>
              <a:rPr lang="cs-CZ" sz="2000" dirty="0" smtClean="0"/>
              <a:t>dotace se poskytuje jak na rekonstrukce a modernizace, tak na novostavby</a:t>
            </a:r>
          </a:p>
          <a:p>
            <a:pPr algn="just"/>
            <a:r>
              <a:rPr lang="cs-CZ" sz="2000" dirty="0"/>
              <a:t>p</a:t>
            </a:r>
            <a:r>
              <a:rPr lang="cs-CZ" sz="2000" dirty="0" smtClean="0"/>
              <a:t>odpořeny budou pouze projekty, které prokáží vysokou míru stavební připravenosti -&gt; předloží minimálně projektovou dokumentaci</a:t>
            </a:r>
          </a:p>
          <a:p>
            <a:pPr algn="just"/>
            <a:r>
              <a:rPr lang="cs-CZ" sz="2000" dirty="0"/>
              <a:t>s</a:t>
            </a:r>
            <a:r>
              <a:rPr lang="cs-CZ" sz="2000" dirty="0" smtClean="0"/>
              <a:t>tavební práce nesmí být ukončeny před podáním žádosti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772426" y="2148516"/>
            <a:ext cx="46350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/>
              <a:t>sportovní zařízení </a:t>
            </a:r>
            <a:r>
              <a:rPr lang="cs-CZ" sz="2000" dirty="0" smtClean="0"/>
              <a:t>= objekty, pozemky, vodní plochy, budovy nebo jejich soubory, které slouží výhradně k sportovní činnosti</a:t>
            </a:r>
          </a:p>
        </p:txBody>
      </p:sp>
      <p:sp>
        <p:nvSpPr>
          <p:cNvPr id="5" name="Obdélník 4"/>
          <p:cNvSpPr/>
          <p:nvPr/>
        </p:nvSpPr>
        <p:spPr>
          <a:xfrm>
            <a:off x="1598669" y="2195016"/>
            <a:ext cx="499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m</a:t>
            </a:r>
            <a:r>
              <a:rPr lang="cs-CZ" sz="2000" b="1" dirty="0" smtClean="0"/>
              <a:t>ateriálně technická základna </a:t>
            </a:r>
            <a:r>
              <a:rPr lang="cs-CZ" sz="2000" dirty="0" smtClean="0"/>
              <a:t>= sportovní zařízení včetně jejich nezbytného technického a sociálního zázemí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14" y="5801008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4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2956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Financování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58287"/>
            <a:ext cx="10018713" cy="5099713"/>
          </a:xfrm>
        </p:spPr>
        <p:txBody>
          <a:bodyPr/>
          <a:lstStyle/>
          <a:p>
            <a:pPr algn="just"/>
            <a:r>
              <a:rPr lang="cs-CZ" sz="2000" dirty="0"/>
              <a:t>m</a:t>
            </a:r>
            <a:r>
              <a:rPr lang="cs-CZ" sz="2000" dirty="0" smtClean="0"/>
              <a:t>aximální limit dotace bude stanoven </a:t>
            </a:r>
            <a:r>
              <a:rPr lang="cs-CZ" sz="2000" dirty="0"/>
              <a:t>v konkrétní výzvě</a:t>
            </a:r>
            <a:endParaRPr lang="cs-CZ" sz="2000" dirty="0" smtClean="0"/>
          </a:p>
          <a:p>
            <a:pPr algn="just"/>
            <a:r>
              <a:rPr lang="cs-CZ" sz="2000" dirty="0" smtClean="0"/>
              <a:t>maximální </a:t>
            </a:r>
            <a:r>
              <a:rPr lang="cs-CZ" sz="2000" dirty="0"/>
              <a:t>výše dotace ze strany MŠMT je 60 %, žadatel </a:t>
            </a:r>
            <a:r>
              <a:rPr lang="cs-CZ" sz="2000" dirty="0" smtClean="0"/>
              <a:t>tedy musí </a:t>
            </a:r>
            <a:r>
              <a:rPr lang="cs-CZ" sz="2000" dirty="0"/>
              <a:t>prokázat, že má zajištěno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financování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/>
              <a:t>projektu v minimální výši 40 % </a:t>
            </a:r>
            <a:endParaRPr lang="cs-CZ" sz="2000" dirty="0" smtClean="0"/>
          </a:p>
          <a:p>
            <a:pPr algn="just"/>
            <a:r>
              <a:rPr lang="cs-CZ" sz="2000" b="1" dirty="0" smtClean="0"/>
              <a:t>každý žadatel může podat pouze jednu žádost na jednu akci</a:t>
            </a:r>
          </a:p>
          <a:p>
            <a:pPr algn="just"/>
            <a:r>
              <a:rPr lang="cs-CZ" sz="2000" dirty="0"/>
              <a:t>z</a:t>
            </a:r>
            <a:r>
              <a:rPr lang="cs-CZ" sz="2000" dirty="0" smtClean="0"/>
              <a:t> dotace lze uhradit pouze práce, které byly realizovány, ale nebyly ještě proplaceny</a:t>
            </a:r>
          </a:p>
          <a:p>
            <a:pPr algn="just"/>
            <a:r>
              <a:rPr lang="cs-CZ" sz="2000" dirty="0" smtClean="0"/>
              <a:t>v žádném případě nelze hradit práce z předcházejícího kalendářního roku ani etapy, které nebyly součástí žádosti</a:t>
            </a:r>
          </a:p>
          <a:p>
            <a:r>
              <a:rPr lang="cs-CZ" sz="2000" dirty="0" smtClean="0"/>
              <a:t>…</a:t>
            </a:r>
          </a:p>
          <a:p>
            <a:endParaRPr lang="cs-CZ" sz="2000" b="1" dirty="0" smtClean="0"/>
          </a:p>
          <a:p>
            <a:pPr marL="0" indent="0" algn="ctr">
              <a:buNone/>
            </a:pPr>
            <a:r>
              <a:rPr lang="cs-CZ" sz="1600" dirty="0" smtClean="0"/>
              <a:t>! Detailní </a:t>
            </a:r>
            <a:r>
              <a:rPr lang="cs-CZ" sz="1600" dirty="0" err="1"/>
              <a:t>info</a:t>
            </a:r>
            <a:r>
              <a:rPr lang="cs-CZ" sz="1600" dirty="0"/>
              <a:t>  naleznete ve vyhlášení podprogramu na str. </a:t>
            </a:r>
            <a:r>
              <a:rPr lang="cs-CZ" sz="1600" dirty="0" smtClean="0"/>
              <a:t>5 – 7 !</a:t>
            </a:r>
            <a:endParaRPr lang="cs-CZ" sz="1600" dirty="0"/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542" y="5716248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4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09561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Právní podmínky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14" y="5801008"/>
            <a:ext cx="1990344" cy="993648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6796006" y="1962160"/>
            <a:ext cx="447286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b="1" dirty="0" smtClean="0"/>
              <a:t>ÚSC </a:t>
            </a:r>
          </a:p>
          <a:p>
            <a:pPr algn="just"/>
            <a:r>
              <a:rPr lang="cs-CZ" sz="2000" dirty="0" smtClean="0"/>
              <a:t>musí být vlastníkem sportovišť, na jejichž modernizaci žádá o dotaci, či pozemku, na němž bude stavba realizována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podpořená sportoviště jsou či budou využívána spolky, které mají za hlavní náplň sportovní činnost</a:t>
            </a:r>
            <a:endParaRPr lang="en-US" sz="2000" dirty="0"/>
          </a:p>
        </p:txBody>
      </p:sp>
      <p:sp>
        <p:nvSpPr>
          <p:cNvPr id="8" name="Obdélník 7"/>
          <p:cNvSpPr/>
          <p:nvPr/>
        </p:nvSpPr>
        <p:spPr>
          <a:xfrm>
            <a:off x="1484310" y="1962160"/>
            <a:ext cx="465908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b="1" dirty="0" smtClean="0"/>
              <a:t>Spolek</a:t>
            </a:r>
          </a:p>
          <a:p>
            <a:pPr algn="just"/>
            <a:r>
              <a:rPr lang="cs-CZ" sz="2000" dirty="0" smtClean="0"/>
              <a:t>musí být vlastníkem nemovitých věcí (pozemku i stavby), které jsou předmětem investičního záměru</a:t>
            </a:r>
            <a:r>
              <a:rPr lang="en-US" sz="2000" dirty="0" smtClean="0"/>
              <a:t>, </a:t>
            </a:r>
            <a:r>
              <a:rPr lang="cs-CZ" sz="2000" dirty="0" smtClean="0"/>
              <a:t>případně musí mít oprávnění ke stavbě na daném pozemku po dobu 10 let či musí být nájemcem nemovitých věcí  nebo je mít ve výpůjčce, a to po dobu minimálně 10 let</a:t>
            </a:r>
          </a:p>
        </p:txBody>
      </p:sp>
    </p:spTree>
    <p:extLst>
      <p:ext uri="{BB962C8B-B14F-4D97-AF65-F5344CB8AC3E}">
        <p14:creationId xmlns:p14="http://schemas.microsoft.com/office/powerpoint/2010/main" val="18107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2183" y="217715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Právní podmínky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74945" y="1635947"/>
            <a:ext cx="9453187" cy="4499429"/>
          </a:xfrm>
        </p:spPr>
        <p:txBody>
          <a:bodyPr>
            <a:normAutofit/>
          </a:bodyPr>
          <a:lstStyle/>
          <a:p>
            <a:pPr algn="just"/>
            <a:r>
              <a:rPr lang="cs-CZ" sz="2000" dirty="0" smtClean="0"/>
              <a:t>dotace nemůže být poskytnuta na sportoviště, která jsou pronajatá, nebo na základě smlouvy spravována, udržována či provozována podnikatelem či podnikajícím subjektem</a:t>
            </a:r>
          </a:p>
          <a:p>
            <a:pPr algn="just"/>
            <a:r>
              <a:rPr lang="cs-CZ" sz="2000" dirty="0" smtClean="0"/>
              <a:t>úspěšný </a:t>
            </a:r>
            <a:r>
              <a:rPr lang="cs-CZ" sz="2000" dirty="0"/>
              <a:t>žadatel nesmí po dobu 10 let pronajmout předmět dotace (na 6 a více měsíců)  obchodní společnosti či korporaci</a:t>
            </a:r>
          </a:p>
          <a:p>
            <a:pPr algn="just"/>
            <a:r>
              <a:rPr lang="cs-CZ" sz="2000" dirty="0" smtClean="0"/>
              <a:t>projekty</a:t>
            </a:r>
            <a:r>
              <a:rPr lang="cs-CZ" sz="2000" dirty="0"/>
              <a:t>, které byly dotovány MŠMT, musí minimálně 10 let sloužit veřejnosti (</a:t>
            </a:r>
            <a:r>
              <a:rPr lang="cs-CZ" sz="2000" dirty="0" smtClean="0"/>
              <a:t>20 % </a:t>
            </a:r>
            <a:r>
              <a:rPr lang="cs-CZ" sz="2000" dirty="0"/>
              <a:t>provozní doby)</a:t>
            </a:r>
          </a:p>
          <a:p>
            <a:pPr algn="just"/>
            <a:endParaRPr lang="en-US" sz="2000" dirty="0" smtClean="0"/>
          </a:p>
          <a:p>
            <a:pPr algn="just"/>
            <a:endParaRPr lang="cs-CZ" sz="2000" dirty="0"/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14" y="5801008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1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8" y="98945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Posouzení žádosti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628" y="5721051"/>
            <a:ext cx="1990344" cy="993648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09432" y="1707300"/>
            <a:ext cx="10158540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cs-CZ" sz="2400" b="1" dirty="0" smtClean="0"/>
              <a:t>Formální kontrola</a:t>
            </a:r>
          </a:p>
          <a:p>
            <a:pPr marL="285750" indent="-28575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cs-CZ" sz="2000" dirty="0"/>
              <a:t>ověřuje, zda žádost splňuje všechny podmínky pro přidělení </a:t>
            </a:r>
            <a:r>
              <a:rPr lang="cs-CZ" sz="2000" dirty="0" smtClean="0"/>
              <a:t>dotace</a:t>
            </a:r>
          </a:p>
          <a:p>
            <a:pPr marL="285750" indent="-28575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endParaRPr lang="cs-CZ" dirty="0"/>
          </a:p>
          <a:p>
            <a:pPr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cs-CZ" sz="2400" b="1" dirty="0" smtClean="0"/>
              <a:t>Věcné hodnocení žádosti</a:t>
            </a:r>
          </a:p>
          <a:p>
            <a:pPr marL="285750" indent="-28575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cs-CZ" sz="2000" dirty="0"/>
              <a:t>žádost je ohodnocena na základě předem stanovených </a:t>
            </a:r>
            <a:r>
              <a:rPr lang="cs-CZ" sz="2000" dirty="0" smtClean="0"/>
              <a:t>kritérií</a:t>
            </a:r>
          </a:p>
          <a:p>
            <a:pPr marL="800100" lvl="1" indent="-34290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Wingdings" panose="05000000000000000000" pitchFamily="2" charset="2"/>
              <a:buChar char="ü"/>
            </a:pPr>
            <a:r>
              <a:rPr lang="cs-CZ" sz="2000" dirty="0"/>
              <a:t>o</a:t>
            </a:r>
            <a:r>
              <a:rPr lang="cs-CZ" sz="2000" dirty="0" smtClean="0"/>
              <a:t>bjektivní kritéria</a:t>
            </a:r>
          </a:p>
          <a:p>
            <a:pPr marL="800100" lvl="1" indent="-34290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Wingdings" panose="05000000000000000000" pitchFamily="2" charset="2"/>
              <a:buChar char="ü"/>
            </a:pPr>
            <a:r>
              <a:rPr lang="cs-CZ" sz="2000" dirty="0"/>
              <a:t>e</a:t>
            </a:r>
            <a:r>
              <a:rPr lang="cs-CZ" sz="2000" dirty="0" smtClean="0"/>
              <a:t>xpertní kritéria</a:t>
            </a:r>
            <a:endParaRPr lang="cs-CZ" sz="2000" dirty="0"/>
          </a:p>
          <a:p>
            <a:pPr marL="342900" indent="-342900"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cs-CZ" sz="2000" dirty="0"/>
              <a:t>p</a:t>
            </a:r>
            <a:r>
              <a:rPr lang="cs-CZ" sz="2000" dirty="0" smtClean="0"/>
              <a:t>ouze žádost, která splňuje všechny podmínky v rámci formální kontroly, může být dále hodnocena dle expertních kritérií</a:t>
            </a:r>
            <a:endParaRPr lang="cs-CZ" sz="2000" dirty="0"/>
          </a:p>
          <a:p>
            <a:pPr algn="just" defTabSz="4572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412843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8" y="98945"/>
            <a:ext cx="10018713" cy="1752599"/>
          </a:xfrm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Posouzení žádosti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08" y="1513062"/>
            <a:ext cx="10018713" cy="52016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2600" b="1" dirty="0" smtClean="0"/>
              <a:t>Formální kontrola</a:t>
            </a:r>
          </a:p>
          <a:p>
            <a:pPr algn="just"/>
            <a:r>
              <a:rPr lang="cs-CZ" sz="2200" dirty="0" smtClean="0"/>
              <a:t>ověřuje, zda žádost splňuje všechny podmínky pro přidělení dotace např.: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1900" dirty="0"/>
              <a:t>ž</a:t>
            </a:r>
            <a:r>
              <a:rPr lang="cs-CZ" sz="1900" dirty="0" smtClean="0"/>
              <a:t>adatel </a:t>
            </a:r>
            <a:r>
              <a:rPr lang="cs-CZ" sz="1900" dirty="0"/>
              <a:t>prokázal vysokou stavební připravenost akce </a:t>
            </a:r>
            <a:r>
              <a:rPr lang="cs-CZ" sz="1900" dirty="0" smtClean="0"/>
              <a:t>(musí být doložena </a:t>
            </a:r>
            <a:r>
              <a:rPr lang="cs-CZ" sz="1900" dirty="0"/>
              <a:t>minimálně projektová </a:t>
            </a:r>
            <a:r>
              <a:rPr lang="cs-CZ" sz="1900" dirty="0" smtClean="0"/>
              <a:t>dokumentace)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1900" dirty="0"/>
              <a:t>ž</a:t>
            </a:r>
            <a:r>
              <a:rPr lang="cs-CZ" sz="1900" dirty="0" smtClean="0"/>
              <a:t>adatel </a:t>
            </a:r>
            <a:r>
              <a:rPr lang="cs-CZ" sz="1900" dirty="0"/>
              <a:t>má prokazatelně zajištěno vlastní </a:t>
            </a:r>
            <a:r>
              <a:rPr lang="cs-CZ" sz="1900" dirty="0" smtClean="0"/>
              <a:t>spolufinancování akce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1900" dirty="0"/>
              <a:t>ž</a:t>
            </a:r>
            <a:r>
              <a:rPr lang="cs-CZ" sz="1900" dirty="0" smtClean="0"/>
              <a:t>adatel </a:t>
            </a:r>
            <a:r>
              <a:rPr lang="cs-CZ" sz="1900" dirty="0"/>
              <a:t>nepožaduje vyšší </a:t>
            </a:r>
            <a:r>
              <a:rPr lang="cs-CZ" sz="1900" dirty="0" smtClean="0"/>
              <a:t>dotaci </a:t>
            </a:r>
            <a:r>
              <a:rPr lang="cs-CZ" sz="1900" dirty="0"/>
              <a:t>ze strany MŠMT než je stanovena v </a:t>
            </a:r>
            <a:r>
              <a:rPr lang="cs-CZ" sz="1900" dirty="0" smtClean="0"/>
              <a:t>podprogramu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1900" dirty="0"/>
              <a:t>v</a:t>
            </a:r>
            <a:r>
              <a:rPr lang="cs-CZ" sz="1900" dirty="0" smtClean="0"/>
              <a:t>eškeré </a:t>
            </a:r>
            <a:r>
              <a:rPr lang="cs-CZ" sz="1900" dirty="0"/>
              <a:t>nemovité věci (včetně pozemků u novostaveb), které jsou předmětem dotace, nejsou zatíženy zástavním právem nebo bankovním úvěrem či jinou obdobnou formou zajištění od žádného </a:t>
            </a:r>
            <a:r>
              <a:rPr lang="cs-CZ" sz="1900" dirty="0" smtClean="0"/>
              <a:t>subjektu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100" dirty="0"/>
              <a:t>v</a:t>
            </a:r>
            <a:r>
              <a:rPr lang="cs-CZ" sz="2100" dirty="0" smtClean="0"/>
              <a:t> </a:t>
            </a:r>
            <a:r>
              <a:rPr lang="cs-CZ" sz="2100" dirty="0"/>
              <a:t>případě </a:t>
            </a:r>
            <a:r>
              <a:rPr lang="cs-CZ" sz="2100" dirty="0" smtClean="0"/>
              <a:t>ÚSC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cs-CZ" sz="1900" dirty="0" smtClean="0"/>
              <a:t> je </a:t>
            </a:r>
            <a:r>
              <a:rPr lang="cs-CZ" sz="1900" dirty="0"/>
              <a:t>předloženo minimálně jedno čestné prohlášení spolku, které potvrzuje aktivní využívání sportoviště pro organizovaný sport, podepsané statutárním orgánem </a:t>
            </a:r>
            <a:r>
              <a:rPr lang="cs-CZ" sz="1900" dirty="0" smtClean="0"/>
              <a:t>spolku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cs-CZ" sz="1900" dirty="0" smtClean="0"/>
              <a:t> žádost byla projednána </a:t>
            </a:r>
            <a:r>
              <a:rPr lang="cs-CZ" sz="1900" dirty="0"/>
              <a:t>a schválena zastupitelstvem včetně nutného spolufinancování</a:t>
            </a:r>
            <a:endParaRPr lang="cs-CZ" sz="19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700" dirty="0" smtClean="0"/>
              <a:t>…</a:t>
            </a:r>
          </a:p>
          <a:p>
            <a:pPr marL="0" indent="0" algn="ctr">
              <a:buNone/>
            </a:pPr>
            <a:r>
              <a:rPr lang="cs-CZ" sz="1900" dirty="0"/>
              <a:t>! Detailní </a:t>
            </a:r>
            <a:r>
              <a:rPr lang="cs-CZ" sz="1900" dirty="0" err="1"/>
              <a:t>info</a:t>
            </a:r>
            <a:r>
              <a:rPr lang="cs-CZ" sz="1900" dirty="0"/>
              <a:t>  naleznete ve vyhlášení podprogramu na str. </a:t>
            </a:r>
            <a:r>
              <a:rPr lang="cs-CZ" sz="1900" dirty="0" smtClean="0"/>
              <a:t>11 – 12 !</a:t>
            </a:r>
            <a:endParaRPr lang="cs-CZ" sz="1900" dirty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628" y="5721051"/>
            <a:ext cx="1990344" cy="99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6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Paralaxa</Template>
  <TotalTime>7632</TotalTime>
  <Words>528</Words>
  <Application>Microsoft Office PowerPoint</Application>
  <PresentationFormat>Širokoúhlá obrazovka</PresentationFormat>
  <Paragraphs>95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Paralaxa</vt:lpstr>
      <vt:lpstr>Podpora materiálně technické základny sportu – ÚSC, SK a TJ  investiční dotační podprogram sloužící k modernizaci a výstavbě sportovišť pro ÚSC a spolky </vt:lpstr>
      <vt:lpstr>Účel a cíle podprogramu</vt:lpstr>
      <vt:lpstr>Žadatelé</vt:lpstr>
      <vt:lpstr>Věcné podmínky</vt:lpstr>
      <vt:lpstr>Financování</vt:lpstr>
      <vt:lpstr>Právní podmínky</vt:lpstr>
      <vt:lpstr>Právní podmínky</vt:lpstr>
      <vt:lpstr>Posouzení žádosti</vt:lpstr>
      <vt:lpstr>Posouzení žádosti</vt:lpstr>
      <vt:lpstr>Posouzení žádosti</vt:lpstr>
      <vt:lpstr>Doručení žádosti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materiálně technické základny sportu</dc:title>
  <dc:creator>Železná Katarína</dc:creator>
  <cp:lastModifiedBy>Žemličková Helena</cp:lastModifiedBy>
  <cp:revision>90</cp:revision>
  <cp:lastPrinted>2017-05-23T07:02:38Z</cp:lastPrinted>
  <dcterms:created xsi:type="dcterms:W3CDTF">2017-05-19T07:00:19Z</dcterms:created>
  <dcterms:modified xsi:type="dcterms:W3CDTF">2017-06-02T05:33:46Z</dcterms:modified>
</cp:coreProperties>
</file>