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6"/>
  </p:sldMasterIdLst>
  <p:notesMasterIdLst>
    <p:notesMasterId r:id="rId105"/>
  </p:notesMasterIdLst>
  <p:handoutMasterIdLst>
    <p:handoutMasterId r:id="rId106"/>
  </p:handoutMasterIdLst>
  <p:sldIdLst>
    <p:sldId id="259" r:id="rId7"/>
    <p:sldId id="260" r:id="rId8"/>
    <p:sldId id="297" r:id="rId9"/>
    <p:sldId id="298" r:id="rId10"/>
    <p:sldId id="299" r:id="rId11"/>
    <p:sldId id="321" r:id="rId12"/>
    <p:sldId id="322" r:id="rId13"/>
    <p:sldId id="383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01" r:id="rId22"/>
    <p:sldId id="303" r:id="rId23"/>
    <p:sldId id="264" r:id="rId24"/>
    <p:sldId id="265" r:id="rId25"/>
    <p:sldId id="281" r:id="rId26"/>
    <p:sldId id="282" r:id="rId27"/>
    <p:sldId id="361" r:id="rId28"/>
    <p:sldId id="362" r:id="rId29"/>
    <p:sldId id="283" r:id="rId30"/>
    <p:sldId id="284" r:id="rId31"/>
    <p:sldId id="266" r:id="rId32"/>
    <p:sldId id="285" r:id="rId33"/>
    <p:sldId id="286" r:id="rId34"/>
    <p:sldId id="287" r:id="rId35"/>
    <p:sldId id="288" r:id="rId36"/>
    <p:sldId id="267" r:id="rId37"/>
    <p:sldId id="289" r:id="rId38"/>
    <p:sldId id="290" r:id="rId39"/>
    <p:sldId id="363" r:id="rId40"/>
    <p:sldId id="291" r:id="rId41"/>
    <p:sldId id="364" r:id="rId42"/>
    <p:sldId id="292" r:id="rId43"/>
    <p:sldId id="304" r:id="rId44"/>
    <p:sldId id="305" r:id="rId45"/>
    <p:sldId id="379" r:id="rId46"/>
    <p:sldId id="381" r:id="rId47"/>
    <p:sldId id="274" r:id="rId48"/>
    <p:sldId id="353" r:id="rId49"/>
    <p:sldId id="354" r:id="rId50"/>
    <p:sldId id="397" r:id="rId51"/>
    <p:sldId id="398" r:id="rId52"/>
    <p:sldId id="355" r:id="rId53"/>
    <p:sldId id="356" r:id="rId54"/>
    <p:sldId id="357" r:id="rId55"/>
    <p:sldId id="358" r:id="rId56"/>
    <p:sldId id="365" r:id="rId57"/>
    <p:sldId id="276" r:id="rId58"/>
    <p:sldId id="367" r:id="rId59"/>
    <p:sldId id="368" r:id="rId60"/>
    <p:sldId id="369" r:id="rId61"/>
    <p:sldId id="370" r:id="rId62"/>
    <p:sldId id="371" r:id="rId63"/>
    <p:sldId id="372" r:id="rId64"/>
    <p:sldId id="373" r:id="rId65"/>
    <p:sldId id="374" r:id="rId66"/>
    <p:sldId id="375" r:id="rId67"/>
    <p:sldId id="376" r:id="rId68"/>
    <p:sldId id="277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279" r:id="rId100"/>
    <p:sldId id="378" r:id="rId101"/>
    <p:sldId id="280" r:id="rId102"/>
    <p:sldId id="377" r:id="rId103"/>
    <p:sldId id="382" r:id="rId104"/>
  </p:sldIdLst>
  <p:sldSz cx="9144000" cy="6858000" type="screen4x3"/>
  <p:notesSz cx="6797675" cy="9926638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rková Marta" initials="JM" lastIdx="1" clrIdx="0">
    <p:extLst>
      <p:ext uri="{19B8F6BF-5375-455C-9EA6-DF929625EA0E}">
        <p15:presenceInfo xmlns:p15="http://schemas.microsoft.com/office/powerpoint/2012/main" userId="S-1-5-21-1024343765-948047755-1557874966-28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8991"/>
    <a:srgbClr val="428D96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82" autoAdjust="0"/>
    <p:restoredTop sz="87849" autoAdjust="0"/>
  </p:normalViewPr>
  <p:slideViewPr>
    <p:cSldViewPr snapToGrid="0">
      <p:cViewPr varScale="1">
        <p:scale>
          <a:sx n="68" d="100"/>
          <a:sy n="68" d="100"/>
        </p:scale>
        <p:origin x="7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0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07" Type="http://schemas.openxmlformats.org/officeDocument/2006/relationships/commentAuthors" Target="commentAuthors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slide" Target="slides/slide96.xml"/><Relationship Id="rId110" Type="http://schemas.openxmlformats.org/officeDocument/2006/relationships/theme" Target="theme/theme1.xml"/><Relationship Id="rId5" Type="http://schemas.openxmlformats.org/officeDocument/2006/relationships/customXml" Target="../customXml/item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viewProps" Target="viewProps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6797675" cy="2357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cs-CZ" dirty="0" smtClean="0"/>
              <a:t>Prezentace na zasedání Monitorovacího výboru OP VVV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8027" y="9653655"/>
            <a:ext cx="2978075" cy="2729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7CA07-F60D-46C5-A63E-1D5C8894D79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962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CF37CD4-82CC-4A8B-BA93-AA24D63EEA8B}" type="datetimeFigureOut">
              <a:rPr lang="cs-CZ"/>
              <a:pPr>
                <a:defRPr/>
              </a:pPr>
              <a:t>10.5.2017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F5743D-EB94-490F-8675-9B2B9B310E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5364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5743D-EB94-490F-8675-9B2B9B310EA2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29328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Odhad čerpání pro rok 2016 vycházel z předpokladu čerpání 2 fázovaných </a:t>
            </a:r>
            <a:r>
              <a:rPr lang="cs-CZ" dirty="0" err="1" smtClean="0"/>
              <a:t>projetů</a:t>
            </a:r>
            <a:r>
              <a:rPr lang="cs-CZ" dirty="0" smtClean="0"/>
              <a:t> (ELI a SUSEN) v PO1, k příčinám pomalejšího čerpání  patří kombinace  technických komplikací (konverze v MS2014+ z důvodu nemožnosti editace nepřímých nákladů, komplikace při generování detailů plateb) a změny ve finančním plánu z důvodu zpoždění u veřejných zakázek. </a:t>
            </a:r>
            <a:r>
              <a:rPr lang="cs-CZ" smtClean="0"/>
              <a:t>Většinu těchto technických komplikací se podařilo v roce 2017 odstranit a postupně dochází k naplňování predikcí.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4311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Plnění pravidla N+3 v roce 2018 na základě</a:t>
            </a:r>
            <a:r>
              <a:rPr lang="cs-CZ" baseline="0" dirty="0" smtClean="0"/>
              <a:t> </a:t>
            </a:r>
            <a:r>
              <a:rPr lang="cs-CZ" baseline="0" smtClean="0"/>
              <a:t>výše uvedených odhadů je 104,37%.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0595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5743D-EB94-490F-8675-9B2B9B310EA2}" type="slidenum">
              <a:rPr lang="cs-CZ" smtClean="0"/>
              <a:pPr>
                <a:defRPr/>
              </a:pPr>
              <a:t>47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12276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Hlavní závěry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Členové a hosté PKP byli seznámeni s plněním Harmonogramu 2015 a 2016. 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PKP hlavní projednala změny Harmonogramu 2017 a Harmonogram 2017 s uvedenými změnami schválila. Veškeré podněty a připomínky vznesené na zasedání byly Řídicím orgánem vzaty na vědomí.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Členům a hostům PKP hlavní byl představen draft Harmonogramu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výzev pro rok 2018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5743D-EB94-490F-8675-9B2B9B310EA2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56616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Hlavní závěry</a:t>
            </a:r>
          </a:p>
          <a:p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Bude doplněno po jednání</a:t>
            </a:r>
            <a:r>
              <a:rPr lang="cs-CZ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PKP PO3</a:t>
            </a:r>
            <a:endParaRPr lang="cs-CZ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5743D-EB94-490F-8675-9B2B9B310EA2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179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5743D-EB94-490F-8675-9B2B9B310EA2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46899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5690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724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8B6E7-ADFE-497D-BDFD-74D58E28C916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4615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8B6E7-ADFE-497D-BDFD-74D58E28C916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595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8B6E7-ADFE-497D-BDFD-74D58E28C916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5476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8B6E7-ADFE-497D-BDFD-74D58E28C916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6505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8B6E7-ADFE-497D-BDFD-74D58E28C916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6200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8B6E7-ADFE-497D-BDFD-74D58E28C916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5159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58B6E7-ADFE-497D-BDFD-74D58E28C916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5296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5743D-EB94-490F-8675-9B2B9B310EA2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386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cs-CZ" dirty="0"/>
          </a:p>
        </p:txBody>
      </p:sp>
      <p:pic>
        <p:nvPicPr>
          <p:cNvPr id="6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6" y="2"/>
            <a:ext cx="52133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text 10"/>
          <p:cNvSpPr>
            <a:spLocks noGrp="1"/>
          </p:cNvSpPr>
          <p:nvPr>
            <p:ph type="body" sz="quarter" idx="11" hasCustomPrompt="1"/>
          </p:nvPr>
        </p:nvSpPr>
        <p:spPr>
          <a:xfrm>
            <a:off x="739776" y="3143250"/>
            <a:ext cx="7645400" cy="2554288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4000" b="1"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000"/>
              </a:spcBef>
              <a:buNone/>
              <a:defRPr sz="2000" b="1">
                <a:latin typeface="+mn-lt"/>
              </a:defRPr>
            </a:lvl2pPr>
          </a:lstStyle>
          <a:p>
            <a:pPr lvl="0"/>
            <a:r>
              <a:rPr lang="cs-CZ" dirty="0" smtClean="0"/>
              <a:t>X. zasedání Monitorovacího výboru Operačního programu Výzkum, vývoj a vzdělávání</a:t>
            </a:r>
          </a:p>
          <a:p>
            <a:pPr lvl="1"/>
            <a:r>
              <a:rPr lang="cs-CZ" dirty="0" smtClean="0"/>
              <a:t>Místo, datum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05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ělicí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6" name="Obrázek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>
          <a:xfrm>
            <a:off x="574676" y="1539605"/>
            <a:ext cx="7994650" cy="1533525"/>
          </a:xfrm>
        </p:spPr>
        <p:txBody>
          <a:bodyPr lIns="54000" tIns="54000" rIns="54000" bIns="54000" anchor="ctr" anchorCtr="0"/>
          <a:lstStyle>
            <a:lvl1pPr marL="0" indent="0" algn="ctr">
              <a:lnSpc>
                <a:spcPct val="100000"/>
              </a:lnSpc>
              <a:spcBef>
                <a:spcPts val="1000"/>
              </a:spcBef>
              <a:buNone/>
              <a:defRPr lang="cs-CZ" sz="2800" b="1" kern="1200" dirty="0" smtClean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0" indent="0" algn="ctr">
              <a:lnSpc>
                <a:spcPct val="100000"/>
              </a:lnSpc>
              <a:spcBef>
                <a:spcPts val="1000"/>
              </a:spcBef>
              <a:buNone/>
              <a:defRPr sz="1400" i="1">
                <a:latin typeface="+mn-lt"/>
              </a:defRPr>
            </a:lvl2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5555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Běžný snímek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1" y="5829300"/>
            <a:ext cx="4613275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28650" y="557624"/>
            <a:ext cx="7886700" cy="896709"/>
          </a:xfrm>
        </p:spPr>
        <p:txBody>
          <a:bodyPr lIns="54000" tIns="54000" rIns="54000" bIns="54000">
            <a:noAutofit/>
          </a:bodyPr>
          <a:lstStyle>
            <a:lvl1pPr>
              <a:defRPr lang="cs-CZ" sz="2800" b="1" kern="1200" baseline="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Nadpis podle dělicího snímku (příp. zkratka)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628504"/>
            <a:ext cx="7886700" cy="4136571"/>
          </a:xfrm>
        </p:spPr>
        <p:txBody>
          <a:bodyPr lIns="54000" tIns="54000" rIns="54000" bIns="54000">
            <a:no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  <a:lvl2pPr marL="266700" marR="0" indent="-266700" algn="l" defTabSz="9144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>
                <a:latin typeface="+mj-lt"/>
                <a:cs typeface="Arial" panose="020B0604020202020204" pitchFamily="34" charset="0"/>
              </a:defRPr>
            </a:lvl2pPr>
            <a:lvl3pPr marL="541338" indent="-274638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»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808038" indent="-266700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lang="cs-CZ" sz="200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1074738" indent="-266700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▫"/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5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457950" y="6356352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01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57622"/>
            <a:ext cx="7886700" cy="905418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628650" y="1628504"/>
            <a:ext cx="3867150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b="1">
                <a:latin typeface="+mn-lt"/>
              </a:defRPr>
            </a:lvl1pPr>
            <a:lvl2pPr marL="269875" indent="-269875">
              <a:lnSpc>
                <a:spcPct val="100000"/>
              </a:lnSpc>
              <a:spcBef>
                <a:spcPts val="1000"/>
              </a:spcBef>
              <a:defRPr sz="2000" b="0">
                <a:latin typeface="+mj-lt"/>
              </a:defRPr>
            </a:lvl2pPr>
            <a:lvl3pPr marL="53975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»"/>
              <a:defRPr sz="2000">
                <a:latin typeface="+mj-lt"/>
              </a:defRPr>
            </a:lvl3pPr>
            <a:lvl4pPr marL="809625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000">
                <a:latin typeface="+mj-lt"/>
              </a:defRPr>
            </a:lvl4pPr>
            <a:lvl5pPr marL="107950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▫"/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3B106-464B-48A1-9F1A-C7C9FBEA20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2"/>
          <p:cNvSpPr>
            <a:spLocks noGrp="1"/>
          </p:cNvSpPr>
          <p:nvPr>
            <p:ph sz="half" idx="13" hasCustomPrompt="1"/>
          </p:nvPr>
        </p:nvSpPr>
        <p:spPr>
          <a:xfrm>
            <a:off x="4648200" y="1628504"/>
            <a:ext cx="3867150" cy="4205560"/>
          </a:xfrm>
        </p:spPr>
        <p:txBody>
          <a:bodyPr lIns="54000" tIns="54000" rIns="54000" bIns="54000"/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b="1">
                <a:latin typeface="+mn-lt"/>
              </a:defRPr>
            </a:lvl1pPr>
            <a:lvl2pPr marL="269875" indent="-269875">
              <a:lnSpc>
                <a:spcPct val="100000"/>
              </a:lnSpc>
              <a:spcBef>
                <a:spcPts val="1000"/>
              </a:spcBef>
              <a:defRPr sz="2000" b="0">
                <a:latin typeface="+mj-lt"/>
              </a:defRPr>
            </a:lvl2pPr>
            <a:lvl3pPr marL="53975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»"/>
              <a:defRPr sz="2000">
                <a:latin typeface="+mj-lt"/>
              </a:defRPr>
            </a:lvl3pPr>
            <a:lvl4pPr marL="809625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-"/>
              <a:defRPr sz="2000">
                <a:latin typeface="+mj-lt"/>
              </a:defRPr>
            </a:lvl4pPr>
            <a:lvl5pPr marL="1079500" indent="-269875">
              <a:lnSpc>
                <a:spcPct val="100000"/>
              </a:lnSpc>
              <a:spcBef>
                <a:spcPts val="1000"/>
              </a:spcBef>
              <a:buFont typeface="Calibri Light" panose="020F0302020204030204" pitchFamily="34" charset="0"/>
              <a:buChar char="▫"/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První úroveň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49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05E3D-4B47-4C6D-9A69-964BED74B5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965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B29C1F0-8CE8-4683-88F7-61082EC4AECB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7473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557624"/>
            <a:ext cx="7886700" cy="89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672456"/>
            <a:ext cx="7886700" cy="409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Calibri</a:t>
            </a:r>
            <a:r>
              <a:rPr lang="cs-CZ" dirty="0" smtClean="0"/>
              <a:t> / </a:t>
            </a:r>
            <a:r>
              <a:rPr lang="cs-CZ" dirty="0" err="1" smtClean="0"/>
              <a:t>Calibri</a:t>
            </a:r>
            <a:r>
              <a:rPr lang="cs-CZ" dirty="0" smtClean="0"/>
              <a:t> </a:t>
            </a:r>
            <a:r>
              <a:rPr lang="cs-CZ" dirty="0" err="1" smtClean="0"/>
              <a:t>Light</a:t>
            </a:r>
            <a:endParaRPr lang="cs-CZ" dirty="0" smtClean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BF2D7-F68E-4F45-8523-23DF79C46D0B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pic>
        <p:nvPicPr>
          <p:cNvPr id="1031" name="Obrázek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5834065"/>
            <a:ext cx="4610100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Obrázek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9" r:id="rId2"/>
    <p:sldLayoutId id="2147483684" r:id="rId3"/>
    <p:sldLayoutId id="2147483686" r:id="rId4"/>
    <p:sldLayoutId id="2147483688" r:id="rId5"/>
    <p:sldLayoutId id="214748369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  <a:lvl2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2pPr>
      <a:lvl3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3pPr>
      <a:lvl4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4pPr>
      <a:lvl5pPr marL="5715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5pPr>
      <a:lvl6pPr marL="10287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6pPr>
      <a:lvl7pPr marL="14859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7pPr>
      <a:lvl8pPr marL="19431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8pPr>
      <a:lvl9pPr marL="2400300" indent="-5715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428D96"/>
          </a:solidFill>
          <a:latin typeface="Calibri" panose="020F0502020204030204" pitchFamily="34" charset="0"/>
          <a:cs typeface="Arial" panose="020B0604020202020204" pitchFamily="34" charset="0"/>
        </a:defRPr>
      </a:lvl9pPr>
    </p:titleStyle>
    <p:bodyStyle>
      <a:lvl1pPr marL="182563" indent="-182563" algn="l" rtl="0" eaLnBrk="1" fontAlgn="base" hangingPunct="1">
        <a:lnSpc>
          <a:spcPct val="10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smt.cz/strukturalni-fondy-1/analyza-ne-vyuzitelnosti-financnich-nastroju-pro-oblast" TargetMode="Externa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mailto:alena.plskova@nuv.cz" TargetMode="External"/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1"/>
          </p:nvPr>
        </p:nvSpPr>
        <p:spPr>
          <a:xfrm>
            <a:off x="739776" y="2871788"/>
            <a:ext cx="7645400" cy="3046412"/>
          </a:xfrm>
        </p:spPr>
        <p:txBody>
          <a:bodyPr/>
          <a:lstStyle/>
          <a:p>
            <a:pPr algn="ctr"/>
            <a:r>
              <a:rPr lang="cs-CZ" dirty="0"/>
              <a:t>10. zasedání Monitorovacího výboru Operačního programu Výzkum, vývoj a vzdělávání</a:t>
            </a:r>
          </a:p>
          <a:p>
            <a:pPr lvl="1"/>
            <a:endParaRPr lang="cs-CZ" dirty="0"/>
          </a:p>
          <a:p>
            <a:pPr lvl="1" algn="ctr"/>
            <a:r>
              <a:rPr lang="cs-CZ" dirty="0"/>
              <a:t>Praha, 11. května 2017</a:t>
            </a:r>
          </a:p>
        </p:txBody>
      </p:sp>
    </p:spTree>
    <p:extLst>
      <p:ext uri="{BB962C8B-B14F-4D97-AF65-F5344CB8AC3E}">
        <p14:creationId xmlns:p14="http://schemas.microsoft.com/office/powerpoint/2010/main" val="154422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41540" y="513613"/>
            <a:ext cx="8635041" cy="845389"/>
          </a:xfrm>
        </p:spPr>
        <p:txBody>
          <a:bodyPr anchor="ctr">
            <a:noAutofit/>
          </a:bodyPr>
          <a:lstStyle/>
          <a:p>
            <a:pPr algn="r"/>
            <a:r>
              <a:rPr lang="cs-CZ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Vzdělávací a výzkumné centrum Univerzity Karlovy v Hradci Králové (1/6)</a:t>
            </a:r>
            <a:endParaRPr lang="cs-CZ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41541" y="1052422"/>
            <a:ext cx="8635040" cy="435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Klíčové cíle projektu: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Rozvoj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implementace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interdisciplinárních studijních (bakalářských/magisterských) a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výzkumných (doktorských) programů.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Příspěvek ke stabilizaci počtu lékařů a dalších zdravotnických profesí v České republice.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Velký potenciál pro řešení relevantních problémů v oblasti aplikovaného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výzkumu.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Komplementární dobudování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špičkové infrastruktury pro výzkumné a vzdělávací účely -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soustředění zdravotnických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studijních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programů do jedné lokality a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synergické využití vybudované infrastruktury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vybavení.</a:t>
            </a:r>
          </a:p>
        </p:txBody>
      </p:sp>
    </p:spTree>
    <p:extLst>
      <p:ext uri="{BB962C8B-B14F-4D97-AF65-F5344CB8AC3E}">
        <p14:creationId xmlns:p14="http://schemas.microsoft.com/office/powerpoint/2010/main" val="97489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41539" y="439262"/>
            <a:ext cx="8635041" cy="845389"/>
          </a:xfrm>
        </p:spPr>
        <p:txBody>
          <a:bodyPr anchor="ctr">
            <a:noAutofit/>
          </a:bodyPr>
          <a:lstStyle/>
          <a:p>
            <a:pPr algn="r"/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Vzdělávací a výzkumné centrum Univerzity Karlovy v Hradci </a:t>
            </a:r>
            <a:r>
              <a:rPr lang="cs-CZ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Králové (</a:t>
            </a: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2/6</a:t>
            </a:r>
            <a:r>
              <a:rPr lang="cs-CZ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6802" y="1449238"/>
            <a:ext cx="8104516" cy="3838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co projekt navazuje?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je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pokračováním/dokončením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první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etapy vybudování Vzdělávacího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výzkumného centra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Univerzity Karlovy v Hradci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Králové (projekt MEPHARED),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která byla financována v rámci předchozího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programovacího období 2007-2013 (OP </a:t>
            </a:r>
            <a:r>
              <a:rPr lang="cs-CZ" sz="20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VaVpI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rámci komplementárních projektů,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které obě královéhradecké fakulty UK předložily/předloží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 PO2 SC5, resp. PO2 SC1 OP VVV, budou vytvořeny interdisciplinární výzkumné a studijní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programy,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jež zajistí efektivní využití takto vybudované špičkové infrastruktury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60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41539" y="482805"/>
            <a:ext cx="8635041" cy="845389"/>
          </a:xfrm>
        </p:spPr>
        <p:txBody>
          <a:bodyPr anchor="ctr">
            <a:noAutofit/>
          </a:bodyPr>
          <a:lstStyle/>
          <a:p>
            <a:pPr algn="r"/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Vzdělávací a výzkumné centrum Univerzity Karlovy v Hradci </a:t>
            </a:r>
            <a:r>
              <a:rPr lang="cs-CZ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Králové (</a:t>
            </a: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3/6</a:t>
            </a:r>
            <a:r>
              <a:rPr lang="cs-CZ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06802" y="1449238"/>
            <a:ext cx="8104516" cy="45890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Stabilizace počtu lékařů a dalších zdravotnických profesí v České republice: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reflektuje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naléhavou poptávku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 absolventech s odbornou, ale i vědeckou přípravou ve výzkumných institucích a zdravotnických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zařízeních.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odpovídá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 celospolečenskou poptávku po rozvoji medicíny a biotechnologií a především nedostatku kvalitních lidských zdrojů v těchto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oborech.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smtClean="0"/>
              <a:t>Aktuálně </a:t>
            </a:r>
            <a:r>
              <a:rPr lang="cs-CZ" dirty="0"/>
              <a:t>řešená problematika stabilizace počtu lékařů v České republice nebo problematika </a:t>
            </a:r>
            <a:r>
              <a:rPr lang="cs-CZ" dirty="0" smtClean="0"/>
              <a:t>klinické farmacie řešící současné </a:t>
            </a:r>
            <a:r>
              <a:rPr lang="cs-CZ" dirty="0"/>
              <a:t>podávání různých léků pacientům a jejich vzájemné nežádoucí účinky aj</a:t>
            </a:r>
            <a:r>
              <a:rPr lang="cs-CZ" dirty="0" smtClean="0"/>
              <a:t>.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41539" y="595086"/>
            <a:ext cx="8635041" cy="704079"/>
          </a:xfrm>
        </p:spPr>
        <p:txBody>
          <a:bodyPr anchor="ctr">
            <a:noAutofit/>
          </a:bodyPr>
          <a:lstStyle/>
          <a:p>
            <a:pPr algn="r"/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Vzdělávací a výzkumné centrum Univerzity Karlovy v Hradci </a:t>
            </a:r>
            <a:r>
              <a:rPr lang="cs-CZ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Králové (</a:t>
            </a: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4/6</a:t>
            </a:r>
            <a:r>
              <a:rPr lang="cs-CZ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6802" y="1449238"/>
            <a:ext cx="8104516" cy="334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Synergie (1/2):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Integrace výuky, výzkumu a vývoje v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lékařské a farmaceutické oblasti s úzkým napojením na klinickou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činnost (jedinečné v ČR a východní časti EU).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Přímé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propojení na klinickou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praxi zapojením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Fakultní nemocnice Hradec Králové a Fakulty vojenského zdravotnictví Univerzity obrany, jež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jsou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 bezprostřední blízkosti plánovaného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vzdělávacího a výzkumného centra.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1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41540" y="207033"/>
            <a:ext cx="8635041" cy="845389"/>
          </a:xfrm>
        </p:spPr>
        <p:txBody>
          <a:bodyPr anchor="ctr">
            <a:noAutofit/>
          </a:bodyPr>
          <a:lstStyle/>
          <a:p>
            <a:pPr algn="r"/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Vzdělávací a výzkumné centrum Univerzity Karlovy v Hradci </a:t>
            </a:r>
            <a:r>
              <a:rPr lang="cs-CZ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Králové (</a:t>
            </a: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5/6</a:t>
            </a:r>
            <a:r>
              <a:rPr lang="cs-CZ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06802" y="1449238"/>
            <a:ext cx="8104516" cy="334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Synergie (2/2):</a:t>
            </a: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Prostřednictvím výzkumně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orientované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výuky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napříč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různými disciplínami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bude podpořeno inovační prostředí nejen regionu, ale celé České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republiky (z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hlediska kvality výsledků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výzkumu včetně přípravy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vysoce kvalifikovaných lidských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zdrojů).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Velký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potenciál pro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řešení </a:t>
            </a:r>
            <a:r>
              <a:rPr lang="cs-CZ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relevantních problémů v oblasti aplikovaného výzkumu ve vlastním spádovém regionu (medicínské a biotechnologické zaměření místních inovačních </a:t>
            </a:r>
            <a:r>
              <a:rPr lang="cs-CZ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firem).</a:t>
            </a:r>
            <a:endParaRPr lang="cs-CZ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60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241540" y="207033"/>
            <a:ext cx="8635041" cy="845389"/>
          </a:xfrm>
        </p:spPr>
        <p:txBody>
          <a:bodyPr anchor="ctr">
            <a:noAutofit/>
          </a:bodyPr>
          <a:lstStyle/>
          <a:p>
            <a:pPr algn="r"/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Vzdělávací a výzkumné centrum Univerzity Karlovy v Hradci </a:t>
            </a:r>
            <a:r>
              <a:rPr lang="cs-CZ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Králové (</a:t>
            </a:r>
            <a:r>
              <a:rPr lang="cs-CZ" sz="1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6/6</a:t>
            </a:r>
            <a:r>
              <a:rPr lang="cs-CZ" sz="1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cs-CZ" sz="1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3346" y="1052422"/>
            <a:ext cx="6911428" cy="465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/>
              <a:t>Výroční zpráva o implementaci programu za rok 2016 Operační program Výzkum, vývoj a vzdělávání</a:t>
            </a:r>
          </a:p>
          <a:p>
            <a:pPr lvl="1"/>
            <a:r>
              <a:rPr lang="cs-CZ" dirty="0" smtClean="0"/>
              <a:t>Podkladové </a:t>
            </a:r>
            <a:r>
              <a:rPr lang="cs-CZ" dirty="0"/>
              <a:t>materiály </a:t>
            </a:r>
            <a:r>
              <a:rPr lang="cs-CZ" dirty="0" smtClean="0"/>
              <a:t>č. 3.2.1 až 3.2.3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449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Výroční zpráva OP VVV za rok 2016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9764" y="1658484"/>
            <a:ext cx="8424472" cy="4136571"/>
          </a:xfrm>
        </p:spPr>
        <p:txBody>
          <a:bodyPr/>
          <a:lstStyle/>
          <a:p>
            <a:pPr lvl="1"/>
            <a:r>
              <a:rPr lang="cs-CZ" dirty="0" smtClean="0"/>
              <a:t>ŘO OP VVV prostřednictvím Výroční zprávy informuje o stavu </a:t>
            </a:r>
            <a:r>
              <a:rPr lang="cs-CZ" dirty="0" smtClean="0"/>
              <a:t>a </a:t>
            </a:r>
            <a:r>
              <a:rPr lang="cs-CZ" dirty="0" smtClean="0"/>
              <a:t>pokroku </a:t>
            </a:r>
            <a:endParaRPr lang="cs-CZ" dirty="0" smtClean="0"/>
          </a:p>
          <a:p>
            <a:pPr marL="0" lvl="1" indent="0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smtClean="0"/>
              <a:t>v implementaci </a:t>
            </a:r>
            <a:r>
              <a:rPr lang="cs-CZ" dirty="0" smtClean="0"/>
              <a:t>operačního programu za uplynulý </a:t>
            </a:r>
            <a:r>
              <a:rPr lang="cs-CZ" dirty="0" smtClean="0"/>
              <a:t>rok 2016</a:t>
            </a:r>
            <a:endParaRPr lang="cs-CZ" dirty="0" smtClean="0"/>
          </a:p>
          <a:p>
            <a:pPr lvl="1" algn="just"/>
            <a:r>
              <a:rPr lang="cs-CZ" dirty="0" smtClean="0"/>
              <a:t>Struktura zprávy je v souladu s požadavky Evropské </a:t>
            </a:r>
            <a:r>
              <a:rPr lang="cs-CZ" dirty="0" smtClean="0"/>
              <a:t>komise, </a:t>
            </a: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smtClean="0"/>
              <a:t>je zpracovávána v předdefinovaných formulářích v MS2014+</a:t>
            </a:r>
            <a:endParaRPr lang="cs-CZ" dirty="0" smtClean="0"/>
          </a:p>
          <a:p>
            <a:pPr lvl="1" algn="just"/>
            <a:r>
              <a:rPr lang="cs-CZ" dirty="0" smtClean="0"/>
              <a:t>Součástí VZ OP VVV 2016 je i shrnutí pro veřejnost, které bude </a:t>
            </a:r>
            <a:br>
              <a:rPr lang="cs-CZ" dirty="0" smtClean="0"/>
            </a:br>
            <a:r>
              <a:rPr lang="cs-CZ" dirty="0" smtClean="0"/>
              <a:t>po schválení zprávy EK zpřístupněno na webových stránkách</a:t>
            </a:r>
          </a:p>
          <a:p>
            <a:pPr lvl="1" algn="just"/>
            <a:r>
              <a:rPr lang="cs-CZ" dirty="0" smtClean="0"/>
              <a:t>Zpráva byla projednána a schválena poradou vedení </a:t>
            </a:r>
            <a:r>
              <a:rPr lang="cs-CZ" dirty="0" smtClean="0"/>
              <a:t>MŠMT dne 4. dubna 2017</a:t>
            </a:r>
            <a:endParaRPr lang="cs-CZ" dirty="0" smtClean="0"/>
          </a:p>
          <a:p>
            <a:pPr lvl="1" algn="just"/>
            <a:r>
              <a:rPr lang="cs-CZ" dirty="0" smtClean="0"/>
              <a:t>Do zprávy byly zapracovány připomínky MMR/NOK a </a:t>
            </a:r>
            <a:r>
              <a:rPr lang="cs-CZ" dirty="0"/>
              <a:t>MF/PCO a členů MV</a:t>
            </a:r>
          </a:p>
          <a:p>
            <a:pPr lvl="1" algn="just"/>
            <a:r>
              <a:rPr lang="cs-CZ" dirty="0" smtClean="0"/>
              <a:t>Po projednání a schválení na zasedání Monitorovacího výboru OP VVV bude zpráva elektronicky odeslána Evropské komisi ke schválení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0C74-F07A-421C-AE68-69AA47F8DB3C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3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Projednání metodiky výběru operací</a:t>
            </a:r>
          </a:p>
          <a:p>
            <a:r>
              <a:rPr lang="cs-CZ" dirty="0"/>
              <a:t>a hodnoticích a výběrových </a:t>
            </a:r>
            <a:r>
              <a:rPr lang="cs-CZ" dirty="0" smtClean="0"/>
              <a:t>kritérií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733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Budování kapacit pro rozvoj škol II</a:t>
            </a:r>
          </a:p>
          <a:p>
            <a:pPr lvl="1"/>
            <a:r>
              <a:rPr lang="cs-CZ" dirty="0"/>
              <a:t>Podkladové materiály </a:t>
            </a:r>
            <a:r>
              <a:rPr lang="cs-CZ" dirty="0" smtClean="0"/>
              <a:t>č. 2.1.1 až 2.1.5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16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Program: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36431"/>
            <a:ext cx="7886700" cy="4428645"/>
          </a:xfrm>
        </p:spPr>
        <p:txBody>
          <a:bodyPr/>
          <a:lstStyle/>
          <a:p>
            <a:pPr marL="0" lvl="1" indent="0">
              <a:buNone/>
            </a:pPr>
            <a:r>
              <a:rPr lang="cs-CZ" dirty="0"/>
              <a:t>9:00 – 9:30	Registrace</a:t>
            </a:r>
          </a:p>
          <a:p>
            <a:pPr marL="0" lvl="1" indent="0">
              <a:buNone/>
            </a:pPr>
            <a:r>
              <a:rPr lang="cs-CZ" dirty="0"/>
              <a:t>9:30 – 9:45 	Zahájení, úvodní slova </a:t>
            </a:r>
          </a:p>
          <a:p>
            <a:pPr marL="0" lvl="1" indent="0">
              <a:buNone/>
            </a:pPr>
            <a:r>
              <a:rPr lang="cs-CZ" dirty="0"/>
              <a:t>9:45 – 10:15 	Revize textu OP VVV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i="1" dirty="0">
                <a:solidFill>
                  <a:srgbClr val="428D96"/>
                </a:solidFill>
              </a:rPr>
              <a:t>		– k projednání a schválení</a:t>
            </a:r>
          </a:p>
          <a:p>
            <a:pPr marL="0" lvl="1" indent="0">
              <a:buNone/>
            </a:pPr>
            <a:r>
              <a:rPr lang="cs-CZ" dirty="0"/>
              <a:t>10:15 – 10:45 	</a:t>
            </a:r>
            <a:r>
              <a:rPr lang="pl-PL" dirty="0"/>
              <a:t>Výroční zpráva o implementaci OP VVV za rok 2016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pl-PL" dirty="0"/>
              <a:t>		</a:t>
            </a:r>
            <a:r>
              <a:rPr lang="cs-CZ" i="1" dirty="0">
                <a:solidFill>
                  <a:srgbClr val="428D96"/>
                </a:solidFill>
              </a:rPr>
              <a:t>– k projednání a schválení</a:t>
            </a:r>
          </a:p>
          <a:p>
            <a:pPr marL="0" lvl="1" indent="0">
              <a:buNone/>
            </a:pPr>
            <a:r>
              <a:rPr lang="cs-CZ" dirty="0" smtClean="0"/>
              <a:t>10:45– </a:t>
            </a:r>
            <a:r>
              <a:rPr lang="cs-CZ" dirty="0"/>
              <a:t>12:15 	Metodika výběru operací a návrh hodnoticích a 			výběrových kritérií </a:t>
            </a:r>
            <a:r>
              <a:rPr lang="cs-CZ" i="1" dirty="0">
                <a:solidFill>
                  <a:srgbClr val="428D96"/>
                </a:solidFill>
              </a:rPr>
              <a:t>– k projednání a schválení</a:t>
            </a:r>
          </a:p>
          <a:p>
            <a:pPr marL="0" lvl="1" indent="0"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10:45 – 11:15 </a:t>
            </a:r>
            <a:r>
              <a:rPr lang="cs-CZ" dirty="0" smtClean="0"/>
              <a:t>-</a:t>
            </a:r>
            <a:r>
              <a:rPr lang="cs-CZ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 smtClean="0"/>
              <a:t> 	pro </a:t>
            </a:r>
            <a:r>
              <a:rPr lang="cs-CZ" dirty="0"/>
              <a:t>výzvu Budování kapacit pro rozvoj škol II (PO3)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0C74-F07A-421C-AE68-69AA47F8DB3C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000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Budování kapacit pro rozvoj škol </a:t>
            </a:r>
            <a:r>
              <a:rPr lang="cs-CZ" dirty="0" smtClean="0"/>
              <a:t>II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Představení výzvy:</a:t>
            </a:r>
          </a:p>
          <a:p>
            <a:pPr lvl="1" algn="just"/>
            <a:r>
              <a:rPr lang="cs-CZ" dirty="0"/>
              <a:t>Cílem výzvy je podpora zavádění formativního hodnocení, vzdělávání vedoucích pracovníků škol a propojování formálního a neformálního vzdělávání. </a:t>
            </a:r>
          </a:p>
          <a:p>
            <a:pPr lvl="1" algn="just"/>
            <a:r>
              <a:rPr lang="cs-CZ" dirty="0"/>
              <a:t>V koncepčních projektech a tematických partnerstvích a sítích, které </a:t>
            </a:r>
            <a:r>
              <a:rPr lang="cs-CZ" dirty="0" smtClean="0"/>
              <a:t>ve výzvě </a:t>
            </a:r>
            <a:r>
              <a:rPr lang="cs-CZ" dirty="0"/>
              <a:t>vzniknou, budou dále podpořeni pedagogičtí pracovníci v získávání kompetencí v oblasti jazykového vzdělávání a kompetencí pro demokratickou kulturu. Výstupy projektů budou využity v plánovaných výzvách v následujícím období. </a:t>
            </a:r>
            <a:endParaRPr lang="cs-CZ" dirty="0" smtClean="0"/>
          </a:p>
          <a:p>
            <a:r>
              <a:rPr lang="cs-CZ" dirty="0" smtClean="0"/>
              <a:t>Alokace:</a:t>
            </a:r>
          </a:p>
          <a:p>
            <a:pPr lvl="1"/>
            <a:r>
              <a:rPr lang="cs-CZ" dirty="0" smtClean="0"/>
              <a:t>700 000 000 Kč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32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Budování kapacit pro rozvoj škol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Žadatelé: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Právnické osoby vykonávající činnost škol a školských zařízení.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Vysoké školy, organizační složky státu, příspěvkové organizace organizačních složek státu, příspěvkové organizace zřízené MŠMT.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Územní samosprávné celky, příspěvkové organizace územních samosprávných celků, dobrovolné svazky obcí.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Právnické osoby, jejichž činnost je pod dohledem Rady pro rozhlasové </a:t>
            </a:r>
            <a:br>
              <a:rPr lang="cs-CZ" b="0" dirty="0">
                <a:latin typeface="+mj-lt"/>
              </a:rPr>
            </a:br>
            <a:r>
              <a:rPr lang="cs-CZ" b="0" dirty="0">
                <a:latin typeface="+mj-lt"/>
              </a:rPr>
              <a:t>a televizního vysílání dle zákona č. 231/2001 Sb., o provozování rozhlasového a televizního vysílání a o změně dalších zákonů, ve znění pozdějších předpisů.</a:t>
            </a:r>
          </a:p>
          <a:p>
            <a:pPr marL="0" lvl="1" indent="0">
              <a:buNone/>
            </a:pPr>
            <a:endParaRPr lang="cs-CZ" dirty="0"/>
          </a:p>
          <a:p>
            <a:endParaRPr lang="cs-CZ" dirty="0"/>
          </a:p>
          <a:p>
            <a:pPr marL="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21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Budování kapacit pro rozvoj škol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Soukromoprávní subjekty</a:t>
            </a:r>
            <a:r>
              <a:rPr lang="cs-CZ" sz="1200" b="0" dirty="0">
                <a:latin typeface="+mj-lt"/>
              </a:rPr>
              <a:t>  </a:t>
            </a:r>
            <a:r>
              <a:rPr lang="cs-CZ" b="0" dirty="0">
                <a:latin typeface="+mj-lt"/>
              </a:rPr>
              <a:t>, jejichž hlavním účelem není vytváření zisku </a:t>
            </a:r>
            <a:br>
              <a:rPr lang="cs-CZ" b="0" dirty="0">
                <a:latin typeface="+mj-lt"/>
              </a:rPr>
            </a:br>
            <a:r>
              <a:rPr lang="cs-CZ" b="0" dirty="0">
                <a:latin typeface="+mj-lt"/>
              </a:rPr>
              <a:t>a které současně vykonávají veřejně prospěšnou činnost (soukromoprávní neziskové organizace), zájmová sdružení právnických osob a spolky založené dle § 214 zákona č. 89/2012 Sb., občanského zákoníku, ve znění pozdějších předpisů, jejichž účelem je úsilí </a:t>
            </a:r>
            <a:br>
              <a:rPr lang="cs-CZ" b="0" dirty="0">
                <a:latin typeface="+mj-lt"/>
              </a:rPr>
            </a:br>
            <a:r>
              <a:rPr lang="cs-CZ" b="0" dirty="0">
                <a:latin typeface="+mj-lt"/>
              </a:rPr>
              <a:t>o zkvalitňování výuky nebo ochrana zájmů obcí, měst a krajů.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Právnické osoby - akreditované vzdělávací instituce DVPP (dle zákona </a:t>
            </a:r>
            <a:br>
              <a:rPr lang="cs-CZ" b="0" dirty="0">
                <a:latin typeface="+mj-lt"/>
              </a:rPr>
            </a:br>
            <a:r>
              <a:rPr lang="cs-CZ" b="0" dirty="0">
                <a:latin typeface="+mj-lt"/>
              </a:rPr>
              <a:t>č. 563/2004 Sb., o pedagogických pracovnících a o změně některých zákonů, ve znění pozdějších předpisů).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Organizace zaměstnavatelů (svazy) a odborové organizace zapsané </a:t>
            </a:r>
            <a:r>
              <a:rPr lang="cs-CZ" b="0" dirty="0" smtClean="0">
                <a:latin typeface="+mj-lt"/>
              </a:rPr>
              <a:t/>
            </a:r>
            <a:br>
              <a:rPr lang="cs-CZ" b="0" dirty="0" smtClean="0">
                <a:latin typeface="+mj-lt"/>
              </a:rPr>
            </a:br>
            <a:r>
              <a:rPr lang="cs-CZ" b="0" dirty="0" smtClean="0">
                <a:latin typeface="+mj-lt"/>
              </a:rPr>
              <a:t>ve </a:t>
            </a:r>
            <a:r>
              <a:rPr lang="cs-CZ" b="0" dirty="0">
                <a:latin typeface="+mj-lt"/>
              </a:rPr>
              <a:t>spolkovém rejstříku v souladu se zákonem 304/2013 Sb., o veřejných rejstřících právnických a fyzických osob, ve znění pozdějších předpisů.</a:t>
            </a:r>
          </a:p>
          <a:p>
            <a:endParaRPr lang="cs-CZ" dirty="0">
              <a:latin typeface="+mj-lt"/>
            </a:endParaRPr>
          </a:p>
          <a:p>
            <a:pPr marL="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74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Budování kapacit pro rozvoj škol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Cílová skupina: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Děti MŠ a žáci ZŠ, SŠ. 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Pedagogičtí pracovníci škol a školských zařízení včetně vedoucích pedagogických pracovníků.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Pracovníci ve vzdělávání.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Pracovníci a dobrovolní pracovníci organizací působících v oblasti vzdělávání nebo asistenčních službách a v oblasti neformálního vzdělávání dětí a mládeže.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Studenti vysokých škol (budoucí pedagogičtí pracovníci).</a:t>
            </a:r>
          </a:p>
          <a:p>
            <a:endParaRPr lang="cs-CZ" dirty="0"/>
          </a:p>
          <a:p>
            <a:pPr marL="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1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Budování kapacit pro rozvoj škol 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Podporované </a:t>
            </a:r>
            <a:r>
              <a:rPr lang="cs-CZ" dirty="0" smtClean="0"/>
              <a:t>aktivity: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Formativní hodnocení.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Vzdělávání vedoucích pedagogických pracovníků.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Propojování formálního a neformálního vzdělávání – rozvoj klíčových kompetencí.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Podpora pracovníků formálního a neformálního vzdělávání.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Podpora učitelů cizího jazyka - proškolení učitelů pro výuku odborného cizího jazyka.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Kompetence pro demokratickou kulturu.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b="0" dirty="0"/>
          </a:p>
          <a:p>
            <a:endParaRPr lang="cs-CZ" dirty="0" smtClean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95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Budování kapacit pro rozvoj škol </a:t>
            </a:r>
            <a:r>
              <a:rPr lang="cs-CZ" dirty="0" smtClean="0"/>
              <a:t>II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79525"/>
            <a:ext cx="7886700" cy="3785550"/>
          </a:xfrm>
        </p:spPr>
        <p:txBody>
          <a:bodyPr/>
          <a:lstStyle/>
          <a:p>
            <a:pPr algn="just"/>
            <a:r>
              <a:rPr lang="cs-CZ" dirty="0"/>
              <a:t>Metodika výběru operací včetně hodnoticích a výběrových kritérií pro výzvu </a:t>
            </a:r>
            <a:r>
              <a:rPr lang="cs-CZ" b="0" dirty="0">
                <a:latin typeface="+mj-lt"/>
              </a:rPr>
              <a:t>– viz podkladové materiály</a:t>
            </a:r>
          </a:p>
          <a:p>
            <a:pPr lvl="1"/>
            <a:r>
              <a:rPr lang="cs-CZ" dirty="0"/>
              <a:t>Kontrola přijatelnosti a formálních </a:t>
            </a:r>
            <a:r>
              <a:rPr lang="cs-CZ" dirty="0" smtClean="0"/>
              <a:t>náležitostí</a:t>
            </a:r>
          </a:p>
          <a:p>
            <a:pPr lvl="1"/>
            <a:r>
              <a:rPr lang="cs-CZ" dirty="0" smtClean="0"/>
              <a:t>Věcné </a:t>
            </a:r>
            <a:r>
              <a:rPr lang="cs-CZ" dirty="0"/>
              <a:t>hodnocení</a:t>
            </a:r>
          </a:p>
          <a:p>
            <a:pPr lvl="1"/>
            <a:r>
              <a:rPr lang="cs-CZ" dirty="0"/>
              <a:t>Výběr </a:t>
            </a:r>
            <a:r>
              <a:rPr lang="cs-CZ" dirty="0" smtClean="0"/>
              <a:t>projektů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67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130653" y="1602235"/>
            <a:ext cx="8750300" cy="1533525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Inkluzivní vzdělávání pro sociálně vyloučené lokality (</a:t>
            </a:r>
            <a:r>
              <a:rPr lang="cs-CZ" dirty="0" smtClean="0">
                <a:solidFill>
                  <a:schemeClr val="tx1"/>
                </a:solidFill>
              </a:rPr>
              <a:t>SVL</a:t>
            </a:r>
            <a:r>
              <a:rPr lang="cs-CZ" dirty="0">
                <a:solidFill>
                  <a:schemeClr val="tx1"/>
                </a:solidFill>
              </a:rPr>
              <a:t>)  </a:t>
            </a:r>
          </a:p>
          <a:p>
            <a:pPr lvl="1"/>
            <a:r>
              <a:rPr lang="cs-CZ" dirty="0"/>
              <a:t>Podkladové materiály č. 2.2.1 až 2.2.5</a:t>
            </a:r>
          </a:p>
        </p:txBody>
      </p:sp>
    </p:spTree>
    <p:extLst>
      <p:ext uri="{BB962C8B-B14F-4D97-AF65-F5344CB8AC3E}">
        <p14:creationId xmlns:p14="http://schemas.microsoft.com/office/powerpoint/2010/main" val="27922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Inkluzivní vzdělávání </a:t>
            </a:r>
            <a:r>
              <a:rPr lang="cs-CZ"/>
              <a:t>pro SVL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Představení výzvy:</a:t>
            </a:r>
          </a:p>
          <a:p>
            <a:pPr lvl="1"/>
            <a:r>
              <a:rPr lang="cs-CZ" dirty="0"/>
              <a:t>Cílem výzvy je zvýšení kvality vzdělávání dětí a žáků na území SVL. </a:t>
            </a:r>
          </a:p>
          <a:p>
            <a:pPr lvl="1" algn="just"/>
            <a:r>
              <a:rPr lang="cs-CZ" dirty="0"/>
              <a:t>Výzva se zaměřuje na obce/svazky obcí zapojené v KPSVL a dále </a:t>
            </a:r>
            <a:r>
              <a:rPr lang="cs-CZ" dirty="0" smtClean="0"/>
              <a:t>kraje, </a:t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jejichž území se SVL </a:t>
            </a:r>
            <a:r>
              <a:rPr lang="cs-CZ" dirty="0" smtClean="0"/>
              <a:t>nacházejí.</a:t>
            </a:r>
            <a:endParaRPr lang="cs-CZ" dirty="0"/>
          </a:p>
          <a:p>
            <a:pPr lvl="1" algn="just"/>
            <a:r>
              <a:rPr lang="cs-CZ" dirty="0"/>
              <a:t>Obce a kraje budou podpořeny v roli koordinátora řešení problematiky inkluzivního vzdělávání v dané lokalitě. </a:t>
            </a:r>
          </a:p>
          <a:p>
            <a:endParaRPr lang="cs-CZ" dirty="0"/>
          </a:p>
          <a:p>
            <a:r>
              <a:rPr lang="cs-CZ" dirty="0"/>
              <a:t>Alokace:</a:t>
            </a:r>
          </a:p>
          <a:p>
            <a:pPr lvl="1"/>
            <a:r>
              <a:rPr lang="cs-CZ" dirty="0"/>
              <a:t>250 000 000 </a:t>
            </a:r>
            <a:r>
              <a:rPr lang="cs-CZ" dirty="0" smtClean="0"/>
              <a:t>Kč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4786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121920"/>
            <a:ext cx="7886700" cy="1332413"/>
          </a:xfrm>
        </p:spPr>
        <p:txBody>
          <a:bodyPr/>
          <a:lstStyle/>
          <a:p>
            <a:r>
              <a:rPr lang="cs-CZ" dirty="0"/>
              <a:t>Inkluzivní vzdělávání </a:t>
            </a:r>
            <a:r>
              <a:rPr lang="cs-CZ"/>
              <a:t>pro SVL</a:t>
            </a:r>
            <a:r>
              <a:rPr lang="cs-CZ" dirty="0"/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98880"/>
            <a:ext cx="7886700" cy="4566195"/>
          </a:xfrm>
        </p:spPr>
        <p:txBody>
          <a:bodyPr/>
          <a:lstStyle/>
          <a:p>
            <a:r>
              <a:rPr lang="cs-CZ" dirty="0"/>
              <a:t>Žadatelé:</a:t>
            </a:r>
          </a:p>
          <a:p>
            <a:pPr lvl="1"/>
            <a:r>
              <a:rPr lang="cs-CZ" sz="1800" dirty="0"/>
              <a:t>Obce</a:t>
            </a:r>
            <a:r>
              <a:rPr lang="cs-CZ" sz="1800"/>
              <a:t>; Sdružení obcí (mikroregion, popř. sdružení obcí a mikroregionů); Svazek obcí </a:t>
            </a:r>
            <a:endParaRPr lang="cs-CZ" dirty="0"/>
          </a:p>
          <a:p>
            <a:pPr lvl="1"/>
            <a:r>
              <a:rPr lang="cs-CZ" sz="1800" dirty="0"/>
              <a:t>Vyšší</a:t>
            </a:r>
            <a:r>
              <a:rPr lang="cs-CZ" sz="1800"/>
              <a:t> územní samosprávné celky – kraje</a:t>
            </a:r>
            <a:endParaRPr lang="cs-CZ" sz="1800" dirty="0"/>
          </a:p>
          <a:p>
            <a:r>
              <a:rPr lang="cs-CZ" dirty="0"/>
              <a:t>Cílová skupina:</a:t>
            </a:r>
          </a:p>
          <a:p>
            <a:pPr lvl="1" algn="just"/>
            <a:r>
              <a:rPr lang="cs-CZ" sz="1800" dirty="0"/>
              <a:t>Povinné</a:t>
            </a:r>
            <a:r>
              <a:rPr lang="cs-CZ" sz="1800"/>
              <a:t> cílové skupiny: Žáci/děti ze socioekonomicky znevýhodněného                   a  současně kulturně odlišného prostředí; </a:t>
            </a:r>
            <a:r>
              <a:rPr lang="cs-CZ" sz="1800" smtClean="0"/>
              <a:t>Rodiče </a:t>
            </a:r>
            <a:r>
              <a:rPr lang="cs-CZ" sz="1800"/>
              <a:t>a opatrovníci dětí a žáků</a:t>
            </a:r>
            <a:endParaRPr lang="cs-CZ" sz="1800" dirty="0"/>
          </a:p>
          <a:p>
            <a:pPr lvl="1" algn="just"/>
            <a:r>
              <a:rPr lang="cs-CZ" sz="1800"/>
              <a:t>Další oprávněné cílové skupiny: Žáci, kteří jsou ohroženi předčasným odchodem ze vzdělávání; </a:t>
            </a:r>
            <a:r>
              <a:rPr lang="cs-CZ" sz="1800" smtClean="0"/>
              <a:t>Děti </a:t>
            </a:r>
            <a:r>
              <a:rPr lang="cs-CZ" sz="1800"/>
              <a:t>a žáci, pokud jsou aktivity realizovaného projektu zaměřeny na vytváření inkluzivního prostředí; </a:t>
            </a:r>
            <a:r>
              <a:rPr lang="cs-CZ" sz="1800" smtClean="0"/>
              <a:t>Pracovníci </a:t>
            </a:r>
            <a:r>
              <a:rPr lang="cs-CZ" sz="1800"/>
              <a:t>škol a školských zařízení (včetně vedoucích pracovníků</a:t>
            </a:r>
            <a:r>
              <a:rPr lang="cs-CZ" sz="1800" dirty="0"/>
              <a:t>);</a:t>
            </a:r>
            <a:r>
              <a:rPr lang="cs-CZ" sz="1800"/>
              <a:t> Pracovníci </a:t>
            </a:r>
            <a:r>
              <a:rPr lang="cs-CZ" sz="1800" smtClean="0"/>
              <a:t>a </a:t>
            </a:r>
            <a:r>
              <a:rPr lang="cs-CZ" sz="1800"/>
              <a:t>dobrovolní pracovníci organizací působících     v oblasti vzdělávání nebo asistenčních služeb a v oblasti volného času                      a zájmového vzdělávání dětí a mládeže</a:t>
            </a:r>
            <a:r>
              <a:rPr lang="cs-CZ" sz="1800" dirty="0"/>
              <a:t>;</a:t>
            </a:r>
            <a:r>
              <a:rPr lang="cs-CZ" sz="1800"/>
              <a:t> Studenti </a:t>
            </a:r>
            <a:r>
              <a:rPr lang="cs-CZ" sz="1800" smtClean="0"/>
              <a:t>pedagogických </a:t>
            </a:r>
            <a:r>
              <a:rPr lang="cs-CZ" sz="1800"/>
              <a:t>fakult a oborů zaměřených na vzdělávání dětí a žáků; </a:t>
            </a:r>
            <a:r>
              <a:rPr lang="cs-CZ" sz="1800" smtClean="0"/>
              <a:t>Veřejnost</a:t>
            </a:r>
            <a:endParaRPr lang="cs-CZ" sz="1800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957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Inkluzivní vzdělávání </a:t>
            </a:r>
            <a:r>
              <a:rPr lang="cs-CZ"/>
              <a:t>pro SVL</a:t>
            </a:r>
            <a:r>
              <a:rPr lang="cs-CZ" dirty="0"/>
              <a:t>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79042"/>
            <a:ext cx="7886700" cy="3886033"/>
          </a:xfrm>
        </p:spPr>
        <p:txBody>
          <a:bodyPr/>
          <a:lstStyle/>
          <a:p>
            <a:r>
              <a:rPr lang="cs-CZ" dirty="0"/>
              <a:t>Podporované aktivity:</a:t>
            </a:r>
          </a:p>
          <a:p>
            <a:endParaRPr lang="cs-CZ" dirty="0"/>
          </a:p>
          <a:p>
            <a:pPr lvl="1"/>
            <a:r>
              <a:rPr lang="cs-CZ" dirty="0"/>
              <a:t>Podpora obce při zavádění inkluzivního vzdělávání</a:t>
            </a:r>
          </a:p>
          <a:p>
            <a:pPr lvl="1"/>
            <a:r>
              <a:rPr lang="cs-CZ" dirty="0"/>
              <a:t>Podpora kraje při zavádění inkluzivního vzdělávání</a:t>
            </a:r>
          </a:p>
          <a:p>
            <a:pPr lvl="1"/>
            <a:r>
              <a:rPr lang="cs-CZ" dirty="0"/>
              <a:t>Předškolní vzdělávání</a:t>
            </a:r>
          </a:p>
          <a:p>
            <a:pPr lvl="1"/>
            <a:r>
              <a:rPr lang="cs-CZ" dirty="0"/>
              <a:t>Prevence školní neúspěšnosti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3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973016"/>
            <a:ext cx="7886700" cy="4792060"/>
          </a:xfrm>
        </p:spPr>
        <p:txBody>
          <a:bodyPr/>
          <a:lstStyle/>
          <a:p>
            <a:pPr marL="0" lvl="1" indent="0"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11:15 – 11:45 </a:t>
            </a:r>
            <a:r>
              <a:rPr lang="cs-CZ" dirty="0"/>
              <a:t>-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/>
              <a:t> 	pro výzvu Inkluzivní vzdělávání pro sociálně vyloučené 		</a:t>
            </a:r>
            <a:r>
              <a:rPr lang="cs-CZ" dirty="0" smtClean="0"/>
              <a:t>lokality </a:t>
            </a:r>
            <a:r>
              <a:rPr lang="cs-CZ" dirty="0"/>
              <a:t>- SVL (PO3)</a:t>
            </a:r>
          </a:p>
          <a:p>
            <a:pPr marL="0" lvl="1" indent="0">
              <a:buNone/>
            </a:pP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11:45 – 12:15 </a:t>
            </a:r>
            <a:r>
              <a:rPr lang="cs-CZ" dirty="0"/>
              <a:t>-</a:t>
            </a:r>
            <a:r>
              <a:rPr lang="cs-CZ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cs-CZ" dirty="0"/>
              <a:t> 	pro výzvu Implementace krajských akčních plánů I (PO3)</a:t>
            </a:r>
          </a:p>
          <a:p>
            <a:pPr marL="0" lvl="1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cs-CZ" dirty="0"/>
              <a:t>12:15 – </a:t>
            </a:r>
            <a:r>
              <a:rPr lang="cs-CZ" dirty="0" smtClean="0"/>
              <a:t>13:05 </a:t>
            </a:r>
            <a:r>
              <a:rPr lang="cs-CZ" i="1" dirty="0">
                <a:solidFill>
                  <a:srgbClr val="428D96"/>
                </a:solidFill>
              </a:rPr>
              <a:t>	Přestávka</a:t>
            </a:r>
          </a:p>
          <a:p>
            <a:pPr marL="0" lvl="1" indent="0">
              <a:buNone/>
            </a:pPr>
            <a:r>
              <a:rPr lang="cs-CZ" dirty="0" smtClean="0"/>
              <a:t>13:05</a:t>
            </a:r>
            <a:r>
              <a:rPr lang="cs-CZ" dirty="0"/>
              <a:t>– </a:t>
            </a:r>
            <a:r>
              <a:rPr lang="cs-CZ" dirty="0" smtClean="0"/>
              <a:t>13:25</a:t>
            </a:r>
            <a:r>
              <a:rPr lang="cs-CZ" dirty="0"/>
              <a:t>	Education and Training Monitor 2016 Czech Republic   </a:t>
            </a:r>
            <a:r>
              <a:rPr lang="cs-CZ" dirty="0">
                <a:solidFill>
                  <a:srgbClr val="FF0000"/>
                </a:solidFill>
              </a:rPr>
              <a:t>      </a:t>
            </a:r>
            <a:r>
              <a:rPr lang="cs-CZ" dirty="0"/>
              <a:t>		 </a:t>
            </a:r>
            <a:r>
              <a:rPr lang="cs-CZ" i="1" dirty="0">
                <a:solidFill>
                  <a:srgbClr val="428D96"/>
                </a:solidFill>
              </a:rPr>
              <a:t>(prezentace EK)</a:t>
            </a:r>
          </a:p>
          <a:p>
            <a:pPr marL="0" lvl="1" indent="0">
              <a:buNone/>
            </a:pPr>
            <a:r>
              <a:rPr lang="cs-CZ" dirty="0" smtClean="0"/>
              <a:t>13:25 </a:t>
            </a:r>
            <a:r>
              <a:rPr lang="cs-CZ" dirty="0"/>
              <a:t>– </a:t>
            </a:r>
            <a:r>
              <a:rPr lang="cs-CZ" dirty="0" smtClean="0"/>
              <a:t>13:30</a:t>
            </a:r>
            <a:r>
              <a:rPr lang="cs-CZ" dirty="0"/>
              <a:t>	Čtvrtletní zpráva o stavu naplňování předběžných 			podmínek (prosinec 2016 – únor 2017) a informace o 			stavu naplňování předběžných podmínek</a:t>
            </a:r>
            <a:br>
              <a:rPr lang="cs-CZ" dirty="0"/>
            </a:br>
            <a:r>
              <a:rPr lang="cs-CZ" i="1" dirty="0">
                <a:solidFill>
                  <a:srgbClr val="428D96"/>
                </a:solidFill>
              </a:rPr>
              <a:t>		– na vědomí</a:t>
            </a:r>
            <a:endParaRPr lang="cs-CZ" dirty="0"/>
          </a:p>
          <a:p>
            <a:pPr marL="0" lvl="1" indent="0">
              <a:buNone/>
            </a:pPr>
            <a:r>
              <a:rPr lang="cs-CZ" dirty="0" smtClean="0"/>
              <a:t>13:30 </a:t>
            </a:r>
            <a:r>
              <a:rPr lang="cs-CZ" dirty="0"/>
              <a:t>– </a:t>
            </a:r>
            <a:r>
              <a:rPr lang="cs-CZ" dirty="0" smtClean="0"/>
              <a:t>13:40</a:t>
            </a:r>
            <a:r>
              <a:rPr lang="cs-CZ" dirty="0"/>
              <a:t>	 Pololetní vyhodnocení Strategického realizačního plánu</a:t>
            </a:r>
            <a:br>
              <a:rPr lang="cs-CZ" dirty="0"/>
            </a:br>
            <a:r>
              <a:rPr lang="cs-CZ" i="1" dirty="0">
                <a:solidFill>
                  <a:srgbClr val="428D96"/>
                </a:solidFill>
              </a:rPr>
              <a:t>		</a:t>
            </a:r>
            <a:r>
              <a:rPr lang="cs-CZ" i="1" dirty="0" smtClean="0">
                <a:solidFill>
                  <a:srgbClr val="428D96"/>
                </a:solidFill>
              </a:rPr>
              <a:t>– </a:t>
            </a:r>
            <a:r>
              <a:rPr lang="cs-CZ" i="1" dirty="0">
                <a:solidFill>
                  <a:srgbClr val="428D96"/>
                </a:solidFill>
              </a:rPr>
              <a:t>na vědomí</a:t>
            </a:r>
            <a:endParaRPr lang="cs-CZ" dirty="0"/>
          </a:p>
          <a:p>
            <a:pPr marL="0" lvl="1" indent="0">
              <a:buNone/>
            </a:pPr>
            <a:r>
              <a:rPr lang="cs-CZ" dirty="0"/>
              <a:t>	</a:t>
            </a:r>
            <a:endParaRPr lang="cs-CZ" i="1" dirty="0">
              <a:solidFill>
                <a:srgbClr val="FF0000"/>
              </a:solidFill>
            </a:endParaRPr>
          </a:p>
          <a:p>
            <a:pPr marL="0" lvl="1" indent="0">
              <a:buNone/>
            </a:pPr>
            <a:endParaRPr lang="cs-CZ" dirty="0"/>
          </a:p>
          <a:p>
            <a:pPr marL="0" lvl="1" indent="0">
              <a:spcBef>
                <a:spcPts val="0"/>
              </a:spcBef>
              <a:buNone/>
            </a:pPr>
            <a:r>
              <a:rPr lang="cs-CZ" i="1" dirty="0">
                <a:solidFill>
                  <a:srgbClr val="428D96"/>
                </a:solidFill>
              </a:rPr>
              <a:t>		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0C74-F07A-421C-AE68-69AA47F8DB3C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47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Inkluzivní vzdělávání </a:t>
            </a:r>
            <a:r>
              <a:rPr lang="cs-CZ"/>
              <a:t>pro SVL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89090"/>
            <a:ext cx="7886700" cy="3875985"/>
          </a:xfrm>
        </p:spPr>
        <p:txBody>
          <a:bodyPr/>
          <a:lstStyle/>
          <a:p>
            <a:r>
              <a:rPr lang="cs-CZ" dirty="0"/>
              <a:t>Metodika výběru operací včetně hodnoticích a výběrových kritérií pro výzvu </a:t>
            </a:r>
            <a:r>
              <a:rPr lang="cs-CZ" b="0" dirty="0">
                <a:latin typeface="+mj-lt"/>
              </a:rPr>
              <a:t>– viz podkladové materiály</a:t>
            </a:r>
          </a:p>
          <a:p>
            <a:pPr lvl="1"/>
            <a:r>
              <a:rPr lang="cs-CZ" dirty="0"/>
              <a:t>Kontrola přijatelnosti a formálních </a:t>
            </a:r>
            <a:r>
              <a:rPr lang="cs-CZ" dirty="0" smtClean="0"/>
              <a:t>náležitostí</a:t>
            </a:r>
          </a:p>
          <a:p>
            <a:pPr lvl="1"/>
            <a:r>
              <a:rPr lang="cs-CZ" dirty="0" smtClean="0"/>
              <a:t>Věcné </a:t>
            </a:r>
            <a:r>
              <a:rPr lang="cs-CZ" dirty="0"/>
              <a:t>hodnocení</a:t>
            </a:r>
          </a:p>
          <a:p>
            <a:pPr lvl="1"/>
            <a:r>
              <a:rPr lang="cs-CZ" dirty="0"/>
              <a:t>Výběr </a:t>
            </a:r>
            <a:r>
              <a:rPr lang="cs-CZ" dirty="0" smtClean="0"/>
              <a:t>projektů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3964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Implementace krajských akčních plánů </a:t>
            </a:r>
            <a:r>
              <a:rPr lang="cs-CZ" dirty="0" smtClean="0"/>
              <a:t>I</a:t>
            </a:r>
          </a:p>
          <a:p>
            <a:pPr lvl="1"/>
            <a:r>
              <a:rPr lang="cs-CZ" dirty="0"/>
              <a:t>Podkladové materiály </a:t>
            </a:r>
            <a:r>
              <a:rPr lang="cs-CZ" dirty="0" smtClean="0"/>
              <a:t>č. 2.3.1 až 2.3.5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33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krajských akčních plánů </a:t>
            </a:r>
            <a:r>
              <a:rPr lang="cs-CZ"/>
              <a:t>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28504"/>
            <a:ext cx="7886700" cy="4256102"/>
          </a:xfrm>
        </p:spPr>
        <p:txBody>
          <a:bodyPr/>
          <a:lstStyle/>
          <a:p>
            <a:r>
              <a:rPr lang="cs-CZ" dirty="0">
                <a:latin typeface="+mj-lt"/>
              </a:rPr>
              <a:t>Představení výzvy:</a:t>
            </a:r>
            <a:endParaRPr lang="cs-CZ" dirty="0"/>
          </a:p>
          <a:p>
            <a:pPr lvl="1" algn="just"/>
            <a:r>
              <a:rPr lang="cs-CZ" dirty="0"/>
              <a:t>Cílem výzvy je podpořit intervence naplánované v krajském akčním plánu vedoucí ke zkvalitnění řízení škol a zvýšení kvality vzdělávání na území krajů, prostřednictvím zastřešujících </a:t>
            </a:r>
            <a:r>
              <a:rPr lang="cs-CZ" dirty="0" smtClean="0"/>
              <a:t>aktivit, </a:t>
            </a:r>
            <a:r>
              <a:rPr lang="cs-CZ" dirty="0"/>
              <a:t>které jsou komplementární s aktivitami </a:t>
            </a:r>
            <a:r>
              <a:rPr lang="cs-CZ" dirty="0" smtClean="0"/>
              <a:t>škol.</a:t>
            </a:r>
            <a:endParaRPr lang="cs-CZ" dirty="0"/>
          </a:p>
          <a:p>
            <a:pPr lvl="1" algn="just"/>
            <a:r>
              <a:rPr lang="cs-CZ" dirty="0"/>
              <a:t>Výzva se zaměřuje na podporu pedagogických pracovníků a středního managementu škol formou vzdělávání, na zvýšení kvality všeobecné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odborné složky odborného vzdělávání a podnícení zájmu dětí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technické obory cestou spolupráce mezi školami s vazbou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zaměstnavatele.</a:t>
            </a:r>
          </a:p>
          <a:p>
            <a:pPr marL="0" lvl="1" indent="0">
              <a:buNone/>
            </a:pPr>
            <a:r>
              <a:rPr lang="cs-CZ" b="1" dirty="0">
                <a:latin typeface="+mn-lt"/>
              </a:rPr>
              <a:t>Alokace</a:t>
            </a:r>
            <a:r>
              <a:rPr lang="cs-CZ" b="1" dirty="0" smtClean="0">
                <a:latin typeface="+mn-lt"/>
              </a:rPr>
              <a:t>: </a:t>
            </a:r>
            <a:r>
              <a:rPr lang="cs-CZ" b="0" dirty="0" smtClean="0">
                <a:latin typeface="+mj-lt"/>
              </a:rPr>
              <a:t>1</a:t>
            </a:r>
            <a:r>
              <a:rPr lang="cs-CZ" b="0" dirty="0">
                <a:latin typeface="+mj-lt"/>
              </a:rPr>
              <a:t> 750 000 000 </a:t>
            </a:r>
            <a:r>
              <a:rPr lang="cs-CZ" dirty="0" smtClean="0"/>
              <a:t>Kč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55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krajských akčních plánů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 smtClean="0">
                <a:latin typeface="+mj-lt"/>
              </a:rPr>
              <a:t>Žadatelé:</a:t>
            </a:r>
            <a:endParaRPr lang="cs-CZ" dirty="0"/>
          </a:p>
          <a:p>
            <a:pPr lvl="1"/>
            <a:r>
              <a:rPr lang="cs-CZ" dirty="0"/>
              <a:t>Kraje – vyšší územně samosprávní celky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22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krajských akčních plánů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28504"/>
            <a:ext cx="7886700" cy="4315096"/>
          </a:xfrm>
        </p:spPr>
        <p:txBody>
          <a:bodyPr/>
          <a:lstStyle/>
          <a:p>
            <a:pPr lvl="0"/>
            <a:r>
              <a:rPr lang="cs-CZ" dirty="0">
                <a:latin typeface="+mj-lt"/>
              </a:rPr>
              <a:t>Cílová skupina:</a:t>
            </a:r>
            <a:endParaRPr lang="cs-CZ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Děti</a:t>
            </a:r>
            <a:r>
              <a:rPr lang="cs-CZ" b="0" dirty="0"/>
              <a:t> MŠ</a:t>
            </a:r>
            <a:r>
              <a:rPr lang="cs-CZ" b="0" dirty="0">
                <a:latin typeface="+mj-lt"/>
              </a:rPr>
              <a:t>, žáci </a:t>
            </a:r>
            <a:r>
              <a:rPr lang="cs-CZ" b="0" dirty="0"/>
              <a:t>ZŠ </a:t>
            </a:r>
            <a:r>
              <a:rPr lang="cs-CZ" b="0" dirty="0">
                <a:latin typeface="+mj-lt"/>
              </a:rPr>
              <a:t>a studenti</a:t>
            </a:r>
            <a:r>
              <a:rPr lang="cs-CZ" b="0">
                <a:latin typeface="+mj-lt"/>
              </a:rPr>
              <a:t> MŠ, ZŠ, SŠ </a:t>
            </a:r>
            <a:r>
              <a:rPr lang="cs-CZ" b="0" dirty="0">
                <a:latin typeface="+mj-lt"/>
              </a:rPr>
              <a:t>a </a:t>
            </a:r>
            <a:r>
              <a:rPr lang="cs-CZ" b="0" dirty="0"/>
              <a:t>studenti </a:t>
            </a:r>
            <a:r>
              <a:rPr lang="cs-CZ" b="0" dirty="0">
                <a:latin typeface="+mj-lt"/>
              </a:rPr>
              <a:t>VOŠ.</a:t>
            </a:r>
            <a:endParaRPr lang="cs-CZ" b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Děti, žáci a studenti se speciálními vzdělávacími potřebami (s potřebou podpůrných opatření).</a:t>
            </a:r>
            <a:endParaRPr lang="cs-CZ" b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Pedagogičtí pracovníci škol a školských zařízení včetně vedoucích pedagogických pracovníků.</a:t>
            </a:r>
            <a:endParaRPr lang="cs-CZ" b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Pracovníci ve vzdělávání.</a:t>
            </a:r>
            <a:endParaRPr lang="cs-CZ" b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Rodiče dětí, žáků </a:t>
            </a:r>
            <a:r>
              <a:rPr lang="cs-CZ" b="0">
                <a:latin typeface="+mj-lt"/>
              </a:rPr>
              <a:t>a studentů VOŠ. </a:t>
            </a:r>
            <a:endParaRPr lang="cs-CZ" b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Zaměstnanci veřejné správy a zřizovatelů škol působící ve vzdělávací politice.</a:t>
            </a:r>
            <a:endParaRPr lang="cs-CZ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Veřejnost</a:t>
            </a:r>
            <a:r>
              <a:rPr lang="cs-CZ" b="0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988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krajských akčních plánů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4334"/>
            <a:ext cx="7886700" cy="4310742"/>
          </a:xfrm>
        </p:spPr>
        <p:txBody>
          <a:bodyPr/>
          <a:lstStyle/>
          <a:p>
            <a:r>
              <a:rPr lang="cs-CZ" dirty="0"/>
              <a:t>Podporované aktivity</a:t>
            </a:r>
            <a:r>
              <a:rPr lang="cs-CZ" dirty="0">
                <a:latin typeface="+mj-lt"/>
              </a:rPr>
              <a:t>:</a:t>
            </a:r>
            <a:endParaRPr lang="cs-CZ" dirty="0"/>
          </a:p>
          <a:p>
            <a:pPr marL="0" lvl="1" indent="0">
              <a:buNone/>
            </a:pPr>
            <a:r>
              <a:rPr lang="cs-CZ" dirty="0"/>
              <a:t>Aktivity projektu musí být v souladu se schváleným krajským akčním plánem. </a:t>
            </a:r>
          </a:p>
          <a:p>
            <a:pPr marL="0" lvl="1" indent="0">
              <a:buNone/>
            </a:pPr>
            <a:r>
              <a:rPr lang="cs-CZ" b="1" dirty="0">
                <a:latin typeface="+mn-lt"/>
              </a:rPr>
              <a:t>Povinné aktivity</a:t>
            </a:r>
            <a:r>
              <a:rPr lang="cs-CZ" b="1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Implementace plánovaných aktivit k naplnění klíčových témat (podpora kompetencí k podnikavosti, iniciativě a kreativitě, podpora odborného vzdělávání včetně spolupráce škol a zaměstnavatelů, rozvoj kariérového poradenství, rozvoj škol jako center dalšího profesního vzdělávání, podpora inkluze).</a:t>
            </a:r>
            <a:endParaRPr lang="cs-CZ" u="sng" dirty="0">
              <a:latin typeface="+mj-lt"/>
            </a:endParaRPr>
          </a:p>
          <a:p>
            <a:pPr lvl="1"/>
            <a:r>
              <a:rPr lang="cs-CZ" dirty="0"/>
              <a:t>Podpora polytechnického vzdělávání. </a:t>
            </a:r>
          </a:p>
          <a:p>
            <a:pPr lvl="1"/>
            <a:r>
              <a:rPr lang="cs-CZ" dirty="0"/>
              <a:t>Podpora čtenářské a matematické gramotnosti nestudijně zaměřených žáků 2. stupně základních škol a v nematuritních oborech středních škol. </a:t>
            </a:r>
          </a:p>
          <a:p>
            <a:pPr marL="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08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krajských akčních plánů 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b="1" dirty="0">
                <a:latin typeface="+mn-lt"/>
              </a:rPr>
              <a:t>Volitelné aktivity: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Rozvoj výuky cizích jazyků</a:t>
            </a:r>
            <a:r>
              <a:rPr lang="cs-CZ" b="0" dirty="0" smtClean="0"/>
              <a:t>.</a:t>
            </a:r>
            <a:endParaRPr lang="cs-CZ" b="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ICT kompetence</a:t>
            </a:r>
            <a:r>
              <a:rPr lang="cs-CZ" b="0" dirty="0" smtClean="0"/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Tvorba školské inkluzivní koncepce kraje</a:t>
            </a:r>
            <a:r>
              <a:rPr lang="cs-CZ" b="0" dirty="0" smtClean="0"/>
              <a:t>.</a:t>
            </a:r>
            <a:r>
              <a:rPr lang="cs-CZ" b="0" dirty="0">
                <a:latin typeface="+mj-lt"/>
              </a:rPr>
              <a:t> </a:t>
            </a:r>
            <a:endParaRPr lang="cs-CZ" b="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b="0" dirty="0">
                <a:latin typeface="+mj-lt"/>
              </a:rPr>
              <a:t>Syntéza a zhodnocení produktů vytvořených v rámci grantových projektů a individuálních projektů OP VK</a:t>
            </a:r>
            <a:r>
              <a:rPr lang="cs-CZ" b="0" dirty="0" smtClean="0"/>
              <a:t>.</a:t>
            </a:r>
            <a:r>
              <a:rPr lang="cs-CZ" b="0" dirty="0">
                <a:latin typeface="+mj-lt"/>
              </a:rPr>
              <a:t> </a:t>
            </a:r>
            <a:endParaRPr lang="cs-CZ" b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16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Implementace krajských akčních plánů </a:t>
            </a:r>
            <a:r>
              <a:rPr lang="cs-CZ" dirty="0" smtClean="0"/>
              <a:t>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Metodika výběru operací včetně hodnoticích a výběrových kritérií pro výzvu </a:t>
            </a:r>
            <a:r>
              <a:rPr lang="cs-CZ" b="0" dirty="0">
                <a:latin typeface="+mj-lt"/>
              </a:rPr>
              <a:t>– viz podkladové materiály</a:t>
            </a:r>
          </a:p>
          <a:p>
            <a:pPr lvl="1"/>
            <a:r>
              <a:rPr lang="cs-CZ" dirty="0"/>
              <a:t>Kontrola přijatelnosti a formálních </a:t>
            </a:r>
            <a:r>
              <a:rPr lang="cs-CZ" dirty="0" smtClean="0"/>
              <a:t>náležitostí</a:t>
            </a:r>
          </a:p>
          <a:p>
            <a:pPr lvl="1"/>
            <a:r>
              <a:rPr lang="cs-CZ" dirty="0" smtClean="0"/>
              <a:t>Věcné </a:t>
            </a:r>
            <a:r>
              <a:rPr lang="cs-CZ" dirty="0"/>
              <a:t>hodnocení</a:t>
            </a:r>
          </a:p>
          <a:p>
            <a:pPr lvl="1"/>
            <a:r>
              <a:rPr lang="cs-CZ" dirty="0"/>
              <a:t>Výběr </a:t>
            </a:r>
            <a:r>
              <a:rPr lang="cs-CZ" dirty="0" smtClean="0"/>
              <a:t>projektů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821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38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Education and Training Monitor 2016 Czech </a:t>
            </a:r>
            <a:r>
              <a:rPr lang="cs-CZ" dirty="0" smtClean="0"/>
              <a:t>Republic</a:t>
            </a:r>
          </a:p>
          <a:p>
            <a:pPr lvl="1"/>
            <a:r>
              <a:rPr lang="cs-CZ" dirty="0" smtClean="0"/>
              <a:t> </a:t>
            </a:r>
            <a:r>
              <a:rPr lang="en-US" dirty="0"/>
              <a:t>(</a:t>
            </a:r>
            <a:r>
              <a:rPr lang="cs-CZ" dirty="0"/>
              <a:t>informace od zástupců</a:t>
            </a:r>
            <a:r>
              <a:rPr lang="en-US" dirty="0"/>
              <a:t> EK)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069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39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Další projednávané materiály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724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74999"/>
            <a:ext cx="7886700" cy="4136571"/>
          </a:xfrm>
        </p:spPr>
        <p:txBody>
          <a:bodyPr/>
          <a:lstStyle/>
          <a:p>
            <a:pPr marL="0" lvl="1" indent="0">
              <a:buNone/>
            </a:pPr>
            <a:r>
              <a:rPr lang="cs-CZ" dirty="0" smtClean="0"/>
              <a:t>13:40 – 14:15</a:t>
            </a:r>
            <a:r>
              <a:rPr lang="cs-CZ" dirty="0"/>
              <a:t>	Hlavní události od minulého MV OP VVV </a:t>
            </a:r>
            <a:r>
              <a:rPr lang="cs-CZ" i="1" dirty="0">
                <a:solidFill>
                  <a:srgbClr val="428D96"/>
                </a:solidFill>
              </a:rPr>
              <a:t>– informace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cs-CZ" dirty="0">
                <a:solidFill>
                  <a:srgbClr val="FF0000"/>
                </a:solidFill>
              </a:rPr>
              <a:t>		</a:t>
            </a:r>
            <a:r>
              <a:rPr lang="cs-CZ" dirty="0"/>
              <a:t>(přehled vyhlášených výzev, přehled stavu IPs, činnost PKP, 		Statut MV OP </a:t>
            </a:r>
            <a:r>
              <a:rPr lang="cs-CZ" dirty="0" smtClean="0"/>
              <a:t>VVV, finanční nástroje)</a:t>
            </a:r>
            <a:endParaRPr lang="cs-CZ" dirty="0"/>
          </a:p>
          <a:p>
            <a:pPr marL="0" lvl="1" indent="0">
              <a:buNone/>
            </a:pPr>
            <a:r>
              <a:rPr lang="cs-CZ" dirty="0" smtClean="0"/>
              <a:t>14:15– 14:45 </a:t>
            </a:r>
            <a:r>
              <a:rPr lang="cs-CZ" dirty="0"/>
              <a:t>	IPs – </a:t>
            </a:r>
            <a:r>
              <a:rPr lang="cs-CZ" i="1" dirty="0">
                <a:solidFill>
                  <a:srgbClr val="428D96"/>
                </a:solidFill>
              </a:rPr>
              <a:t>informace</a:t>
            </a:r>
            <a:r>
              <a:rPr lang="cs-CZ" dirty="0"/>
              <a:t> o realizaci projektu Podpora práce učitelů </a:t>
            </a:r>
          </a:p>
          <a:p>
            <a:pPr marL="0" lvl="1" indent="0">
              <a:buNone/>
            </a:pPr>
            <a:r>
              <a:rPr lang="cs-CZ" dirty="0" smtClean="0"/>
              <a:t>14:45 </a:t>
            </a:r>
            <a:r>
              <a:rPr lang="cs-CZ" dirty="0"/>
              <a:t>– </a:t>
            </a:r>
            <a:r>
              <a:rPr lang="cs-CZ" dirty="0" smtClean="0"/>
              <a:t>14:55 </a:t>
            </a:r>
            <a:r>
              <a:rPr lang="cs-CZ" dirty="0"/>
              <a:t>	IPs – </a:t>
            </a:r>
            <a:r>
              <a:rPr lang="cs-CZ" i="1" dirty="0">
                <a:solidFill>
                  <a:srgbClr val="428D96"/>
                </a:solidFill>
              </a:rPr>
              <a:t>informace</a:t>
            </a:r>
            <a:r>
              <a:rPr lang="cs-CZ" dirty="0"/>
              <a:t> o realizaci projektu Podpora kvalitních 		poradenských služeb ve školách a školských poradenských 		zařízeních zaměřených na podporu inkluze </a:t>
            </a:r>
            <a:endParaRPr lang="cs-CZ" dirty="0" smtClean="0"/>
          </a:p>
          <a:p>
            <a:pPr marL="0" lvl="1" indent="0">
              <a:buNone/>
            </a:pPr>
            <a:r>
              <a:rPr lang="cs-CZ" dirty="0" smtClean="0"/>
              <a:t>14:55 – 15:20 </a:t>
            </a:r>
            <a:r>
              <a:rPr lang="cs-CZ" dirty="0"/>
              <a:t>	Diskuse, různé</a:t>
            </a:r>
          </a:p>
          <a:p>
            <a:pPr marL="0" lvl="1" indent="0">
              <a:buNone/>
            </a:pPr>
            <a:r>
              <a:rPr lang="cs-CZ" dirty="0" smtClean="0"/>
              <a:t>15:20 – 15:50 </a:t>
            </a:r>
            <a:r>
              <a:rPr lang="cs-CZ" dirty="0"/>
              <a:t>	Závěr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0C74-F07A-421C-AE68-69AA47F8DB3C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453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574676" y="1539604"/>
            <a:ext cx="7994650" cy="1860087"/>
          </a:xfrm>
        </p:spPr>
        <p:txBody>
          <a:bodyPr/>
          <a:lstStyle/>
          <a:p>
            <a:r>
              <a:rPr lang="pl-PL" dirty="0" smtClean="0"/>
              <a:t>Čtvrtletní zpráva o stavu naplňování předběžných podmínek pro informaci Evropské komise </a:t>
            </a:r>
            <a:br>
              <a:rPr lang="pl-PL" dirty="0" smtClean="0"/>
            </a:br>
            <a:r>
              <a:rPr lang="pl-PL" dirty="0" smtClean="0"/>
              <a:t>(prosinec 2016 – únor 2017)</a:t>
            </a:r>
          </a:p>
          <a:p>
            <a:pPr lvl="1"/>
            <a:r>
              <a:rPr lang="cs-CZ" dirty="0" smtClean="0"/>
              <a:t>Podkladové </a:t>
            </a:r>
            <a:r>
              <a:rPr lang="cs-CZ" dirty="0"/>
              <a:t>materiály </a:t>
            </a:r>
            <a:r>
              <a:rPr lang="cs-CZ" dirty="0" smtClean="0"/>
              <a:t>č. 3.3.1 až 3.3.3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20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Čtvrtletní zpráva o stavu naplňování předběžných podmínek pro informaci Evropské komise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b="0" dirty="0" smtClean="0"/>
          </a:p>
          <a:p>
            <a:endParaRPr lang="cs-CZ" b="0" dirty="0"/>
          </a:p>
          <a:p>
            <a:pPr algn="just"/>
            <a:r>
              <a:rPr lang="cs-CZ" b="0" dirty="0" smtClean="0"/>
              <a:t>Všechny </a:t>
            </a:r>
            <a:r>
              <a:rPr lang="cs-CZ" b="0" dirty="0"/>
              <a:t>předběžné podmínky, které Česká republika v rámci svých programů uplatňovala, byly řádně a včas splněny.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958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574676" y="1539605"/>
            <a:ext cx="7994650" cy="1679584"/>
          </a:xfrm>
        </p:spPr>
        <p:txBody>
          <a:bodyPr/>
          <a:lstStyle/>
          <a:p>
            <a:r>
              <a:rPr lang="pl-PL" dirty="0"/>
              <a:t>Pololetní </a:t>
            </a:r>
            <a:r>
              <a:rPr lang="pl-PL" dirty="0" smtClean="0"/>
              <a:t>vyhodnocení</a:t>
            </a:r>
          </a:p>
          <a:p>
            <a:pPr>
              <a:spcBef>
                <a:spcPts val="0"/>
              </a:spcBef>
            </a:pPr>
            <a:r>
              <a:rPr lang="cs-CZ" dirty="0" smtClean="0"/>
              <a:t>Strategického realizačního plánu (SRP)</a:t>
            </a:r>
            <a:endParaRPr lang="pl-PL" dirty="0" smtClean="0"/>
          </a:p>
          <a:p>
            <a:pPr lvl="1"/>
            <a:r>
              <a:rPr lang="cs-CZ" dirty="0" smtClean="0"/>
              <a:t>Podkladové </a:t>
            </a:r>
            <a:r>
              <a:rPr lang="cs-CZ" dirty="0"/>
              <a:t>materiály </a:t>
            </a:r>
            <a:r>
              <a:rPr lang="cs-CZ" dirty="0" smtClean="0"/>
              <a:t>č. 3.4.1 až 3.4.3</a:t>
            </a:r>
          </a:p>
          <a:p>
            <a:pPr lvl="1"/>
            <a:r>
              <a:rPr lang="cs-CZ" dirty="0">
                <a:solidFill>
                  <a:prstClr val="black"/>
                </a:solidFill>
              </a:rPr>
              <a:t>Přehled všech dosud vyhlášených výzev je v příloze č. 1</a:t>
            </a:r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7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Hlavní události od minulého MV OP </a:t>
            </a:r>
            <a:r>
              <a:rPr lang="cs-CZ" dirty="0" smtClean="0"/>
              <a:t>VVV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295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Vyhlášené výzvy od 9. zasedání MV OP VVV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8801"/>
            <a:ext cx="7886700" cy="3717890"/>
          </a:xfrm>
        </p:spPr>
        <p:txBody>
          <a:bodyPr/>
          <a:lstStyle/>
          <a:p>
            <a:r>
              <a:rPr lang="cs-CZ" dirty="0" smtClean="0"/>
              <a:t>11. 4. 2017 – Vyšší odborné školy (02_16_041) v PO3</a:t>
            </a:r>
          </a:p>
          <a:p>
            <a:pPr lvl="1"/>
            <a:r>
              <a:rPr lang="cs-CZ" dirty="0" smtClean="0"/>
              <a:t>podpora inovace vyššího odborného vzdělávání</a:t>
            </a:r>
          </a:p>
          <a:p>
            <a:pPr lvl="1"/>
            <a:r>
              <a:rPr lang="cs-CZ" dirty="0" smtClean="0"/>
              <a:t>zvyšování úrovně výuky odborného cizího jazyka</a:t>
            </a:r>
          </a:p>
          <a:p>
            <a:pPr lvl="1"/>
            <a:r>
              <a:rPr lang="cs-CZ" dirty="0" smtClean="0"/>
              <a:t>tvorba otevřených digitálních vzdělávacích zdrojů</a:t>
            </a:r>
          </a:p>
          <a:p>
            <a:pPr lvl="1"/>
            <a:r>
              <a:rPr lang="cs-CZ" dirty="0" smtClean="0"/>
              <a:t>inovace odborné praxe</a:t>
            </a:r>
          </a:p>
          <a:p>
            <a:pPr lvl="1"/>
            <a:r>
              <a:rPr lang="cs-CZ" dirty="0" smtClean="0"/>
              <a:t>analýza role a návrh koncepce vyššího odborného vzdělávání ve školském systému ČR</a:t>
            </a:r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marL="0" lvl="1" indent="0" algn="r">
              <a:buNone/>
            </a:pPr>
            <a:r>
              <a:rPr lang="cs-CZ" sz="1400" i="1" dirty="0" smtClean="0">
                <a:solidFill>
                  <a:prstClr val="black"/>
                </a:solidFill>
              </a:rPr>
              <a:t>Přehled </a:t>
            </a:r>
            <a:r>
              <a:rPr lang="cs-CZ" sz="1400" i="1" dirty="0">
                <a:solidFill>
                  <a:prstClr val="black"/>
                </a:solidFill>
              </a:rPr>
              <a:t>všech dosud vyhlášených výzev je v příloze č. </a:t>
            </a:r>
            <a:r>
              <a:rPr lang="cs-CZ" sz="1400" i="1" dirty="0" smtClean="0">
                <a:solidFill>
                  <a:prstClr val="black"/>
                </a:solidFill>
              </a:rPr>
              <a:t>1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0C74-F07A-421C-AE68-69AA47F8DB3C}" type="slidenum">
              <a:rPr lang="cs-CZ" smtClean="0"/>
              <a:pPr/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985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6726" y="766248"/>
            <a:ext cx="5915025" cy="493395"/>
          </a:xfrm>
        </p:spPr>
        <p:txBody>
          <a:bodyPr>
            <a:normAutofit/>
          </a:bodyPr>
          <a:lstStyle/>
          <a:p>
            <a:r>
              <a:rPr lang="cs-CZ" dirty="0" smtClean="0"/>
              <a:t>Informace o plnění predikcí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537599"/>
              </p:ext>
            </p:extLst>
          </p:nvPr>
        </p:nvGraphicFramePr>
        <p:xfrm>
          <a:off x="817945" y="1360125"/>
          <a:ext cx="7250881" cy="3201826"/>
        </p:xfrm>
        <a:graphic>
          <a:graphicData uri="http://schemas.openxmlformats.org/drawingml/2006/table">
            <a:tbl>
              <a:tblPr/>
              <a:tblGrid>
                <a:gridCol w="1265905"/>
                <a:gridCol w="1232106"/>
                <a:gridCol w="1115944"/>
                <a:gridCol w="1104742"/>
                <a:gridCol w="1175657"/>
                <a:gridCol w="1356527"/>
              </a:tblGrid>
              <a:tr h="1034273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Prioritní osa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D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Alokace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D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Predikce souhrnných </a:t>
                      </a:r>
                      <a:r>
                        <a:rPr lang="cs-CZ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ŽoP</a:t>
                      </a:r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cs-CZ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dubnu</a:t>
                      </a:r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D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Prostředky</a:t>
                      </a:r>
                      <a:r>
                        <a:rPr lang="cs-CZ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v</a:t>
                      </a:r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souhrnných </a:t>
                      </a:r>
                      <a:r>
                        <a:rPr lang="cs-CZ" sz="14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ŽoP</a:t>
                      </a:r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k</a:t>
                      </a:r>
                      <a:r>
                        <a:rPr lang="cs-CZ" sz="14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dubnu </a:t>
                      </a:r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D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2F2F2"/>
                          </a:solidFill>
                          <a:effectLst/>
                          <a:latin typeface="Calibri" panose="020F0502020204030204" pitchFamily="34" charset="0"/>
                        </a:rPr>
                        <a:t>Prostředky proplacené v žádostech o platbu *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D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Prostředky vyúčtované v žádostech o platbu </a:t>
                      </a:r>
                    </a:p>
                  </a:txBody>
                  <a:tcPr marL="4770" marR="477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D96"/>
                    </a:solidFill>
                  </a:tcPr>
                </a:tc>
              </a:tr>
              <a:tr h="27015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PO1 – EFRR</a:t>
                      </a:r>
                    </a:p>
                  </a:txBody>
                  <a:tcPr marL="42932" marR="477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33 564 405 942</a:t>
                      </a:r>
                    </a:p>
                  </a:txBody>
                  <a:tcPr marL="4770" marR="3600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487 </a:t>
                      </a:r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232 154</a:t>
                      </a:r>
                    </a:p>
                  </a:txBody>
                  <a:tcPr marL="5715" marR="36000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827 274 146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2 579 927 301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849 097 974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5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PO2 – EFRR</a:t>
                      </a:r>
                    </a:p>
                  </a:txBody>
                  <a:tcPr marL="42932" marR="477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14 531 718 978</a:t>
                      </a:r>
                    </a:p>
                  </a:txBody>
                  <a:tcPr marL="4770" marR="3600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36000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401" marR="36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5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PO2 – ESF</a:t>
                      </a:r>
                    </a:p>
                  </a:txBody>
                  <a:tcPr marL="42932" marR="477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12 006 049 932</a:t>
                      </a:r>
                    </a:p>
                  </a:txBody>
                  <a:tcPr marL="4770" marR="3600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5715" marR="36000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401" marR="36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138 114 349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15 172 830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5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PO3 – ESF</a:t>
                      </a:r>
                    </a:p>
                  </a:txBody>
                  <a:tcPr marL="42932" marR="477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29 514 244 158</a:t>
                      </a:r>
                    </a:p>
                  </a:txBody>
                  <a:tcPr marL="4770" marR="3600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202 216 829</a:t>
                      </a:r>
                    </a:p>
                  </a:txBody>
                  <a:tcPr marL="5715" marR="36000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203 363 438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401" marR="36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2 205 508 247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516 419 829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5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PO4 – EFRR</a:t>
                      </a:r>
                    </a:p>
                  </a:txBody>
                  <a:tcPr marL="42932" marR="477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3 222 897 039</a:t>
                      </a:r>
                    </a:p>
                  </a:txBody>
                  <a:tcPr marL="4770" marR="3600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285 635 416</a:t>
                      </a:r>
                    </a:p>
                  </a:txBody>
                  <a:tcPr marL="5715" marR="36000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299 059 776</a:t>
                      </a:r>
                      <a:endParaRPr lang="cs-CZ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401" marR="36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299 201 934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489 330 097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5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EFFR</a:t>
                      </a:r>
                    </a:p>
                  </a:txBody>
                  <a:tcPr marL="42932" marR="477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51 319 021 959</a:t>
                      </a:r>
                    </a:p>
                  </a:txBody>
                  <a:tcPr marL="4770" marR="3600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772 </a:t>
                      </a: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867 570</a:t>
                      </a:r>
                    </a:p>
                  </a:txBody>
                  <a:tcPr marL="5715" marR="36000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1 126 333 922</a:t>
                      </a:r>
                      <a:endParaRPr lang="cs-CZ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01" marR="36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2 879 129 235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1 338 428 071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151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ESF</a:t>
                      </a:r>
                    </a:p>
                  </a:txBody>
                  <a:tcPr marL="42932" marR="477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41 520 294 090</a:t>
                      </a:r>
                    </a:p>
                  </a:txBody>
                  <a:tcPr marL="4770" marR="3600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202 216 829</a:t>
                      </a:r>
                    </a:p>
                  </a:txBody>
                  <a:tcPr marL="5715" marR="36000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203 363 438</a:t>
                      </a:r>
                      <a:endParaRPr lang="cs-CZ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01" marR="36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2 343 622 596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531 592 659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49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OP VVV </a:t>
                      </a:r>
                    </a:p>
                  </a:txBody>
                  <a:tcPr marL="42932" marR="477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92 839 316 049</a:t>
                      </a:r>
                    </a:p>
                  </a:txBody>
                  <a:tcPr marL="4770" marR="36000" marT="477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975 </a:t>
                      </a:r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084 399</a:t>
                      </a:r>
                    </a:p>
                  </a:txBody>
                  <a:tcPr marL="5715" marR="36000" marT="571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1 329 697 360</a:t>
                      </a:r>
                      <a:endParaRPr lang="cs-CZ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6401" marR="36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5 222 751 831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1 870 020 730</a:t>
                      </a:r>
                    </a:p>
                  </a:txBody>
                  <a:tcPr marL="0" marR="36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60956" y="4662433"/>
            <a:ext cx="8018584" cy="1450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*Prostředky v souhrnných žádostech o platbu, ve schválených žádostech o platbu, </a:t>
            </a:r>
            <a:endParaRPr lang="cs-CZ" sz="1600" dirty="0" smtClean="0"/>
          </a:p>
          <a:p>
            <a:r>
              <a:rPr lang="cs-CZ" sz="1600" dirty="0" smtClean="0"/>
              <a:t>v zaregistrovaných </a:t>
            </a:r>
            <a:r>
              <a:rPr lang="cs-CZ" sz="1600" dirty="0"/>
              <a:t>žádostech o platbu a v zálohových platbách (ex – ante).</a:t>
            </a:r>
          </a:p>
          <a:p>
            <a:endParaRPr lang="cs-CZ" sz="1600" dirty="0" smtClean="0"/>
          </a:p>
          <a:p>
            <a:r>
              <a:rPr lang="cs-CZ" sz="1600" dirty="0" smtClean="0"/>
              <a:t>Finanční </a:t>
            </a:r>
            <a:r>
              <a:rPr lang="cs-CZ" sz="1600" dirty="0"/>
              <a:t>data uvedena za celkové způsobilé výdaje v CZK.</a:t>
            </a:r>
          </a:p>
          <a:p>
            <a:r>
              <a:rPr lang="cs-CZ" sz="1600" dirty="0"/>
              <a:t>Datum: </a:t>
            </a:r>
            <a:r>
              <a:rPr lang="cs-CZ" sz="1600" dirty="0"/>
              <a:t>30. dubna </a:t>
            </a:r>
            <a:r>
              <a:rPr lang="cs-CZ" sz="1600" dirty="0"/>
              <a:t>2017</a:t>
            </a:r>
          </a:p>
          <a:p>
            <a:endParaRPr lang="cs-CZ" sz="825" dirty="0"/>
          </a:p>
        </p:txBody>
      </p:sp>
    </p:spTree>
    <p:extLst>
      <p:ext uri="{BB962C8B-B14F-4D97-AF65-F5344CB8AC3E}">
        <p14:creationId xmlns:p14="http://schemas.microsoft.com/office/powerpoint/2010/main" val="34461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7727" y="551985"/>
            <a:ext cx="5915025" cy="585393"/>
          </a:xfrm>
        </p:spPr>
        <p:txBody>
          <a:bodyPr>
            <a:normAutofit/>
          </a:bodyPr>
          <a:lstStyle/>
          <a:p>
            <a:r>
              <a:rPr lang="cs-CZ" dirty="0"/>
              <a:t>Plnění pravidla N+3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98052"/>
              </p:ext>
            </p:extLst>
          </p:nvPr>
        </p:nvGraphicFramePr>
        <p:xfrm>
          <a:off x="934498" y="1316334"/>
          <a:ext cx="7355392" cy="3356148"/>
        </p:xfrm>
        <a:graphic>
          <a:graphicData uri="http://schemas.openxmlformats.org/drawingml/2006/table">
            <a:tbl>
              <a:tblPr/>
              <a:tblGrid>
                <a:gridCol w="1227639"/>
                <a:gridCol w="1173916"/>
                <a:gridCol w="1165609"/>
                <a:gridCol w="1215850"/>
                <a:gridCol w="1225899"/>
                <a:gridCol w="1346479"/>
              </a:tblGrid>
              <a:tr h="1076107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Prioritní </a:t>
                      </a:r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osa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D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Prostředky v souhrnných ŽoP  k </a:t>
                      </a:r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30.4.2017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D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Predikce </a:t>
                      </a:r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žádostí o platbu 2017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D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Predikce </a:t>
                      </a:r>
                      <a:endParaRPr lang="cs-CZ" sz="1400" b="1" i="0" u="none" strike="noStrike" dirty="0" smtClean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žádostí o</a:t>
                      </a:r>
                    </a:p>
                    <a:p>
                      <a:pPr algn="ctr" rtl="0" fontAlgn="ctr"/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platbu </a:t>
                      </a:r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D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Celkem </a:t>
                      </a:r>
                      <a:r>
                        <a:rPr lang="cs-CZ" sz="1400" b="1" i="0" u="none" strike="noStrike" dirty="0" err="1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ŽoP</a:t>
                      </a:r>
                      <a:r>
                        <a:rPr lang="cs-CZ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do konce roku 2018</a:t>
                      </a:r>
                      <a:endParaRPr lang="cs-CZ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1" marR="72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D9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N+3</a:t>
                      </a:r>
                    </a:p>
                  </a:txBody>
                  <a:tcPr marL="6401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28D96"/>
                    </a:solidFill>
                  </a:tcPr>
                </a:tc>
              </a:tr>
              <a:tr h="2556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PO1 – EFRR</a:t>
                      </a:r>
                    </a:p>
                  </a:txBody>
                  <a:tcPr marL="57614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827 274 146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2 151 383 531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4 624 751 393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6 776 134 923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0" marR="72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PO2 – EFRR</a:t>
                      </a:r>
                    </a:p>
                  </a:txBody>
                  <a:tcPr marL="57614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72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131 512 500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1 055 203 776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1 186 716 276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0" marR="72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PO2 – ESF</a:t>
                      </a:r>
                    </a:p>
                  </a:txBody>
                  <a:tcPr marL="57614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72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207 004 121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1 076 216 523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1 283 220 644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0" marR="72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PO3 – ESF</a:t>
                      </a:r>
                    </a:p>
                  </a:txBody>
                  <a:tcPr marL="57614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203 363 438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72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1 851 647 724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4 160 423 467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6 012 071 191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0" marR="72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PO4 – EFRR</a:t>
                      </a:r>
                    </a:p>
                  </a:txBody>
                  <a:tcPr marL="57614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299 059 776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72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722 491 503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293 995 187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+mn-ea"/>
                          <a:cs typeface="+mn-cs"/>
                        </a:rPr>
                        <a:t>1 016 486 690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Wingdings" panose="05000000000000000000" pitchFamily="2" charset="2"/>
                        </a:rPr>
                        <a:t>ü</a:t>
                      </a:r>
                    </a:p>
                  </a:txBody>
                  <a:tcPr marL="0" marR="72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EFFR</a:t>
                      </a:r>
                    </a:p>
                  </a:txBody>
                  <a:tcPr marL="57614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1 126 333 922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2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3 005 387 534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5 973 950 355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8 979 337 889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8 102 075 336</a:t>
                      </a:r>
                    </a:p>
                  </a:txBody>
                  <a:tcPr marL="0" marR="72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67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ESF</a:t>
                      </a:r>
                    </a:p>
                  </a:txBody>
                  <a:tcPr marL="57614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203 363 438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2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2 058 651 845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5 236 639 990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7 295 291 835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6 555 084 876</a:t>
                      </a:r>
                    </a:p>
                  </a:txBody>
                  <a:tcPr marL="0" marR="72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033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Celkem OP VVV </a:t>
                      </a:r>
                    </a:p>
                  </a:txBody>
                  <a:tcPr marL="57614" marR="6401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1 329 697 360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72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5 064 039 380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11 210 590 345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16 274 629 724</a:t>
                      </a:r>
                    </a:p>
                  </a:txBody>
                  <a:tcPr marL="0" marR="7200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14 657 160 212</a:t>
                      </a:r>
                    </a:p>
                  </a:txBody>
                  <a:tcPr marL="0" marR="72000" marT="64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1215852" y="5080249"/>
            <a:ext cx="5915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Finanční data uvedena za celkové způsobilé výdaje v CZK.</a:t>
            </a:r>
          </a:p>
          <a:p>
            <a:r>
              <a:rPr lang="cs-CZ" sz="1400" dirty="0"/>
              <a:t>Datum: </a:t>
            </a:r>
            <a:r>
              <a:rPr lang="cs-CZ" sz="1400" dirty="0"/>
              <a:t>30. dubna </a:t>
            </a:r>
            <a:r>
              <a:rPr lang="cs-CZ" sz="1400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145713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IPs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457950" y="6384927"/>
            <a:ext cx="2057400" cy="365125"/>
          </a:xfrm>
        </p:spPr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2552281" y="852089"/>
            <a:ext cx="59630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400" i="1" dirty="0">
                <a:latin typeface="+mj-lt"/>
                <a:cs typeface="Arial" panose="020B0604020202020204" pitchFamily="34" charset="0"/>
              </a:rPr>
              <a:t>Podrobný přehled stavu </a:t>
            </a:r>
            <a:r>
              <a:rPr lang="cs-CZ" sz="1400" i="1" dirty="0" smtClean="0">
                <a:latin typeface="+mj-lt"/>
                <a:cs typeface="Arial" panose="020B0604020202020204" pitchFamily="34" charset="0"/>
              </a:rPr>
              <a:t>projektů a kontaktů </a:t>
            </a:r>
            <a:r>
              <a:rPr lang="cs-CZ" sz="1400" i="1" dirty="0">
                <a:latin typeface="+mj-lt"/>
                <a:cs typeface="Arial" panose="020B0604020202020204" pitchFamily="34" charset="0"/>
              </a:rPr>
              <a:t>je v </a:t>
            </a:r>
            <a:r>
              <a:rPr lang="cs-CZ" sz="1400" i="1" dirty="0" smtClean="0">
                <a:latin typeface="+mj-lt"/>
                <a:cs typeface="Arial" panose="020B0604020202020204" pitchFamily="34" charset="0"/>
              </a:rPr>
              <a:t>přílohách </a:t>
            </a:r>
            <a:r>
              <a:rPr lang="cs-CZ" sz="1400" i="1" dirty="0">
                <a:latin typeface="+mj-lt"/>
                <a:cs typeface="Arial" panose="020B0604020202020204" pitchFamily="34" charset="0"/>
              </a:rPr>
              <a:t>č. </a:t>
            </a:r>
            <a:r>
              <a:rPr lang="cs-CZ" sz="1400" i="1" dirty="0" smtClean="0">
                <a:latin typeface="+mj-lt"/>
                <a:cs typeface="Arial" panose="020B0604020202020204" pitchFamily="34" charset="0"/>
              </a:rPr>
              <a:t>2 a 3 k prezentaci</a:t>
            </a:r>
            <a:endParaRPr lang="cs-CZ" sz="1400" i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184956"/>
              </p:ext>
            </p:extLst>
          </p:nvPr>
        </p:nvGraphicFramePr>
        <p:xfrm>
          <a:off x="538163" y="1326385"/>
          <a:ext cx="8103420" cy="4658133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372212"/>
                <a:gridCol w="1200673"/>
                <a:gridCol w="2530535"/>
              </a:tblGrid>
              <a:tr h="3247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Název projektu</a:t>
                      </a:r>
                      <a:endParaRPr lang="cs-CZ" sz="1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08000" marR="36000" marT="36000" marB="3600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 smtClean="0"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Příjemce / Žadatel</a:t>
                      </a:r>
                      <a:endParaRPr lang="cs-CZ" sz="1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1" u="none" strike="noStrike" dirty="0">
                          <a:solidFill>
                            <a:srgbClr val="FFFFFF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Stav projektu</a:t>
                      </a:r>
                      <a:endParaRPr lang="cs-CZ" sz="1100" b="1" i="0" u="none" strike="noStrike" dirty="0">
                        <a:solidFill>
                          <a:srgbClr val="FFFFFF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2000" marR="36000" marT="36000" marB="3600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/>
                    </a:solidFill>
                  </a:tcPr>
                </a:tc>
              </a:tr>
              <a:tr h="3247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Podpora krajského akčního plánování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NÚV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1.3.2016 z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ahájena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realizace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</a:tr>
              <a:tr h="3247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Strategické řízení a plánování ve školách a v územích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NIDV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1.3.2016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zahájena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realizace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671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Podpora kvalitních poradenských služeb ve školách a školských poradenských zařízeních zaměřených na podporu inkluze: Kvalita – Inkluze – Poradenství – Rozvoj 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NÚV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1.5.2016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zahájena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realizace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</a:tr>
              <a:tr h="3781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Inkluzivní a kvalitní vzdělávání v územích se sociálně vyloučenými lokalitami 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Úřad vlády České republiky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1.7.2016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zahájena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realizace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7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Podpora práce učitelů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NÚV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1.12.2016   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zahájena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realizace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</a:tr>
              <a:tr h="3781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Komplexní systém hodnocení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Česká školní inspekce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1.2.2017 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zahájena </a:t>
                      </a: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realizace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811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Národní centrum pro elektronické informační zdroje – CzechELib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Národní technická knihovna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1.1.2017  </a:t>
                      </a:r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zahájena </a:t>
                      </a:r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realizace</a:t>
                      </a: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</a:tr>
              <a:tr h="3247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Modernizace odborného vzdělávání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NÚV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1.5.2017  </a:t>
                      </a:r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zahájena realizace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79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Společné vzdělávání a podpora škol krok za krokem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NÚV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1.5.2017  </a:t>
                      </a:r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zahájena realizace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</a:tr>
              <a:tr h="3247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Podpora společného vzdělávání v pedagogické praxi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NIDV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1.4.2017  </a:t>
                      </a:r>
                      <a:r>
                        <a:rPr lang="es-ES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zahájena realizace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780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Implementace kariérního systému učitelů</a:t>
                      </a: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NIDV</a:t>
                      </a: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1.5.2017  </a:t>
                      </a:r>
                      <a:r>
                        <a:rPr lang="es-ES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zahájena realizace</a:t>
                      </a:r>
                      <a:endParaRPr lang="cs-CZ" sz="11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</a:tr>
              <a:tr h="332333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Prevence a transformace ústavní výchovy ve školských zařízeních pro výkon ústavní nebo ochranné výchovy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08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NÚV</a:t>
                      </a:r>
                    </a:p>
                    <a:p>
                      <a:pPr algn="l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2000" marR="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11.4.2017 schválen poradou vedení MŠMT projektový záměr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72000" marR="36000" marT="0" marB="0" anchor="ctr">
                    <a:lnL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889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28D9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56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Pracovní skupiny pod MV OP VVV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59912"/>
            <a:ext cx="7886700" cy="3705163"/>
          </a:xfrm>
        </p:spPr>
        <p:txBody>
          <a:bodyPr/>
          <a:lstStyle/>
          <a:p>
            <a:r>
              <a:rPr lang="cs-CZ" dirty="0" smtClean="0"/>
              <a:t>Pracovní skupina: Plánovací komise programu hlavní</a:t>
            </a:r>
          </a:p>
          <a:p>
            <a:pPr marL="0" lvl="1" indent="0">
              <a:buNone/>
            </a:pPr>
            <a:r>
              <a:rPr lang="cs-CZ" dirty="0" smtClean="0"/>
              <a:t>Datum konání: 3. 5. 2017</a:t>
            </a:r>
          </a:p>
          <a:p>
            <a:pPr marL="0" lvl="1" indent="0">
              <a:buNone/>
            </a:pPr>
            <a:r>
              <a:rPr lang="cs-CZ" dirty="0" smtClean="0"/>
              <a:t>Program:</a:t>
            </a:r>
          </a:p>
          <a:p>
            <a:pPr lvl="1"/>
            <a:r>
              <a:rPr lang="cs-CZ" dirty="0" smtClean="0"/>
              <a:t>1. Seznámení s plněním Harmonogramu výzev 2015 a 2016</a:t>
            </a:r>
          </a:p>
          <a:p>
            <a:pPr lvl="1"/>
            <a:r>
              <a:rPr lang="cs-CZ" dirty="0" smtClean="0"/>
              <a:t>2. Projednání a schválení  úprav Harmonogramu výzev pro rok 2017</a:t>
            </a:r>
          </a:p>
          <a:p>
            <a:pPr lvl="1"/>
            <a:r>
              <a:rPr lang="cs-CZ" dirty="0" smtClean="0"/>
              <a:t>3. Představení draftu Harmonogramu výzev pro rok 2018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54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Pracovní skupiny pod MV OP VVV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80009"/>
            <a:ext cx="7886700" cy="3685066"/>
          </a:xfrm>
        </p:spPr>
        <p:txBody>
          <a:bodyPr/>
          <a:lstStyle/>
          <a:p>
            <a:r>
              <a:rPr lang="cs-CZ" dirty="0" smtClean="0"/>
              <a:t>Pracovní skupina: dílčí Plánovací komise programu pro PO3</a:t>
            </a:r>
          </a:p>
          <a:p>
            <a:pPr marL="0" lvl="1" indent="0">
              <a:buNone/>
            </a:pPr>
            <a:r>
              <a:rPr lang="cs-CZ" dirty="0" smtClean="0"/>
              <a:t>Datum konání: 3. 5. 2017</a:t>
            </a:r>
          </a:p>
          <a:p>
            <a:pPr marL="0" lvl="1" indent="0">
              <a:buNone/>
            </a:pPr>
            <a:r>
              <a:rPr lang="cs-CZ" dirty="0" smtClean="0"/>
              <a:t>Program:</a:t>
            </a:r>
          </a:p>
          <a:p>
            <a:pPr lvl="1"/>
            <a:r>
              <a:rPr lang="cs-CZ" dirty="0" smtClean="0"/>
              <a:t>Věcný záměr výzvy Šablony pro SVČ</a:t>
            </a:r>
          </a:p>
          <a:p>
            <a:pPr lvl="1"/>
            <a:r>
              <a:rPr lang="cs-CZ" dirty="0" smtClean="0"/>
              <a:t>Věcný záměr výzvy Místní akční plány rozvoje škol II</a:t>
            </a:r>
          </a:p>
          <a:p>
            <a:pPr lvl="1"/>
            <a:r>
              <a:rPr lang="cs-CZ" dirty="0" smtClean="0"/>
              <a:t>Informace o změnách ve výzvě Budování kapacit pro rozvoj škol II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17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Materiály k projednání a schválení</a:t>
            </a:r>
          </a:p>
        </p:txBody>
      </p:sp>
    </p:spTree>
    <p:extLst>
      <p:ext uri="{BB962C8B-B14F-4D97-AF65-F5344CB8AC3E}">
        <p14:creationId xmlns:p14="http://schemas.microsoft.com/office/powerpoint/2010/main" val="20378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Statutu MV OP VVV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69467"/>
            <a:ext cx="8220882" cy="4136571"/>
          </a:xfrm>
        </p:spPr>
        <p:txBody>
          <a:bodyPr/>
          <a:lstStyle/>
          <a:p>
            <a:pPr lvl="1"/>
            <a:r>
              <a:rPr lang="cs-CZ" dirty="0" smtClean="0"/>
              <a:t>Aktualizace je platná od 5. 4. 2017</a:t>
            </a:r>
          </a:p>
          <a:p>
            <a:pPr lvl="1" algn="just"/>
            <a:r>
              <a:rPr lang="cs-CZ" dirty="0" smtClean="0"/>
              <a:t>Aktualizovaný Statut byl zaslán členům MV elektronicky dne 6. 4. 2017</a:t>
            </a:r>
          </a:p>
          <a:p>
            <a:pPr lvl="1" algn="just"/>
            <a:r>
              <a:rPr lang="cs-CZ" dirty="0" smtClean="0"/>
              <a:t>Došlo k upřesnění </a:t>
            </a:r>
            <a:r>
              <a:rPr lang="cs-CZ" dirty="0"/>
              <a:t>postupu schvalování </a:t>
            </a:r>
            <a:r>
              <a:rPr lang="cs-CZ" dirty="0" smtClean="0"/>
              <a:t>Chart IPs </a:t>
            </a:r>
            <a:r>
              <a:rPr lang="cs-CZ" dirty="0"/>
              <a:t>v návaznosti na aktualizaci dokumentu „Příprava a řízení IPs v rámci implementace OP </a:t>
            </a:r>
            <a:r>
              <a:rPr lang="cs-CZ" dirty="0" smtClean="0"/>
              <a:t>VVV</a:t>
            </a:r>
          </a:p>
          <a:p>
            <a:pPr lvl="1" algn="just"/>
            <a:r>
              <a:rPr lang="cs-CZ" dirty="0" smtClean="0"/>
              <a:t>Bude zpracována pouze jedna verze Charty (namísto zkráceného a plného znění)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00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Finanční nástroje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454333"/>
            <a:ext cx="8164621" cy="4310743"/>
          </a:xfrm>
        </p:spPr>
        <p:txBody>
          <a:bodyPr/>
          <a:lstStyle/>
          <a:p>
            <a:r>
              <a:rPr lang="cs-CZ" dirty="0"/>
              <a:t>Analýza ne/využitelnosti finančních nástrojů pro oblast výzkumu, vývoje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vzdělávání</a:t>
            </a:r>
          </a:p>
          <a:p>
            <a:pPr lvl="1" algn="just"/>
            <a:r>
              <a:rPr lang="cs-CZ" dirty="0"/>
              <a:t>byla zveřejněna na </a:t>
            </a:r>
            <a:r>
              <a:rPr lang="cs-CZ" dirty="0">
                <a:hlinkClick r:id="rId2"/>
              </a:rPr>
              <a:t>webových stránkách MŠMT </a:t>
            </a:r>
            <a:r>
              <a:rPr lang="cs-CZ" dirty="0"/>
              <a:t>dne 18. </a:t>
            </a:r>
            <a:r>
              <a:rPr lang="cs-CZ" dirty="0" smtClean="0"/>
              <a:t>4. 2017</a:t>
            </a:r>
          </a:p>
          <a:p>
            <a:pPr lvl="1" algn="just"/>
            <a:r>
              <a:rPr lang="cs-CZ" dirty="0" smtClean="0"/>
              <a:t>Další </a:t>
            </a:r>
            <a:r>
              <a:rPr lang="cs-CZ" dirty="0"/>
              <a:t>doporučené kroky jsou především ve dvou rovinách:</a:t>
            </a:r>
          </a:p>
          <a:p>
            <a:pPr marL="809625" lvl="3" indent="-268288" algn="just">
              <a:buNone/>
            </a:pPr>
            <a:r>
              <a:rPr lang="cs-CZ" dirty="0"/>
              <a:t>1. Dopracování nutných kroků vedoucích k implementaci FN (v souladu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/>
              <a:t>intervenční logikou) </a:t>
            </a:r>
          </a:p>
          <a:p>
            <a:pPr marL="541338" lvl="3" indent="0" algn="just">
              <a:spcBef>
                <a:spcPts val="600"/>
              </a:spcBef>
              <a:buNone/>
            </a:pPr>
            <a:r>
              <a:rPr lang="cs-CZ" dirty="0"/>
              <a:t>2. Dořešení legislativních otázek spojených s financováním VaV v ČR</a:t>
            </a:r>
          </a:p>
          <a:p>
            <a:pPr lvl="1" algn="just"/>
            <a:r>
              <a:rPr lang="cs-CZ" dirty="0"/>
              <a:t>S oběma uvedenými oblastmi souvisí i dořešení problematiky veřejné podpory</a:t>
            </a:r>
          </a:p>
          <a:p>
            <a:pPr lvl="1" algn="just"/>
            <a:r>
              <a:rPr lang="cs-CZ" dirty="0"/>
              <a:t>Zahájena příprava na ex ante posouzení v souladu článkem 37, odst.2, bodů </a:t>
            </a:r>
            <a:r>
              <a:rPr lang="cs-CZ" dirty="0" smtClean="0"/>
              <a:t>a)-g) </a:t>
            </a:r>
            <a:r>
              <a:rPr lang="cs-CZ" dirty="0"/>
              <a:t>obecného nařízení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195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Informace </a:t>
            </a:r>
            <a:r>
              <a:rPr lang="pl-PL" dirty="0"/>
              <a:t>o </a:t>
            </a:r>
            <a:r>
              <a:rPr lang="pl-PL" dirty="0" smtClean="0"/>
              <a:t>realizaci individuálních projektů systémových (IPs)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18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0C1B5-C3EC-4F58-8959-76611B89E825}" type="slidenum">
              <a:rPr lang="cs-CZ" smtClean="0"/>
              <a:pPr/>
              <a:t>53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>
          <a:xfrm>
            <a:off x="532563" y="1539605"/>
            <a:ext cx="8219551" cy="1533525"/>
          </a:xfrm>
        </p:spPr>
        <p:txBody>
          <a:bodyPr/>
          <a:lstStyle/>
          <a:p>
            <a:r>
              <a:rPr lang="pl-PL" b="0" dirty="0" smtClean="0"/>
              <a:t>Podpora budování kapacit pro rozvoj základních pre/gramotností v předškolním a základním vzdělávání </a:t>
            </a:r>
            <a:r>
              <a:rPr lang="pl-PL" b="0" dirty="0"/>
              <a:t>– </a:t>
            </a:r>
            <a:r>
              <a:rPr lang="pl-PL" dirty="0" smtClean="0"/>
              <a:t>Podpora práce učitelů (PPUČ) – NUV</a:t>
            </a:r>
          </a:p>
          <a:p>
            <a:pPr lvl="1"/>
            <a:r>
              <a:rPr lang="cs-CZ" dirty="0" smtClean="0"/>
              <a:t>Přehled základních informací k projektu viz příloha č. 5 k prezentaci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4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Projekt „PPUČ“ – </a:t>
            </a:r>
            <a:r>
              <a:rPr lang="pl-PL" dirty="0"/>
              <a:t>Podpora práce učitelů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cs-CZ" dirty="0" smtClean="0"/>
              <a:t>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Projekt a reportované období:</a:t>
            </a:r>
          </a:p>
          <a:p>
            <a:pPr lvl="1" algn="just"/>
            <a:r>
              <a:rPr lang="cs-CZ" dirty="0" smtClean="0"/>
              <a:t>Registrační číslo: CZ.02.3.68/0.0/0.0/15_001/0002110</a:t>
            </a:r>
          </a:p>
          <a:p>
            <a:pPr lvl="1" algn="just"/>
            <a:r>
              <a:rPr lang="cs-CZ" dirty="0" smtClean="0"/>
              <a:t>Realizátor: Národní ústav pro vzdělávání, školské poradenské zařízení </a:t>
            </a:r>
            <a:br>
              <a:rPr lang="cs-CZ" dirty="0" smtClean="0"/>
            </a:br>
            <a:r>
              <a:rPr lang="cs-CZ" dirty="0" smtClean="0"/>
              <a:t>a zařízení pro další vzdělávání pedagogických pracovníků (NÚV)</a:t>
            </a:r>
          </a:p>
          <a:p>
            <a:pPr lvl="1" algn="just"/>
            <a:r>
              <a:rPr lang="cs-CZ" dirty="0" smtClean="0"/>
              <a:t>Rozpočet projektu: 98 700 000,- Kč</a:t>
            </a:r>
          </a:p>
          <a:p>
            <a:pPr lvl="1" algn="just"/>
            <a:r>
              <a:rPr lang="cs-CZ" dirty="0" smtClean="0"/>
              <a:t>Harmonogram realizace projektu: 1. 12. 2016 až 30. 11. 2021</a:t>
            </a:r>
          </a:p>
          <a:p>
            <a:pPr lvl="1" algn="just"/>
            <a:r>
              <a:rPr lang="cs-CZ" dirty="0" smtClean="0"/>
              <a:t>Anotace projektu: Cílem projektu je vytvořit systém nástrojů pro rozvoj základních gramotností ve všech vzdělávacích oblastech v praxi MŠ a ZŠ </a:t>
            </a:r>
            <a:br>
              <a:rPr lang="cs-CZ" dirty="0" smtClean="0"/>
            </a:br>
            <a:r>
              <a:rPr lang="cs-CZ" dirty="0" smtClean="0"/>
              <a:t>a zajistit systematicky vedenou metodickou a technologickou podporou učitelů v oblasti přípravy a realizace výuky.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59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„PPUČ“ </a:t>
            </a:r>
            <a:r>
              <a:rPr lang="pl-PL" smtClean="0"/>
              <a:t>– 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51128"/>
            <a:ext cx="7886700" cy="4413948"/>
          </a:xfrm>
        </p:spPr>
        <p:txBody>
          <a:bodyPr/>
          <a:lstStyle/>
          <a:p>
            <a:r>
              <a:rPr lang="cs-CZ" dirty="0" smtClean="0"/>
              <a:t>Souhrnný dosažený pokrok v realizaci projektu včetně dosaženého přínosu projektu:</a:t>
            </a:r>
          </a:p>
          <a:p>
            <a:pPr lvl="1" algn="just"/>
            <a:r>
              <a:rPr lang="cs-CZ" dirty="0"/>
              <a:t>Základní koncepce realizace projektových výstupů -projektové schéma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harmonogramy klíčových aktivit</a:t>
            </a:r>
          </a:p>
          <a:p>
            <a:pPr lvl="1" algn="just"/>
            <a:r>
              <a:rPr lang="cs-CZ" dirty="0"/>
              <a:t>Zahájeny práce na vymezení základních gramotností, příprava online prostředí pro gramotnosti na Metodickém portálu RVP.CZ</a:t>
            </a:r>
          </a:p>
          <a:p>
            <a:pPr lvl="1" algn="just"/>
            <a:r>
              <a:rPr lang="cs-CZ" dirty="0"/>
              <a:t>Sestaveny </a:t>
            </a:r>
            <a:r>
              <a:rPr lang="cs-CZ" b="1" dirty="0"/>
              <a:t>odborné panely </a:t>
            </a:r>
            <a:r>
              <a:rPr lang="cs-CZ" dirty="0"/>
              <a:t>pro MG, ČG, DG/IM; vytvořen organizačně-obsahový rámec pro setkávání odborných panelů</a:t>
            </a:r>
          </a:p>
          <a:p>
            <a:pPr lvl="1" algn="just"/>
            <a:r>
              <a:rPr lang="cs-CZ" dirty="0"/>
              <a:t>Úvodní monitoring inspirativních iniciativ pro rozvoj společenství praxe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rámci jednotlivých vzdělávacích oblastí</a:t>
            </a:r>
          </a:p>
          <a:p>
            <a:pPr lvl="1" algn="just"/>
            <a:r>
              <a:rPr lang="cs-CZ" dirty="0"/>
              <a:t>Koncepční podklady pro plánování metodické podpory učitelů a škol</a:t>
            </a:r>
          </a:p>
          <a:p>
            <a:pPr lvl="1" algn="just"/>
            <a:r>
              <a:rPr lang="cs-CZ" dirty="0"/>
              <a:t>Vstupní analýzy proveditelnosti </a:t>
            </a:r>
            <a:r>
              <a:rPr lang="cs-CZ" b="1" dirty="0"/>
              <a:t>Reputačního systému</a:t>
            </a:r>
            <a:r>
              <a:rPr lang="cs-CZ" dirty="0"/>
              <a:t> a </a:t>
            </a:r>
            <a:r>
              <a:rPr lang="cs-CZ" b="1" dirty="0"/>
              <a:t>Profilu Učitel 21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64191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22079"/>
            <a:ext cx="7886700" cy="896709"/>
          </a:xfrm>
        </p:spPr>
        <p:txBody>
          <a:bodyPr/>
          <a:lstStyle/>
          <a:p>
            <a:r>
              <a:rPr lang="cs-CZ" dirty="0" smtClean="0"/>
              <a:t>Projekt „PPUČ“ – 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141807"/>
            <a:ext cx="7886700" cy="4816542"/>
          </a:xfrm>
        </p:spPr>
        <p:txBody>
          <a:bodyPr/>
          <a:lstStyle/>
          <a:p>
            <a:r>
              <a:rPr lang="cs-CZ" dirty="0" smtClean="0"/>
              <a:t>Obsahové plnění projektu ve sledovaném období:</a:t>
            </a:r>
          </a:p>
          <a:p>
            <a:pPr lvl="1" algn="just"/>
            <a:r>
              <a:rPr lang="cs-CZ" dirty="0" smtClean="0"/>
              <a:t>Proběhlo setkání stálých členů odborných panelů – leden 2017</a:t>
            </a:r>
          </a:p>
          <a:p>
            <a:pPr lvl="1" algn="just"/>
            <a:r>
              <a:rPr lang="cs-CZ" dirty="0" smtClean="0"/>
              <a:t>Naplánováno setkání odborných panelů gramotností – květen 2017</a:t>
            </a:r>
          </a:p>
          <a:p>
            <a:pPr lvl="1" algn="just"/>
            <a:r>
              <a:rPr lang="cs-CZ" dirty="0" smtClean="0"/>
              <a:t>Vytvořena koncepce přehledové studie gramotností; vznik pracovních skupin pro vymezení složek gramotností a jejich popis (výstupy předchozích projektů)</a:t>
            </a:r>
          </a:p>
          <a:p>
            <a:pPr lvl="1" algn="just"/>
            <a:r>
              <a:rPr lang="cs-CZ" dirty="0" smtClean="0"/>
              <a:t>Služební cesta do Portugalska (Daniela Růžičková) – rámec digitálních kompetencí učitele (DigCompEdu) jako jedno z východisek pro tvorbu Profilu Učitel21</a:t>
            </a:r>
          </a:p>
          <a:p>
            <a:pPr lvl="1" algn="just"/>
            <a:r>
              <a:rPr lang="cs-CZ" dirty="0" smtClean="0"/>
              <a:t>Probíhá příprava studie proveditelnosti Reputačního systému (struktura metadatových popisků)</a:t>
            </a:r>
          </a:p>
          <a:p>
            <a:pPr lvl="1" algn="just"/>
            <a:r>
              <a:rPr lang="cs-CZ" dirty="0" smtClean="0"/>
              <a:t>Úvodní monitoring iniciativ pro vzdělávací oblasti </a:t>
            </a:r>
            <a:r>
              <a:rPr lang="pl-PL" dirty="0" smtClean="0"/>
              <a:t>jako základ pro vznik společenství praxe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39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„PPUČ“ – 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56527"/>
            <a:ext cx="7886700" cy="4408549"/>
          </a:xfrm>
        </p:spPr>
        <p:txBody>
          <a:bodyPr/>
          <a:lstStyle/>
          <a:p>
            <a:r>
              <a:rPr lang="cs-CZ" dirty="0" smtClean="0"/>
              <a:t>Podstatné změny – provedené a plánované:</a:t>
            </a:r>
          </a:p>
          <a:p>
            <a:pPr marL="0" lvl="1" indent="0">
              <a:buNone/>
            </a:pPr>
            <a:r>
              <a:rPr lang="cs-CZ" b="1" dirty="0" smtClean="0"/>
              <a:t>Realizované</a:t>
            </a:r>
          </a:p>
          <a:p>
            <a:pPr lvl="1" algn="just"/>
            <a:r>
              <a:rPr lang="cs-CZ" dirty="0" smtClean="0"/>
              <a:t>1ŽoZ – účinnost 14/11/2016 – změna rozpočtu z požadavku výběrové komise a v souvislosti s vydáním právního aktu projektu</a:t>
            </a:r>
          </a:p>
          <a:p>
            <a:pPr lvl="1" algn="just"/>
            <a:r>
              <a:rPr lang="cs-CZ" dirty="0" smtClean="0"/>
              <a:t>2ŽoZ – účinnost 25/11/2016 – technické vložení do MS2014+ 2 indikátorů projektu z příloh MS2014+ projektové žádosti do datové struktury MS2014+</a:t>
            </a:r>
          </a:p>
          <a:p>
            <a:pPr marL="0" lvl="1" indent="0" algn="just">
              <a:buNone/>
            </a:pPr>
            <a:r>
              <a:rPr lang="cs-CZ" b="1" dirty="0" smtClean="0"/>
              <a:t>Plánované změny</a:t>
            </a:r>
          </a:p>
          <a:p>
            <a:pPr lvl="1" algn="just"/>
            <a:r>
              <a:rPr lang="cs-CZ" dirty="0" smtClean="0"/>
              <a:t>přidání položek rozpočtu (drobné občerstvení na akce fora odborných panelů, knihy/publikace)</a:t>
            </a:r>
          </a:p>
          <a:p>
            <a:pPr lvl="1" algn="just"/>
            <a:r>
              <a:rPr lang="cs-CZ" dirty="0" smtClean="0"/>
              <a:t>rozklad pozice ICT specialisty na specializované role, přesun části položky na DPP/DPČ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2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„PPUČ“ – 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Výstupy projektu za sledované období:</a:t>
            </a:r>
            <a:endParaRPr lang="cs-CZ" dirty="0" smtClean="0"/>
          </a:p>
          <a:p>
            <a:pPr lvl="1" algn="just"/>
            <a:r>
              <a:rPr lang="cs-CZ" dirty="0"/>
              <a:t>Úvodní setkání fóra 3 odborných panelů (11. ledna 2017) za účelem nastavení činností odborných panelů</a:t>
            </a:r>
          </a:p>
          <a:p>
            <a:pPr lvl="1" algn="just"/>
            <a:r>
              <a:rPr lang="cs-CZ" dirty="0"/>
              <a:t>Soupis inspirativních iniciativ MŠ a ZŠ pro rozvoj vzdělávacích oblastí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rámci společenství praxe</a:t>
            </a:r>
          </a:p>
          <a:p>
            <a:pPr lvl="1" algn="just"/>
            <a:r>
              <a:rPr lang="cs-CZ" dirty="0"/>
              <a:t>Analýza příležitostí pro komunikaci s </a:t>
            </a:r>
            <a:r>
              <a:rPr lang="cs-CZ" dirty="0" err="1"/>
              <a:t>IPo</a:t>
            </a:r>
            <a:r>
              <a:rPr lang="cs-CZ" dirty="0"/>
              <a:t> projekty OP VVV k tématice gramotností</a:t>
            </a:r>
          </a:p>
          <a:p>
            <a:pPr lvl="1" algn="just"/>
            <a:r>
              <a:rPr lang="cs-CZ" dirty="0"/>
              <a:t>Varianty činností regionálních a školních koordinátorů gramotností, formy metodické podpory 36 škol PPUČ</a:t>
            </a:r>
          </a:p>
          <a:p>
            <a:pPr lvl="1" algn="just"/>
            <a:r>
              <a:rPr lang="cs-CZ" dirty="0"/>
              <a:t>Rozklad přípravných prací na inovacích Metodického portálu RVP.CZ, zadání pro analytiky a programátory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72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„PPUČ“ – 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Finanční čerpání za sledované období:</a:t>
            </a:r>
          </a:p>
          <a:p>
            <a:pPr lvl="1"/>
            <a:r>
              <a:rPr lang="cs-CZ" dirty="0" smtClean="0"/>
              <a:t>Doposud vyčerpáno	   		4 685 292,-</a:t>
            </a:r>
          </a:p>
          <a:p>
            <a:pPr lvl="1"/>
            <a:r>
              <a:rPr lang="cs-CZ" dirty="0" smtClean="0"/>
              <a:t>Nezpůsobilé výdaje	                  		0,-</a:t>
            </a:r>
          </a:p>
          <a:p>
            <a:pPr lvl="1"/>
            <a:r>
              <a:rPr lang="cs-CZ" dirty="0" smtClean="0"/>
              <a:t>Výše poslední ŽoP	   		2 155 597,-</a:t>
            </a:r>
          </a:p>
          <a:p>
            <a:pPr lvl="1"/>
            <a:r>
              <a:rPr lang="cs-CZ" dirty="0" smtClean="0"/>
              <a:t>Předpokládaná výše následující ŽoP	8 023 903,-</a:t>
            </a:r>
          </a:p>
          <a:p>
            <a:pPr lvl="1"/>
            <a:r>
              <a:rPr lang="cs-CZ" dirty="0" smtClean="0"/>
              <a:t>Nejbližší finanční milníky – datum	2. 1. 2018</a:t>
            </a:r>
          </a:p>
          <a:p>
            <a:pPr lvl="1"/>
            <a:r>
              <a:rPr lang="cs-CZ" dirty="0" smtClean="0"/>
              <a:t>Nejbližší finanční milníky – částka	 	16 185 144,-</a:t>
            </a:r>
          </a:p>
          <a:p>
            <a:pPr lvl="1"/>
            <a:r>
              <a:rPr lang="cs-CZ" dirty="0" smtClean="0"/>
              <a:t>Dosavadní čerpání ve vztahu k milníku	28,95%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17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Revize OP VVV</a:t>
            </a:r>
          </a:p>
          <a:p>
            <a:pPr lvl="1"/>
            <a:r>
              <a:rPr lang="cs-CZ" dirty="0"/>
              <a:t>Podkladové materiály </a:t>
            </a:r>
            <a:r>
              <a:rPr lang="cs-CZ" dirty="0" smtClean="0"/>
              <a:t>č. 3.1.1 až 3.1.3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62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„PPUČ“ – 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Přínos projektu za sledované období pro cílové skupiny případně pro systém:</a:t>
            </a:r>
          </a:p>
          <a:p>
            <a:pPr lvl="1" algn="just"/>
            <a:r>
              <a:rPr lang="cs-CZ" dirty="0" smtClean="0"/>
              <a:t>Vznik stálých členů odborných panelů jako základ pro budoucí fungování odborných panelů (podpora společné představy o gramotnostech, podpora sdílení a výměny zkušeností)</a:t>
            </a:r>
          </a:p>
          <a:p>
            <a:pPr lvl="1" algn="just"/>
            <a:r>
              <a:rPr lang="cs-CZ" dirty="0" smtClean="0"/>
              <a:t>Úvodní monitoring iniciativ pro podporu vzdělávacích oblastí jako předpoklad pro budování fungujících komunit společenství praxe</a:t>
            </a:r>
          </a:p>
          <a:p>
            <a:pPr lvl="1" algn="just"/>
            <a:r>
              <a:rPr lang="cs-CZ" dirty="0" smtClean="0"/>
              <a:t>Analýza seznamu IPo projektů na gramotnosti jako východisko pro budoucí spolupráci IPs PPUČ s těmito projekty</a:t>
            </a:r>
          </a:p>
          <a:p>
            <a:pPr lvl="1" algn="just"/>
            <a:r>
              <a:rPr lang="cs-CZ" dirty="0" smtClean="0"/>
              <a:t>Vstupní analýzy proveditelnosti online nástrojů metodické podpory pro budoucí efektivní systémovou podporu učitelů a škol v rámci celé ČR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246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„PPUČ“ – 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4334"/>
            <a:ext cx="7886700" cy="4310742"/>
          </a:xfrm>
        </p:spPr>
        <p:txBody>
          <a:bodyPr/>
          <a:lstStyle/>
          <a:p>
            <a:r>
              <a:rPr lang="cs-CZ" dirty="0" smtClean="0"/>
              <a:t>Popis oblastí spolupráce s ostatními Individuálními projekty ostatními:</a:t>
            </a:r>
          </a:p>
          <a:p>
            <a:pPr lvl="1"/>
            <a:r>
              <a:rPr lang="cs-CZ" dirty="0" smtClean="0"/>
              <a:t>spolupráce s IPs projektem NIDV SRP - regionální konference IPs SRP pro řešitele IPo MAP</a:t>
            </a:r>
          </a:p>
          <a:p>
            <a:pPr lvl="1"/>
            <a:r>
              <a:rPr lang="cs-CZ" dirty="0" smtClean="0"/>
              <a:t>vystoupení na konferenci IPs projektu KIPR.</a:t>
            </a:r>
          </a:p>
          <a:p>
            <a:pPr lvl="1"/>
            <a:r>
              <a:rPr lang="cs-CZ" dirty="0" smtClean="0"/>
              <a:t>dílčí konzultace probíhaly se zástupci ČŠI v rámci souhrnných setkání všech IPs projektů</a:t>
            </a:r>
          </a:p>
          <a:p>
            <a:pPr lvl="1"/>
            <a:r>
              <a:rPr lang="cs-CZ" dirty="0" smtClean="0"/>
              <a:t>představení projektu pro regionální pracovníky projektu IPs P-KAP</a:t>
            </a:r>
          </a:p>
          <a:p>
            <a:pPr lvl="1"/>
            <a:r>
              <a:rPr lang="cs-CZ" dirty="0" smtClean="0"/>
              <a:t>jednání všech IPs projektů </a:t>
            </a:r>
          </a:p>
          <a:p>
            <a:pPr lvl="2"/>
            <a:r>
              <a:rPr lang="cs-CZ" dirty="0" smtClean="0"/>
              <a:t>úvodní jednání 11/11</a:t>
            </a:r>
          </a:p>
          <a:p>
            <a:pPr lvl="2"/>
            <a:r>
              <a:rPr lang="cs-CZ" dirty="0" smtClean="0"/>
              <a:t>téma model kvalitní školy a příležitost pro IPs projekty – 6/1</a:t>
            </a:r>
          </a:p>
          <a:p>
            <a:pPr lvl="2"/>
            <a:r>
              <a:rPr lang="cs-CZ" dirty="0" smtClean="0"/>
              <a:t>téma výběr škol pro spolupráci s IPs projety a další témata – 20/1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91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„PPUČ“ – 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Rizika (hrozby a příležitosti) v realizaci projektu a návrhy na jejich eliminaci:</a:t>
            </a:r>
            <a:endParaRPr lang="cs-CZ" smtClean="0"/>
          </a:p>
          <a:p>
            <a:pPr lvl="1"/>
            <a:r>
              <a:rPr lang="cs-CZ" smtClean="0"/>
              <a:t>Vstupy pro sdílenou představu o gramotnostech ve vzdělávání (MŠ, ZŠ)</a:t>
            </a:r>
          </a:p>
          <a:p>
            <a:pPr lvl="1"/>
            <a:r>
              <a:rPr lang="cs-CZ" smtClean="0"/>
              <a:t>Spolupráce se třetími stranami mimo rozsahu projektu</a:t>
            </a:r>
          </a:p>
          <a:p>
            <a:pPr lvl="1"/>
            <a:r>
              <a:rPr lang="cs-CZ" smtClean="0"/>
              <a:t>Mentoring jako nejnáročnější forma podpory učitelů</a:t>
            </a:r>
          </a:p>
          <a:p>
            <a:pPr lvl="1"/>
            <a:r>
              <a:rPr lang="cs-CZ" smtClean="0"/>
              <a:t>Náročnost vzdělávání učitelů</a:t>
            </a:r>
          </a:p>
          <a:p>
            <a:pPr lvl="1"/>
            <a:r>
              <a:rPr lang="cs-CZ" smtClean="0"/>
              <a:t>Neobsazení pozic projektu</a:t>
            </a:r>
          </a:p>
          <a:p>
            <a:pPr lvl="1"/>
            <a:r>
              <a:rPr lang="cs-CZ" smtClean="0"/>
              <a:t>Požadavky třetích stran na rozsah projektu</a:t>
            </a:r>
          </a:p>
          <a:p>
            <a:pPr lvl="1"/>
            <a:r>
              <a:rPr lang="cs-CZ" smtClean="0"/>
              <a:t>Zpoždění ve výběrových řízeních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85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Podpora </a:t>
            </a:r>
            <a:r>
              <a:rPr lang="pl-PL" dirty="0"/>
              <a:t>kvalitních poradenských služeb ve školách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a </a:t>
            </a:r>
            <a:r>
              <a:rPr lang="pl-PL" dirty="0"/>
              <a:t>školských poradenských zařízeních zaměřených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na </a:t>
            </a:r>
            <a:r>
              <a:rPr lang="pl-PL" dirty="0"/>
              <a:t>podporu </a:t>
            </a:r>
            <a:r>
              <a:rPr lang="pl-PL" dirty="0" smtClean="0"/>
              <a:t>inkluze (KIPR) – NUV</a:t>
            </a:r>
          </a:p>
          <a:p>
            <a:pPr lvl="1"/>
            <a:r>
              <a:rPr lang="cs-CZ" dirty="0" smtClean="0"/>
              <a:t>Přehled </a:t>
            </a:r>
            <a:r>
              <a:rPr lang="cs-CZ" dirty="0"/>
              <a:t>základních informací k projektu viz příloha č. </a:t>
            </a:r>
            <a:r>
              <a:rPr lang="cs-CZ" dirty="0" smtClean="0"/>
              <a:t>4 </a:t>
            </a:r>
            <a:r>
              <a:rPr lang="cs-CZ" dirty="0"/>
              <a:t>k prezentaci</a:t>
            </a:r>
          </a:p>
        </p:txBody>
      </p:sp>
    </p:spTree>
    <p:extLst>
      <p:ext uri="{BB962C8B-B14F-4D97-AF65-F5344CB8AC3E}">
        <p14:creationId xmlns:p14="http://schemas.microsoft.com/office/powerpoint/2010/main" val="1161215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„KIPR" – 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Projekt a reportované období:</a:t>
            </a:r>
          </a:p>
          <a:p>
            <a:pPr marL="0" lvl="1" indent="0" algn="just">
              <a:buNone/>
            </a:pPr>
            <a:r>
              <a:rPr lang="cs-CZ" b="1" dirty="0" smtClean="0">
                <a:solidFill>
                  <a:srgbClr val="388991"/>
                </a:solidFill>
              </a:rPr>
              <a:t>Podpora kvalitních poradenských služeb ve školách a školských poradenských zařízeních zaměřených na podporu inkluze: Kvalita – Inkluze – Poradenství – Rozvoj</a:t>
            </a:r>
          </a:p>
          <a:p>
            <a:pPr lvl="1" algn="just"/>
            <a:r>
              <a:rPr lang="cs-CZ" b="1" dirty="0" smtClean="0"/>
              <a:t>Projekt se zaměřuje na zvýšení kvality, provázanosti, srovnatelnosti </a:t>
            </a:r>
            <a:br>
              <a:rPr lang="cs-CZ" b="1" dirty="0" smtClean="0"/>
            </a:br>
            <a:r>
              <a:rPr lang="cs-CZ" b="1" dirty="0" smtClean="0"/>
              <a:t>a efektivity poradenských služeb</a:t>
            </a:r>
          </a:p>
          <a:p>
            <a:pPr lvl="1" algn="just"/>
            <a:r>
              <a:rPr lang="cs-CZ" b="1" dirty="0" smtClean="0"/>
              <a:t>Realizátor</a:t>
            </a:r>
            <a:r>
              <a:rPr lang="cs-CZ" dirty="0" smtClean="0"/>
              <a:t> :  Národní ústav pro vzdělávání, školské poradenské zařízení </a:t>
            </a:r>
            <a:br>
              <a:rPr lang="cs-CZ" dirty="0" smtClean="0"/>
            </a:br>
            <a:r>
              <a:rPr lang="cs-CZ" dirty="0" smtClean="0"/>
              <a:t>a                            zařízení pro další vzdělávání pedagogických pracovníků </a:t>
            </a:r>
          </a:p>
          <a:p>
            <a:pPr lvl="1" algn="just"/>
            <a:r>
              <a:rPr lang="cs-CZ" b="1" dirty="0" smtClean="0"/>
              <a:t>Reportované </a:t>
            </a:r>
            <a:r>
              <a:rPr lang="cs-CZ" b="1" dirty="0"/>
              <a:t>období </a:t>
            </a:r>
            <a:r>
              <a:rPr lang="cs-CZ" b="1" dirty="0" smtClean="0"/>
              <a:t>: od 1.8.2016  do 31.1.2017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875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„KIPR"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Cíle a očekávané přínosy projektu</a:t>
            </a:r>
          </a:p>
          <a:p>
            <a:pPr lvl="1" algn="just"/>
            <a:r>
              <a:rPr lang="cs-CZ" dirty="0" smtClean="0"/>
              <a:t>Implementovat, rozšířit o doplňkové dokumenty a ověřit v praxi JEDNOTNÁ PRAVIDLA  kvality školských poradenských služeb a přibližovat poradenské služby evropským standardům (EuroPsy)</a:t>
            </a:r>
          </a:p>
          <a:p>
            <a:pPr lvl="1" algn="just"/>
            <a:r>
              <a:rPr lang="cs-CZ" dirty="0" smtClean="0"/>
              <a:t>Zhodnotit, nakolik existující síť poradenských služeb naplňuje očekávaný standard, zpracovat doporučení pro zřizovatele a vedení školských poradenských zařízení, vyplývající ze zjištění projektu; </a:t>
            </a:r>
            <a:r>
              <a:rPr lang="cs-CZ" u="sng" dirty="0" smtClean="0"/>
              <a:t>vytvořit nástroj, kterým budou moci školská poradenská zařízení hodnotit kvalitu svých služeb</a:t>
            </a:r>
          </a:p>
          <a:p>
            <a:pPr lvl="1" algn="just"/>
            <a:r>
              <a:rPr lang="cs-CZ" dirty="0" smtClean="0"/>
              <a:t>Zlepšit provázanost péče o žáka napříč vzdělávacím systémem, zejména posílením spolupráce mezi ŠPZ, ŠPP, školou a dalšími poskytovateli péče </a:t>
            </a:r>
            <a:br>
              <a:rPr lang="cs-CZ" dirty="0" smtClean="0"/>
            </a:br>
            <a:r>
              <a:rPr lang="cs-CZ" dirty="0" smtClean="0"/>
              <a:t>a partnery, rodinou, včetně podpory využívání případových konferencí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983386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„KIPR"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4333"/>
            <a:ext cx="7886700" cy="4572841"/>
          </a:xfrm>
        </p:spPr>
        <p:txBody>
          <a:bodyPr/>
          <a:lstStyle/>
          <a:p>
            <a:pPr marL="0" lvl="1" indent="0" algn="just">
              <a:buNone/>
            </a:pPr>
            <a:r>
              <a:rPr lang="cs-CZ" b="1" dirty="0" smtClean="0">
                <a:latin typeface="+mn-lt"/>
              </a:rPr>
              <a:t>2. Cíle </a:t>
            </a:r>
            <a:r>
              <a:rPr lang="cs-CZ" b="1" dirty="0">
                <a:latin typeface="+mn-lt"/>
              </a:rPr>
              <a:t>a očekávané přínosy projektu</a:t>
            </a:r>
          </a:p>
          <a:p>
            <a:pPr lvl="1" algn="just"/>
            <a:r>
              <a:rPr lang="cs-CZ" dirty="0" smtClean="0"/>
              <a:t>Podpořit školská poradenská zařízení a vybrané školy metodicky </a:t>
            </a:r>
            <a:br>
              <a:rPr lang="cs-CZ" dirty="0" smtClean="0"/>
            </a:br>
            <a:r>
              <a:rPr lang="cs-CZ" dirty="0" smtClean="0"/>
              <a:t>v poskytování podpůrných opatření a dalších požadavků vyplývajících </a:t>
            </a:r>
            <a:br>
              <a:rPr lang="cs-CZ" dirty="0" smtClean="0"/>
            </a:br>
            <a:r>
              <a:rPr lang="cs-CZ" dirty="0" smtClean="0"/>
              <a:t>z novelizace § 16 ŠZ a to zejména ve smyslu srovnatelnosti, odborné správnosti, úplnosti a doporučování podpůrných opatření; mezikrajová komparace.</a:t>
            </a:r>
          </a:p>
          <a:p>
            <a:pPr lvl="1" algn="just"/>
            <a:r>
              <a:rPr lang="cs-CZ" dirty="0" smtClean="0"/>
              <a:t>Rozšířit nabídku metod práce se žáky s potřebou PO u skupiny žáků </a:t>
            </a:r>
            <a:br>
              <a:rPr lang="cs-CZ" dirty="0" smtClean="0"/>
            </a:br>
            <a:r>
              <a:rPr lang="cs-CZ" dirty="0" smtClean="0"/>
              <a:t>z  odlišné kultury/jinými životními podmínkami, se zaměřením na  využívání dynamického přístupu.</a:t>
            </a:r>
          </a:p>
          <a:p>
            <a:pPr lvl="1" algn="just"/>
            <a:r>
              <a:rPr lang="cs-CZ" dirty="0" smtClean="0"/>
              <a:t>Vyhodnocovat revizní mechanismy v systému školských poradenských služeb, ověřit funkčnost revizí po prvních 2 letech od zavedení revizí; navrhnout </a:t>
            </a:r>
            <a:r>
              <a:rPr lang="cs-CZ" u="sng" dirty="0" smtClean="0"/>
              <a:t>na základě vyhodnocení </a:t>
            </a:r>
            <a:r>
              <a:rPr lang="cs-CZ" dirty="0" smtClean="0"/>
              <a:t>případné úpravy revizních mechanismů. Možnost využití programů DVPP.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5960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„KIPR"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3936275"/>
          </a:xfrm>
        </p:spPr>
        <p:txBody>
          <a:bodyPr/>
          <a:lstStyle/>
          <a:p>
            <a:pPr lvl="1" algn="just"/>
            <a:r>
              <a:rPr lang="cs-CZ" dirty="0" smtClean="0"/>
              <a:t>Metodická podpora školy/pedagogů, ŠPP při větším uplatňování individualizace ve vzdělávání, zpřesnit využívání PLPP; identifikovat obtíže škol v naplňování podpůrných opatření, doplňovat metodickou podporu pro školy a zprostředkovat intervence vybraných škol (</a:t>
            </a:r>
            <a:r>
              <a:rPr lang="cs-CZ" b="1" i="1" dirty="0" smtClean="0"/>
              <a:t>spolupráce </a:t>
            </a:r>
            <a:br>
              <a:rPr lang="cs-CZ" b="1" i="1" dirty="0" smtClean="0"/>
            </a:br>
            <a:r>
              <a:rPr lang="cs-CZ" b="1" i="1" dirty="0" smtClean="0"/>
              <a:t>s Agenturou pro sociální začleňování i s projektem P-KAP).</a:t>
            </a:r>
          </a:p>
          <a:p>
            <a:pPr lvl="1" algn="just"/>
            <a:r>
              <a:rPr lang="cs-CZ" dirty="0" smtClean="0"/>
              <a:t>Komparativním způsobem zmapovat specifické vzdělávací potřeby žáků ze socio-kulturně odlišného prostředí ve vztahu k poskytovaným PO; poznatky analyticky zpracovat a zahrnout do programů DVPP </a:t>
            </a:r>
            <a:br>
              <a:rPr lang="cs-CZ" dirty="0" smtClean="0"/>
            </a:br>
            <a:r>
              <a:rPr lang="cs-CZ" dirty="0" smtClean="0"/>
              <a:t>a metodických materiálů.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10219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„KIPR"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90873" y="1454333"/>
            <a:ext cx="7886700" cy="4454853"/>
          </a:xfrm>
        </p:spPr>
        <p:txBody>
          <a:bodyPr/>
          <a:lstStyle/>
          <a:p>
            <a:r>
              <a:rPr lang="cs-CZ" dirty="0" smtClean="0"/>
              <a:t>Nastavení standardní úrovně kvality poradenských služeb</a:t>
            </a:r>
          </a:p>
          <a:p>
            <a:pPr lvl="1" algn="just">
              <a:spcBef>
                <a:spcPts val="600"/>
              </a:spcBef>
            </a:pPr>
            <a:r>
              <a:rPr lang="cs-CZ" dirty="0" smtClean="0"/>
              <a:t>Jednotná pravidla poskytovaných poradenských služeb v ŠPZ</a:t>
            </a:r>
          </a:p>
          <a:p>
            <a:pPr lvl="1" algn="just">
              <a:spcBef>
                <a:spcPts val="600"/>
              </a:spcBef>
            </a:pPr>
            <a:r>
              <a:rPr lang="cs-CZ" dirty="0" smtClean="0"/>
              <a:t>Snazší orientace a provázanost služeb, srovnatelnost kvality poskytovaných poradenských služeb</a:t>
            </a:r>
          </a:p>
          <a:p>
            <a:pPr lvl="1" algn="just">
              <a:spcBef>
                <a:spcPts val="600"/>
              </a:spcBef>
            </a:pPr>
            <a:r>
              <a:rPr lang="cs-CZ" dirty="0" smtClean="0"/>
              <a:t>Posílení intervenční péče (Příprava intervenčního standardu)</a:t>
            </a:r>
          </a:p>
          <a:p>
            <a:pPr>
              <a:spcBef>
                <a:spcPts val="1800"/>
              </a:spcBef>
            </a:pPr>
            <a:r>
              <a:rPr lang="cs-CZ" dirty="0"/>
              <a:t>Provázanost intervenční péče v systému a rozvoj odborných kompetencí pracovníků</a:t>
            </a:r>
          </a:p>
          <a:p>
            <a:pPr lvl="1"/>
            <a:r>
              <a:rPr lang="cs-CZ" dirty="0"/>
              <a:t>Monitoring činnosti a kontinuální úpravy systému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cs-CZ" b="1" dirty="0">
                <a:latin typeface="+mn-lt"/>
              </a:rPr>
              <a:t>Komparace výstupů v regionech a vyhodnocení efektivity služeb</a:t>
            </a:r>
            <a:r>
              <a:rPr lang="cs-CZ" b="1" dirty="0"/>
              <a:t> 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Zjišťování potřeb školských poradenských zařízení</a:t>
            </a:r>
          </a:p>
          <a:p>
            <a:pPr lvl="1">
              <a:spcBef>
                <a:spcPts val="600"/>
              </a:spcBef>
            </a:pPr>
            <a:r>
              <a:rPr lang="cs-CZ" dirty="0"/>
              <a:t>Evaluace působení revizního pracoviště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0345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„KIPR"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68993"/>
            <a:ext cx="7886700" cy="3896082"/>
          </a:xfrm>
        </p:spPr>
        <p:txBody>
          <a:bodyPr/>
          <a:lstStyle/>
          <a:p>
            <a:r>
              <a:rPr lang="cs-CZ" dirty="0" smtClean="0"/>
              <a:t>Provázanost intervenční péče v systému a rozvoj odborných kompetencí pracovníků</a:t>
            </a:r>
          </a:p>
          <a:p>
            <a:pPr lvl="1"/>
            <a:r>
              <a:rPr lang="cs-CZ" dirty="0" smtClean="0"/>
              <a:t>Monitoring činnosti a kontinuální úpravy systému</a:t>
            </a:r>
          </a:p>
          <a:p>
            <a:pPr marL="0" lvl="1" indent="0">
              <a:spcBef>
                <a:spcPts val="3000"/>
              </a:spcBef>
              <a:buNone/>
            </a:pPr>
            <a:r>
              <a:rPr lang="cs-CZ" b="1" dirty="0">
                <a:latin typeface="+mn-lt"/>
              </a:rPr>
              <a:t>Komparace výstupů v regionech a vyhodnocení efektivity služeb </a:t>
            </a:r>
          </a:p>
          <a:p>
            <a:pPr lvl="1"/>
            <a:r>
              <a:rPr lang="cs-CZ" dirty="0" smtClean="0"/>
              <a:t>Zjišťování potřeb školských poradenských zařízení</a:t>
            </a:r>
          </a:p>
          <a:p>
            <a:pPr lvl="1"/>
            <a:r>
              <a:rPr lang="cs-CZ" dirty="0" smtClean="0"/>
              <a:t>Evaluace působení revizního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2994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Revize OP VVV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3936275"/>
          </a:xfrm>
        </p:spPr>
        <p:txBody>
          <a:bodyPr/>
          <a:lstStyle/>
          <a:p>
            <a:pPr marL="457200" indent="-457200">
              <a:buAutoNum type="arabicParenR"/>
            </a:pPr>
            <a:r>
              <a:rPr lang="cs-CZ" dirty="0" smtClean="0"/>
              <a:t>Oblast </a:t>
            </a:r>
            <a:r>
              <a:rPr lang="cs-CZ" dirty="0"/>
              <a:t>změny textu OP VVV </a:t>
            </a:r>
            <a:r>
              <a:rPr lang="cs-CZ" dirty="0" smtClean="0"/>
              <a:t> -  úpravy v </a:t>
            </a:r>
            <a:r>
              <a:rPr lang="cs-CZ" dirty="0"/>
              <a:t>PO1 a PO2 – ERDF</a:t>
            </a:r>
            <a:r>
              <a:rPr lang="cs-CZ" dirty="0" smtClean="0"/>
              <a:t>,</a:t>
            </a:r>
          </a:p>
          <a:p>
            <a:pPr marL="609600" lvl="1" indent="-342900" algn="just"/>
            <a:r>
              <a:rPr lang="cs-CZ" dirty="0" smtClean="0"/>
              <a:t>v</a:t>
            </a:r>
            <a:r>
              <a:rPr lang="cs-CZ" dirty="0"/>
              <a:t> souvislosti s vyhodnocením výzvy č. 17 Výzkumné infrastruktury pro vzdělávací záměry – budování či modernizace – PO1 IP1 SC3 </a:t>
            </a:r>
            <a:endParaRPr lang="cs-CZ" dirty="0" smtClean="0"/>
          </a:p>
          <a:p>
            <a:pPr marL="609600" lvl="1" indent="-342900"/>
            <a:r>
              <a:rPr lang="cs-CZ" dirty="0" smtClean="0"/>
              <a:t>a </a:t>
            </a:r>
            <a:r>
              <a:rPr lang="cs-CZ" dirty="0"/>
              <a:t>s možností realizovat nový velký </a:t>
            </a:r>
            <a:r>
              <a:rPr lang="cs-CZ" dirty="0" smtClean="0"/>
              <a:t>projekt</a:t>
            </a:r>
            <a:endParaRPr lang="cs-CZ" dirty="0"/>
          </a:p>
          <a:p>
            <a:endParaRPr lang="cs-CZ" dirty="0" smtClean="0"/>
          </a:p>
          <a:p>
            <a:r>
              <a:rPr lang="cs-CZ" dirty="0" smtClean="0"/>
              <a:t>2</a:t>
            </a:r>
            <a:r>
              <a:rPr lang="cs-CZ" dirty="0"/>
              <a:t>) </a:t>
            </a:r>
            <a:r>
              <a:rPr lang="cs-CZ" dirty="0" smtClean="0"/>
              <a:t>   Oblast </a:t>
            </a:r>
            <a:r>
              <a:rPr lang="cs-CZ" dirty="0"/>
              <a:t>změny OP VVV </a:t>
            </a:r>
            <a:r>
              <a:rPr lang="cs-CZ" dirty="0" smtClean="0"/>
              <a:t> -  úpravy </a:t>
            </a:r>
            <a:r>
              <a:rPr lang="cs-CZ" dirty="0"/>
              <a:t>rozpadu monitorovacího </a:t>
            </a:r>
            <a:r>
              <a:rPr lang="cs-CZ" dirty="0" smtClean="0"/>
              <a:t>indikátoru</a:t>
            </a:r>
          </a:p>
          <a:p>
            <a:pPr marL="609600" lvl="1" indent="-342900"/>
            <a:r>
              <a:rPr lang="cs-CZ" b="0" dirty="0" smtClean="0"/>
              <a:t> indikátor 5 </a:t>
            </a:r>
            <a:r>
              <a:rPr lang="cs-CZ" b="0" dirty="0"/>
              <a:t>17 15 Počet dětí a žáků Romů, začleněných do vzdělávání </a:t>
            </a:r>
            <a:r>
              <a:rPr lang="cs-CZ" b="0" dirty="0" smtClean="0"/>
              <a:t> -  rozpad na </a:t>
            </a:r>
            <a:r>
              <a:rPr lang="cs-CZ" b="0" dirty="0"/>
              <a:t>více rozvinuté a méně rozvinuté </a:t>
            </a:r>
            <a:r>
              <a:rPr lang="cs-CZ" b="0" dirty="0" smtClean="0"/>
              <a:t>regiony</a:t>
            </a:r>
            <a:endParaRPr lang="cs-CZ" b="0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0C74-F07A-421C-AE68-69AA47F8DB3C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9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</a:t>
            </a:r>
            <a:r>
              <a:rPr lang="cs-CZ" dirty="0"/>
              <a:t>" KIPR " </a:t>
            </a:r>
            <a:r>
              <a:rPr lang="cs-CZ" dirty="0" smtClean="0"/>
              <a:t>– 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Podstatné změny – provedené a plánované:</a:t>
            </a:r>
          </a:p>
          <a:p>
            <a:pPr lvl="1" algn="just"/>
            <a:r>
              <a:rPr lang="cs-CZ" dirty="0"/>
              <a:t>Dne </a:t>
            </a:r>
            <a:r>
              <a:rPr lang="cs-CZ" b="1" dirty="0"/>
              <a:t>11.1.2017</a:t>
            </a:r>
            <a:r>
              <a:rPr lang="cs-CZ" dirty="0"/>
              <a:t> byla schválena podstatná změna </a:t>
            </a:r>
            <a:r>
              <a:rPr lang="cs-CZ" b="1" dirty="0"/>
              <a:t>č.1</a:t>
            </a:r>
            <a:r>
              <a:rPr lang="cs-CZ" dirty="0"/>
              <a:t> týkající se změny závazné změny verze </a:t>
            </a:r>
            <a:r>
              <a:rPr lang="cs-CZ" b="1" i="1" dirty="0"/>
              <a:t>Pravidel pro žadatele a příjemce – specifická část verze 4 na aktuálně platnou verzi 5</a:t>
            </a:r>
            <a:r>
              <a:rPr lang="cs-CZ" dirty="0"/>
              <a:t> a vydání Rozhodnutí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</a:t>
            </a:r>
            <a:r>
              <a:rPr lang="cs-CZ" dirty="0"/>
              <a:t>. 15_001/0000584-03 o změně rozhodnutí o poskytnutí dotace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č</a:t>
            </a:r>
            <a:r>
              <a:rPr lang="cs-CZ" dirty="0"/>
              <a:t>. 15_001/0000584-01 ve znění pozdějších dodatků.</a:t>
            </a:r>
          </a:p>
          <a:p>
            <a:pPr lvl="1" algn="just">
              <a:spcBef>
                <a:spcPts val="1800"/>
              </a:spcBef>
            </a:pPr>
            <a:r>
              <a:rPr lang="cs-CZ" dirty="0"/>
              <a:t>Dne </a:t>
            </a:r>
            <a:r>
              <a:rPr lang="cs-CZ" b="1" dirty="0"/>
              <a:t>21.2.2017</a:t>
            </a:r>
            <a:r>
              <a:rPr lang="cs-CZ" dirty="0"/>
              <a:t> došlo u projektu KIPR ke schválení </a:t>
            </a:r>
            <a:r>
              <a:rPr lang="cs-CZ" dirty="0" smtClean="0"/>
              <a:t>podstatné </a:t>
            </a:r>
            <a:r>
              <a:rPr lang="cs-CZ" dirty="0"/>
              <a:t>změny </a:t>
            </a:r>
            <a:r>
              <a:rPr lang="cs-CZ" b="1" dirty="0" smtClean="0"/>
              <a:t>č.2,</a:t>
            </a:r>
            <a:r>
              <a:rPr lang="cs-CZ" dirty="0" smtClean="0"/>
              <a:t> </a:t>
            </a:r>
            <a:r>
              <a:rPr lang="cs-CZ" dirty="0"/>
              <a:t>týkající se úpravy finančních milníků a vydání </a:t>
            </a:r>
            <a:r>
              <a:rPr lang="cs-CZ" dirty="0" smtClean="0"/>
              <a:t>Rozhodnutí </a:t>
            </a:r>
            <a:br>
              <a:rPr lang="cs-CZ" dirty="0" smtClean="0"/>
            </a:br>
            <a:r>
              <a:rPr lang="cs-CZ" dirty="0" smtClean="0"/>
              <a:t>č</a:t>
            </a:r>
            <a:r>
              <a:rPr lang="cs-CZ" dirty="0"/>
              <a:t>. 15_001/0000584-04 o změně poskytnutí dotace č. 15_001/0000584-01 ve znění pozdějších dodatků. Podstatné změny projektu se týkaly průběžného finančního ukazatele (finančních milníků). </a:t>
            </a:r>
            <a:r>
              <a:rPr lang="cs-CZ" b="1" dirty="0"/>
              <a:t>Došlo k jeho snížení o 10 105 tis. Kč. </a:t>
            </a:r>
          </a:p>
        </p:txBody>
      </p:sp>
    </p:spTree>
    <p:extLst>
      <p:ext uri="{BB962C8B-B14F-4D97-AF65-F5344CB8AC3E}">
        <p14:creationId xmlns:p14="http://schemas.microsoft.com/office/powerpoint/2010/main" val="412250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69960"/>
            <a:ext cx="7886700" cy="3695115"/>
          </a:xfrm>
        </p:spPr>
        <p:txBody>
          <a:bodyPr/>
          <a:lstStyle/>
          <a:p>
            <a:pPr lvl="1" algn="just"/>
            <a:r>
              <a:rPr lang="cs-CZ" dirty="0" smtClean="0"/>
              <a:t>Dále prostřednictvím podstatné změny č.2 ze dne 21. 2. 2017 byly </a:t>
            </a:r>
            <a:br>
              <a:rPr lang="cs-CZ" dirty="0" smtClean="0"/>
            </a:br>
            <a:r>
              <a:rPr lang="cs-CZ" dirty="0" smtClean="0"/>
              <a:t>do </a:t>
            </a:r>
            <a:r>
              <a:rPr lang="cs-CZ" dirty="0"/>
              <a:t>projektu zařazeny </a:t>
            </a:r>
            <a:r>
              <a:rPr lang="cs-CZ" b="1" dirty="0"/>
              <a:t>nové pozice</a:t>
            </a:r>
            <a:r>
              <a:rPr lang="cs-CZ" dirty="0"/>
              <a:t>, jejichž potřeba </a:t>
            </a:r>
            <a:r>
              <a:rPr lang="cs-CZ" dirty="0" smtClean="0"/>
              <a:t>vyplynula ze změn </a:t>
            </a:r>
            <a:br>
              <a:rPr lang="cs-CZ" dirty="0" smtClean="0"/>
            </a:br>
            <a:r>
              <a:rPr lang="cs-CZ" dirty="0" smtClean="0"/>
              <a:t>v činnosti ŠPZ, které vyplynuly z novelizace ŠZ. Doplňují se pozice:</a:t>
            </a:r>
          </a:p>
          <a:p>
            <a:pPr lvl="1" algn="just"/>
            <a:r>
              <a:rPr lang="cs-CZ" dirty="0" smtClean="0"/>
              <a:t>Metodik </a:t>
            </a:r>
            <a:r>
              <a:rPr lang="cs-CZ" dirty="0"/>
              <a:t>– </a:t>
            </a:r>
            <a:r>
              <a:rPr lang="cs-CZ" dirty="0" smtClean="0"/>
              <a:t>didaktik (PPP) </a:t>
            </a:r>
          </a:p>
          <a:p>
            <a:pPr lvl="1" algn="just"/>
            <a:r>
              <a:rPr lang="cs-CZ" dirty="0" smtClean="0"/>
              <a:t>Tlumočník-překladatel do cizího jazyka (PPP, SPC)</a:t>
            </a:r>
          </a:p>
          <a:p>
            <a:pPr lvl="1" algn="just"/>
            <a:r>
              <a:rPr lang="cs-CZ" dirty="0" smtClean="0"/>
              <a:t> </a:t>
            </a:r>
            <a:r>
              <a:rPr lang="cs-CZ" dirty="0"/>
              <a:t>Metodik pro oblast sociální pedagogiky a sociální </a:t>
            </a:r>
            <a:r>
              <a:rPr lang="cs-CZ" dirty="0" smtClean="0"/>
              <a:t>práce (školy) </a:t>
            </a:r>
          </a:p>
          <a:p>
            <a:pPr lvl="1" algn="just"/>
            <a:r>
              <a:rPr lang="cs-CZ" dirty="0" smtClean="0"/>
              <a:t>Analytik </a:t>
            </a:r>
            <a:r>
              <a:rPr lang="cs-CZ" dirty="0"/>
              <a:t>pro vyhodnocování kvalitativních </a:t>
            </a:r>
            <a:r>
              <a:rPr lang="cs-CZ" dirty="0" smtClean="0"/>
              <a:t>dat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5855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</a:t>
            </a:r>
            <a:r>
              <a:rPr lang="cs-CZ" dirty="0"/>
              <a:t>" KIPR " </a:t>
            </a:r>
            <a:r>
              <a:rPr lang="cs-CZ" dirty="0" smtClean="0"/>
              <a:t>– 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47020"/>
            <a:ext cx="7886700" cy="4418056"/>
          </a:xfrm>
        </p:spPr>
        <p:txBody>
          <a:bodyPr/>
          <a:lstStyle/>
          <a:p>
            <a:r>
              <a:rPr lang="pl-PL" dirty="0" smtClean="0"/>
              <a:t>Výstupy projektu za sledované období:</a:t>
            </a:r>
          </a:p>
          <a:p>
            <a:r>
              <a:rPr lang="cs-CZ" dirty="0" smtClean="0">
                <a:latin typeface="+mj-lt"/>
              </a:rPr>
              <a:t>Ověření a doplnění  </a:t>
            </a:r>
            <a:r>
              <a:rPr lang="cs-CZ" b="1" dirty="0">
                <a:latin typeface="+mj-lt"/>
              </a:rPr>
              <a:t>Jednotných pravidel ŠPZ </a:t>
            </a:r>
            <a:endParaRPr lang="cs-CZ" b="1" dirty="0" smtClean="0">
              <a:latin typeface="+mj-lt"/>
            </a:endParaRPr>
          </a:p>
          <a:p>
            <a:pPr lvl="1" algn="just"/>
            <a:r>
              <a:rPr lang="cs-CZ" b="1" dirty="0" smtClean="0"/>
              <a:t>doplňující sběr aktuálních dat v jednotlivých krajích, vydefinování obsazenosti sítě PPP a SPC, orientace na stanovení optimálního počtu pracovníků a jejich skladbu, na chybějící profily speciálních pedagogů, </a:t>
            </a:r>
            <a:br>
              <a:rPr lang="cs-CZ" b="1" dirty="0" smtClean="0"/>
            </a:br>
            <a:r>
              <a:rPr lang="cs-CZ" b="1" dirty="0" smtClean="0"/>
              <a:t>na sociální a administrativní služby, na stanovení počtu klientů v kombinaci potencionálních a reálných klientů</a:t>
            </a:r>
          </a:p>
          <a:p>
            <a:pPr lvl="1" algn="just"/>
            <a:r>
              <a:rPr lang="cs-CZ" dirty="0"/>
              <a:t>Úpravy popisu standardních činností </a:t>
            </a:r>
          </a:p>
          <a:p>
            <a:pPr lvl="1" algn="just"/>
            <a:r>
              <a:rPr lang="cs-CZ" dirty="0"/>
              <a:t>Úpravy návrhu požadavků na metodiky prevence</a:t>
            </a:r>
          </a:p>
          <a:p>
            <a:pPr lvl="1" algn="just"/>
            <a:r>
              <a:rPr lang="cs-CZ" dirty="0"/>
              <a:t>Doplnění struktury činností nadaných</a:t>
            </a:r>
          </a:p>
          <a:p>
            <a:pPr lvl="1" algn="just"/>
            <a:r>
              <a:rPr lang="cs-CZ" dirty="0"/>
              <a:t>Ověřování forem metodické podpory v regionech, pravidla pro jejich uplatnění v ŠPZ</a:t>
            </a:r>
          </a:p>
          <a:p>
            <a:pPr lvl="1"/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5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48412"/>
            <a:ext cx="7886700" cy="4016663"/>
          </a:xfrm>
        </p:spPr>
        <p:txBody>
          <a:bodyPr/>
          <a:lstStyle/>
          <a:p>
            <a:r>
              <a:rPr lang="cs-CZ" dirty="0" smtClean="0"/>
              <a:t>Vytvořené dílčí výstupy</a:t>
            </a:r>
            <a:endParaRPr lang="cs-CZ" dirty="0"/>
          </a:p>
          <a:p>
            <a:pPr marL="0" lvl="1" indent="0" algn="just">
              <a:buNone/>
            </a:pPr>
            <a:r>
              <a:rPr lang="cs-CZ" b="1" dirty="0"/>
              <a:t>Zahájení sběru dat k Oblasti vzdělávání a metodické podpory Jednotných pravidel ŠPZ (1.1.1</a:t>
            </a:r>
            <a:r>
              <a:rPr lang="cs-CZ" b="1" dirty="0" smtClean="0"/>
              <a:t>.)</a:t>
            </a:r>
          </a:p>
          <a:p>
            <a:pPr lvl="1" algn="just"/>
            <a:r>
              <a:rPr lang="cs-CZ" dirty="0" smtClean="0"/>
              <a:t>Zjištění potřeb školských poradenských zařízení a překlopení do přípravy vzdělávacích programů v kontextu aktuálně řešených oblastí poskytování školských poradenských služeb</a:t>
            </a:r>
          </a:p>
          <a:p>
            <a:pPr lvl="1" algn="just"/>
            <a:r>
              <a:rPr lang="cs-CZ" dirty="0" smtClean="0"/>
              <a:t>Úpravy textů Jednotných pravidel, stanovení mechanismů pro obsazování školských poradenských zařízení, zejména SPC </a:t>
            </a:r>
          </a:p>
          <a:p>
            <a:pPr lvl="1" algn="just"/>
            <a:r>
              <a:rPr lang="cs-CZ" dirty="0" smtClean="0"/>
              <a:t>Specifikace optimálního počtu klientů podle druhu </a:t>
            </a:r>
            <a:r>
              <a:rPr lang="cs-CZ" b="1" dirty="0" smtClean="0"/>
              <a:t>SPC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579355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38848"/>
            <a:ext cx="7886700" cy="3624570"/>
          </a:xfrm>
        </p:spPr>
        <p:txBody>
          <a:bodyPr/>
          <a:lstStyle/>
          <a:p>
            <a:r>
              <a:rPr lang="cs-CZ" dirty="0" smtClean="0"/>
              <a:t>Vytvořené dílčí výstupy:</a:t>
            </a:r>
            <a:endParaRPr lang="cs-CZ" dirty="0"/>
          </a:p>
          <a:p>
            <a:pPr lvl="1"/>
            <a:r>
              <a:rPr lang="cs-CZ" dirty="0"/>
              <a:t>Koncept evaluačního nástroje </a:t>
            </a:r>
            <a:r>
              <a:rPr lang="cs-CZ" dirty="0" smtClean="0"/>
              <a:t>pro posouzení kvality činnosti ŠPZ pro </a:t>
            </a:r>
            <a:r>
              <a:rPr lang="cs-CZ" dirty="0"/>
              <a:t>pilotáž (1.1.3)</a:t>
            </a:r>
          </a:p>
          <a:p>
            <a:pPr marL="0" lvl="1" indent="0">
              <a:spcBef>
                <a:spcPts val="1800"/>
              </a:spcBef>
              <a:buNone/>
            </a:pPr>
            <a:r>
              <a:rPr lang="cs-CZ" b="1" dirty="0" smtClean="0"/>
              <a:t>Dílčí </a:t>
            </a:r>
            <a:r>
              <a:rPr lang="cs-CZ" b="1" dirty="0"/>
              <a:t>výstup</a:t>
            </a:r>
          </a:p>
          <a:p>
            <a:pPr lvl="1"/>
            <a:r>
              <a:rPr lang="cs-CZ" dirty="0"/>
              <a:t>Obsazení metodické sítě (1.2.1)</a:t>
            </a:r>
          </a:p>
          <a:p>
            <a:pPr lvl="1" algn="just"/>
            <a:r>
              <a:rPr lang="cs-CZ" dirty="0" smtClean="0"/>
              <a:t>Obsazení </a:t>
            </a:r>
            <a:r>
              <a:rPr lang="cs-CZ" dirty="0"/>
              <a:t>metodické sítě napříč republikou </a:t>
            </a:r>
            <a:r>
              <a:rPr lang="cs-CZ" dirty="0" smtClean="0"/>
              <a:t>107 v ŠPZ </a:t>
            </a:r>
            <a:r>
              <a:rPr lang="cs-CZ" dirty="0"/>
              <a:t>pracovníky, kteří poskytují podporu v rámci poradenských pracovišť i </a:t>
            </a:r>
            <a:r>
              <a:rPr lang="cs-CZ" dirty="0" smtClean="0"/>
              <a:t>školám, ve školách je 30 metodiků.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0956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37868" y="1454333"/>
            <a:ext cx="7886700" cy="4369736"/>
          </a:xfrm>
        </p:spPr>
        <p:txBody>
          <a:bodyPr/>
          <a:lstStyle/>
          <a:p>
            <a:pPr lvl="1" algn="just"/>
            <a:r>
              <a:rPr lang="cs-CZ" dirty="0" smtClean="0"/>
              <a:t>Realizace </a:t>
            </a:r>
            <a:r>
              <a:rPr lang="cs-CZ" dirty="0"/>
              <a:t>dvou celorepublikových setkání metodické sítě (9/2016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1/2017) a </a:t>
            </a:r>
            <a:r>
              <a:rPr lang="cs-CZ" dirty="0" smtClean="0"/>
              <a:t>36 </a:t>
            </a:r>
            <a:r>
              <a:rPr lang="cs-CZ" dirty="0"/>
              <a:t>regionálních setkání (1.2.2)</a:t>
            </a:r>
          </a:p>
          <a:p>
            <a:pPr lvl="1" algn="just"/>
            <a:r>
              <a:rPr lang="cs-CZ" dirty="0" smtClean="0"/>
              <a:t>Metodická </a:t>
            </a:r>
            <a:r>
              <a:rPr lang="cs-CZ" dirty="0"/>
              <a:t>zpráva projektu (1.2.4</a:t>
            </a:r>
            <a:r>
              <a:rPr lang="cs-CZ" dirty="0" smtClean="0"/>
              <a:t>) (popis a výčet metodických aktivit)</a:t>
            </a:r>
          </a:p>
          <a:p>
            <a:pPr lvl="1" algn="just"/>
            <a:r>
              <a:rPr lang="cs-CZ" dirty="0"/>
              <a:t>Metodická podpora na webových stránkách pro ŠPZ a zapojené školy (1.2.5</a:t>
            </a:r>
            <a:r>
              <a:rPr lang="cs-CZ" dirty="0" smtClean="0"/>
              <a:t>)- vzdělávací programy, dílčí metodiky k práci s pomůckami atd., pracovní setkání krajských metodiků i zástupců škol </a:t>
            </a:r>
            <a:endParaRPr lang="cs-CZ" dirty="0"/>
          </a:p>
          <a:p>
            <a:pPr lvl="1" algn="just"/>
            <a:r>
              <a:rPr lang="cs-CZ" dirty="0" smtClean="0"/>
              <a:t>Zpracování </a:t>
            </a:r>
            <a:r>
              <a:rPr lang="cs-CZ" dirty="0"/>
              <a:t>evaluačního plánu </a:t>
            </a:r>
            <a:r>
              <a:rPr lang="cs-CZ" dirty="0" smtClean="0"/>
              <a:t>revizního </a:t>
            </a:r>
            <a:r>
              <a:rPr lang="cs-CZ" dirty="0"/>
              <a:t>pracoviště (1.3.1</a:t>
            </a:r>
            <a:r>
              <a:rPr lang="cs-CZ" dirty="0" smtClean="0"/>
              <a:t>.)- vyhodnocení řešených případů s ohledem na dopad do činnosti sítě ŠPZ</a:t>
            </a:r>
            <a:endParaRPr lang="cs-CZ" dirty="0"/>
          </a:p>
          <a:p>
            <a:pPr lvl="1" algn="just"/>
            <a:r>
              <a:rPr lang="cs-CZ" dirty="0"/>
              <a:t>Nabídka vzdělávacích programů pro pracovníky revizního pracoviště (1.3.2)- součást zveřejněné nabídky vzdělávacích programů projektu KIPR    </a:t>
            </a:r>
          </a:p>
          <a:p>
            <a:pPr lvl="1" algn="just"/>
            <a:r>
              <a:rPr lang="cs-CZ" dirty="0"/>
              <a:t>Zpracování analýzy poskytování PO za první 2,5 </a:t>
            </a:r>
            <a:r>
              <a:rPr lang="cs-CZ" dirty="0" smtClean="0"/>
              <a:t>měsíce v ŠPZ</a:t>
            </a:r>
            <a:endParaRPr lang="cs-CZ" dirty="0"/>
          </a:p>
          <a:p>
            <a:pPr lvl="1"/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80521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23704"/>
            <a:ext cx="7886700" cy="4136571"/>
          </a:xfrm>
        </p:spPr>
        <p:txBody>
          <a:bodyPr/>
          <a:lstStyle/>
          <a:p>
            <a:r>
              <a:rPr lang="cs-CZ" dirty="0"/>
              <a:t>Počet klientů s přidělenými převažujícími stupni podpory v PPP dle jednotlivých diagnóz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628650" y="2189607"/>
          <a:ext cx="7689440" cy="29043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37888"/>
                <a:gridCol w="1537888"/>
                <a:gridCol w="1537888"/>
                <a:gridCol w="1537888"/>
                <a:gridCol w="1537888"/>
              </a:tblGrid>
              <a:tr h="285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2. stupeň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3. stupeň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4. stupeň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5. stupeň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285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Mentální postižení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181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285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sloupcová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0,2 %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20,4 %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38,9 %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285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Sluchové postižení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285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sloupcová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285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Zrakové postižení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285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sloupcová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0,1 %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0,2 %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285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Vady řeči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2852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sloupcová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1,2 %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5,2 %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2,8 %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3462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1294845" y="1625174"/>
          <a:ext cx="6554310" cy="4144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0862"/>
                <a:gridCol w="1310862"/>
                <a:gridCol w="1310862"/>
                <a:gridCol w="1310862"/>
                <a:gridCol w="1310862"/>
              </a:tblGrid>
              <a:tr h="268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Tělesné postižení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</a:tr>
              <a:tr h="268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sloupcová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0,2 %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0,5 %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2,8 %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</a:tr>
              <a:tr h="430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Vývojové poruchy učení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3556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239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</a:tr>
              <a:tr h="268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sloupcová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73,1 %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26,9 %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</a:tr>
              <a:tr h="430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Vývojové poruchy chování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836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277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9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</a:tr>
              <a:tr h="268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sloupcová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17,2 %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31,2 %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25 %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</a:tr>
              <a:tr h="268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PAS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6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12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6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</a:tr>
              <a:tr h="268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sloupcová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0,1 %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1,4 %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16,7 %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</a:tr>
              <a:tr h="430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Odlišné kulturní a životní podmínky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246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89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</a:tr>
              <a:tr h="268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sloupcová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5,1 %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8,3 %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0 %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</a:tr>
              <a:tr h="4308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Nadaní a mimořádně nadaní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136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37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</a:tr>
              <a:tr h="268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sloupcová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2,8 %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4,2 %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5,6 %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</a:tr>
              <a:tr h="2681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 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000" dirty="0">
                          <a:effectLst/>
                        </a:rPr>
                        <a:t>100 %</a:t>
                      </a:r>
                      <a:endParaRPr lang="cs-CZ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72" marR="52772" marT="52772" marB="52772" anchor="ctr"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833623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347020"/>
            <a:ext cx="7886700" cy="4418056"/>
          </a:xfrm>
        </p:spPr>
        <p:txBody>
          <a:bodyPr/>
          <a:lstStyle/>
          <a:p>
            <a:r>
              <a:rPr lang="cs-CZ" dirty="0"/>
              <a:t>Počet klientů s přidělenými převažujícími stupni podpory v SPC dle jednotlivých diagnóz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/>
          </p:nvPr>
        </p:nvGraphicFramePr>
        <p:xfrm>
          <a:off x="628650" y="2106295"/>
          <a:ext cx="7886700" cy="35497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7340"/>
                <a:gridCol w="1577340"/>
                <a:gridCol w="1577340"/>
                <a:gridCol w="1577340"/>
                <a:gridCol w="1577340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2. stupeň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3. stupeň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4. stupeň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5. stupeň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Mentální postižení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369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97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sloupcová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3,6 %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39,2 %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29,1 %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44 %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Sluchové postižení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sloupcová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6,2 %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2,4 %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Zrakové postižení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sloupcová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27,2 %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4,4 %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Vady řeči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187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sloupcová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27,9 %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19,9 %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15,6 %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Tělesné postižení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sloupcová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6,5 %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8,7 %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8,7 %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18 %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040002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806657" y="1628774"/>
          <a:ext cx="7530685" cy="41370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06137"/>
                <a:gridCol w="1506137"/>
                <a:gridCol w="1506137"/>
                <a:gridCol w="1506137"/>
                <a:gridCol w="1506137"/>
              </a:tblGrid>
              <a:tr h="495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Vývojové poruchy učení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</a:tr>
              <a:tr h="308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sloupcová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11,6 %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3,1 %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</a:tr>
              <a:tr h="495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Vývojové poruchy chování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13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</a:tr>
              <a:tr h="308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sloupcová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4,3 %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5,1 %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3,9 %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</a:tr>
              <a:tr h="308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PAS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97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79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</a:tr>
              <a:tr h="308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sloupcová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2,9 %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10,3 %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23,7 %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16 %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</a:tr>
              <a:tr h="495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Odlišné kulturní a životní podmínky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</a:tr>
              <a:tr h="308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sloupcová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8 %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5,4 %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3,3 %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</a:tr>
              <a:tr h="495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Nadaní a mimořádně nadaní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</a:tr>
              <a:tr h="308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sloupcová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1,8 %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1,5 %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0,6 %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</a:tr>
              <a:tr h="3081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 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100 %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34" marR="60634" marT="60634" marB="60634" anchor="ctr"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4378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1363" y="588872"/>
            <a:ext cx="7773987" cy="896709"/>
          </a:xfrm>
        </p:spPr>
        <p:txBody>
          <a:bodyPr/>
          <a:lstStyle/>
          <a:p>
            <a:pPr marL="0" indent="0"/>
            <a:r>
              <a:rPr lang="cs-CZ" dirty="0"/>
              <a:t>Revize OP VVV – příloha D Seznam velkých </a:t>
            </a:r>
            <a:r>
              <a:rPr lang="cs-CZ" dirty="0" smtClean="0"/>
              <a:t>projektů MEPHARED II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0C74-F07A-421C-AE68-69AA47F8DB3C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741363" y="2041525"/>
            <a:ext cx="7886700" cy="4137025"/>
          </a:xfrm>
        </p:spPr>
        <p:txBody>
          <a:bodyPr/>
          <a:lstStyle/>
          <a:p>
            <a:r>
              <a:rPr lang="cs-CZ" dirty="0" smtClean="0"/>
              <a:t>Oblast </a:t>
            </a:r>
            <a:r>
              <a:rPr lang="cs-CZ" dirty="0"/>
              <a:t>změny textu OP VVV </a:t>
            </a:r>
            <a:r>
              <a:rPr lang="cs-CZ" dirty="0" smtClean="0"/>
              <a:t> -  úprava přílohy D – Seznam velkých projektů</a:t>
            </a:r>
          </a:p>
          <a:p>
            <a:r>
              <a:rPr lang="cs-CZ" dirty="0" smtClean="0"/>
              <a:t>Doplnění projektu:</a:t>
            </a:r>
          </a:p>
          <a:p>
            <a:pPr marL="457200" indent="-457200">
              <a:buAutoNum type="arabicParenR"/>
            </a:pPr>
            <a:endParaRPr lang="cs-CZ" dirty="0"/>
          </a:p>
          <a:p>
            <a:endParaRPr lang="cs-CZ" dirty="0" smtClean="0"/>
          </a:p>
          <a:p>
            <a:pPr lvl="1"/>
            <a:endParaRPr lang="cs-CZ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871769"/>
              </p:ext>
            </p:extLst>
          </p:nvPr>
        </p:nvGraphicFramePr>
        <p:xfrm>
          <a:off x="628647" y="3280526"/>
          <a:ext cx="7999416" cy="148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236"/>
                <a:gridCol w="1333236"/>
                <a:gridCol w="1333236"/>
                <a:gridCol w="1333236"/>
                <a:gridCol w="1333236"/>
                <a:gridCol w="1333236"/>
              </a:tblGrid>
              <a:tr h="1036950"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Název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Plánovaný termín předložení žádosti Komisi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Plánované datum</a:t>
                      </a:r>
                      <a:r>
                        <a:rPr lang="cs-CZ" sz="1400" baseline="0" dirty="0" smtClean="0"/>
                        <a:t> zahájení implementace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Plánované</a:t>
                      </a:r>
                      <a:r>
                        <a:rPr lang="cs-CZ" sz="1400" baseline="0" dirty="0" smtClean="0"/>
                        <a:t> datum ukončení implementace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Investiční priorita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Prioritní osa</a:t>
                      </a:r>
                      <a:endParaRPr lang="cs-CZ" sz="1400" dirty="0"/>
                    </a:p>
                  </a:txBody>
                  <a:tcPr/>
                </a:tc>
              </a:tr>
              <a:tr h="448338">
                <a:tc>
                  <a:txBody>
                    <a:bodyPr/>
                    <a:lstStyle/>
                    <a:p>
                      <a:r>
                        <a:rPr lang="cs-CZ" sz="1400" smtClean="0"/>
                        <a:t>MEPHARED II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2017, Q4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2019, Q1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2022,</a:t>
                      </a:r>
                      <a:r>
                        <a:rPr lang="cs-CZ" sz="1400" baseline="0" dirty="0" smtClean="0"/>
                        <a:t> Q4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IP 2 /</a:t>
                      </a:r>
                      <a:r>
                        <a:rPr lang="cs-CZ" sz="1400" baseline="0" dirty="0" smtClean="0"/>
                        <a:t> SC 1</a:t>
                      </a:r>
                      <a:endParaRPr lang="cs-C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 smtClean="0"/>
                        <a:t>PO 2</a:t>
                      </a:r>
                      <a:endParaRPr lang="cs-CZ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892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77591"/>
            <a:ext cx="7886700" cy="3810412"/>
          </a:xfrm>
        </p:spPr>
        <p:txBody>
          <a:bodyPr/>
          <a:lstStyle/>
          <a:p>
            <a:r>
              <a:rPr lang="cs-CZ" dirty="0" smtClean="0"/>
              <a:t>Vytvořený dílčí </a:t>
            </a:r>
            <a:r>
              <a:rPr lang="cs-CZ" dirty="0"/>
              <a:t>výstup</a:t>
            </a:r>
          </a:p>
          <a:p>
            <a:pPr lvl="1" algn="just"/>
            <a:r>
              <a:rPr lang="cs-CZ" b="1" dirty="0"/>
              <a:t>Zpracování analýzy počtu doporučení ve 2. až 5. stupni za období září 2016 až únor 2017 (1.4.2</a:t>
            </a:r>
            <a:r>
              <a:rPr lang="cs-CZ" b="1" dirty="0" smtClean="0"/>
              <a:t>.) - </a:t>
            </a:r>
            <a:r>
              <a:rPr lang="cs-CZ" dirty="0" smtClean="0"/>
              <a:t>posouzení </a:t>
            </a:r>
            <a:r>
              <a:rPr lang="cs-CZ" dirty="0"/>
              <a:t>počtu rediagnostik a nových </a:t>
            </a:r>
            <a:r>
              <a:rPr lang="cs-CZ" dirty="0" smtClean="0"/>
              <a:t>klientů, </a:t>
            </a:r>
            <a:r>
              <a:rPr lang="cs-CZ" dirty="0"/>
              <a:t>doporučení s normovanou finanční náročností nebo bez normované finanční náročnosti za období do února 2017    </a:t>
            </a:r>
          </a:p>
          <a:p>
            <a:pPr lvl="1"/>
            <a:r>
              <a:rPr lang="cs-CZ" dirty="0" smtClean="0"/>
              <a:t>Zpracování </a:t>
            </a:r>
            <a:r>
              <a:rPr lang="cs-CZ" dirty="0"/>
              <a:t>analýzy o počtu dětí cizinců v ČR/krajích (1.4.2</a:t>
            </a:r>
            <a:r>
              <a:rPr lang="cs-CZ" dirty="0" smtClean="0"/>
              <a:t>.)</a:t>
            </a:r>
          </a:p>
          <a:p>
            <a:pPr lvl="1"/>
            <a:r>
              <a:rPr lang="cs-CZ" dirty="0"/>
              <a:t>Zpracování analýzy odměňování v ŠPZ (1.4.2</a:t>
            </a:r>
            <a:r>
              <a:rPr lang="cs-CZ" dirty="0" smtClean="0"/>
              <a:t>.)(podklad pro navýšení financí )</a:t>
            </a:r>
            <a:r>
              <a:rPr lang="cs-CZ" dirty="0"/>
              <a:t>  </a:t>
            </a:r>
            <a:endParaRPr lang="cs-CZ" dirty="0" smtClean="0"/>
          </a:p>
          <a:p>
            <a:pPr lvl="1"/>
            <a:r>
              <a:rPr lang="cs-CZ" dirty="0" smtClean="0"/>
              <a:t>Zahájení </a:t>
            </a:r>
            <a:r>
              <a:rPr lang="cs-CZ" dirty="0"/>
              <a:t>supervize pro poradenská </a:t>
            </a:r>
            <a:r>
              <a:rPr lang="cs-CZ" dirty="0" smtClean="0"/>
              <a:t>zařízení</a:t>
            </a:r>
          </a:p>
          <a:p>
            <a:pPr lvl="1"/>
            <a:r>
              <a:rPr lang="cs-CZ" dirty="0"/>
              <a:t>Zahájení sběru dat k </a:t>
            </a:r>
            <a:r>
              <a:rPr lang="cs-CZ" dirty="0" smtClean="0"/>
              <a:t>druhům metodické podpory v ŠPZ</a:t>
            </a:r>
            <a:endParaRPr lang="cs-CZ" b="1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55241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069960"/>
            <a:ext cx="7886700" cy="3680576"/>
          </a:xfrm>
        </p:spPr>
        <p:txBody>
          <a:bodyPr/>
          <a:lstStyle/>
          <a:p>
            <a:pPr lvl="1" algn="just"/>
            <a:r>
              <a:rPr lang="cs-CZ" b="1" dirty="0" smtClean="0"/>
              <a:t>Navázání </a:t>
            </a:r>
            <a:r>
              <a:rPr lang="cs-CZ" b="1" dirty="0"/>
              <a:t>spolupráce s podpořenými školami a metodické setkání s metodiky pro školy. </a:t>
            </a:r>
            <a:r>
              <a:rPr lang="cs-CZ" dirty="0" smtClean="0"/>
              <a:t>Do </a:t>
            </a:r>
            <a:r>
              <a:rPr lang="cs-CZ" dirty="0"/>
              <a:t>projektu bylo formou smlouvy zapojeno prozatím 42 ze 70 škol. </a:t>
            </a:r>
            <a:r>
              <a:rPr lang="cs-CZ" dirty="0" smtClean="0"/>
              <a:t>Nastavení forem spolupráce, realizace metodické podpory </a:t>
            </a:r>
            <a:br>
              <a:rPr lang="cs-CZ" dirty="0" smtClean="0"/>
            </a:br>
            <a:r>
              <a:rPr lang="cs-CZ" dirty="0" smtClean="0"/>
              <a:t>i programů DVPP, realizace setkání se zástupci škol. Specifikace potřeb škol, stanovení struktury činností v zapojených školách.  </a:t>
            </a:r>
          </a:p>
          <a:p>
            <a:pPr lvl="1" algn="just">
              <a:spcBef>
                <a:spcPts val="1800"/>
              </a:spcBef>
            </a:pPr>
            <a:r>
              <a:rPr lang="cs-CZ" b="1" dirty="0" smtClean="0"/>
              <a:t>Průběžná </a:t>
            </a:r>
            <a:r>
              <a:rPr lang="cs-CZ" b="1" dirty="0"/>
              <a:t>metodická podpora pro školy (3.2</a:t>
            </a:r>
            <a:r>
              <a:rPr lang="cs-CZ" b="1" dirty="0" smtClean="0"/>
              <a:t>) </a:t>
            </a:r>
            <a:r>
              <a:rPr lang="cs-CZ" dirty="0" smtClean="0"/>
              <a:t>(</a:t>
            </a:r>
            <a:r>
              <a:rPr lang="cs-CZ" dirty="0"/>
              <a:t>odpovědi na dotazy, řešení obtíží ve společném vzdělávání).  </a:t>
            </a:r>
          </a:p>
          <a:p>
            <a:endParaRPr lang="cs-CZ" dirty="0">
              <a:latin typeface="+mj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4794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9216" y="1837057"/>
            <a:ext cx="7886700" cy="4136571"/>
          </a:xfrm>
        </p:spPr>
        <p:txBody>
          <a:bodyPr/>
          <a:lstStyle/>
          <a:p>
            <a:pPr lvl="1" algn="just">
              <a:spcBef>
                <a:spcPts val="1800"/>
              </a:spcBef>
            </a:pPr>
            <a:r>
              <a:rPr lang="cs-CZ" dirty="0" smtClean="0"/>
              <a:t>Zahájení </a:t>
            </a:r>
            <a:r>
              <a:rPr lang="cs-CZ" dirty="0"/>
              <a:t>výcviku „Využívání dynamického diagnostického přístupu v poradenské praxi.“ (4.8</a:t>
            </a:r>
            <a:r>
              <a:rPr lang="cs-CZ" dirty="0" smtClean="0"/>
              <a:t>) </a:t>
            </a:r>
            <a:r>
              <a:rPr lang="cs-CZ" b="1" dirty="0" smtClean="0"/>
              <a:t>realizace 1. běh zahájení v prosinci</a:t>
            </a:r>
            <a:r>
              <a:rPr lang="cs-CZ" dirty="0" smtClean="0"/>
              <a:t>.</a:t>
            </a:r>
          </a:p>
          <a:p>
            <a:pPr lvl="1" algn="just">
              <a:spcBef>
                <a:spcPts val="1800"/>
              </a:spcBef>
            </a:pPr>
            <a:r>
              <a:rPr lang="cs-CZ" dirty="0"/>
              <a:t>Zahájení vzdělávacího programu „Kurz logopedické prevence pro pedagogy MŠ a přípravných ročníků ZŠ.“ (4.7</a:t>
            </a:r>
            <a:r>
              <a:rPr lang="cs-CZ" dirty="0" smtClean="0"/>
              <a:t>)- </a:t>
            </a:r>
            <a:r>
              <a:rPr lang="cs-CZ" b="1" dirty="0" smtClean="0"/>
              <a:t>zahájení 1. běhu leden 2017.</a:t>
            </a:r>
          </a:p>
          <a:p>
            <a:pPr lvl="1" algn="just">
              <a:spcBef>
                <a:spcPts val="1800"/>
              </a:spcBef>
            </a:pPr>
            <a:r>
              <a:rPr lang="cs-CZ" dirty="0"/>
              <a:t>Realizace seminářů na téma Zkušenosti se zajištěním podpory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ve </a:t>
            </a:r>
            <a:r>
              <a:rPr lang="cs-CZ" dirty="0"/>
              <a:t>vzdělávání žáků se SVP ve školách</a:t>
            </a:r>
            <a:r>
              <a:rPr lang="cs-CZ" dirty="0" smtClean="0"/>
              <a:t>. (</a:t>
            </a:r>
            <a:r>
              <a:rPr lang="cs-CZ" b="1" dirty="0" smtClean="0"/>
              <a:t>12 seminářů</a:t>
            </a:r>
            <a:r>
              <a:rPr lang="cs-CZ" dirty="0" smtClean="0"/>
              <a:t>)</a:t>
            </a: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82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21805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588872"/>
            <a:ext cx="7886700" cy="896709"/>
          </a:xfrm>
        </p:spPr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85581"/>
            <a:ext cx="7886700" cy="4136571"/>
          </a:xfrm>
        </p:spPr>
        <p:txBody>
          <a:bodyPr/>
          <a:lstStyle/>
          <a:p>
            <a:r>
              <a:rPr lang="cs-CZ" dirty="0" smtClean="0"/>
              <a:t>Vzdělávací aktivity k 30. 4. 2017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83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65929"/>
              </p:ext>
            </p:extLst>
          </p:nvPr>
        </p:nvGraphicFramePr>
        <p:xfrm>
          <a:off x="716437" y="1970203"/>
          <a:ext cx="7258637" cy="34973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6920"/>
                <a:gridCol w="1271151"/>
                <a:gridCol w="1280566"/>
              </a:tblGrid>
              <a:tr h="32058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dirty="0">
                          <a:effectLst/>
                        </a:rPr>
                        <a:t>Regionální semináře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 smtClean="0">
                          <a:effectLst/>
                        </a:rPr>
                        <a:t>91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1342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058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dirty="0">
                          <a:effectLst/>
                        </a:rPr>
                        <a:t>Workshopy - modul 4.4.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 smtClean="0">
                          <a:effectLst/>
                        </a:rPr>
                        <a:t>3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105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058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dirty="0">
                          <a:effectLst/>
                        </a:rPr>
                        <a:t>Školy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55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058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dirty="0">
                          <a:effectLst/>
                        </a:rPr>
                        <a:t>Ostatní moduly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89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31465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dirty="0">
                          <a:effectLst/>
                        </a:rPr>
                        <a:t>Využívání dynamicko-diagnostického přístupu v poradenské praxi 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62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42341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u="none" strike="noStrike" dirty="0">
                          <a:effectLst/>
                        </a:rPr>
                        <a:t>Kurz primární logopedické prevence pro pedagogické pracovníky MŠ a přípravných tříd ZŠ</a:t>
                      </a:r>
                      <a:endParaRPr lang="cs-CZ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 smtClean="0">
                          <a:effectLst/>
                        </a:rPr>
                        <a:t>4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47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0589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>
                          <a:effectLst/>
                        </a:rPr>
                        <a:t> 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0589">
                <a:tc>
                  <a:txBody>
                    <a:bodyPr/>
                    <a:lstStyle/>
                    <a:p>
                      <a:pPr algn="l" fontAlgn="b"/>
                      <a:r>
                        <a:rPr lang="cs-CZ" sz="2000" b="0" u="none" strike="noStrike" dirty="0">
                          <a:effectLst/>
                        </a:rPr>
                        <a:t>CELKEM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113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0" u="none" strike="noStrike" dirty="0" smtClean="0">
                          <a:effectLst/>
                        </a:rPr>
                        <a:t>1700</a:t>
                      </a:r>
                      <a:endParaRPr lang="cs-CZ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4175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 </a:t>
            </a:r>
            <a:r>
              <a:rPr lang="pl-PL" dirty="0" smtClean="0"/>
              <a:t>"</a:t>
            </a:r>
            <a:r>
              <a:rPr lang="cs-CZ" dirty="0"/>
              <a:t> KIPR </a:t>
            </a:r>
            <a:r>
              <a:rPr lang="pl-PL" dirty="0" smtClean="0"/>
              <a:t>" </a:t>
            </a:r>
            <a:r>
              <a:rPr lang="pl-PL" dirty="0"/>
              <a:t>– 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54333"/>
            <a:ext cx="7886700" cy="4136571"/>
          </a:xfrm>
        </p:spPr>
        <p:txBody>
          <a:bodyPr/>
          <a:lstStyle/>
          <a:p>
            <a:r>
              <a:rPr lang="cs-CZ" dirty="0"/>
              <a:t>Souhrnný dosažený pokrok v realizaci projektu včetně dosaženého přínosu </a:t>
            </a:r>
            <a:r>
              <a:rPr lang="cs-CZ" dirty="0" smtClean="0"/>
              <a:t>projektu:</a:t>
            </a:r>
          </a:p>
          <a:p>
            <a:pPr lvl="1" algn="just"/>
            <a:r>
              <a:rPr lang="cs-CZ" dirty="0"/>
              <a:t>Předložení personální oblasti Jednotných pravidel poskytování poradenských služeb pro pilotáž, sběr dat a zpětné vazby z terénu</a:t>
            </a:r>
          </a:p>
          <a:p>
            <a:pPr lvl="1" algn="just"/>
            <a:r>
              <a:rPr lang="cs-CZ" dirty="0"/>
              <a:t>Postupně jsou doplňovány ostatní oblasti Jednotných pravidel</a:t>
            </a:r>
          </a:p>
          <a:p>
            <a:pPr lvl="1" algn="just"/>
            <a:r>
              <a:rPr lang="cs-CZ" dirty="0"/>
              <a:t>Zpracovává se přehled dobré praxe intervenčních postupů se zaměřením na poskytování PO</a:t>
            </a:r>
          </a:p>
          <a:p>
            <a:pPr lvl="1" algn="just"/>
            <a:r>
              <a:rPr lang="cs-CZ" dirty="0"/>
              <a:t>Zpracován koncept evaluačního nástroje pro zhodnocení kvality ŠPZ pro </a:t>
            </a:r>
            <a:r>
              <a:rPr lang="cs-CZ" dirty="0" smtClean="0"/>
              <a:t>pilotáž</a:t>
            </a:r>
          </a:p>
          <a:p>
            <a:pPr lvl="1" algn="just"/>
            <a:r>
              <a:rPr lang="cs-CZ" dirty="0" smtClean="0"/>
              <a:t>Realizované vzdělávací programy</a:t>
            </a:r>
          </a:p>
          <a:p>
            <a:pPr lvl="1" algn="just"/>
            <a:r>
              <a:rPr lang="cs-CZ" dirty="0" smtClean="0"/>
              <a:t>Podpora zapojených škol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84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433809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„KIPR" – 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07736"/>
            <a:ext cx="7886700" cy="3983168"/>
          </a:xfrm>
        </p:spPr>
        <p:txBody>
          <a:bodyPr/>
          <a:lstStyle/>
          <a:p>
            <a:r>
              <a:rPr lang="cs-CZ" dirty="0"/>
              <a:t>Finanční čerpání za sledované období:</a:t>
            </a:r>
          </a:p>
          <a:p>
            <a:endParaRPr lang="cs-CZ" sz="800" dirty="0">
              <a:latin typeface="+mj-lt"/>
            </a:endParaRPr>
          </a:p>
          <a:p>
            <a:pPr fontAlgn="ctr"/>
            <a:r>
              <a:rPr lang="cs-CZ" b="0" dirty="0">
                <a:latin typeface="+mj-lt"/>
              </a:rPr>
              <a:t>Rozpočet projektu :                              149 990 152,30 Kč</a:t>
            </a:r>
          </a:p>
          <a:p>
            <a:pPr fontAlgn="ctr"/>
            <a:r>
              <a:rPr lang="cs-CZ" b="0" dirty="0">
                <a:latin typeface="+mj-lt"/>
              </a:rPr>
              <a:t>Dosud vyčerpáno  :                                   8 401 637,00 Kč</a:t>
            </a:r>
          </a:p>
          <a:p>
            <a:pPr fontAlgn="ctr"/>
            <a:r>
              <a:rPr lang="cs-CZ" b="0" dirty="0">
                <a:latin typeface="+mj-lt"/>
              </a:rPr>
              <a:t>Nezpůsobilé výdaje:                               </a:t>
            </a:r>
            <a:r>
              <a:rPr lang="cs-CZ" b="0" dirty="0" smtClean="0">
                <a:latin typeface="+mj-lt"/>
              </a:rPr>
              <a:t>---------------- </a:t>
            </a:r>
            <a:endParaRPr lang="cs-CZ" b="0" dirty="0">
              <a:latin typeface="+mj-lt"/>
            </a:endParaRPr>
          </a:p>
          <a:p>
            <a:pPr fontAlgn="ctr"/>
            <a:r>
              <a:rPr lang="cs-CZ" b="0" dirty="0">
                <a:latin typeface="+mj-lt"/>
              </a:rPr>
              <a:t>Výše poslední ŽoP:                                     5 846 556,00 Kč</a:t>
            </a:r>
          </a:p>
          <a:p>
            <a:pPr fontAlgn="ctr"/>
            <a:r>
              <a:rPr lang="cs-CZ" b="0" dirty="0">
                <a:latin typeface="+mj-lt"/>
              </a:rPr>
              <a:t>Předpokládaná výše následující ŽoP :      9 000 000,00 Kč</a:t>
            </a:r>
          </a:p>
          <a:p>
            <a:pPr fontAlgn="ctr"/>
            <a:r>
              <a:rPr lang="cs-CZ" b="0" dirty="0">
                <a:latin typeface="+mj-lt"/>
              </a:rPr>
              <a:t>Nejbližší finanční milník – datum:          	</a:t>
            </a:r>
            <a:r>
              <a:rPr lang="cs-CZ" b="0" dirty="0" smtClean="0">
                <a:latin typeface="+mj-lt"/>
              </a:rPr>
              <a:t>30.5.2017</a:t>
            </a:r>
            <a:endParaRPr lang="cs-CZ" b="0" dirty="0">
              <a:latin typeface="+mj-lt"/>
            </a:endParaRPr>
          </a:p>
          <a:p>
            <a:pPr fontAlgn="ctr"/>
            <a:r>
              <a:rPr lang="cs-CZ" b="0" dirty="0">
                <a:latin typeface="+mj-lt"/>
              </a:rPr>
              <a:t>Nejbližší finanční milník – částka:           24 303 238,06 Kč</a:t>
            </a:r>
          </a:p>
          <a:p>
            <a:pPr fontAlgn="ctr"/>
            <a:r>
              <a:rPr lang="cs-CZ" b="0" dirty="0">
                <a:latin typeface="+mj-lt"/>
              </a:rPr>
              <a:t>Dosavadní čerpání ve vztahu k milníku:         35%</a:t>
            </a:r>
          </a:p>
        </p:txBody>
      </p:sp>
    </p:spTree>
    <p:extLst>
      <p:ext uri="{BB962C8B-B14F-4D97-AF65-F5344CB8AC3E}">
        <p14:creationId xmlns:p14="http://schemas.microsoft.com/office/powerpoint/2010/main" val="72759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</a:t>
            </a:r>
            <a:r>
              <a:rPr lang="cs-CZ" dirty="0"/>
              <a:t>" KIPR " </a:t>
            </a:r>
            <a:r>
              <a:rPr lang="cs-CZ" dirty="0" smtClean="0"/>
              <a:t>– 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98655"/>
            <a:ext cx="7886700" cy="3966420"/>
          </a:xfrm>
        </p:spPr>
        <p:txBody>
          <a:bodyPr/>
          <a:lstStyle/>
          <a:p>
            <a:r>
              <a:rPr lang="cs-CZ" dirty="0" smtClean="0"/>
              <a:t>Přínos projektu za sledované období pro cílové skupiny případně pro systém:</a:t>
            </a:r>
          </a:p>
          <a:p>
            <a:pPr lvl="1" algn="just"/>
            <a:r>
              <a:rPr lang="cs-CZ" b="1" dirty="0"/>
              <a:t>Pro pracovníky ŠPZ </a:t>
            </a:r>
            <a:r>
              <a:rPr lang="cs-CZ" dirty="0"/>
              <a:t>– zahájena činnost metodické sítě, která pokrývá území ČR, zapojeny jsou všechny kraje a to PPP i SPC. Pracovníci ŠPZ se účastní vzdělávání organizovaného v projektu. Za sledované období bylo realizováno již </a:t>
            </a:r>
            <a:r>
              <a:rPr lang="cs-CZ" b="1" dirty="0" smtClean="0"/>
              <a:t>113 </a:t>
            </a:r>
            <a:r>
              <a:rPr lang="cs-CZ" b="1" dirty="0"/>
              <a:t>seminářů a kurzů, dále 36 metodických setkání </a:t>
            </a:r>
            <a:r>
              <a:rPr lang="cs-CZ" dirty="0"/>
              <a:t>v rámci regionů.</a:t>
            </a:r>
          </a:p>
          <a:p>
            <a:pPr lvl="1" algn="just"/>
            <a:r>
              <a:rPr lang="cs-CZ" b="1" dirty="0"/>
              <a:t>Pedagogičtí pracovníci MŠ, ZŠ a SŠ </a:t>
            </a:r>
            <a:r>
              <a:rPr lang="cs-CZ" dirty="0"/>
              <a:t>– zahájena spolupráce se školami, pracovníkům je poskytována metodická podpora, účastní se nabízených programů DVPP, kurzů a vzdělávacích modulů, komunikují s jednotlivými manažery </a:t>
            </a:r>
            <a:r>
              <a:rPr lang="cs-CZ" dirty="0" smtClean="0"/>
              <a:t>KA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7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47930"/>
            <a:ext cx="7886700" cy="4117145"/>
          </a:xfrm>
        </p:spPr>
        <p:txBody>
          <a:bodyPr/>
          <a:lstStyle/>
          <a:p>
            <a:pPr lvl="1" algn="just"/>
            <a:r>
              <a:rPr lang="cs-CZ" b="1" dirty="0"/>
              <a:t>Vedoucí pracovníci škol a školských zařízení</a:t>
            </a:r>
            <a:r>
              <a:rPr lang="cs-CZ" dirty="0"/>
              <a:t> – těmto pracovníkům je poskytována metodická podpora, zúčastňují se seminářů zaměřených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 </a:t>
            </a:r>
            <a:r>
              <a:rPr lang="cs-CZ" dirty="0"/>
              <a:t>jednotný výklad novely školského zákona - § 16 uplatňování PO. Vedoucí ŠPZ zpracovali podněty </a:t>
            </a:r>
            <a:r>
              <a:rPr lang="cs-CZ" dirty="0" smtClean="0"/>
              <a:t>k vyhl.27/2016 </a:t>
            </a:r>
            <a:r>
              <a:rPr lang="cs-CZ" dirty="0"/>
              <a:t>Sb. </a:t>
            </a:r>
          </a:p>
          <a:p>
            <a:pPr lvl="1" algn="just"/>
            <a:r>
              <a:rPr lang="cs-CZ" b="1" dirty="0"/>
              <a:t>Zaměstnanci veřejné správy a zřizovatelů škol působících ve vzdělávací politice</a:t>
            </a:r>
            <a:r>
              <a:rPr lang="cs-CZ" dirty="0"/>
              <a:t> </a:t>
            </a:r>
            <a:r>
              <a:rPr lang="cs-CZ" dirty="0" smtClean="0"/>
              <a:t>- spolupráce </a:t>
            </a:r>
            <a:r>
              <a:rPr lang="cs-CZ" dirty="0"/>
              <a:t>s ASZ v tipování škol pro zapojení do projektu</a:t>
            </a:r>
          </a:p>
          <a:p>
            <a:pPr lvl="1" algn="just"/>
            <a:r>
              <a:rPr lang="cs-CZ" dirty="0"/>
              <a:t>Na setkáních s pracovníky KÚ </a:t>
            </a:r>
            <a:r>
              <a:rPr lang="cs-CZ" dirty="0" smtClean="0"/>
              <a:t>byl </a:t>
            </a:r>
            <a:r>
              <a:rPr lang="cs-CZ" dirty="0"/>
              <a:t>opakovaně prezentován projekt a KÚ byly informovány o skladbě nejčastěji uplatňovaných </a:t>
            </a:r>
            <a:r>
              <a:rPr lang="cs-CZ" dirty="0" smtClean="0"/>
              <a:t>PO (opakovaně)</a:t>
            </a:r>
            <a:endParaRPr lang="cs-CZ" dirty="0"/>
          </a:p>
          <a:p>
            <a:pPr lvl="1" algn="just"/>
            <a:r>
              <a:rPr lang="cs-CZ" dirty="0"/>
              <a:t>Uskutečnila se odborná diskuse a odborný výklad na dané téma, včetně informací k potřebě posilování personálního obsazení </a:t>
            </a:r>
            <a:r>
              <a:rPr lang="cs-CZ" dirty="0" smtClean="0"/>
              <a:t>ŠPZ </a:t>
            </a:r>
            <a:r>
              <a:rPr lang="cs-CZ" dirty="0"/>
              <a:t>– zejména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doplnění sociálními pracovníky a administrativními </a:t>
            </a:r>
            <a:r>
              <a:rPr lang="cs-CZ" dirty="0" smtClean="0"/>
              <a:t>pracovníky (Teplice)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87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377750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00105"/>
            <a:ext cx="7886700" cy="3664970"/>
          </a:xfrm>
        </p:spPr>
        <p:txBody>
          <a:bodyPr/>
          <a:lstStyle/>
          <a:p>
            <a:pPr lvl="1" algn="just"/>
            <a:r>
              <a:rPr lang="cs-CZ" b="1" dirty="0"/>
              <a:t>Studenti vysokých škol </a:t>
            </a:r>
            <a:r>
              <a:rPr lang="cs-CZ" dirty="0"/>
              <a:t>– realizace odborného panelu se zástupci VŠ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odborníků z praxe – diskuse zejména na téma struktury Jednotných pravidel. V současné době probíhá příprava druhého odborného panelu</a:t>
            </a:r>
          </a:p>
          <a:p>
            <a:pPr lvl="1" algn="just">
              <a:spcBef>
                <a:spcPts val="1800"/>
              </a:spcBef>
            </a:pPr>
            <a:r>
              <a:rPr lang="cs-CZ" b="1" dirty="0"/>
              <a:t>Děti a žáci </a:t>
            </a:r>
            <a:r>
              <a:rPr lang="cs-CZ" dirty="0"/>
              <a:t>– podpora v projektu je nepřímá – prostřednictvím služeb ŠPZ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 </a:t>
            </a:r>
            <a:r>
              <a:rPr lang="cs-CZ" dirty="0"/>
              <a:t>podpory zapojených škol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88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006150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</a:t>
            </a:r>
            <a:r>
              <a:rPr lang="cs-CZ" dirty="0"/>
              <a:t>" KIPR " </a:t>
            </a:r>
            <a:r>
              <a:rPr lang="cs-CZ" dirty="0" smtClean="0"/>
              <a:t>– 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36327"/>
            <a:ext cx="7886700" cy="4264247"/>
          </a:xfrm>
        </p:spPr>
        <p:txBody>
          <a:bodyPr/>
          <a:lstStyle/>
          <a:p>
            <a:r>
              <a:rPr lang="cs-CZ" dirty="0" smtClean="0"/>
              <a:t>Popis oblastí spolupráce s ostatními Individuálními projekty ostatními:</a:t>
            </a:r>
          </a:p>
          <a:p>
            <a:endParaRPr lang="cs-CZ" sz="900" dirty="0" smtClean="0">
              <a:latin typeface="+mj-lt"/>
            </a:endParaRPr>
          </a:p>
          <a:p>
            <a:pPr lvl="1" algn="just"/>
            <a:r>
              <a:rPr lang="cs-CZ" b="1" dirty="0"/>
              <a:t>Česká školní inspekce  „Komplexní systém hodnocení“</a:t>
            </a:r>
            <a:r>
              <a:rPr lang="cs-CZ" dirty="0"/>
              <a:t> – spolupráce zejména v oblasti sdílení metodických informací a analytických informací projektu – účast na společné diskusi k cílům projektu na ČŠI</a:t>
            </a:r>
          </a:p>
          <a:p>
            <a:pPr lvl="1" algn="just"/>
            <a:r>
              <a:rPr lang="cs-CZ" b="1" dirty="0" smtClean="0"/>
              <a:t>NIDV – Implementace </a:t>
            </a:r>
            <a:r>
              <a:rPr lang="cs-CZ" b="1" dirty="0"/>
              <a:t>kariérního systému učitelů (IMKA) </a:t>
            </a:r>
            <a:r>
              <a:rPr lang="cs-CZ" dirty="0"/>
              <a:t>– spolupráce zaměřena na vzdělávání v rámci podpory škol zařazených do intenzivní podpory, sdílení informací o PO relevantních pro přípravu plánů výuky, sdílení výstupů, týkajících se Plánu pedagogické podpory</a:t>
            </a:r>
          </a:p>
          <a:p>
            <a:pPr lvl="1" algn="just"/>
            <a:r>
              <a:rPr lang="cs-CZ" b="1" dirty="0"/>
              <a:t>Úřad vlády ČR – sekce pro lidská práva „Koordinovaný přístup – inkluzivní vzdělávání“</a:t>
            </a:r>
            <a:r>
              <a:rPr lang="cs-CZ" dirty="0"/>
              <a:t>- spolupráce je zaměřena na výběr a spolupráci se znevýhodněnými školami, společná účast na pracovních skupinách, příprava programů DVPP – uskutečnilo se 5 setkání s ASZ</a:t>
            </a:r>
          </a:p>
        </p:txBody>
      </p:sp>
    </p:spTree>
    <p:extLst>
      <p:ext uri="{BB962C8B-B14F-4D97-AF65-F5344CB8AC3E}">
        <p14:creationId xmlns:p14="http://schemas.microsoft.com/office/powerpoint/2010/main" val="16819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5451" y="873543"/>
            <a:ext cx="4029017" cy="1439348"/>
          </a:xfrm>
        </p:spPr>
        <p:txBody>
          <a:bodyPr anchor="ctr">
            <a:noAutofit/>
          </a:bodyPr>
          <a:lstStyle/>
          <a:p>
            <a:r>
              <a:rPr lang="cs-C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Univerzita Karlova</a:t>
            </a:r>
          </a:p>
          <a:p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Lékařská fakulta UK v Hradci Králové</a:t>
            </a:r>
          </a:p>
          <a:p>
            <a:r>
              <a:rPr lang="cs-CZ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Farmaceutická fakulta UK v Hradci Králové</a:t>
            </a:r>
          </a:p>
        </p:txBody>
      </p:sp>
      <p:sp>
        <p:nvSpPr>
          <p:cNvPr id="6" name="Nadpis 1"/>
          <p:cNvSpPr>
            <a:spLocks noGrp="1"/>
          </p:cNvSpPr>
          <p:nvPr>
            <p:ph type="ctrTitle"/>
          </p:nvPr>
        </p:nvSpPr>
        <p:spPr>
          <a:xfrm>
            <a:off x="1199073" y="2853217"/>
            <a:ext cx="6702482" cy="3233751"/>
          </a:xfrm>
        </p:spPr>
        <p:txBody>
          <a:bodyPr anchor="ctr">
            <a:noAutofit/>
          </a:bodyPr>
          <a:lstStyle/>
          <a:p>
            <a:pPr eaLnBrk="0" fontAlgn="base" hangingPunct="0"/>
            <a:r>
              <a:rPr lang="cs-CZ" sz="54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MEPHARED II</a:t>
            </a:r>
            <a:r>
              <a:rPr lang="cs-CZ" sz="6600" b="1" dirty="0" smtClean="0">
                <a:solidFill>
                  <a:schemeClr val="tx1"/>
                </a:solidFill>
                <a:cs typeface="Arial"/>
              </a:rPr>
              <a:t/>
            </a:r>
            <a:br>
              <a:rPr lang="cs-CZ" sz="6600" b="1" dirty="0" smtClean="0">
                <a:solidFill>
                  <a:schemeClr val="tx1"/>
                </a:solidFill>
                <a:cs typeface="Arial"/>
              </a:rPr>
            </a:br>
            <a:r>
              <a:rPr lang="cs-CZ" sz="2400" b="1" dirty="0" smtClean="0">
                <a:solidFill>
                  <a:schemeClr val="tx1"/>
                </a:solidFill>
                <a:latin typeface="Calibri"/>
                <a:ea typeface="+mn-ea"/>
                <a:cs typeface="Arial"/>
              </a:rPr>
              <a:t/>
            </a:r>
            <a:br>
              <a:rPr lang="cs-CZ" sz="2400" b="1" dirty="0" smtClean="0">
                <a:solidFill>
                  <a:schemeClr val="tx1"/>
                </a:solidFill>
                <a:latin typeface="Calibri"/>
                <a:ea typeface="+mn-ea"/>
                <a:cs typeface="Arial"/>
              </a:rPr>
            </a:br>
            <a:r>
              <a:rPr lang="cs-CZ" sz="2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Vzdělávací a výzkumné a centrum Univerzity Karlovy v Hradci Králové</a:t>
            </a:r>
            <a:endParaRPr lang="cs-CZ" sz="2000" dirty="0">
              <a:solidFill>
                <a:schemeClr val="accent5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073" y="333217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9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38848"/>
            <a:ext cx="7886700" cy="3926227"/>
          </a:xfrm>
        </p:spPr>
        <p:txBody>
          <a:bodyPr/>
          <a:lstStyle/>
          <a:p>
            <a:pPr lvl="1" algn="just"/>
            <a:r>
              <a:rPr lang="cs-CZ" b="1" dirty="0"/>
              <a:t>NIDV – „Strategické řízení a plánování ve školách a územích“ </a:t>
            </a:r>
            <a:r>
              <a:rPr lang="cs-CZ" dirty="0"/>
              <a:t>– spolupráce v oblasti nastavování principů inkluzivního vzdělávání ve </a:t>
            </a:r>
            <a:r>
              <a:rPr lang="cs-CZ" dirty="0" smtClean="0"/>
              <a:t>školách, </a:t>
            </a:r>
            <a:r>
              <a:rPr lang="cs-CZ" dirty="0"/>
              <a:t>role pedagogické připravenosti na zpracovávání PO ve školách, role kvalitního managementu školy jako součást podpory školní kultury</a:t>
            </a:r>
          </a:p>
          <a:p>
            <a:pPr lvl="1" algn="just"/>
            <a:r>
              <a:rPr lang="cs-CZ" b="1" dirty="0"/>
              <a:t>NÚV – „Podpora krajského akčního plánování“ (P-KAP) </a:t>
            </a:r>
          </a:p>
          <a:p>
            <a:pPr lvl="1" algn="just"/>
            <a:r>
              <a:rPr lang="cs-CZ" b="1" dirty="0"/>
              <a:t>V rámci spolupráce</a:t>
            </a:r>
            <a:r>
              <a:rPr lang="cs-CZ" dirty="0"/>
              <a:t> – účast všech zástupců dalších IPs k účasti a prezentaci svých projektů na Celostátním metodickém setkání KIPR v lednu 2017</a:t>
            </a:r>
          </a:p>
          <a:p>
            <a:pPr lvl="1" algn="just"/>
            <a:r>
              <a:rPr lang="cs-CZ" b="1" dirty="0"/>
              <a:t>Nad rámec spolupráce</a:t>
            </a:r>
            <a:r>
              <a:rPr lang="cs-CZ" dirty="0"/>
              <a:t> s IPs byla zabezpečena účast zástupců projektu KIPR na Místních konferencích projektu NIDV-SRP v rámci celé republiky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90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9385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</a:t>
            </a:r>
            <a:r>
              <a:rPr lang="cs-CZ" dirty="0"/>
              <a:t>" KIPR " </a:t>
            </a:r>
            <a:r>
              <a:rPr lang="cs-CZ" dirty="0" smtClean="0"/>
              <a:t>– informace od realizátora IPs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58462"/>
            <a:ext cx="7886700" cy="4006613"/>
          </a:xfrm>
        </p:spPr>
        <p:txBody>
          <a:bodyPr/>
          <a:lstStyle/>
          <a:p>
            <a:r>
              <a:rPr lang="pl-PL" dirty="0" smtClean="0"/>
              <a:t>Rizika v realizaci projektu a návrhy na jejich eliminaci:</a:t>
            </a:r>
            <a:endParaRPr lang="cs-CZ" dirty="0" smtClean="0"/>
          </a:p>
          <a:p>
            <a:pPr lvl="1" algn="just"/>
            <a:r>
              <a:rPr lang="cs-CZ" dirty="0"/>
              <a:t>Výběrové řízení na HMP – uchazeči nesplňují nastavená kritéria (odbornost, délka praxe, publikační činnost, absence PRINCE, IPMA apod.) HMP, který z projektu odstoupil publikoval a nepravdivě informoval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realizaci projektu – což mělo za následek nejistotu uchazečů výběrového řízení, popř. odhlášení se z výběrového řízení.</a:t>
            </a:r>
          </a:p>
          <a:p>
            <a:pPr lvl="1" algn="just"/>
            <a:r>
              <a:rPr lang="cs-CZ" dirty="0"/>
              <a:t>Realizují se nová výběrová řízení</a:t>
            </a:r>
          </a:p>
          <a:p>
            <a:pPr lvl="1" algn="just"/>
            <a:r>
              <a:rPr lang="cs-CZ" dirty="0"/>
              <a:t>Média – negativní mediální kampaň obsahující nepravdivé údaje </a:t>
            </a:r>
          </a:p>
          <a:p>
            <a:pPr lvl="1"/>
            <a:r>
              <a:rPr lang="cs-CZ" dirty="0"/>
              <a:t>Očištění jména organizace prostřednictvím transparentního auditu.</a:t>
            </a:r>
          </a:p>
          <a:p>
            <a:pPr marL="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005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60396"/>
            <a:ext cx="7886700" cy="3604679"/>
          </a:xfrm>
        </p:spPr>
        <p:txBody>
          <a:bodyPr/>
          <a:lstStyle/>
          <a:p>
            <a:pPr lvl="1" algn="just"/>
            <a:r>
              <a:rPr lang="cs-CZ" b="1" dirty="0"/>
              <a:t>Systém MS2014+ </a:t>
            </a:r>
            <a:r>
              <a:rPr lang="cs-CZ" dirty="0"/>
              <a:t>- Není plně funkční pro projekt KIPR, což se odráží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ve </a:t>
            </a:r>
            <a:r>
              <a:rPr lang="cs-CZ" dirty="0"/>
              <a:t>zvýšené administrativní náročnosti při administraci projektu</a:t>
            </a:r>
          </a:p>
          <a:p>
            <a:pPr lvl="1" algn="just">
              <a:spcBef>
                <a:spcPts val="1800"/>
              </a:spcBef>
            </a:pPr>
            <a:r>
              <a:rPr lang="cs-CZ" dirty="0"/>
              <a:t>Co nejrychleji zabezpečit zprovoznění systému, aby byla možnost využívat všechny jeho funkce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92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480015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" KIPR " – informace od realizátora IPs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989574"/>
            <a:ext cx="7886700" cy="3775501"/>
          </a:xfrm>
        </p:spPr>
        <p:txBody>
          <a:bodyPr/>
          <a:lstStyle/>
          <a:p>
            <a:r>
              <a:rPr lang="cs-CZ" dirty="0" smtClean="0"/>
              <a:t>Kontaktní osoby</a:t>
            </a:r>
          </a:p>
          <a:p>
            <a:r>
              <a:rPr lang="cs-CZ" b="0" dirty="0" smtClean="0"/>
              <a:t>Zástupce hlavního projektového manažera</a:t>
            </a:r>
          </a:p>
          <a:p>
            <a:r>
              <a:rPr lang="cs-CZ" b="0" dirty="0" smtClean="0"/>
              <a:t>PhDr. Alena Plšková</a:t>
            </a:r>
          </a:p>
          <a:p>
            <a:r>
              <a:rPr lang="cs-CZ" b="0" dirty="0">
                <a:solidFill>
                  <a:schemeClr val="accent5">
                    <a:lumMod val="75000"/>
                  </a:schemeClr>
                </a:solidFill>
                <a:hlinkClick r:id="rId2"/>
              </a:rPr>
              <a:t>alena.plskova@nuv.cz</a:t>
            </a:r>
            <a:endParaRPr lang="cs-CZ" b="0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cs-CZ" b="0" dirty="0"/>
          </a:p>
          <a:p>
            <a:r>
              <a:rPr lang="cs-CZ" b="0" dirty="0" smtClean="0"/>
              <a:t>Náměstkyně ředitelky NÚV</a:t>
            </a:r>
          </a:p>
          <a:p>
            <a:r>
              <a:rPr lang="cs-CZ" b="0" dirty="0" smtClean="0"/>
              <a:t>PhDr. Jana Zapletalová</a:t>
            </a:r>
          </a:p>
          <a:p>
            <a:r>
              <a:rPr lang="cs-CZ" b="0" dirty="0" smtClean="0">
                <a:solidFill>
                  <a:schemeClr val="accent5">
                    <a:lumMod val="75000"/>
                  </a:schemeClr>
                </a:solidFill>
              </a:rPr>
              <a:t>jana.zapletalova@nuv.cz</a:t>
            </a:r>
            <a:endParaRPr lang="cs-CZ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B30C74-F07A-421C-AE68-69AA47F8DB3C}" type="slidenum">
              <a:rPr lang="cs-CZ" smtClean="0"/>
              <a:pPr>
                <a:defRPr/>
              </a:pPr>
              <a:t>93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44160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94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Diskuse, různé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373731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95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Další zasedání MV OP VVV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818679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Plánované termíny dalších zasedání MV OP VVV: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2140299"/>
            <a:ext cx="7886700" cy="3624776"/>
          </a:xfrm>
        </p:spPr>
        <p:txBody>
          <a:bodyPr/>
          <a:lstStyle/>
          <a:p>
            <a:endParaRPr lang="cs-CZ" sz="2800" b="0" dirty="0" smtClean="0"/>
          </a:p>
          <a:p>
            <a:r>
              <a:rPr lang="cs-CZ" sz="2800" b="0" dirty="0" smtClean="0"/>
              <a:t>11. zasedání MV OP VVV – </a:t>
            </a:r>
            <a:r>
              <a:rPr lang="cs-CZ" sz="2800" dirty="0"/>
              <a:t>11. a </a:t>
            </a:r>
            <a:r>
              <a:rPr lang="cs-CZ" sz="2800" dirty="0" smtClean="0"/>
              <a:t>12. října 2017</a:t>
            </a:r>
          </a:p>
          <a:p>
            <a:endParaRPr lang="cs-CZ" sz="2800" b="0" dirty="0" smtClean="0"/>
          </a:p>
          <a:p>
            <a:r>
              <a:rPr lang="cs-CZ" sz="2800" b="0" dirty="0" smtClean="0"/>
              <a:t>12. zasedání MV OP VVV – </a:t>
            </a:r>
            <a:r>
              <a:rPr lang="cs-CZ" sz="2800" dirty="0" smtClean="0"/>
              <a:t>14. prosince 2017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0C74-F07A-421C-AE68-69AA47F8DB3C}" type="slidenum">
              <a:rPr lang="cs-CZ" smtClean="0"/>
              <a:pPr/>
              <a:t>96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40378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557624"/>
            <a:ext cx="6857373" cy="896709"/>
          </a:xfrm>
        </p:spPr>
        <p:txBody>
          <a:bodyPr/>
          <a:lstStyle/>
          <a:p>
            <a:pPr marL="0" indent="0" algn="ctr"/>
            <a:r>
              <a:rPr lang="cs-CZ" dirty="0" smtClean="0"/>
              <a:t>Seznam IPs v realizaci k projednání na dalším zasedání MV OP VVV (11. a 12. října 2017):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38848"/>
            <a:ext cx="7886700" cy="3926227"/>
          </a:xfrm>
        </p:spPr>
        <p:txBody>
          <a:bodyPr/>
          <a:lstStyle/>
          <a:p>
            <a:endParaRPr lang="cs-CZ" sz="2800" b="0" dirty="0" smtClean="0"/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0" dirty="0"/>
              <a:t>Inkluzivní a kvalitní vzdělávání v územích se sociálně vyloučenými lokalitami </a:t>
            </a:r>
            <a:r>
              <a:rPr lang="cs-CZ" b="0" dirty="0" smtClean="0"/>
              <a:t>IPs (IKV) - Úřad vlády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0" dirty="0"/>
              <a:t>Komplexní systém </a:t>
            </a:r>
            <a:r>
              <a:rPr lang="cs-CZ" b="0" dirty="0" smtClean="0"/>
              <a:t>hodnocení (KHS) – ČŠI</a:t>
            </a:r>
          </a:p>
          <a:p>
            <a:pPr marL="457200" indent="-45720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0" dirty="0"/>
              <a:t>Národní centrum pro elektronické informační zdroje </a:t>
            </a:r>
            <a:r>
              <a:rPr lang="cs-CZ" b="0" dirty="0" smtClean="0"/>
              <a:t>(CzechELib) – NTK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b="0" dirty="0"/>
              <a:t>Společné vzdělávání a podpora škol krok za </a:t>
            </a:r>
            <a:r>
              <a:rPr lang="pl-PL" b="0" dirty="0" smtClean="0"/>
              <a:t>krokem (APIV A) - NÚV</a:t>
            </a:r>
          </a:p>
          <a:p>
            <a:pPr marL="457200" indent="-4572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b="0" dirty="0"/>
              <a:t>Podpora společného vzdělávání v pedagogické </a:t>
            </a:r>
            <a:r>
              <a:rPr lang="cs-CZ" b="0" dirty="0" smtClean="0"/>
              <a:t>praxi (APIV B) - NIDV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30C74-F07A-421C-AE68-69AA47F8DB3C}" type="slidenum">
              <a:rPr lang="cs-CZ" smtClean="0"/>
              <a:pPr/>
              <a:t>97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632067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0C1B5-C3EC-4F58-8959-76611B89E825}" type="slidenum">
              <a:rPr lang="cs-CZ" smtClean="0"/>
              <a:pPr>
                <a:defRPr/>
              </a:pPr>
              <a:t>98</a:t>
            </a:fld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 smtClean="0"/>
              <a:t>Děkujeme za pozornost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7132635"/>
      </p:ext>
    </p:extLst>
  </p:cSld>
  <p:clrMapOvr>
    <a:masterClrMapping/>
  </p:clrMapOvr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zor_opvvv_prezentace (1) [režim kompatibility]" id="{DA703A08-D6F4-42ED-9A42-4325FB56D4EB}" vid="{E9B53D6E-C1B4-47F6-B453-122E81F271C3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15OPMSMT0001-28-55583</_dlc_DocId>
    <_dlc_DocIdUrl xmlns="0104a4cd-1400-468e-be1b-c7aad71d7d5a">
      <Url>http://op.msmt.cz/_layouts/15/DocIdRedir.aspx?ID=15OPMSMT0001-28-55583</Url>
      <Description>15OPMSMT0001-28-55583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LongProperties xmlns="http://schemas.microsoft.com/office/2006/metadata/longProperties"/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3213B46-67E7-4577-80D8-B5EE09FB4EC9}"/>
</file>

<file path=customXml/itemProps2.xml><?xml version="1.0" encoding="utf-8"?>
<ds:datastoreItem xmlns:ds="http://schemas.openxmlformats.org/officeDocument/2006/customXml" ds:itemID="{EAC7F1C7-AD35-42B1-A9B9-B06BEC0DCA55}"/>
</file>

<file path=customXml/itemProps3.xml><?xml version="1.0" encoding="utf-8"?>
<ds:datastoreItem xmlns:ds="http://schemas.openxmlformats.org/officeDocument/2006/customXml" ds:itemID="{8BA94D40-30F9-4796-A102-81038661A2BD}"/>
</file>

<file path=customXml/itemProps4.xml><?xml version="1.0" encoding="utf-8"?>
<ds:datastoreItem xmlns:ds="http://schemas.openxmlformats.org/officeDocument/2006/customXml" ds:itemID="{281EB1A4-4A50-425C-A788-3E0DA2990E03}"/>
</file>

<file path=customXml/itemProps5.xml><?xml version="1.0" encoding="utf-8"?>
<ds:datastoreItem xmlns:ds="http://schemas.openxmlformats.org/officeDocument/2006/customXml" ds:itemID="{2E45F4E9-A411-4698-8786-FAE56C4C4A90}"/>
</file>

<file path=docProps/app.xml><?xml version="1.0" encoding="utf-8"?>
<Properties xmlns="http://schemas.openxmlformats.org/officeDocument/2006/extended-properties" xmlns:vt="http://schemas.openxmlformats.org/officeDocument/2006/docPropsVTypes">
  <Template>Prezentace MV</Template>
  <TotalTime>1937</TotalTime>
  <Words>4595</Words>
  <Application>Microsoft Office PowerPoint</Application>
  <PresentationFormat>Předvádění na obrazovce (4:3)</PresentationFormat>
  <Paragraphs>1001</Paragraphs>
  <Slides>98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98</vt:i4>
      </vt:variant>
    </vt:vector>
  </HeadingPairs>
  <TitlesOfParts>
    <vt:vector size="105" baseType="lpstr">
      <vt:lpstr>Arial</vt:lpstr>
      <vt:lpstr>Calibri</vt:lpstr>
      <vt:lpstr>Calibri Light</vt:lpstr>
      <vt:lpstr>Tahoma</vt:lpstr>
      <vt:lpstr>Times New Roman</vt:lpstr>
      <vt:lpstr>Wingdings</vt:lpstr>
      <vt:lpstr>Vlastní návrh</vt:lpstr>
      <vt:lpstr>Prezentace aplikace PowerPoint</vt:lpstr>
      <vt:lpstr>Program:</vt:lpstr>
      <vt:lpstr>Prezentace aplikace PowerPoint</vt:lpstr>
      <vt:lpstr>Prezentace aplikace PowerPoint</vt:lpstr>
      <vt:lpstr>Prezentace aplikace PowerPoint</vt:lpstr>
      <vt:lpstr>Prezentace aplikace PowerPoint</vt:lpstr>
      <vt:lpstr>Revize OP VVV</vt:lpstr>
      <vt:lpstr>Revize OP VVV – příloha D Seznam velkých projektů MEPHARED II</vt:lpstr>
      <vt:lpstr>MEPHARED II  Vzdělávací a výzkumné a centrum Univerzity Karlovy v Hradci Králové</vt:lpstr>
      <vt:lpstr>Vzdělávací a výzkumné centrum Univerzity Karlovy v Hradci Králové (1/6)</vt:lpstr>
      <vt:lpstr>Vzdělávací a výzkumné centrum Univerzity Karlovy v Hradci Králové (2/6)</vt:lpstr>
      <vt:lpstr>Vzdělávací a výzkumné centrum Univerzity Karlovy v Hradci Králové (3/6)</vt:lpstr>
      <vt:lpstr>Vzdělávací a výzkumné centrum Univerzity Karlovy v Hradci Králové (4/6)</vt:lpstr>
      <vt:lpstr>Vzdělávací a výzkumné centrum Univerzity Karlovy v Hradci Králové (5/6)</vt:lpstr>
      <vt:lpstr>Vzdělávací a výzkumné centrum Univerzity Karlovy v Hradci Králové (6/6)</vt:lpstr>
      <vt:lpstr>Prezentace aplikace PowerPoint</vt:lpstr>
      <vt:lpstr>Výroční zpráva OP VVV za rok 2016 </vt:lpstr>
      <vt:lpstr>Prezentace aplikace PowerPoint</vt:lpstr>
      <vt:lpstr>Prezentace aplikace PowerPoint</vt:lpstr>
      <vt:lpstr>Budování kapacit pro rozvoj škol II</vt:lpstr>
      <vt:lpstr>Budování kapacit pro rozvoj škol II</vt:lpstr>
      <vt:lpstr>Budování kapacit pro rozvoj škol II</vt:lpstr>
      <vt:lpstr>Budování kapacit pro rozvoj škol II</vt:lpstr>
      <vt:lpstr>Budování kapacit pro rozvoj škol II</vt:lpstr>
      <vt:lpstr>Budování kapacit pro rozvoj škol II</vt:lpstr>
      <vt:lpstr>Prezentace aplikace PowerPoint</vt:lpstr>
      <vt:lpstr>Inkluzivní vzdělávání pro SVL </vt:lpstr>
      <vt:lpstr>Inkluzivní vzdělávání pro SVL </vt:lpstr>
      <vt:lpstr>Inkluzivní vzdělávání pro SVL </vt:lpstr>
      <vt:lpstr>Inkluzivní vzdělávání pro SVL  </vt:lpstr>
      <vt:lpstr>Prezentace aplikace PowerPoint</vt:lpstr>
      <vt:lpstr>Implementace krajských akčních plánů I </vt:lpstr>
      <vt:lpstr>Implementace krajských akčních plánů I</vt:lpstr>
      <vt:lpstr>Implementace krajských akčních plánů I</vt:lpstr>
      <vt:lpstr>Implementace krajských akčních plánů I</vt:lpstr>
      <vt:lpstr>Implementace krajských akčních plánů I</vt:lpstr>
      <vt:lpstr>Implementace krajských akčních plánů I</vt:lpstr>
      <vt:lpstr>Prezentace aplikace PowerPoint</vt:lpstr>
      <vt:lpstr>Prezentace aplikace PowerPoint</vt:lpstr>
      <vt:lpstr>Prezentace aplikace PowerPoint</vt:lpstr>
      <vt:lpstr>Čtvrtletní zpráva o stavu naplňování předběžných podmínek pro informaci Evropské komise</vt:lpstr>
      <vt:lpstr>Prezentace aplikace PowerPoint</vt:lpstr>
      <vt:lpstr>Prezentace aplikace PowerPoint</vt:lpstr>
      <vt:lpstr>Vyhlášené výzvy od 9. zasedání MV OP VVV</vt:lpstr>
      <vt:lpstr>Informace o plnění predikcí</vt:lpstr>
      <vt:lpstr>Plnění pravidla N+3</vt:lpstr>
      <vt:lpstr>Přehled IPs </vt:lpstr>
      <vt:lpstr>Pracovní skupiny pod MV OP VVV</vt:lpstr>
      <vt:lpstr>Pracovní skupiny pod MV OP VVV</vt:lpstr>
      <vt:lpstr>Aktualizace Statutu MV OP VVV</vt:lpstr>
      <vt:lpstr>Finanční nástroje </vt:lpstr>
      <vt:lpstr>Prezentace aplikace PowerPoint</vt:lpstr>
      <vt:lpstr>Prezentace aplikace PowerPoint</vt:lpstr>
      <vt:lpstr>Projekt „PPUČ“ – Podpora práce učitelů  informace od realizátora IPs</vt:lpstr>
      <vt:lpstr>Projekt „PPUČ“ – informace od realizátora IPs</vt:lpstr>
      <vt:lpstr>Projekt „PPUČ“ – informace od realizátora IPs</vt:lpstr>
      <vt:lpstr>Projekt „PPUČ“ – informace od realizátora IPs</vt:lpstr>
      <vt:lpstr>Projekt „PPUČ“ – informace od realizátora IPs</vt:lpstr>
      <vt:lpstr>Projekt „PPUČ“ – informace od realizátora IPs</vt:lpstr>
      <vt:lpstr>Projekt „PPUČ“ – informace od realizátora IPs</vt:lpstr>
      <vt:lpstr>Projekt „PPUČ“ – informace od realizátora IPs</vt:lpstr>
      <vt:lpstr>Projekt „PPUČ“ – informace od realizátora IPs</vt:lpstr>
      <vt:lpstr>Prezentace aplikace PowerPoint</vt:lpstr>
      <vt:lpstr>Projekt „KIPR" – informace od realizátora IPs</vt:lpstr>
      <vt:lpstr>Projekt „KIPR" – informace od realizátora IPs</vt:lpstr>
      <vt:lpstr>Projekt „KIPR" – informace od realizátora IPs</vt:lpstr>
      <vt:lpstr>Projekt „KIPR" – informace od realizátora IPs</vt:lpstr>
      <vt:lpstr>Projekt „KIPR" – informace od realizátora IPs</vt:lpstr>
      <vt:lpstr>Projekt „KIPR"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„KIPR"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Projekt " KIPR " – informace od realizátora IPs</vt:lpstr>
      <vt:lpstr>Prezentace aplikace PowerPoint</vt:lpstr>
      <vt:lpstr>Prezentace aplikace PowerPoint</vt:lpstr>
      <vt:lpstr>Plánované termíny dalších zasedání MV OP VVV:</vt:lpstr>
      <vt:lpstr>Seznam IPs v realizaci k projednání na dalším zasedání MV OP VVV (11. a 12. října 2017):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Jenšíková Věra</dc:creator>
  <cp:lastModifiedBy>Burešová Veronika</cp:lastModifiedBy>
  <cp:revision>177</cp:revision>
  <cp:lastPrinted>2017-04-28T08:51:38Z</cp:lastPrinted>
  <dcterms:created xsi:type="dcterms:W3CDTF">2017-01-27T08:00:10Z</dcterms:created>
  <dcterms:modified xsi:type="dcterms:W3CDTF">2017-05-10T13:02:00Z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f7876df8-35b4-4391-8219-1483ef37b95a</vt:lpwstr>
  </property>
  <property fmtid="{D5CDD505-2E9C-101B-9397-08002B2CF9AE}" pid="4" name="Komentář">
    <vt:lpwstr>předepsané písmo Calibri, daná velikost a barva písma</vt:lpwstr>
  </property>
  <property fmtid="{D5CDD505-2E9C-101B-9397-08002B2CF9AE}" pid="5" name="PublishingExpirationDate">
    <vt:lpwstr/>
  </property>
  <property fmtid="{D5CDD505-2E9C-101B-9397-08002B2CF9AE}" pid="6" name="PublishingStartDate">
    <vt:lpwstr/>
  </property>
  <property fmtid="{D5CDD505-2E9C-101B-9397-08002B2CF9AE}" pid="7" name="_dlc_DocId">
    <vt:lpwstr>15OPMSMT0001-3-2874</vt:lpwstr>
  </property>
  <property fmtid="{D5CDD505-2E9C-101B-9397-08002B2CF9AE}" pid="8" name="_dlc_DocIdUrl">
    <vt:lpwstr>http://op.msmt.cz/_layouts/15/DocIdRedir.aspx?ID=15OPMSMT0001-3-2874, 15OPMSMT0001-3-2874</vt:lpwstr>
  </property>
</Properties>
</file>