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43"/>
  </p:notesMasterIdLst>
  <p:handoutMasterIdLst>
    <p:handoutMasterId r:id="rId44"/>
  </p:handoutMasterIdLst>
  <p:sldIdLst>
    <p:sldId id="256" r:id="rId6"/>
    <p:sldId id="268" r:id="rId7"/>
    <p:sldId id="266" r:id="rId8"/>
    <p:sldId id="285" r:id="rId9"/>
    <p:sldId id="306" r:id="rId10"/>
    <p:sldId id="277" r:id="rId11"/>
    <p:sldId id="287" r:id="rId12"/>
    <p:sldId id="325" r:id="rId13"/>
    <p:sldId id="286" r:id="rId14"/>
    <p:sldId id="326" r:id="rId15"/>
    <p:sldId id="315" r:id="rId16"/>
    <p:sldId id="307" r:id="rId17"/>
    <p:sldId id="316" r:id="rId18"/>
    <p:sldId id="318" r:id="rId19"/>
    <p:sldId id="313" r:id="rId20"/>
    <p:sldId id="319" r:id="rId21"/>
    <p:sldId id="312" r:id="rId22"/>
    <p:sldId id="290" r:id="rId23"/>
    <p:sldId id="279" r:id="rId24"/>
    <p:sldId id="310" r:id="rId25"/>
    <p:sldId id="311" r:id="rId26"/>
    <p:sldId id="327" r:id="rId27"/>
    <p:sldId id="324" r:id="rId28"/>
    <p:sldId id="292" r:id="rId29"/>
    <p:sldId id="323" r:id="rId30"/>
    <p:sldId id="322" r:id="rId31"/>
    <p:sldId id="294" r:id="rId32"/>
    <p:sldId id="293" r:id="rId33"/>
    <p:sldId id="297" r:id="rId34"/>
    <p:sldId id="281" r:id="rId35"/>
    <p:sldId id="300" r:id="rId36"/>
    <p:sldId id="301" r:id="rId37"/>
    <p:sldId id="302" r:id="rId38"/>
    <p:sldId id="321" r:id="rId39"/>
    <p:sldId id="289" r:id="rId40"/>
    <p:sldId id="284" r:id="rId41"/>
    <p:sldId id="280" r:id="rId4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9" autoAdjust="0"/>
    <p:restoredTop sz="85408" autoAdjust="0"/>
  </p:normalViewPr>
  <p:slideViewPr>
    <p:cSldViewPr snapToGrid="0">
      <p:cViewPr varScale="1">
        <p:scale>
          <a:sx n="97" d="100"/>
          <a:sy n="97" d="100"/>
        </p:scale>
        <p:origin x="114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A12CC-C390-4E32-9DB1-5DF9C5876057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6F2E6-2255-4345-8E70-D8C471C47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526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Obsah přečíst z přílohy Zpráva o činnosti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181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Cílem návratové fáze je přenos zkušeností získaných v průběhu mobility do organizace příjemce.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Vzor Zprávy o činnosti v návratové fázi je uložen na stránce Přehled vzorů – přílohy monitorovacích zpráv (odkaz na konci prezentace)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95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Obsah přečíst z přílohy Zpráva o činnosti v návratové fázi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353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Podpůrný nástroj je určen k zajištění kontaktu výzkumného pracovníka s jeho rodinnými příslušníky.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Čestné prohlášení prokazující vztah mezi výzkumným pracovníkem a další osobou.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Dokumenty příjemce předkládá pouze jednou, po výběru výzkumného pracovníka v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projektu, a to buď v českém, nebo anglickém jazyce, případně úředně ověřený překlad do jednoho z těchto jazyků (alespoň pro jednu osobu). Jakoukoliv změnu vztahu osob k výzkumnému pracovníkovi příjemce uvede ve Zprávě o činnosti. 	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Jednotkový náklad uskutečněné jednotky je dán součinem výchozí hodnoty jednotkového nákladu a pracovního úvazku.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717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Řízení projektu, tedy administrativní</a:t>
            </a:r>
            <a:r>
              <a:rPr lang="cs-CZ" baseline="0" dirty="0" smtClean="0"/>
              <a:t> náklady</a:t>
            </a:r>
            <a:r>
              <a:rPr lang="cs-CZ" dirty="0" smtClean="0"/>
              <a:t> jsou součástí jednotky. Neuvádí se v projektové žádosti samostatně.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838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Obsahem klíčových aktivit jsou jednotlivé mobility, návratová fáze a využití podpůrného nástroje. Všechny mobility musí příjemce zahájit do 6 měsíců od vydání právního aktu o poskytnutí/převodu podpory. Dobu mezi vydáním právního aktu a zahájením mobilit lze využít na přípravu mobilit. 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Kalkulačka počítá správně. Žadatel by měl vycházet z hodnot vypočtených Kalkulačkou, které jsou pro něj závazné. Popis uvedený v 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SPpŽP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pouze doplňujícím informativním údajem.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Uvědomuje si, že text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SPpŽP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může být zavádějící. Z tohoto důvodu bude uveřejněno v FAQ.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vysvětlení výpočet je následovný: „Výchozí náklad uskutečněné jednotky je dán součinem části výchozí hodnoty jednotkového nákladu (mzda včetně veškerých obligatorních výdajů) a korekčního koeficientu a to celé vynásobené pracovním úvazkem.“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957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344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Žadatel je povinen prostřednictvím přílohy k žádosti o podporu prokázat, že bude v rámci projektu dodržovat principy uvedené v Doporučení Komise ze dne 11. března 20056, tj. v Chartě pro výzkumné pracovníky, Kodexu chování a přijímání výzkumných pracovníků a Evropském kodexu chování pro integritu výzkumu. </a:t>
            </a:r>
            <a:endParaRPr lang="cs-CZ" dirty="0" smtClean="0">
              <a:latin typeface="Calibri  "/>
            </a:endParaRP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273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</a:t>
            </a:r>
            <a:r>
              <a:rPr lang="cs-CZ" dirty="0" err="1" smtClean="0"/>
              <a:t>SPpŽP</a:t>
            </a:r>
            <a:r>
              <a:rPr lang="cs-CZ" baseline="0" dirty="0" smtClean="0"/>
              <a:t> v kapitole 11 uvedeny pouze dokladování indikátorů milníku a výsledků výzvy.</a:t>
            </a:r>
          </a:p>
          <a:p>
            <a:r>
              <a:rPr lang="cs-CZ" baseline="0" dirty="0" smtClean="0"/>
              <a:t>Dokladování indikátorů výstupu je uvedeno v kapitole 5.2.4. přímo u přehledu aktivit a jejich věcného výkladu.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192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960 hodin</a:t>
            </a:r>
            <a:r>
              <a:rPr lang="cs-CZ" baseline="0" dirty="0" smtClean="0"/>
              <a:t> = 6 měsíců.</a:t>
            </a:r>
            <a:endParaRPr lang="cs-CZ" dirty="0" smtClean="0"/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příjemce eviduje postupně po měsících započtené hodiny očištěné o „nezpůsobilé hodiny“ viz 7.1.1 Pomocná tabulka pro započtení doby bez výkonu práce na mobilitě.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38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516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609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26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744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Žadatelé musí mít sídlo na území ČR.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Každý žadatel je oprávněn předložit nejvýše jednu žádost o podporu.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Organizační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složky státu nejsou oprávněnými žadateli.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950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656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Délka mobility (tj. čistého pracovního pobytu výzkumného pracovníka) se musí pohybovat v rozmezí minimálně 12 měsíců a maximálně 24 měsíců. Žadatel/příjemce má povinnost začít realizaci všech jednotlivých mobilit do 6 měsíců od vydání právního aktu o poskytnutí/převodu podpory.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917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O dobu mateřské a rodičovské dovolené, dlouhodobé nemoci (více než 90 dní), ošetřování člena rodiny (více než 90 dní), </a:t>
            </a:r>
            <a:r>
              <a:rPr lang="cs-CZ" dirty="0" err="1" smtClean="0"/>
              <a:t>předatestační</a:t>
            </a:r>
            <a:r>
              <a:rPr lang="cs-CZ" dirty="0" smtClean="0"/>
              <a:t> přípravy a vojenské služby se může uvedená doba prodloužit.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605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859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39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19.7.2017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smt.cz/file/42314/download/" TargetMode="External"/><Relationship Id="rId3" Type="http://schemas.openxmlformats.org/officeDocument/2006/relationships/hyperlink" Target="http://www.msmt.cz/file/42310/download/" TargetMode="External"/><Relationship Id="rId7" Type="http://schemas.openxmlformats.org/officeDocument/2006/relationships/hyperlink" Target="http://www.msmt.cz/file/42313/download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smt.cz/file/42312/download/" TargetMode="External"/><Relationship Id="rId5" Type="http://schemas.openxmlformats.org/officeDocument/2006/relationships/hyperlink" Target="http://www.msmt.cz/file/42258_1_1/" TargetMode="External"/><Relationship Id="rId4" Type="http://schemas.openxmlformats.org/officeDocument/2006/relationships/hyperlink" Target="http://www.msmt.cz/file/42311/download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23091" y="2899569"/>
            <a:ext cx="8897815" cy="3852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cs typeface="Arial" panose="020B0604020202020204" pitchFamily="34" charset="0"/>
              </a:rPr>
              <a:t>Seminář pro žadatele o finanční podporu OP VVV výzva </a:t>
            </a:r>
          </a:p>
          <a:p>
            <a:pPr algn="ctr">
              <a:spcAft>
                <a:spcPts val="1000"/>
              </a:spcAft>
            </a:pPr>
            <a:r>
              <a:rPr lang="cs-CZ" sz="3200" b="1" dirty="0" smtClean="0">
                <a:cs typeface="Arial" panose="020B0604020202020204" pitchFamily="34" charset="0"/>
              </a:rPr>
              <a:t>Mezinárodní mobilita výzkumných pracovníků – MSCA-IF</a:t>
            </a:r>
          </a:p>
          <a:p>
            <a:pPr algn="ctr"/>
            <a:r>
              <a:rPr lang="cs-CZ" sz="2000" b="1" dirty="0" smtClean="0">
                <a:cs typeface="Arial" panose="020B0604020202020204" pitchFamily="34" charset="0"/>
              </a:rPr>
              <a:t>Praha</a:t>
            </a:r>
            <a:r>
              <a:rPr lang="cs-CZ" sz="2000" b="1" smtClean="0">
                <a:cs typeface="Arial" panose="020B0604020202020204" pitchFamily="34" charset="0"/>
              </a:rPr>
              <a:t>, </a:t>
            </a:r>
            <a:r>
              <a:rPr lang="cs-CZ" sz="2000" b="1" smtClean="0">
                <a:cs typeface="Arial" panose="020B0604020202020204" pitchFamily="34" charset="0"/>
              </a:rPr>
              <a:t>25. </a:t>
            </a:r>
            <a:r>
              <a:rPr lang="cs-CZ" sz="2000" b="1" dirty="0" smtClean="0">
                <a:cs typeface="Arial" panose="020B0604020202020204" pitchFamily="34" charset="0"/>
              </a:rPr>
              <a:t>července 2017</a:t>
            </a:r>
          </a:p>
          <a:p>
            <a:pPr algn="ctr"/>
            <a:endParaRPr lang="cs-CZ" sz="2000" b="1" dirty="0" smtClean="0">
              <a:cs typeface="Arial" panose="020B0604020202020204" pitchFamily="34" charset="0"/>
            </a:endParaRPr>
          </a:p>
          <a:p>
            <a:pPr algn="ctr"/>
            <a:endParaRPr lang="cs-CZ" sz="2000" b="1" dirty="0" smtClean="0">
              <a:cs typeface="Arial" panose="020B0604020202020204" pitchFamily="34" charset="0"/>
            </a:endParaRPr>
          </a:p>
          <a:p>
            <a:pPr algn="ctr"/>
            <a:r>
              <a:rPr lang="cs-CZ" sz="2400" b="1" dirty="0" smtClean="0">
                <a:cs typeface="Arial" panose="020B0604020202020204" pitchFamily="34" charset="0"/>
              </a:rPr>
              <a:t>Mgr. Filip Týc</a:t>
            </a:r>
            <a:endParaRPr lang="cs-CZ" sz="2400" b="1" dirty="0">
              <a:cs typeface="Arial" panose="020B0604020202020204" pitchFamily="34" charset="0"/>
            </a:endParaRPr>
          </a:p>
          <a:p>
            <a:pPr algn="ctr"/>
            <a:endParaRPr lang="cs-CZ" sz="2000" b="1" dirty="0">
              <a:cs typeface="Arial" panose="020B0604020202020204" pitchFamily="34" charset="0"/>
            </a:endParaRPr>
          </a:p>
          <a:p>
            <a:pPr algn="ctr"/>
            <a:endParaRPr 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b="1" dirty="0" smtClean="0">
                <a:cs typeface="Arial" panose="020B0604020202020204" pitchFamily="34" charset="0"/>
              </a:rPr>
              <a:t>Praha, 15.  listopadu 2016</a:t>
            </a:r>
            <a:endParaRPr lang="cs-CZ" sz="2000" b="1" dirty="0"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96413"/>
            <a:ext cx="9144000" cy="126836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Aktivita </a:t>
            </a:r>
            <a:r>
              <a:rPr lang="cs-CZ" dirty="0"/>
              <a:t>č. 1: Podpora „no </a:t>
            </a:r>
            <a:r>
              <a:rPr lang="cs-CZ" dirty="0" err="1"/>
              <a:t>money</a:t>
            </a:r>
            <a:r>
              <a:rPr lang="cs-CZ" dirty="0"/>
              <a:t>“ projektů MSCA </a:t>
            </a:r>
            <a:r>
              <a:rPr lang="cs-CZ" dirty="0" smtClean="0"/>
              <a:t>– </a:t>
            </a:r>
            <a:br>
              <a:rPr lang="cs-CZ" dirty="0" smtClean="0"/>
            </a:br>
            <a:r>
              <a:rPr lang="cs-CZ" dirty="0" smtClean="0"/>
              <a:t>příjezdy </a:t>
            </a:r>
            <a:r>
              <a:rPr lang="cs-CZ" dirty="0"/>
              <a:t>do ČR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9112" y="1691148"/>
            <a:ext cx="8045775" cy="4267200"/>
          </a:xfrm>
        </p:spPr>
        <p:txBody>
          <a:bodyPr>
            <a:normAutofit/>
          </a:bodyPr>
          <a:lstStyle/>
          <a:p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Cílem </a:t>
            </a:r>
            <a:r>
              <a:rPr lang="cs-CZ" dirty="0">
                <a:latin typeface="+mn-lt"/>
              </a:rPr>
              <a:t>aktivity je přenos zahraničních zkušeností do </a:t>
            </a:r>
            <a:r>
              <a:rPr lang="cs-CZ" dirty="0" smtClean="0">
                <a:latin typeface="+mn-lt"/>
              </a:rPr>
              <a:t>výzkumné organizace </a:t>
            </a:r>
            <a:r>
              <a:rPr lang="cs-CZ" dirty="0">
                <a:latin typeface="+mn-lt"/>
              </a:rPr>
              <a:t>prostřednictvím zapojení kvalitních výzkumných pracovníků ze zahraničí </a:t>
            </a:r>
            <a:r>
              <a:rPr lang="cs-CZ" dirty="0" smtClean="0">
                <a:latin typeface="+mn-lt"/>
              </a:rPr>
              <a:t/>
            </a:r>
            <a:br>
              <a:rPr lang="cs-CZ" dirty="0" smtClean="0">
                <a:latin typeface="+mn-lt"/>
              </a:rPr>
            </a:br>
            <a:r>
              <a:rPr lang="cs-CZ" dirty="0" smtClean="0">
                <a:latin typeface="+mn-lt"/>
              </a:rPr>
              <a:t>do </a:t>
            </a:r>
            <a:r>
              <a:rPr lang="cs-CZ" dirty="0">
                <a:latin typeface="+mn-lt"/>
              </a:rPr>
              <a:t>výzkumných týmů v ČR. Dlouhodobým cílem je internacionalizace výzkumu</a:t>
            </a:r>
            <a:r>
              <a:rPr lang="cs-CZ" dirty="0" smtClean="0">
                <a:latin typeface="+mn-lt"/>
              </a:rPr>
              <a:t>.</a:t>
            </a:r>
          </a:p>
          <a:p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Výzkumný pracovník musí být průběhu trvání mobility zaměstnán na plný úvazek v organizaci příjemce s místem výkonu práce na území ČR. </a:t>
            </a:r>
          </a:p>
        </p:txBody>
      </p:sp>
    </p:spTree>
    <p:extLst>
      <p:ext uri="{BB962C8B-B14F-4D97-AF65-F5344CB8AC3E}">
        <p14:creationId xmlns:p14="http://schemas.microsoft.com/office/powerpoint/2010/main" val="13572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Povinné činnosti v průběhu realizace Aktivity č.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dirty="0" smtClean="0"/>
              <a:t>Výzkumný </a:t>
            </a:r>
            <a:r>
              <a:rPr lang="cs-CZ" b="1" dirty="0"/>
              <a:t>pracovník je povinen se aktivně účastnit konference / semináře / workshopu apod</a:t>
            </a:r>
            <a:r>
              <a:rPr lang="cs-CZ" b="1" dirty="0" smtClean="0"/>
              <a:t>., </a:t>
            </a:r>
            <a:r>
              <a:rPr lang="cs-CZ" b="1" dirty="0"/>
              <a:t>organizovaných institucí příjemce, a to minimálně jedné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v </a:t>
            </a:r>
            <a:r>
              <a:rPr lang="cs-CZ" b="1" dirty="0"/>
              <a:t>průběhu každých 6 měsíců mobility. </a:t>
            </a:r>
            <a:endParaRPr lang="cs-CZ" b="1" dirty="0" smtClean="0"/>
          </a:p>
          <a:p>
            <a:endParaRPr lang="cs-CZ" dirty="0" smtClean="0"/>
          </a:p>
          <a:p>
            <a:r>
              <a:rPr lang="cs-CZ" dirty="0" smtClean="0"/>
              <a:t>délka </a:t>
            </a:r>
            <a:r>
              <a:rPr lang="cs-CZ" dirty="0"/>
              <a:t>trvání mobility 12 měsíců – minimálně dvě účasti na takovýchto </a:t>
            </a:r>
            <a:r>
              <a:rPr lang="cs-CZ" dirty="0" smtClean="0"/>
              <a:t>akcí </a:t>
            </a:r>
            <a:r>
              <a:rPr lang="cs-CZ" dirty="0"/>
              <a:t>délka trvání mobility 18 měsíců – minimálně tři účasti na takovýchto </a:t>
            </a:r>
            <a:r>
              <a:rPr lang="cs-CZ" dirty="0" smtClean="0"/>
              <a:t>akcí </a:t>
            </a:r>
            <a:r>
              <a:rPr lang="cs-CZ" dirty="0"/>
              <a:t>délka trvání mobility 24 měsíců – minimálně čtyři účasti na takovýchto </a:t>
            </a:r>
            <a:r>
              <a:rPr lang="cs-CZ" dirty="0" smtClean="0"/>
              <a:t>akcí </a:t>
            </a: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846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96413"/>
            <a:ext cx="9144000" cy="89473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Aktivita </a:t>
            </a:r>
            <a:r>
              <a:rPr lang="cs-CZ" dirty="0"/>
              <a:t>č. </a:t>
            </a:r>
            <a:r>
              <a:rPr lang="cs-CZ" dirty="0" smtClean="0"/>
              <a:t>2: </a:t>
            </a:r>
            <a:r>
              <a:rPr lang="cs-CZ" dirty="0"/>
              <a:t>Podpora „no </a:t>
            </a:r>
            <a:r>
              <a:rPr lang="cs-CZ" dirty="0" err="1"/>
              <a:t>money</a:t>
            </a:r>
            <a:r>
              <a:rPr lang="cs-CZ" dirty="0"/>
              <a:t>“ projektů MSCA – </a:t>
            </a:r>
            <a:r>
              <a:rPr lang="cs-CZ" dirty="0" smtClean="0"/>
              <a:t>výjezdy z </a:t>
            </a:r>
            <a:r>
              <a:rPr lang="cs-CZ" dirty="0"/>
              <a:t>ČR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280" y="1543664"/>
            <a:ext cx="8427740" cy="4473677"/>
          </a:xfrm>
        </p:spPr>
        <p:txBody>
          <a:bodyPr>
            <a:normAutofit/>
          </a:bodyPr>
          <a:lstStyle/>
          <a:p>
            <a:endParaRPr lang="cs-CZ" b="1" dirty="0" smtClean="0"/>
          </a:p>
          <a:p>
            <a:r>
              <a:rPr lang="cs-CZ" b="1" dirty="0" smtClean="0"/>
              <a:t>Cílem </a:t>
            </a:r>
            <a:r>
              <a:rPr lang="cs-CZ" b="1" dirty="0"/>
              <a:t>aktivity je podpořit kvalitní výzkumné pracovníky z české výzkumné organizace v jejich dalším profesním růstu prostřednictvím nabývání zkušeností </a:t>
            </a:r>
            <a:br>
              <a:rPr lang="cs-CZ" b="1" dirty="0"/>
            </a:br>
            <a:r>
              <a:rPr lang="cs-CZ" b="1" dirty="0"/>
              <a:t>v zahraničí. Dlouhodobým cílem je rozvoj vysílající výzkumné organizace. </a:t>
            </a:r>
          </a:p>
          <a:p>
            <a:endParaRPr lang="cs-CZ" b="1" dirty="0"/>
          </a:p>
          <a:p>
            <a:r>
              <a:rPr lang="cs-CZ" b="1" dirty="0"/>
              <a:t>Výzkumný pracovník je v pracovně-právním poměru k organizaci příjemce </a:t>
            </a:r>
            <a:br>
              <a:rPr lang="cs-CZ" b="1" dirty="0"/>
            </a:br>
            <a:r>
              <a:rPr lang="cs-CZ" b="1" dirty="0"/>
              <a:t>po celou dobu realizace mobility a návratové fáze.</a:t>
            </a:r>
          </a:p>
          <a:p>
            <a:r>
              <a:rPr lang="cs-CZ" b="1" dirty="0"/>
              <a:t>Výzkumný pracovník je v době realizace mobility zaměstnán na plný pracovní úvazek (1,0</a:t>
            </a:r>
            <a:r>
              <a:rPr lang="cs-CZ" b="1" dirty="0" smtClean="0"/>
              <a:t>).</a:t>
            </a:r>
          </a:p>
          <a:p>
            <a:endParaRPr lang="cs-CZ" b="1" dirty="0"/>
          </a:p>
          <a:p>
            <a:r>
              <a:rPr lang="cs-CZ" b="1" dirty="0"/>
              <a:t>Součástí aktivity je povinná návratová fáze v délce 6 měsíců.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33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Povinné činnosti v průběhu realizace Aktivity č.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b="1" dirty="0"/>
              <a:t>Výzkumný pracovník je povinen se účastnit konference / semináře / workshopu apod., minimálně jednou v průběhu každých 6 měsíců mobility. </a:t>
            </a:r>
            <a:endParaRPr lang="cs-CZ" b="1" dirty="0" smtClean="0"/>
          </a:p>
          <a:p>
            <a:r>
              <a:rPr lang="cs-CZ" b="1" dirty="0" smtClean="0"/>
              <a:t>Může </a:t>
            </a:r>
            <a:r>
              <a:rPr lang="cs-CZ" b="1" dirty="0"/>
              <a:t>se jednat o akci organizovanou jinou než hostující institucí nebo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v </a:t>
            </a:r>
            <a:r>
              <a:rPr lang="cs-CZ" b="1" dirty="0"/>
              <a:t>případě, že je tato akce organizována hostující institucí, musí se jednat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o </a:t>
            </a:r>
            <a:r>
              <a:rPr lang="cs-CZ" b="1" dirty="0"/>
              <a:t>mezinárodní akci. </a:t>
            </a:r>
            <a:endParaRPr lang="cs-CZ" b="1" dirty="0" smtClean="0"/>
          </a:p>
          <a:p>
            <a:endParaRPr lang="cs-CZ" dirty="0"/>
          </a:p>
          <a:p>
            <a:r>
              <a:rPr lang="cs-CZ" dirty="0" smtClean="0"/>
              <a:t>délka </a:t>
            </a:r>
            <a:r>
              <a:rPr lang="cs-CZ" dirty="0"/>
              <a:t>trvání mobility 12 měsíců – minimálně dvě účasti na takovýchto </a:t>
            </a:r>
            <a:r>
              <a:rPr lang="cs-CZ" dirty="0" smtClean="0"/>
              <a:t>akcí </a:t>
            </a:r>
            <a:r>
              <a:rPr lang="cs-CZ" dirty="0"/>
              <a:t>délka trvání mobility 18 měsíců – minimálně tři účasti na takovýchto </a:t>
            </a:r>
            <a:r>
              <a:rPr lang="cs-CZ" dirty="0" smtClean="0"/>
              <a:t>akcí </a:t>
            </a:r>
            <a:r>
              <a:rPr lang="cs-CZ" dirty="0"/>
              <a:t>délka trvání mobility 24 měsíců – minimálně čtyři účasti na takovýchto </a:t>
            </a:r>
            <a:r>
              <a:rPr lang="cs-CZ" dirty="0" smtClean="0"/>
              <a:t>akcí </a:t>
            </a:r>
            <a:r>
              <a:rPr lang="cs-CZ" dirty="0"/>
              <a:t>	</a:t>
            </a:r>
          </a:p>
          <a:p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0155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 o činnosti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Za </a:t>
            </a:r>
            <a:r>
              <a:rPr lang="cs-CZ" b="1" dirty="0"/>
              <a:t>každou realizovanou jednotku </a:t>
            </a:r>
            <a:r>
              <a:rPr lang="cs-CZ" b="1" dirty="0" smtClean="0"/>
              <a:t>(mobilitu) předkládá příjemce měsíčně </a:t>
            </a:r>
            <a:r>
              <a:rPr lang="cs-CZ" b="1" dirty="0"/>
              <a:t>Zprávy o </a:t>
            </a:r>
            <a:r>
              <a:rPr lang="cs-CZ" b="1" dirty="0" smtClean="0"/>
              <a:t>činnosti, která obsahuje následující kapitoly:</a:t>
            </a:r>
          </a:p>
          <a:p>
            <a:endParaRPr lang="cs-CZ" dirty="0" smtClean="0"/>
          </a:p>
          <a:p>
            <a:pPr marL="342900" indent="-342900">
              <a:buFontTx/>
              <a:buChar char="-"/>
            </a:pPr>
            <a:r>
              <a:rPr lang="cs-CZ" dirty="0" smtClean="0"/>
              <a:t>Popis </a:t>
            </a:r>
            <a:r>
              <a:rPr lang="cs-CZ" dirty="0"/>
              <a:t>pracovní činnosti v uvedeném </a:t>
            </a:r>
            <a:r>
              <a:rPr lang="cs-CZ" dirty="0" smtClean="0"/>
              <a:t>měsíci</a:t>
            </a:r>
          </a:p>
          <a:p>
            <a:pPr marL="342900" indent="-342900">
              <a:buFontTx/>
              <a:buChar char="-"/>
            </a:pPr>
            <a:r>
              <a:rPr lang="cs-CZ" dirty="0"/>
              <a:t>Prohlášení o </a:t>
            </a:r>
            <a:r>
              <a:rPr lang="cs-CZ" dirty="0" err="1"/>
              <a:t>nehospodářské</a:t>
            </a:r>
            <a:r>
              <a:rPr lang="cs-CZ" dirty="0"/>
              <a:t> činnosti </a:t>
            </a:r>
          </a:p>
          <a:p>
            <a:pPr marL="342900" indent="-342900">
              <a:buFontTx/>
              <a:buChar char="-"/>
            </a:pPr>
            <a:r>
              <a:rPr lang="cs-CZ" dirty="0"/>
              <a:t>Přerušení pracovní činnosti v uvedeném </a:t>
            </a:r>
            <a:r>
              <a:rPr lang="cs-CZ" dirty="0" smtClean="0"/>
              <a:t>měsíci</a:t>
            </a:r>
          </a:p>
          <a:p>
            <a:pPr marL="342900" indent="-342900">
              <a:buFontTx/>
              <a:buChar char="-"/>
            </a:pPr>
            <a:r>
              <a:rPr lang="cs-CZ" dirty="0"/>
              <a:t>Hodinová dotace započtená do bagatelní </a:t>
            </a:r>
            <a:r>
              <a:rPr lang="cs-CZ" dirty="0" smtClean="0"/>
              <a:t>podpory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Vzor Zprávy o činnosti je uložen </a:t>
            </a:r>
            <a:r>
              <a:rPr lang="cs-CZ" dirty="0"/>
              <a:t>na stránce Přehled vzorů – přílohy monitorovacích </a:t>
            </a:r>
            <a:r>
              <a:rPr lang="cs-CZ" dirty="0" smtClean="0"/>
              <a:t>zpráv (odkaz na konci prezentace)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1391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Povinná návratová fáze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 </a:t>
            </a:r>
            <a:r>
              <a:rPr lang="cs-CZ" dirty="0" smtClean="0"/>
              <a:t>aktivitu </a:t>
            </a:r>
            <a:r>
              <a:rPr lang="cs-CZ" dirty="0"/>
              <a:t>č. </a:t>
            </a:r>
            <a:r>
              <a:rPr lang="cs-CZ" dirty="0" smtClean="0"/>
              <a:t>2 (Výjezdy z ČR) </a:t>
            </a:r>
            <a:r>
              <a:rPr lang="cs-CZ" dirty="0"/>
              <a:t>je stanovena povinná návratová fáze mobility </a:t>
            </a:r>
            <a:r>
              <a:rPr lang="cs-CZ" b="1" dirty="0"/>
              <a:t>v délce 6 měsíců </a:t>
            </a:r>
            <a:r>
              <a:rPr lang="cs-CZ" dirty="0"/>
              <a:t>pro každou jednotlivou mobilitu. </a:t>
            </a:r>
            <a:endParaRPr lang="cs-CZ" dirty="0" smtClean="0"/>
          </a:p>
          <a:p>
            <a:r>
              <a:rPr lang="cs-CZ" dirty="0" smtClean="0"/>
              <a:t>Návratová </a:t>
            </a:r>
            <a:r>
              <a:rPr lang="cs-CZ" dirty="0"/>
              <a:t>fáze musí začít bez zbytečného odkladu po ukončení mobility výzkumného pracovníka a je součástí realizace projektu. </a:t>
            </a:r>
            <a:endParaRPr lang="cs-CZ" dirty="0" smtClean="0"/>
          </a:p>
          <a:p>
            <a:r>
              <a:rPr lang="cs-CZ" dirty="0" smtClean="0"/>
              <a:t>Podpořený </a:t>
            </a:r>
            <a:r>
              <a:rPr lang="cs-CZ" dirty="0"/>
              <a:t>výzkumný pracovník se musí v průběhu návratové fáze podílet na výzkumné činnosti příjemce. </a:t>
            </a:r>
            <a:endParaRPr lang="cs-CZ" dirty="0" smtClean="0"/>
          </a:p>
          <a:p>
            <a:r>
              <a:rPr lang="cs-CZ" dirty="0" smtClean="0"/>
              <a:t>Součástí </a:t>
            </a:r>
            <a:r>
              <a:rPr lang="cs-CZ" dirty="0"/>
              <a:t>návratové fáze je i diseminace výsledků mobility pro zaměstnance/studenty příjemce (realizace minimálně jednoho semináře, workshopu, apod.). </a:t>
            </a:r>
            <a:endParaRPr lang="cs-CZ" dirty="0" smtClean="0"/>
          </a:p>
          <a:p>
            <a:r>
              <a:rPr lang="cs-CZ" b="1" dirty="0" smtClean="0"/>
              <a:t>Výzkumný </a:t>
            </a:r>
            <a:r>
              <a:rPr lang="cs-CZ" b="1" dirty="0"/>
              <a:t>pracovník je povinen po ukončení návratové fáze vypracovat Zprávu o činnosti v návratové </a:t>
            </a:r>
            <a:r>
              <a:rPr lang="cs-CZ" b="1" dirty="0" smtClean="0"/>
              <a:t>fázi.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20871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 o činnosti v návratové fázi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Výzkumný pracovník je povinen po ukončení návratové fáze vypracovat Zprávu o činnosti v návratové </a:t>
            </a:r>
            <a:r>
              <a:rPr lang="cs-CZ" b="1" dirty="0" smtClean="0"/>
              <a:t>fázi, která obsahuje následující kapitoly:</a:t>
            </a:r>
          </a:p>
          <a:p>
            <a:endParaRPr lang="cs-CZ" dirty="0" smtClean="0"/>
          </a:p>
          <a:p>
            <a:endParaRPr lang="cs-CZ" dirty="0" smtClean="0"/>
          </a:p>
          <a:p>
            <a:pPr marL="342900" indent="-342900">
              <a:buFontTx/>
              <a:buChar char="-"/>
            </a:pPr>
            <a:r>
              <a:rPr lang="cs-CZ" dirty="0" smtClean="0"/>
              <a:t>Popis </a:t>
            </a:r>
            <a:r>
              <a:rPr lang="cs-CZ" dirty="0"/>
              <a:t>pracovní činnosti v </a:t>
            </a:r>
            <a:r>
              <a:rPr lang="cs-CZ" dirty="0" smtClean="0"/>
              <a:t>průběhu návratové fáze</a:t>
            </a:r>
          </a:p>
          <a:p>
            <a:pPr marL="342900" indent="-342900">
              <a:buFontTx/>
              <a:buChar char="-"/>
            </a:pPr>
            <a:r>
              <a:rPr lang="cs-CZ" dirty="0"/>
              <a:t>Prohlášení o </a:t>
            </a:r>
            <a:r>
              <a:rPr lang="cs-CZ" dirty="0" smtClean="0"/>
              <a:t>hospodářské </a:t>
            </a:r>
            <a:r>
              <a:rPr lang="cs-CZ" dirty="0"/>
              <a:t>činnosti 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Vzor Zprávy o činnosti v návratové fázi je uložen </a:t>
            </a:r>
            <a:r>
              <a:rPr lang="cs-CZ" dirty="0"/>
              <a:t>na stránce Přehled vzorů – přílohy monitorovacích </a:t>
            </a:r>
            <a:r>
              <a:rPr lang="cs-CZ" dirty="0" smtClean="0"/>
              <a:t>zpráv (odkaz na konci prezentace)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157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96413"/>
            <a:ext cx="9144000" cy="1268362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Podpůrný nástroj: Podpora rodiny výzkumného pracovníka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9112" y="1691148"/>
            <a:ext cx="8045775" cy="42672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Cílem </a:t>
            </a:r>
            <a:r>
              <a:rPr lang="cs-CZ" dirty="0"/>
              <a:t>je sladění pracovního a soukromého života výzkumného pracovníka. </a:t>
            </a:r>
          </a:p>
          <a:p>
            <a:endParaRPr lang="cs-CZ" dirty="0" smtClean="0"/>
          </a:p>
          <a:p>
            <a:r>
              <a:rPr lang="cs-CZ" dirty="0" smtClean="0"/>
              <a:t>Za </a:t>
            </a:r>
            <a:r>
              <a:rPr lang="cs-CZ" dirty="0"/>
              <a:t>rodinného příslušníka je považován manžel/manželka či osoba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 </a:t>
            </a:r>
            <a:r>
              <a:rPr lang="cs-CZ" dirty="0"/>
              <a:t>ekvivalentním vztahem právně definovaným v zemi, kde byl formalizován,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či </a:t>
            </a:r>
            <a:r>
              <a:rPr lang="cs-CZ" dirty="0"/>
              <a:t>vlastní nezaopatřené dítě, nebo nezaopatřené dítě svěřené do péče. 	</a:t>
            </a:r>
          </a:p>
          <a:p>
            <a:endParaRPr lang="cs-CZ" dirty="0" smtClean="0"/>
          </a:p>
          <a:p>
            <a:r>
              <a:rPr lang="cs-CZ" dirty="0" smtClean="0"/>
              <a:t>Jednotkový </a:t>
            </a:r>
            <a:r>
              <a:rPr lang="cs-CZ" dirty="0"/>
              <a:t>náklad činí </a:t>
            </a:r>
            <a:r>
              <a:rPr lang="cs-CZ" b="1" dirty="0"/>
              <a:t>13 197 Kč</a:t>
            </a:r>
            <a:r>
              <a:rPr lang="cs-CZ" dirty="0"/>
              <a:t>. Jednotkový náklad je stanoven bez ohledu na počet rodinných příslušníků a bez uplatnění korekčního koeficientu. </a:t>
            </a:r>
            <a:r>
              <a:rPr lang="cs-CZ" dirty="0" smtClean="0"/>
              <a:t>Nárokované </a:t>
            </a:r>
            <a:r>
              <a:rPr lang="cs-CZ" dirty="0"/>
              <a:t>finance pro podpůrný nástroj dané mobility musí být poskytnuty ve prospěch výzkumného pracovníka. 	</a:t>
            </a:r>
          </a:p>
          <a:p>
            <a:endParaRPr lang="cs-CZ" dirty="0" smtClean="0"/>
          </a:p>
          <a:p>
            <a:r>
              <a:rPr lang="cs-CZ" dirty="0" smtClean="0"/>
              <a:t>Podpůrný </a:t>
            </a:r>
            <a:r>
              <a:rPr lang="cs-CZ" dirty="0"/>
              <a:t>nástroj není možné v projektu realizovat samostatně, ale pouze s minimálně jednou z aktivit č. 1 </a:t>
            </a:r>
            <a:r>
              <a:rPr lang="cs-CZ" dirty="0" smtClean="0"/>
              <a:t>a 2.</a:t>
            </a:r>
            <a:endParaRPr lang="cs-CZ" dirty="0"/>
          </a:p>
          <a:p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22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650" y="792451"/>
            <a:ext cx="7886700" cy="898237"/>
          </a:xfrm>
        </p:spPr>
        <p:txBody>
          <a:bodyPr/>
          <a:lstStyle/>
          <a:p>
            <a:r>
              <a:rPr lang="cs-CZ" dirty="0" smtClean="0"/>
              <a:t>Vyloučené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9030" y="1690688"/>
            <a:ext cx="8107612" cy="4003675"/>
          </a:xfrm>
        </p:spPr>
        <p:txBody>
          <a:bodyPr>
            <a:normAutofit/>
          </a:bodyPr>
          <a:lstStyle/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cs-CZ" dirty="0" smtClean="0">
              <a:latin typeface="Calibri   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cs-CZ" b="1" dirty="0" smtClean="0"/>
              <a:t>Samostatná klíčová aktivita Řízení projektu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cs-CZ" b="1" dirty="0"/>
              <a:t>Realizace projektů předložených do </a:t>
            </a:r>
            <a:r>
              <a:rPr lang="cs-CZ" b="1" dirty="0" err="1"/>
              <a:t>Horizonu</a:t>
            </a:r>
            <a:r>
              <a:rPr lang="cs-CZ" b="1" dirty="0"/>
              <a:t> 2020- MSCA- </a:t>
            </a:r>
            <a:r>
              <a:rPr lang="cs-CZ" b="1" dirty="0" err="1"/>
              <a:t>Global</a:t>
            </a:r>
            <a:r>
              <a:rPr lang="cs-CZ" b="1" dirty="0"/>
              <a:t> </a:t>
            </a:r>
            <a:r>
              <a:rPr lang="cs-CZ" b="1" dirty="0" err="1" smtClean="0"/>
              <a:t>Fellowships</a:t>
            </a:r>
            <a:endParaRPr lang="cs-CZ" b="1" dirty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cs-CZ" b="1" dirty="0"/>
              <a:t>Pokud je v mobilitě výzkumného pracovníka zakomponován krátkodobý </a:t>
            </a:r>
            <a:r>
              <a:rPr lang="cs-CZ" b="1" dirty="0" err="1"/>
              <a:t>secondment</a:t>
            </a:r>
            <a:r>
              <a:rPr lang="cs-CZ" b="1" dirty="0"/>
              <a:t> (jak umožnují podmínky </a:t>
            </a:r>
            <a:r>
              <a:rPr lang="cs-CZ" b="1" dirty="0" err="1"/>
              <a:t>Horizon</a:t>
            </a:r>
            <a:r>
              <a:rPr lang="cs-CZ" b="1" dirty="0"/>
              <a:t> 2020 – MSCA-IF), který neodpovídá podmínkám stanoveným Řídicím orgánem pro oblast veřejné podpory, není tuto aktivitu možné podpořit. Není umožněno </a:t>
            </a:r>
            <a:r>
              <a:rPr lang="cs-CZ" b="1" dirty="0" err="1"/>
              <a:t>secondment</a:t>
            </a:r>
            <a:r>
              <a:rPr lang="cs-CZ" b="1" dirty="0"/>
              <a:t> z celé aktivity vyjmout, tj. celá aktivita je nezpůsobilá k financování z OP VVV.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cs-CZ" b="1" dirty="0" smtClean="0"/>
              <a:t>Běžná výuka v době realizace mobility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8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STRUKTURA PROJEKTU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Obsah semináře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33428"/>
            <a:ext cx="6373729" cy="40036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Calibri  "/>
              </a:rPr>
              <a:t>Podporované aktivity výzvy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  "/>
              </a:rPr>
              <a:t>Struktura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  "/>
              </a:rPr>
              <a:t>Další důležité informace k výzvě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  "/>
              </a:rPr>
              <a:t>Cílové skupiny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  "/>
              </a:rPr>
              <a:t>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  "/>
              </a:rPr>
              <a:t>Užitečné odkazy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Projekt žadatel skládá z jednotlivých klíčových aktivit vycházejících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z </a:t>
            </a:r>
            <a:r>
              <a:rPr lang="cs-CZ" b="1" dirty="0"/>
              <a:t>podporovaných aktivit výzvy (a podpůrného nástroje):</a:t>
            </a:r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/>
              <a:t>Název klíčové aktivity tvoří žadatel v povinné struktuře: číslo podporované aktivity dle výzvy – jméno a příjmení výzkumného pracovníka dle projektu MSCA.</a:t>
            </a:r>
            <a:r>
              <a:rPr lang="cs-CZ" i="1" dirty="0"/>
              <a:t> </a:t>
            </a:r>
            <a:endParaRPr lang="cs-CZ" i="1" dirty="0" smtClean="0"/>
          </a:p>
          <a:p>
            <a:endParaRPr lang="cs-CZ" dirty="0"/>
          </a:p>
          <a:p>
            <a:r>
              <a:rPr lang="cs-CZ" b="1" dirty="0"/>
              <a:t>Celkové způsobilé náklady </a:t>
            </a:r>
            <a:r>
              <a:rPr lang="cs-CZ" b="1" dirty="0">
                <a:solidFill>
                  <a:srgbClr val="FF0000"/>
                </a:solidFill>
              </a:rPr>
              <a:t>musí</a:t>
            </a:r>
            <a:r>
              <a:rPr lang="cs-CZ" b="1" dirty="0"/>
              <a:t> odpovídat celkovému rozpočtu vyčíslenému pomocí Kalkulačky mobilit.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8688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struktury </a:t>
            </a:r>
            <a:r>
              <a:rPr lang="cs-CZ" dirty="0" smtClean="0"/>
              <a:t>projektu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81316" y="18386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66" y="1986579"/>
            <a:ext cx="7360981" cy="37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struktury </a:t>
            </a:r>
            <a:r>
              <a:rPr lang="cs-CZ" dirty="0" smtClean="0"/>
              <a:t>projektu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81316" y="18386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65" y="1690688"/>
            <a:ext cx="7434877" cy="42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67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DALŠÍ DŮLEŽITÉ INFORMACE K VÝZVĚ  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důležité informace k výzvě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063066" cy="4003675"/>
          </a:xfrm>
        </p:spPr>
        <p:txBody>
          <a:bodyPr>
            <a:normAutofit/>
          </a:bodyPr>
          <a:lstStyle/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Calibri  "/>
              </a:rPr>
              <a:t>Partnerství není v této výzvě umožněno</a:t>
            </a:r>
          </a:p>
          <a:p>
            <a:pPr marL="800100" lvl="1" indent="-342900" fontAlgn="base"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cs-CZ" sz="2200" dirty="0">
                <a:latin typeface="+mj-lt"/>
              </a:rPr>
              <a:t>Spolupráce s hostitelskou institucí se dokládá memorandem </a:t>
            </a:r>
            <a:r>
              <a:rPr lang="cs-CZ" sz="2200" dirty="0" smtClean="0">
                <a:latin typeface="+mj-lt"/>
              </a:rPr>
              <a:t/>
            </a:r>
            <a:br>
              <a:rPr lang="cs-CZ" sz="2200" dirty="0" smtClean="0">
                <a:latin typeface="+mj-lt"/>
              </a:rPr>
            </a:br>
            <a:r>
              <a:rPr lang="cs-CZ" sz="2200" dirty="0" smtClean="0">
                <a:latin typeface="+mj-lt"/>
              </a:rPr>
              <a:t>o </a:t>
            </a:r>
            <a:r>
              <a:rPr lang="cs-CZ" sz="2200" dirty="0">
                <a:latin typeface="+mj-lt"/>
              </a:rPr>
              <a:t>spolupráci nebo obdobným dokumentem </a:t>
            </a:r>
            <a:r>
              <a:rPr lang="cs-CZ" sz="2200" dirty="0" smtClean="0">
                <a:latin typeface="+mj-lt"/>
              </a:rPr>
              <a:t/>
            </a:r>
            <a:br>
              <a:rPr lang="cs-CZ" sz="2200" dirty="0" smtClean="0">
                <a:latin typeface="+mj-lt"/>
              </a:rPr>
            </a:br>
            <a:endParaRPr lang="cs-CZ" sz="2200" dirty="0">
              <a:latin typeface="+mj-lt"/>
            </a:endParaRPr>
          </a:p>
          <a:p>
            <a:pPr marL="342900" lvl="1" indent="-342900" fontAlgn="base">
              <a:spcBef>
                <a:spcPts val="1000"/>
              </a:spcBef>
            </a:pPr>
            <a:r>
              <a:rPr lang="cs-CZ" sz="2400" dirty="0" smtClean="0">
                <a:latin typeface="Calibri  "/>
              </a:rPr>
              <a:t>Přípustné </a:t>
            </a:r>
            <a:r>
              <a:rPr lang="cs-CZ" sz="2400" dirty="0">
                <a:latin typeface="Calibri  "/>
              </a:rPr>
              <a:t>místo </a:t>
            </a:r>
            <a:r>
              <a:rPr lang="cs-CZ" sz="2400" dirty="0" smtClean="0">
                <a:latin typeface="Calibri  "/>
              </a:rPr>
              <a:t>realizace:</a:t>
            </a:r>
          </a:p>
          <a:p>
            <a:pPr marL="800100" lvl="1" indent="-342900" fontAlgn="base"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cs-CZ" sz="2200" dirty="0">
                <a:latin typeface="+mj-lt"/>
              </a:rPr>
              <a:t>Projekt může být realizován na území EU i mimo EU </a:t>
            </a:r>
            <a:r>
              <a:rPr lang="cs-CZ" sz="2200" dirty="0" smtClean="0">
                <a:latin typeface="+mj-lt"/>
              </a:rPr>
              <a:t/>
            </a:r>
            <a:br>
              <a:rPr lang="cs-CZ" sz="2200" dirty="0" smtClean="0">
                <a:latin typeface="+mj-lt"/>
              </a:rPr>
            </a:br>
            <a:endParaRPr lang="cs-CZ" sz="2200" dirty="0">
              <a:latin typeface="+mj-lt"/>
            </a:endParaRPr>
          </a:p>
          <a:p>
            <a:pPr marL="342900" lvl="1" indent="-342900" fontAlgn="base">
              <a:spcBef>
                <a:spcPts val="1000"/>
              </a:spcBef>
              <a:spcAft>
                <a:spcPts val="800"/>
              </a:spcAft>
            </a:pPr>
            <a:r>
              <a:rPr lang="cs-CZ" dirty="0" smtClean="0">
                <a:latin typeface="Calibri  "/>
              </a:rPr>
              <a:t>Žadatel </a:t>
            </a:r>
            <a:r>
              <a:rPr lang="cs-CZ" dirty="0">
                <a:latin typeface="Calibri  "/>
              </a:rPr>
              <a:t>musí mít sídlo na území ČR a je oprávněn předložit nejvýše jednu žádost o podporu</a:t>
            </a:r>
            <a:r>
              <a:rPr lang="cs-CZ" dirty="0" smtClean="0">
                <a:latin typeface="Calibri  "/>
              </a:rPr>
              <a:t>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cs-CZ" sz="2400" dirty="0">
              <a:latin typeface="Calibri  "/>
            </a:endParaRPr>
          </a:p>
          <a:p>
            <a:pPr lvl="1" fontAlgn="base">
              <a:buSzPct val="50000"/>
            </a:pPr>
            <a:endParaRPr lang="cs-CZ" sz="2200" dirty="0"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4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důležité informace k výzvě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063066" cy="4003675"/>
          </a:xfrm>
        </p:spPr>
        <p:txBody>
          <a:bodyPr>
            <a:normAutofit/>
          </a:bodyPr>
          <a:lstStyle/>
          <a:p>
            <a:pPr marL="342900" lvl="1" indent="-342900" fontAlgn="base">
              <a:lnSpc>
                <a:spcPct val="100000"/>
              </a:lnSpc>
              <a:spcBef>
                <a:spcPts val="1000"/>
              </a:spcBef>
            </a:pPr>
            <a:endParaRPr lang="cs-CZ" dirty="0" smtClean="0">
              <a:latin typeface="+mn-lt"/>
            </a:endParaRPr>
          </a:p>
          <a:p>
            <a:pPr marL="342900" lvl="1" indent="-342900" fontAlgn="base">
              <a:lnSpc>
                <a:spcPct val="100000"/>
              </a:lnSpc>
              <a:spcBef>
                <a:spcPts val="1000"/>
              </a:spcBef>
            </a:pPr>
            <a:r>
              <a:rPr lang="cs-CZ" dirty="0" smtClean="0">
                <a:latin typeface="+mn-lt"/>
              </a:rPr>
              <a:t>Žadatel </a:t>
            </a:r>
            <a:r>
              <a:rPr lang="cs-CZ" dirty="0">
                <a:latin typeface="+mn-lt"/>
              </a:rPr>
              <a:t>je povinen </a:t>
            </a:r>
            <a:r>
              <a:rPr lang="cs-CZ" dirty="0" smtClean="0">
                <a:latin typeface="+mn-lt"/>
              </a:rPr>
              <a:t>v </a:t>
            </a:r>
            <a:r>
              <a:rPr lang="cs-CZ" dirty="0">
                <a:latin typeface="+mn-lt"/>
              </a:rPr>
              <a:t>rámci projektu dodržovat principy uvedené </a:t>
            </a:r>
            <a:r>
              <a:rPr lang="cs-CZ" dirty="0" smtClean="0">
                <a:latin typeface="+mn-lt"/>
              </a:rPr>
              <a:t>v: </a:t>
            </a:r>
          </a:p>
          <a:p>
            <a:pPr marL="800100" lvl="1" indent="-342900" fontAlgn="base"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cs-CZ" sz="2200" dirty="0">
                <a:latin typeface="+mj-lt"/>
              </a:rPr>
              <a:t>Chartě pro výzkumné pracovníky, </a:t>
            </a:r>
          </a:p>
          <a:p>
            <a:pPr marL="800100" lvl="1" indent="-342900" fontAlgn="base"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cs-CZ" sz="2200" dirty="0">
                <a:latin typeface="+mj-lt"/>
              </a:rPr>
              <a:t>Kodexu chování a přijímání výzkumných pracovníků</a:t>
            </a:r>
          </a:p>
          <a:p>
            <a:pPr marL="800100" lvl="1" indent="-342900" fontAlgn="base">
              <a:spcAft>
                <a:spcPts val="600"/>
              </a:spcAft>
              <a:buSzPct val="50000"/>
              <a:buFont typeface="Courier New" panose="02070309020205020404" pitchFamily="49" charset="0"/>
              <a:buChar char="o"/>
            </a:pPr>
            <a:r>
              <a:rPr lang="cs-CZ" sz="2200" dirty="0">
                <a:latin typeface="+mj-lt"/>
              </a:rPr>
              <a:t>Evropském kodexu chování pro integritu výzkumu.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cs-CZ" sz="2400" dirty="0">
              <a:latin typeface="Calibri  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11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CÍLOVÉ SKUPINY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36145" y="900735"/>
            <a:ext cx="7886700" cy="898237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Cílové skupiny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628650" y="1690688"/>
            <a:ext cx="7886700" cy="40036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</a:pPr>
            <a:endParaRPr lang="cs-CZ" sz="2400" dirty="0" smtClean="0">
              <a:latin typeface="Calibri   "/>
            </a:endParaRPr>
          </a:p>
          <a:p>
            <a:pPr marL="342900" indent="-342900">
              <a:spcAft>
                <a:spcPts val="600"/>
              </a:spcAft>
            </a:pPr>
            <a:endParaRPr lang="cs-CZ" sz="2400" dirty="0">
              <a:latin typeface="Calibri   "/>
            </a:endParaRPr>
          </a:p>
          <a:p>
            <a:pPr marL="342900" indent="-342900">
              <a:spcAft>
                <a:spcPts val="600"/>
              </a:spcAft>
            </a:pPr>
            <a:r>
              <a:rPr lang="cs-CZ" sz="2400" dirty="0" smtClean="0">
                <a:latin typeface="Calibri   "/>
              </a:rPr>
              <a:t>Pracovníci </a:t>
            </a:r>
            <a:r>
              <a:rPr lang="cs-CZ" sz="2400" dirty="0">
                <a:latin typeface="Calibri   "/>
              </a:rPr>
              <a:t>výzkumných </a:t>
            </a:r>
            <a:r>
              <a:rPr lang="cs-CZ" sz="2400" dirty="0" smtClean="0">
                <a:latin typeface="Calibri   "/>
              </a:rPr>
              <a:t>organizací</a:t>
            </a:r>
          </a:p>
        </p:txBody>
      </p:sp>
    </p:spTree>
    <p:extLst>
      <p:ext uri="{BB962C8B-B14F-4D97-AF65-F5344CB8AC3E}">
        <p14:creationId xmlns:p14="http://schemas.microsoft.com/office/powerpoint/2010/main" val="27796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INDIKÁTORY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333" y="718457"/>
            <a:ext cx="7886700" cy="898237"/>
          </a:xfrm>
        </p:spPr>
        <p:txBody>
          <a:bodyPr/>
          <a:lstStyle/>
          <a:p>
            <a:pPr marL="0" indent="0"/>
            <a:r>
              <a:rPr lang="cs-CZ" dirty="0" smtClean="0"/>
              <a:t>Počet podpořených výzkumných a akademických pracovníků – 2 08 00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333" y="1724576"/>
            <a:ext cx="8383948" cy="4380644"/>
          </a:xfrm>
        </p:spPr>
        <p:txBody>
          <a:bodyPr>
            <a:normAutofit/>
          </a:bodyPr>
          <a:lstStyle/>
          <a:p>
            <a:pPr marL="342900" lvl="2" indent="-342900" fontAlgn="base">
              <a:spcAft>
                <a:spcPts val="600"/>
              </a:spcAft>
            </a:pPr>
            <a:r>
              <a:rPr lang="cs-CZ" sz="2400" dirty="0" smtClean="0">
                <a:latin typeface="Calibri   "/>
              </a:rPr>
              <a:t>Povinně volitelný k</a:t>
            </a:r>
            <a:r>
              <a:rPr lang="cs-CZ" sz="2400" dirty="0">
                <a:latin typeface="Calibri   "/>
              </a:rPr>
              <a:t> výběru, </a:t>
            </a:r>
            <a:r>
              <a:rPr lang="cs-CZ" sz="2400" dirty="0" smtClean="0">
                <a:latin typeface="Calibri   "/>
              </a:rPr>
              <a:t>povinný </a:t>
            </a:r>
            <a:r>
              <a:rPr lang="cs-CZ" sz="2400" dirty="0">
                <a:latin typeface="Calibri   "/>
              </a:rPr>
              <a:t>k naplnění </a:t>
            </a:r>
            <a:endParaRPr lang="cs-CZ" sz="2400" dirty="0" smtClean="0">
              <a:latin typeface="Calibri   "/>
            </a:endParaRPr>
          </a:p>
          <a:p>
            <a:pPr marL="800100" lvl="3" indent="-342900" fontAlgn="base">
              <a:lnSpc>
                <a:spcPct val="100000"/>
              </a:lnSpc>
              <a:spcAft>
                <a:spcPts val="600"/>
              </a:spcAft>
            </a:pPr>
            <a:r>
              <a:rPr lang="cs-CZ" sz="2200" dirty="0">
                <a:latin typeface="+mj-lt"/>
              </a:rPr>
              <a:t>Svázaný s 6 00 00 a s 2 08 10</a:t>
            </a:r>
          </a:p>
          <a:p>
            <a:pPr marL="0" lvl="2" indent="0" fontAlgn="base">
              <a:spcAft>
                <a:spcPts val="600"/>
              </a:spcAft>
              <a:buNone/>
            </a:pPr>
            <a:endParaRPr lang="cs-CZ" sz="2200" dirty="0">
              <a:latin typeface="Calibri   "/>
            </a:endParaRPr>
          </a:p>
          <a:p>
            <a:pPr marL="800100" lvl="3" indent="-342900" fontAlgn="base">
              <a:lnSpc>
                <a:spcPct val="110000"/>
              </a:lnSpc>
              <a:spcAft>
                <a:spcPts val="600"/>
              </a:spcAft>
            </a:pPr>
            <a:r>
              <a:rPr lang="cs-CZ" sz="2200" dirty="0" smtClean="0">
                <a:latin typeface="+mj-lt"/>
              </a:rPr>
              <a:t>Indikátor je naplňován aktivitou č. 2 výzvy</a:t>
            </a:r>
            <a:endParaRPr lang="cs-CZ" sz="2200" dirty="0">
              <a:latin typeface="+mj-lt"/>
            </a:endParaRPr>
          </a:p>
          <a:p>
            <a:pPr marL="800100" lvl="3" indent="-342900" fontAlgn="base">
              <a:lnSpc>
                <a:spcPct val="110000"/>
              </a:lnSpc>
              <a:spcAft>
                <a:spcPts val="600"/>
              </a:spcAft>
            </a:pPr>
            <a:r>
              <a:rPr lang="cs-CZ" sz="2200" dirty="0" smtClean="0">
                <a:latin typeface="+mj-lt"/>
              </a:rPr>
              <a:t>Jedna </a:t>
            </a:r>
            <a:r>
              <a:rPr lang="cs-CZ" sz="2200" dirty="0">
                <a:latin typeface="+mj-lt"/>
              </a:rPr>
              <a:t>osoba se </a:t>
            </a:r>
            <a:r>
              <a:rPr lang="cs-CZ" sz="2200" dirty="0" smtClean="0">
                <a:latin typeface="+mj-lt"/>
              </a:rPr>
              <a:t>rovná jedné dokončené mobilitě výzkumného pracovníka.</a:t>
            </a:r>
            <a:endParaRPr lang="cs-CZ" sz="2200" dirty="0">
              <a:latin typeface="+mj-lt"/>
            </a:endParaRPr>
          </a:p>
          <a:p>
            <a:pPr marL="800100" lvl="3" indent="-342900" fontAlgn="base">
              <a:spcAft>
                <a:spcPts val="600"/>
              </a:spcAft>
            </a:pPr>
            <a:endParaRPr lang="cs-CZ" sz="2200" dirty="0">
              <a:latin typeface="Calibri   "/>
            </a:endParaRPr>
          </a:p>
          <a:p>
            <a:pPr marL="342900" lvl="2" indent="-342900" fontAlgn="base">
              <a:spcAft>
                <a:spcPts val="600"/>
              </a:spcAft>
            </a:pPr>
            <a:endParaRPr lang="cs-CZ" sz="2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52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VÝZVA MEZINÁRODNÍ MOBILITA VÝZKUMNÝCH PRACOVNÍKŮ – MSCA-IF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333" y="718457"/>
            <a:ext cx="7886700" cy="898237"/>
          </a:xfrm>
        </p:spPr>
        <p:txBody>
          <a:bodyPr/>
          <a:lstStyle/>
          <a:p>
            <a:r>
              <a:rPr lang="cs-CZ" dirty="0" smtClean="0"/>
              <a:t>Celkový počet účastníků – 6 00 00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333" y="1616694"/>
            <a:ext cx="8383948" cy="4380644"/>
          </a:xfrm>
        </p:spPr>
        <p:txBody>
          <a:bodyPr>
            <a:normAutofit/>
          </a:bodyPr>
          <a:lstStyle/>
          <a:p>
            <a:pPr marL="342900" lvl="2" indent="-342900" fontAlgn="base">
              <a:spcAft>
                <a:spcPts val="1000"/>
              </a:spcAft>
            </a:pPr>
            <a:r>
              <a:rPr lang="cs-CZ" sz="2400" dirty="0">
                <a:latin typeface="Calibri   "/>
              </a:rPr>
              <a:t>Povinně volitelný k výběru, povinný k naplnění </a:t>
            </a:r>
          </a:p>
          <a:p>
            <a:pPr marL="0" lvl="2" indent="0" fontAlgn="base">
              <a:spcAft>
                <a:spcPts val="600"/>
              </a:spcAft>
              <a:buNone/>
            </a:pPr>
            <a:endParaRPr lang="cs-CZ" sz="2400" dirty="0" smtClean="0">
              <a:latin typeface="Calibri   "/>
            </a:endParaRPr>
          </a:p>
          <a:p>
            <a:pPr marL="800100" lvl="3" indent="-342900" fontAlgn="base">
              <a:lnSpc>
                <a:spcPct val="110000"/>
              </a:lnSpc>
              <a:spcAft>
                <a:spcPts val="600"/>
              </a:spcAft>
            </a:pPr>
            <a:r>
              <a:rPr lang="cs-CZ" sz="2200" dirty="0">
                <a:latin typeface="+mj-lt"/>
              </a:rPr>
              <a:t>Indikátor je naplňován aktivitou č. </a:t>
            </a:r>
            <a:r>
              <a:rPr lang="cs-CZ" sz="2200" dirty="0" smtClean="0">
                <a:latin typeface="+mj-lt"/>
              </a:rPr>
              <a:t>2 </a:t>
            </a:r>
          </a:p>
          <a:p>
            <a:pPr marL="800100" lvl="3" indent="-342900" fontAlgn="base">
              <a:lnSpc>
                <a:spcPct val="110000"/>
              </a:lnSpc>
              <a:spcAft>
                <a:spcPts val="600"/>
              </a:spcAft>
            </a:pPr>
            <a:r>
              <a:rPr lang="cs-CZ" sz="2200" dirty="0">
                <a:latin typeface="+mj-lt"/>
              </a:rPr>
              <a:t>Vykazují se osoby vykázané v </a:t>
            </a:r>
            <a:r>
              <a:rPr lang="cs-CZ" sz="2200" dirty="0" smtClean="0">
                <a:latin typeface="+mj-lt"/>
              </a:rPr>
              <a:t>indikátoru </a:t>
            </a:r>
            <a:r>
              <a:rPr lang="cs-CZ" sz="2200" dirty="0">
                <a:latin typeface="+mj-lt"/>
              </a:rPr>
              <a:t>2 08 </a:t>
            </a:r>
            <a:r>
              <a:rPr lang="cs-CZ" sz="2200" dirty="0" smtClean="0">
                <a:latin typeface="+mj-lt"/>
              </a:rPr>
              <a:t>00</a:t>
            </a:r>
          </a:p>
          <a:p>
            <a:pPr marL="800100" lvl="3" indent="-342900" fontAlgn="base">
              <a:lnSpc>
                <a:spcPct val="110000"/>
              </a:lnSpc>
              <a:spcAft>
                <a:spcPts val="600"/>
              </a:spcAft>
            </a:pPr>
            <a:r>
              <a:rPr lang="cs-CZ" b="1" dirty="0" smtClean="0"/>
              <a:t>Účastník </a:t>
            </a:r>
            <a:r>
              <a:rPr lang="cs-CZ" b="1" dirty="0"/>
              <a:t>se započítá ve chvíli, kdy splní hranici bagatelní podpory, která je pro tuto výzvu stanovena v rozsahu </a:t>
            </a:r>
            <a:r>
              <a:rPr lang="cs-CZ" b="1" dirty="0" smtClean="0"/>
              <a:t>960 </a:t>
            </a:r>
            <a:r>
              <a:rPr lang="cs-CZ" b="1" dirty="0"/>
              <a:t>hodin.</a:t>
            </a:r>
            <a:endParaRPr lang="cs-CZ" sz="5400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20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012" y="732293"/>
            <a:ext cx="8130338" cy="898237"/>
          </a:xfrm>
        </p:spPr>
        <p:txBody>
          <a:bodyPr>
            <a:normAutofit/>
          </a:bodyPr>
          <a:lstStyle/>
          <a:p>
            <a:pPr marL="0" indent="0"/>
            <a:r>
              <a:rPr lang="cs-CZ" dirty="0"/>
              <a:t>Počet služeb poskytovaných nově příchozími výzkumnými pracovníky ze </a:t>
            </a:r>
            <a:r>
              <a:rPr lang="cs-CZ" dirty="0" smtClean="0"/>
              <a:t>zahraničí – 2 04 03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012" y="1413962"/>
            <a:ext cx="8626642" cy="4686049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cs-CZ" sz="2600" dirty="0" smtClean="0">
              <a:latin typeface="Calibri   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Calibri   "/>
              </a:rPr>
              <a:t>Povinně volitelný k výběru, povinný k naplnění</a:t>
            </a:r>
          </a:p>
          <a:p>
            <a:pPr marL="800100" lvl="3" indent="-342900" fontAlgn="base">
              <a:lnSpc>
                <a:spcPct val="110000"/>
              </a:lnSpc>
              <a:spcAft>
                <a:spcPts val="600"/>
              </a:spcAft>
            </a:pPr>
            <a:r>
              <a:rPr lang="cs-CZ" sz="2200" dirty="0">
                <a:latin typeface="+mj-lt"/>
              </a:rPr>
              <a:t>Svázaný s 2 04 15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800100" lvl="3" indent="-342900" fontAlgn="base">
              <a:lnSpc>
                <a:spcPct val="110000"/>
              </a:lnSpc>
              <a:spcAft>
                <a:spcPts val="600"/>
              </a:spcAft>
            </a:pPr>
            <a:r>
              <a:rPr lang="cs-CZ" sz="2200" dirty="0" smtClean="0">
                <a:latin typeface="+mj-lt"/>
              </a:rPr>
              <a:t>Indikátor </a:t>
            </a:r>
            <a:r>
              <a:rPr lang="cs-CZ" sz="2200" dirty="0">
                <a:latin typeface="+mj-lt"/>
              </a:rPr>
              <a:t>je naplňován aktivitou č. 1 </a:t>
            </a:r>
            <a:r>
              <a:rPr lang="cs-CZ" sz="2200" dirty="0" smtClean="0">
                <a:latin typeface="+mj-lt"/>
              </a:rPr>
              <a:t>výzvy </a:t>
            </a:r>
            <a:endParaRPr lang="cs-CZ" sz="2200" dirty="0">
              <a:latin typeface="+mj-lt"/>
            </a:endParaRPr>
          </a:p>
          <a:p>
            <a:pPr marL="800100" lvl="3" indent="-342900" fontAlgn="base">
              <a:lnSpc>
                <a:spcPct val="110000"/>
              </a:lnSpc>
              <a:spcAft>
                <a:spcPts val="600"/>
              </a:spcAft>
            </a:pPr>
            <a:r>
              <a:rPr lang="cs-CZ" sz="2200" dirty="0">
                <a:latin typeface="+mj-lt"/>
              </a:rPr>
              <a:t>Jedna služba se rovná jedné dokončené mobilitě výzkumného pracovníka.</a:t>
            </a:r>
          </a:p>
        </p:txBody>
      </p:sp>
    </p:spTree>
    <p:extLst>
      <p:ext uri="{BB962C8B-B14F-4D97-AF65-F5344CB8AC3E}">
        <p14:creationId xmlns:p14="http://schemas.microsoft.com/office/powerpoint/2010/main" val="26668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012" y="515725"/>
            <a:ext cx="8130338" cy="898237"/>
          </a:xfrm>
        </p:spPr>
        <p:txBody>
          <a:bodyPr>
            <a:normAutofit fontScale="90000"/>
          </a:bodyPr>
          <a:lstStyle/>
          <a:p>
            <a:pPr marL="0" indent="0"/>
            <a:r>
              <a:rPr lang="cs-CZ" dirty="0"/>
              <a:t>Počet organizací, jejichž pracovníci zvýšili svou kvalifikaci ve VaV, jeho řízení a oblastech souvisejících</a:t>
            </a:r>
            <a:r>
              <a:rPr lang="cs-CZ" dirty="0" smtClean="0"/>
              <a:t> – 2 08 10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012" y="1606468"/>
            <a:ext cx="8626642" cy="400024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600" dirty="0" smtClean="0">
              <a:latin typeface="Calibri  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Calibri   "/>
              </a:rPr>
              <a:t>Povinně </a:t>
            </a:r>
            <a:r>
              <a:rPr lang="cs-CZ" sz="2400" dirty="0">
                <a:latin typeface="Calibri   "/>
              </a:rPr>
              <a:t>volitelný výběru, povinný k naplnění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 smtClean="0">
              <a:latin typeface="Calibri   "/>
            </a:endParaRPr>
          </a:p>
          <a:p>
            <a:pPr marL="800100" lvl="3" indent="-342900" fontAlgn="base">
              <a:lnSpc>
                <a:spcPct val="130000"/>
              </a:lnSpc>
              <a:spcAft>
                <a:spcPts val="600"/>
              </a:spcAft>
            </a:pPr>
            <a:r>
              <a:rPr lang="cs-CZ" sz="2200" dirty="0">
                <a:latin typeface="+mj-lt"/>
              </a:rPr>
              <a:t>Indikátor je naplňován aktivitou č. </a:t>
            </a:r>
            <a:r>
              <a:rPr lang="cs-CZ" sz="2200" dirty="0" smtClean="0">
                <a:latin typeface="+mj-lt"/>
              </a:rPr>
              <a:t>2 výzvy </a:t>
            </a:r>
            <a:endParaRPr lang="cs-CZ" sz="2200" dirty="0">
              <a:latin typeface="+mj-lt"/>
            </a:endParaRPr>
          </a:p>
          <a:p>
            <a:pPr marL="800100" lvl="3" indent="-342900" fontAlgn="base">
              <a:lnSpc>
                <a:spcPct val="130000"/>
              </a:lnSpc>
              <a:spcAft>
                <a:spcPts val="600"/>
              </a:spcAft>
            </a:pPr>
            <a:r>
              <a:rPr lang="cs-CZ" sz="2200" dirty="0">
                <a:latin typeface="+mj-lt"/>
              </a:rPr>
              <a:t>Do tohoto indikátoru se započítají příjemci v této výzvě. Indikátor může být vykázán po ukončení schválené návratové fáze u minimálně 50% jednotlivých mobilit.</a:t>
            </a:r>
          </a:p>
        </p:txBody>
      </p:sp>
    </p:spTree>
    <p:extLst>
      <p:ext uri="{BB962C8B-B14F-4D97-AF65-F5344CB8AC3E}">
        <p14:creationId xmlns:p14="http://schemas.microsoft.com/office/powerpoint/2010/main" val="6944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012" y="563850"/>
            <a:ext cx="8518356" cy="1565739"/>
          </a:xfrm>
        </p:spPr>
        <p:txBody>
          <a:bodyPr>
            <a:normAutofit/>
          </a:bodyPr>
          <a:lstStyle/>
          <a:p>
            <a:pPr marL="0" indent="0"/>
            <a:r>
              <a:rPr lang="cs-CZ" dirty="0"/>
              <a:t>Počet výzkumných organizací s </a:t>
            </a:r>
            <a:r>
              <a:rPr lang="cs-CZ" dirty="0" smtClean="0"/>
              <a:t>nově příchozími </a:t>
            </a:r>
            <a:r>
              <a:rPr lang="cs-CZ" dirty="0"/>
              <a:t>výzkumnými pracovníky ze zahraničí nebo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ze </a:t>
            </a:r>
            <a:r>
              <a:rPr lang="cs-CZ" dirty="0"/>
              <a:t>soukromého </a:t>
            </a:r>
            <a:r>
              <a:rPr lang="cs-CZ" dirty="0" smtClean="0"/>
              <a:t>sektoru – 2 04 15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012" y="1828800"/>
            <a:ext cx="8626642" cy="4427622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cs-CZ" sz="2600" dirty="0" smtClean="0">
              <a:latin typeface="Calibri   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Calibri   "/>
              </a:rPr>
              <a:t>Povinně volitelný k výběru, povinný k naplnění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cs-CZ" sz="2600" dirty="0" smtClean="0">
              <a:latin typeface="Calibri   "/>
            </a:endParaRPr>
          </a:p>
          <a:p>
            <a:pPr marL="800100" lvl="3" indent="-342900" fontAlgn="base">
              <a:lnSpc>
                <a:spcPct val="130000"/>
              </a:lnSpc>
              <a:spcAft>
                <a:spcPts val="600"/>
              </a:spcAft>
            </a:pPr>
            <a:r>
              <a:rPr lang="cs-CZ" sz="2200" dirty="0">
                <a:latin typeface="+mj-lt"/>
              </a:rPr>
              <a:t>Indikátor je naplňován aktivitou č. 1 </a:t>
            </a:r>
            <a:r>
              <a:rPr lang="cs-CZ" sz="2200" dirty="0" smtClean="0">
                <a:latin typeface="+mj-lt"/>
              </a:rPr>
              <a:t>výzvy</a:t>
            </a:r>
            <a:r>
              <a:rPr lang="cs-CZ" sz="2200" dirty="0">
                <a:latin typeface="+mj-lt"/>
              </a:rPr>
              <a:t>. </a:t>
            </a:r>
          </a:p>
          <a:p>
            <a:pPr marL="800100" lvl="3" indent="-342900" fontAlgn="base">
              <a:lnSpc>
                <a:spcPct val="100000"/>
              </a:lnSpc>
              <a:spcAft>
                <a:spcPts val="600"/>
              </a:spcAft>
            </a:pPr>
            <a:r>
              <a:rPr lang="cs-CZ" sz="2200" dirty="0">
                <a:latin typeface="+mj-lt"/>
              </a:rPr>
              <a:t>Do tohoto indikátoru se započítají příjemci v této výzvě. Indikátor může být vykázán, pokud je dosaženo minimálně 50 % všech příslušných jednotek výstupů indikátoru 2 04 </a:t>
            </a:r>
            <a:r>
              <a:rPr lang="cs-CZ" sz="2200" dirty="0" smtClean="0">
                <a:latin typeface="+mj-lt"/>
              </a:rPr>
              <a:t>03.</a:t>
            </a:r>
          </a:p>
          <a:p>
            <a:pPr marL="800100" lvl="3" indent="-342900" fontAlgn="base">
              <a:lnSpc>
                <a:spcPct val="130000"/>
              </a:lnSpc>
              <a:spcAft>
                <a:spcPts val="600"/>
              </a:spcAft>
            </a:pPr>
            <a:r>
              <a:rPr lang="cs-CZ" sz="2200" dirty="0" smtClean="0">
                <a:latin typeface="+mj-lt"/>
              </a:rPr>
              <a:t>Mobility </a:t>
            </a:r>
            <a:r>
              <a:rPr lang="cs-CZ" sz="2200" dirty="0">
                <a:latin typeface="+mj-lt"/>
              </a:rPr>
              <a:t>ze soukromého sektoru nejsou pro tuto výzvu relevantní.</a:t>
            </a:r>
          </a:p>
        </p:txBody>
      </p:sp>
    </p:spTree>
    <p:extLst>
      <p:ext uri="{BB962C8B-B14F-4D97-AF65-F5344CB8AC3E}">
        <p14:creationId xmlns:p14="http://schemas.microsoft.com/office/powerpoint/2010/main" val="13889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012" y="563850"/>
            <a:ext cx="8518356" cy="1565739"/>
          </a:xfrm>
        </p:spPr>
        <p:txBody>
          <a:bodyPr>
            <a:normAutofit/>
          </a:bodyPr>
          <a:lstStyle/>
          <a:p>
            <a:pPr marL="0" indent="0"/>
            <a:r>
              <a:rPr lang="cs-CZ" dirty="0"/>
              <a:t>Počet podpořených </a:t>
            </a:r>
            <a:r>
              <a:rPr lang="cs-CZ" dirty="0" smtClean="0"/>
              <a:t>spoluprací – 5 43 10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012" y="1828800"/>
            <a:ext cx="8626642" cy="4427622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cs-CZ" sz="2600" dirty="0" smtClean="0">
              <a:latin typeface="Calibri   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Calibri   "/>
              </a:rPr>
              <a:t>Nepovinný k</a:t>
            </a:r>
            <a:r>
              <a:rPr lang="cs-CZ" sz="2400" dirty="0">
                <a:latin typeface="Calibri   "/>
              </a:rPr>
              <a:t> výběru, povinný k naplnění</a:t>
            </a:r>
          </a:p>
          <a:p>
            <a:pPr marL="800100" lvl="3" indent="-342900" fontAlgn="base">
              <a:lnSpc>
                <a:spcPct val="130000"/>
              </a:lnSpc>
              <a:spcAft>
                <a:spcPts val="600"/>
              </a:spcAft>
            </a:pPr>
            <a:r>
              <a:rPr lang="cs-CZ" sz="2200" dirty="0" smtClean="0">
                <a:latin typeface="+mj-lt"/>
              </a:rPr>
              <a:t>Indikátor </a:t>
            </a:r>
            <a:r>
              <a:rPr lang="cs-CZ" sz="2200" dirty="0">
                <a:latin typeface="+mj-lt"/>
              </a:rPr>
              <a:t>je povinný k výběru pro aktivity č. </a:t>
            </a:r>
            <a:r>
              <a:rPr lang="cs-CZ" sz="2200" dirty="0" smtClean="0">
                <a:latin typeface="+mj-lt"/>
              </a:rPr>
              <a:t>2. Pro </a:t>
            </a:r>
            <a:r>
              <a:rPr lang="cs-CZ" sz="2200" dirty="0">
                <a:latin typeface="+mj-lt"/>
              </a:rPr>
              <a:t>aktivitu č. </a:t>
            </a:r>
            <a:r>
              <a:rPr lang="cs-CZ" sz="2200" dirty="0" smtClean="0">
                <a:latin typeface="+mj-lt"/>
              </a:rPr>
              <a:t>2 je povinný v případě, že je součástí mobility </a:t>
            </a:r>
            <a:r>
              <a:rPr lang="cs-CZ" sz="2200" dirty="0" err="1" smtClean="0">
                <a:latin typeface="+mj-lt"/>
              </a:rPr>
              <a:t>secondment</a:t>
            </a:r>
            <a:r>
              <a:rPr lang="cs-CZ" sz="2200" dirty="0" smtClean="0">
                <a:latin typeface="+mj-lt"/>
              </a:rPr>
              <a:t>.</a:t>
            </a:r>
            <a:endParaRPr lang="cs-CZ" sz="2200" dirty="0">
              <a:latin typeface="+mj-lt"/>
            </a:endParaRPr>
          </a:p>
          <a:p>
            <a:pPr marL="800100" lvl="3" indent="-342900" fontAlgn="base">
              <a:lnSpc>
                <a:spcPct val="130000"/>
              </a:lnSpc>
              <a:spcAft>
                <a:spcPts val="600"/>
              </a:spcAft>
            </a:pPr>
            <a:r>
              <a:rPr lang="cs-CZ" sz="2200" dirty="0">
                <a:latin typeface="+mj-lt"/>
              </a:rPr>
              <a:t>Vykazují se spolupráce vzniklé v průběhu projektu doložené memorandem o spolupráci nebo obdobným dokumentem a zprávou o průběhu spolupráce.</a:t>
            </a:r>
          </a:p>
          <a:p>
            <a:pPr marL="457200" lvl="3" indent="0" fontAlgn="base">
              <a:lnSpc>
                <a:spcPct val="130000"/>
              </a:lnSpc>
              <a:spcAft>
                <a:spcPts val="600"/>
              </a:spcAft>
              <a:buNone/>
            </a:pPr>
            <a:endParaRPr lang="cs-CZ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92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DALŠÍ ZDROJE INFORMACÍ K VÝZVĚ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019" y="373196"/>
            <a:ext cx="7886700" cy="898237"/>
          </a:xfrm>
        </p:spPr>
        <p:txBody>
          <a:bodyPr/>
          <a:lstStyle/>
          <a:p>
            <a:r>
              <a:rPr lang="cs-CZ" dirty="0">
                <a:latin typeface="Calibri   "/>
              </a:rPr>
              <a:t>Užitečné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019" y="1271433"/>
            <a:ext cx="8491904" cy="4956297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alibri   "/>
              </a:rPr>
              <a:t>Veškeré </a:t>
            </a:r>
            <a:r>
              <a:rPr lang="cs-CZ" dirty="0">
                <a:latin typeface="Calibri   "/>
              </a:rPr>
              <a:t>informace o </a:t>
            </a:r>
            <a:r>
              <a:rPr lang="cs-CZ" dirty="0" smtClean="0">
                <a:latin typeface="Calibri   "/>
              </a:rPr>
              <a:t>výzvě:</a:t>
            </a:r>
          </a:p>
          <a:p>
            <a:pPr>
              <a:spcBef>
                <a:spcPts val="0"/>
              </a:spcBef>
            </a:pPr>
            <a:r>
              <a:rPr lang="cs-CZ" sz="2100" u="sng" dirty="0"/>
              <a:t>http://www.msmt.cz/strukturalni-fondy-1/vyzva-c-02-17-050-mezinarodni-mobilita-vyzkumnych-pracovniku-2</a:t>
            </a:r>
            <a:r>
              <a:rPr lang="cs-CZ" sz="2100" u="sng" dirty="0" smtClean="0"/>
              <a:t/>
            </a:r>
            <a:br>
              <a:rPr lang="cs-CZ" sz="2100" u="sng" dirty="0" smtClean="0"/>
            </a:br>
            <a:endParaRPr lang="cs-CZ" sz="2100" u="sng" dirty="0" smtClean="0"/>
          </a:p>
          <a:p>
            <a:pPr>
              <a:spcBef>
                <a:spcPts val="0"/>
              </a:spcBef>
            </a:pPr>
            <a:r>
              <a:rPr lang="pl-PL" b="1" dirty="0"/>
              <a:t>Vzory příloh žádosti o </a:t>
            </a:r>
            <a:r>
              <a:rPr lang="pl-PL" b="1" dirty="0" smtClean="0"/>
              <a:t>podporu</a:t>
            </a:r>
            <a:r>
              <a:rPr lang="cs-CZ" dirty="0" smtClean="0">
                <a:latin typeface="Calibri   "/>
              </a:rPr>
              <a:t>:</a:t>
            </a:r>
            <a:endParaRPr lang="cs-CZ" dirty="0">
              <a:latin typeface="Calibri   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>
                <a:hlinkClick r:id="rId3"/>
              </a:rPr>
              <a:t>Čestné prohlášení Charta, </a:t>
            </a:r>
            <a:r>
              <a:rPr lang="cs-CZ" sz="2400" dirty="0" smtClean="0">
                <a:hlinkClick r:id="rId3"/>
              </a:rPr>
              <a:t>Kodexy</a:t>
            </a:r>
            <a:endParaRPr lang="cs-CZ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smtClean="0">
                <a:hlinkClick r:id="rId4"/>
              </a:rPr>
              <a:t>Čestné </a:t>
            </a:r>
            <a:r>
              <a:rPr lang="cs-CZ" sz="2400" dirty="0">
                <a:hlinkClick r:id="rId4"/>
              </a:rPr>
              <a:t>prohlášení rodinný příspěvek</a:t>
            </a:r>
            <a:r>
              <a:rPr lang="cs-CZ" sz="2400" dirty="0"/>
              <a:t> </a:t>
            </a:r>
            <a:endParaRPr lang="cs-CZ" sz="2100" u="sng" dirty="0" smtClean="0">
              <a:hlinkClick r:id="rId5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err="1">
                <a:hlinkClick r:id="rId6"/>
              </a:rPr>
              <a:t>kalkulacka</a:t>
            </a:r>
            <a:r>
              <a:rPr lang="cs-CZ" sz="2400" dirty="0">
                <a:hlinkClick r:id="rId6"/>
              </a:rPr>
              <a:t> mobilit-MSCA</a:t>
            </a:r>
            <a:r>
              <a:rPr lang="cs-CZ" sz="2400" dirty="0"/>
              <a:t> </a:t>
            </a:r>
            <a:r>
              <a:rPr lang="cs-CZ" sz="2100" u="sng" dirty="0"/>
              <a:t> </a:t>
            </a:r>
          </a:p>
          <a:p>
            <a:pPr>
              <a:spcBef>
                <a:spcPts val="0"/>
              </a:spcBef>
            </a:pPr>
            <a:endParaRPr lang="cs-CZ" sz="2100" u="sng" dirty="0"/>
          </a:p>
          <a:p>
            <a:pPr>
              <a:spcBef>
                <a:spcPts val="0"/>
              </a:spcBef>
            </a:pPr>
            <a:r>
              <a:rPr lang="cs-CZ" b="1" dirty="0"/>
              <a:t>Vzory příloh </a:t>
            </a:r>
            <a:r>
              <a:rPr lang="cs-CZ" b="1" dirty="0" err="1"/>
              <a:t>ZoR</a:t>
            </a:r>
            <a:r>
              <a:rPr lang="cs-CZ" b="1" dirty="0"/>
              <a:t>:</a:t>
            </a:r>
          </a:p>
          <a:p>
            <a:pPr>
              <a:spcBef>
                <a:spcPts val="0"/>
              </a:spcBef>
            </a:pPr>
            <a:r>
              <a:rPr lang="cs-CZ" sz="2400" dirty="0">
                <a:hlinkClick r:id="rId7"/>
              </a:rPr>
              <a:t>Zpráva o činnosti</a:t>
            </a:r>
            <a:r>
              <a:rPr lang="cs-CZ" sz="2400" dirty="0"/>
              <a:t> </a:t>
            </a:r>
            <a:endParaRPr lang="cs-CZ" sz="2400" dirty="0" smtClean="0"/>
          </a:p>
          <a:p>
            <a:pPr>
              <a:spcBef>
                <a:spcPts val="0"/>
              </a:spcBef>
            </a:pPr>
            <a:r>
              <a:rPr lang="cs-CZ" sz="2400" dirty="0">
                <a:hlinkClick r:id="rId8"/>
              </a:rPr>
              <a:t>Zpráva o činnosti v návratové fázi</a:t>
            </a:r>
            <a:endParaRPr lang="cs-CZ" dirty="0">
              <a:latin typeface="Calibri   "/>
            </a:endParaRPr>
          </a:p>
          <a:p>
            <a:endParaRPr lang="cs-CZ" dirty="0">
              <a:latin typeface="Calibri   "/>
            </a:endParaRPr>
          </a:p>
        </p:txBody>
      </p:sp>
    </p:spTree>
    <p:extLst>
      <p:ext uri="{BB962C8B-B14F-4D97-AF65-F5344CB8AC3E}">
        <p14:creationId xmlns:p14="http://schemas.microsoft.com/office/powerpoint/2010/main" val="39687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20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Děkuji za Vaši pozornost.</a:t>
            </a:r>
          </a:p>
        </p:txBody>
      </p:sp>
    </p:spTree>
    <p:extLst>
      <p:ext uri="{BB962C8B-B14F-4D97-AF65-F5344CB8AC3E}">
        <p14:creationId xmlns:p14="http://schemas.microsoft.com/office/powerpoint/2010/main" val="33481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106276" cy="40036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Podpora profesního růstu výzkumných pracovníků, podpora kvalitního výzkumu, vzdělávání pro praxi, rozvoj komunikace a spolupráce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Rozvoj lidských zdrojů ve výzkumu formou podpory kvalitních projektů schválených na evropské úrovni z </a:t>
            </a:r>
            <a:r>
              <a:rPr lang="cs-CZ" b="1" dirty="0" err="1" smtClean="0">
                <a:latin typeface="+mn-lt"/>
              </a:rPr>
              <a:t>Horizon</a:t>
            </a:r>
            <a:r>
              <a:rPr lang="cs-CZ" b="1" dirty="0" smtClean="0">
                <a:latin typeface="+mn-lt"/>
              </a:rPr>
              <a:t> 2020, Marie </a:t>
            </a:r>
            <a:r>
              <a:rPr lang="cs-CZ" b="1" dirty="0" err="1">
                <a:latin typeface="+mn-lt"/>
              </a:rPr>
              <a:t>Skłodowska</a:t>
            </a:r>
            <a:r>
              <a:rPr lang="cs-CZ" b="1" dirty="0" smtClean="0">
                <a:latin typeface="+mn-lt"/>
              </a:rPr>
              <a:t>-Curie </a:t>
            </a:r>
            <a:r>
              <a:rPr lang="cs-CZ" b="1" dirty="0" err="1" smtClean="0">
                <a:latin typeface="+mn-lt"/>
              </a:rPr>
              <a:t>Actions</a:t>
            </a:r>
            <a:r>
              <a:rPr lang="cs-CZ" b="1" dirty="0" smtClean="0">
                <a:latin typeface="+mn-lt"/>
              </a:rPr>
              <a:t>, které jsou uvedené v „no-</a:t>
            </a:r>
            <a:r>
              <a:rPr lang="cs-CZ" b="1" dirty="0" err="1" smtClean="0">
                <a:latin typeface="+mn-lt"/>
              </a:rPr>
              <a:t>money</a:t>
            </a:r>
            <a:r>
              <a:rPr lang="cs-CZ" b="1" dirty="0" smtClean="0">
                <a:latin typeface="+mn-lt"/>
              </a:rPr>
              <a:t>“ seznamu. </a:t>
            </a:r>
            <a:endParaRPr lang="cs-CZ" b="1" dirty="0">
              <a:latin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95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0495" y="728722"/>
            <a:ext cx="7886700" cy="773724"/>
          </a:xfrm>
        </p:spPr>
        <p:txBody>
          <a:bodyPr>
            <a:normAutofit/>
          </a:bodyPr>
          <a:lstStyle/>
          <a:p>
            <a:r>
              <a:rPr lang="cs-CZ" dirty="0"/>
              <a:t>Oprávnění žadatelé</a:t>
            </a:r>
          </a:p>
        </p:txBody>
      </p:sp>
      <p:sp>
        <p:nvSpPr>
          <p:cNvPr id="3" name="Obdélník 2"/>
          <p:cNvSpPr/>
          <p:nvPr/>
        </p:nvSpPr>
        <p:spPr>
          <a:xfrm>
            <a:off x="491613" y="2348021"/>
            <a:ext cx="8023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ea typeface="Calibri" panose="020F0502020204030204" pitchFamily="34" charset="0"/>
              </a:rPr>
              <a:t>Subjekty splňující definici organizace pro výzkum a šíření znalostí dle Rámce pro státní podporu výzkumu, vývoje a inovací (2014/C 198/01)</a:t>
            </a:r>
          </a:p>
        </p:txBody>
      </p:sp>
    </p:spTree>
    <p:extLst>
      <p:ext uri="{BB962C8B-B14F-4D97-AF65-F5344CB8AC3E}">
        <p14:creationId xmlns:p14="http://schemas.microsoft.com/office/powerpoint/2010/main" val="41890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OPRÁVNĚNÉ AKTIVITY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Věcné zaměření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25625"/>
            <a:ext cx="7697204" cy="4003675"/>
          </a:xfrm>
        </p:spPr>
        <p:txBody>
          <a:bodyPr>
            <a:normAutofit/>
          </a:bodyPr>
          <a:lstStyle/>
          <a:p>
            <a:r>
              <a:rPr lang="cs-CZ" dirty="0"/>
              <a:t>Výzva podporuje kvalitní projekty, které byly v letech 2015 a/nebo 2016 předloženy do výzvy </a:t>
            </a:r>
            <a:r>
              <a:rPr lang="cs-CZ" dirty="0" err="1"/>
              <a:t>Horizon</a:t>
            </a:r>
            <a:r>
              <a:rPr lang="cs-CZ" dirty="0"/>
              <a:t> 2020, Marie </a:t>
            </a:r>
            <a:r>
              <a:rPr lang="cs-CZ" dirty="0" err="1"/>
              <a:t>Skłodowska</a:t>
            </a:r>
            <a:r>
              <a:rPr lang="cs-CZ" dirty="0"/>
              <a:t>-Curie </a:t>
            </a:r>
            <a:r>
              <a:rPr lang="cs-CZ" dirty="0" err="1"/>
              <a:t>Actions</a:t>
            </a:r>
            <a:r>
              <a:rPr lang="cs-CZ" dirty="0"/>
              <a:t> –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Fellowships</a:t>
            </a:r>
            <a:r>
              <a:rPr lang="cs-CZ" dirty="0"/>
              <a:t> –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Fellowships</a:t>
            </a:r>
            <a:r>
              <a:rPr lang="cs-CZ" dirty="0"/>
              <a:t> (H2020–MSCA-IF–2015, H2020–MSCA-IF–2016), byly Evropskou </a:t>
            </a:r>
            <a:r>
              <a:rPr lang="cs-CZ" dirty="0">
                <a:latin typeface="+mn-lt"/>
              </a:rPr>
              <a:t>komisí</a:t>
            </a:r>
            <a:r>
              <a:rPr lang="cs-CZ" dirty="0"/>
              <a:t> hodnoceny kladně, ale nemohly být z důvodu nedostatku finančních prostředků podpořeny a dostaly se tedy na tzv. seznam </a:t>
            </a:r>
            <a:r>
              <a:rPr lang="cs-CZ" dirty="0" smtClean="0"/>
              <a:t>„no</a:t>
            </a:r>
            <a:r>
              <a:rPr lang="cs-CZ" dirty="0"/>
              <a:t> </a:t>
            </a:r>
            <a:r>
              <a:rPr lang="cs-CZ" dirty="0" err="1" smtClean="0"/>
              <a:t>money</a:t>
            </a:r>
            <a:r>
              <a:rPr lang="cs-CZ" dirty="0" smtClean="0"/>
              <a:t>“ </a:t>
            </a:r>
            <a:r>
              <a:rPr lang="cs-CZ" dirty="0"/>
              <a:t>projektů. Výzva podporuje pouze projekty </a:t>
            </a:r>
            <a:r>
              <a:rPr lang="cs-CZ" b="1" dirty="0" err="1"/>
              <a:t>European</a:t>
            </a:r>
            <a:r>
              <a:rPr lang="cs-CZ" b="1" dirty="0"/>
              <a:t> </a:t>
            </a:r>
            <a:r>
              <a:rPr lang="cs-CZ" b="1" dirty="0" err="1"/>
              <a:t>Fellowships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Žádost obsahující takový projekt se nesmí obsahově lišit od žádosti schválené v </a:t>
            </a:r>
            <a:r>
              <a:rPr lang="cs-CZ" dirty="0" err="1"/>
              <a:t>Horizonu</a:t>
            </a:r>
            <a:r>
              <a:rPr lang="cs-CZ" dirty="0"/>
              <a:t> 2020 – MSCA-IF včetně zachování hostitelské organizace. </a:t>
            </a:r>
          </a:p>
          <a:p>
            <a:pPr marL="571500" indent="-571500">
              <a:spcBef>
                <a:spcPct val="0"/>
              </a:spcBef>
            </a:pPr>
            <a:endParaRPr lang="cs-CZ" sz="2800" b="1" dirty="0">
              <a:solidFill>
                <a:srgbClr val="428D9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80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Příjezdy do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25625"/>
            <a:ext cx="7697204" cy="4003675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Aktivita </a:t>
            </a:r>
            <a:r>
              <a:rPr lang="cs-CZ" b="1" dirty="0">
                <a:latin typeface="+mn-lt"/>
              </a:rPr>
              <a:t>č. 1: </a:t>
            </a:r>
            <a:r>
              <a:rPr lang="cs-CZ" dirty="0" smtClean="0">
                <a:latin typeface="+mn-lt"/>
              </a:rPr>
              <a:t>Podpora „no </a:t>
            </a:r>
            <a:r>
              <a:rPr lang="cs-CZ" dirty="0" err="1" smtClean="0">
                <a:latin typeface="+mn-lt"/>
              </a:rPr>
              <a:t>money</a:t>
            </a:r>
            <a:r>
              <a:rPr lang="cs-CZ" dirty="0" smtClean="0">
                <a:latin typeface="+mn-lt"/>
              </a:rPr>
              <a:t>“ projektů MSCA – příjezdy do ČR</a:t>
            </a:r>
            <a:endParaRPr lang="cs-CZ" dirty="0">
              <a:latin typeface="+mn-lt"/>
            </a:endParaRPr>
          </a:p>
          <a:p>
            <a:endParaRPr lang="cs-CZ" dirty="0" smtClean="0"/>
          </a:p>
          <a:p>
            <a:endParaRPr lang="cs-CZ" dirty="0" smtClean="0"/>
          </a:p>
          <a:p>
            <a:pPr marL="571500" indent="-571500">
              <a:spcBef>
                <a:spcPct val="0"/>
              </a:spcBef>
            </a:pPr>
            <a:r>
              <a:rPr lang="cs-CZ" sz="2800" b="1" dirty="0" smtClean="0">
                <a:solidFill>
                  <a:srgbClr val="428D96"/>
                </a:solidFill>
                <a:latin typeface="+mn-lt"/>
              </a:rPr>
              <a:t>Výjezdy z ČR</a:t>
            </a:r>
          </a:p>
          <a:p>
            <a:pPr marL="571500" indent="-571500">
              <a:spcBef>
                <a:spcPct val="0"/>
              </a:spcBef>
            </a:pPr>
            <a:endParaRPr lang="cs-CZ" sz="2800" b="1" dirty="0">
              <a:solidFill>
                <a:srgbClr val="428D96"/>
              </a:solidFill>
              <a:latin typeface="+mn-lt"/>
            </a:endParaRPr>
          </a:p>
          <a:p>
            <a:r>
              <a:rPr lang="cs-CZ" b="1" dirty="0">
                <a:latin typeface="+mn-lt"/>
              </a:rPr>
              <a:t>Aktivita č. </a:t>
            </a:r>
            <a:r>
              <a:rPr lang="cs-CZ" b="1" dirty="0" smtClean="0">
                <a:latin typeface="+mn-lt"/>
              </a:rPr>
              <a:t>2</a:t>
            </a:r>
            <a:r>
              <a:rPr lang="cs-CZ" dirty="0" smtClean="0">
                <a:latin typeface="+mn-lt"/>
              </a:rPr>
              <a:t>: </a:t>
            </a:r>
            <a:r>
              <a:rPr lang="cs-CZ" dirty="0">
                <a:latin typeface="+mn-lt"/>
              </a:rPr>
              <a:t>Podpora „no </a:t>
            </a:r>
            <a:r>
              <a:rPr lang="cs-CZ" dirty="0" err="1">
                <a:latin typeface="+mn-lt"/>
              </a:rPr>
              <a:t>money</a:t>
            </a:r>
            <a:r>
              <a:rPr lang="cs-CZ" dirty="0">
                <a:latin typeface="+mn-lt"/>
              </a:rPr>
              <a:t>“ projektů MSCA – výjezdy z ČR</a:t>
            </a:r>
          </a:p>
          <a:p>
            <a:pPr marL="571500" indent="-571500">
              <a:spcBef>
                <a:spcPct val="0"/>
              </a:spcBef>
            </a:pPr>
            <a:endParaRPr lang="cs-CZ" sz="2800" b="1" dirty="0" smtClean="0">
              <a:solidFill>
                <a:srgbClr val="428D96"/>
              </a:solidFill>
              <a:latin typeface="+mn-lt"/>
            </a:endParaRPr>
          </a:p>
          <a:p>
            <a:pPr marL="571500" indent="-571500">
              <a:spcBef>
                <a:spcPct val="0"/>
              </a:spcBef>
            </a:pPr>
            <a:endParaRPr lang="cs-CZ" sz="2800" b="1" dirty="0" smtClean="0">
              <a:solidFill>
                <a:srgbClr val="428D96"/>
              </a:solidFill>
              <a:latin typeface="+mn-lt"/>
            </a:endParaRPr>
          </a:p>
          <a:p>
            <a:pPr marL="571500" indent="-571500">
              <a:spcBef>
                <a:spcPct val="0"/>
              </a:spcBef>
            </a:pPr>
            <a:r>
              <a:rPr lang="cs-CZ" b="1" dirty="0">
                <a:latin typeface="+mn-lt"/>
              </a:rPr>
              <a:t>Podpůrný nástroj: </a:t>
            </a:r>
            <a:r>
              <a:rPr lang="cs-CZ" dirty="0">
                <a:latin typeface="+mn-lt"/>
              </a:rPr>
              <a:t>Podpora rodiny výzkumného pracovníka</a:t>
            </a:r>
          </a:p>
          <a:p>
            <a:pPr marL="571500" indent="-571500">
              <a:spcBef>
                <a:spcPct val="0"/>
              </a:spcBef>
            </a:pPr>
            <a:endParaRPr lang="cs-CZ" sz="2800" b="1" dirty="0">
              <a:solidFill>
                <a:srgbClr val="428D9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96413"/>
            <a:ext cx="9144000" cy="126836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Rozdíly mezi výzvou OP VVV a výzvou MSCA-IF </a:t>
            </a:r>
            <a:r>
              <a:rPr lang="cs-CZ" dirty="0" err="1" smtClean="0"/>
              <a:t>Horizon</a:t>
            </a:r>
            <a:r>
              <a:rPr lang="cs-CZ" dirty="0" smtClean="0"/>
              <a:t> 2020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9112" y="1691148"/>
            <a:ext cx="8045775" cy="4267200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 fontAlgn="base">
              <a:buFontTx/>
              <a:buChar char="-"/>
            </a:pPr>
            <a:r>
              <a:rPr lang="cs-CZ" dirty="0" smtClean="0"/>
              <a:t>Oprávněným </a:t>
            </a:r>
            <a:r>
              <a:rPr lang="cs-CZ" dirty="0"/>
              <a:t>žadatelem/příjemcem ve výzvě Mezinárodní mobilita výzkumných pracovníků – MSCA-IF je vždy organizace pro výzkum a šíření znalostí dle definice Rámce pro státní podporu výzkumu, vývoje a inovací (2014/C 198/01) se sídlem na území ČR. </a:t>
            </a:r>
            <a:endParaRPr lang="cs-CZ" dirty="0" smtClean="0"/>
          </a:p>
          <a:p>
            <a:pPr marL="342900" lvl="0" indent="-342900" algn="just" fontAlgn="base">
              <a:buFontTx/>
              <a:buChar char="-"/>
            </a:pPr>
            <a:r>
              <a:rPr lang="cs-CZ" dirty="0" smtClean="0"/>
              <a:t>Projekt </a:t>
            </a:r>
            <a:r>
              <a:rPr lang="cs-CZ" dirty="0"/>
              <a:t>bude ve výzvě Mezinárodní mobilita výzkumných pracovníků – MSCA-IF realizován formou individuálního projektu se zjednodušeným vykazováním nákladů. </a:t>
            </a:r>
            <a:endParaRPr lang="cs-CZ" dirty="0" smtClean="0"/>
          </a:p>
          <a:p>
            <a:pPr marL="342900" lvl="0" indent="-342900" algn="just" fontAlgn="base">
              <a:buFontTx/>
              <a:buChar char="-"/>
            </a:pPr>
            <a:r>
              <a:rPr lang="cs-CZ" dirty="0" smtClean="0"/>
              <a:t>Žadatel/příjemce </a:t>
            </a:r>
            <a:r>
              <a:rPr lang="cs-CZ" dirty="0"/>
              <a:t>ve výzvě Mezinárodní mobilita výzkumných pracovníků – MSCA-IF je povinen spolufinancovat projekt dle metodiky Pravidla spolufinancování Evropských strukturálních a investičních fondů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programovém období </a:t>
            </a:r>
            <a:r>
              <a:rPr lang="cs-CZ" dirty="0" smtClean="0"/>
              <a:t>2014–2020. </a:t>
            </a:r>
          </a:p>
          <a:p>
            <a:pPr marL="342900" lvl="0" indent="-342900" algn="just" fontAlgn="base">
              <a:buFontTx/>
              <a:buChar char="-"/>
            </a:pPr>
            <a:r>
              <a:rPr lang="cs-CZ" dirty="0" smtClean="0"/>
              <a:t>Náklady </a:t>
            </a:r>
            <a:r>
              <a:rPr lang="cs-CZ" dirty="0"/>
              <a:t>na jednotlivé mobility jsou stanoveny dle zařazení jednotlivých výzkumných pracovníků na juniorskou či seniorskou </a:t>
            </a:r>
            <a:r>
              <a:rPr lang="cs-CZ" dirty="0" smtClean="0"/>
              <a:t>pozici.</a:t>
            </a:r>
          </a:p>
          <a:p>
            <a:pPr marL="342900" lvl="0" indent="-342900" algn="just" fontAlgn="base">
              <a:buFontTx/>
              <a:buChar char="-"/>
            </a:pPr>
            <a:r>
              <a:rPr lang="cs-CZ" dirty="0" smtClean="0"/>
              <a:t>Výzkumný </a:t>
            </a:r>
            <a:r>
              <a:rPr lang="cs-CZ" dirty="0"/>
              <a:t>pracovník musí být ve výzvě Mezinárodní mobilita výzkumných pracovníků – MSCA-IF zaměstnancem žadatele/příjemce. </a:t>
            </a:r>
            <a:endParaRPr lang="cs-CZ" dirty="0" smtClean="0"/>
          </a:p>
          <a:p>
            <a:pPr marL="342900" lvl="0" indent="-342900" algn="just" fontAlgn="base">
              <a:buFontTx/>
              <a:buChar char="-"/>
            </a:pPr>
            <a:r>
              <a:rPr lang="cs-CZ" dirty="0" smtClean="0"/>
              <a:t>Ve </a:t>
            </a:r>
            <a:r>
              <a:rPr lang="cs-CZ" dirty="0"/>
              <a:t>všech aktivitách výjezdů z ČR je nutné realizovat povinnou návratovou fázi v délce 6 měsíců. </a:t>
            </a:r>
          </a:p>
          <a:p>
            <a:pPr marL="342900" lvl="0" indent="-342900" fontAlgn="base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5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15OPMSMT0001-28-64825</_dlc_DocId>
    <_dlc_DocIdUrl xmlns="0104a4cd-1400-468e-be1b-c7aad71d7d5a">
      <Url>http://op.msmt.cz/_layouts/15/DocIdRedir.aspx?ID=15OPMSMT0001-28-64825</Url>
      <Description>15OPMSMT0001-28-64825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836A6B-B9C0-4044-A2B1-4CDBD2A5CC87}">
  <ds:schemaRefs>
    <ds:schemaRef ds:uri="http://schemas.microsoft.com/office/2006/documentManagement/types"/>
    <ds:schemaRef ds:uri="http://purl.org/dc/terms/"/>
    <ds:schemaRef ds:uri="0104a4cd-1400-468e-be1b-c7aad71d7d5a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02F3819-77B2-4765-B564-D5588F5C6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2580</TotalTime>
  <Words>1235</Words>
  <Application>Microsoft Office PowerPoint</Application>
  <PresentationFormat>Předvádění na obrazovce (4:3)</PresentationFormat>
  <Paragraphs>239</Paragraphs>
  <Slides>37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 </vt:lpstr>
      <vt:lpstr>Calibri   </vt:lpstr>
      <vt:lpstr>Calibri Light</vt:lpstr>
      <vt:lpstr>Courier New</vt:lpstr>
      <vt:lpstr>Vlastní návrh</vt:lpstr>
      <vt:lpstr>Prezentace aplikace PowerPoint</vt:lpstr>
      <vt:lpstr>Obsah semináře</vt:lpstr>
      <vt:lpstr>Prezentace aplikace PowerPoint</vt:lpstr>
      <vt:lpstr>Cíle výzvy</vt:lpstr>
      <vt:lpstr>Oprávnění žadatelé</vt:lpstr>
      <vt:lpstr>Prezentace aplikace PowerPoint</vt:lpstr>
      <vt:lpstr>Věcné zaměření</vt:lpstr>
      <vt:lpstr>Příjezdy do ČR</vt:lpstr>
      <vt:lpstr>Rozdíly mezi výzvou OP VVV a výzvou MSCA-IF Horizon 2020 </vt:lpstr>
      <vt:lpstr>Aktivita č. 1: Podpora „no money“ projektů MSCA –  příjezdy do ČR </vt:lpstr>
      <vt:lpstr>Povinné činnosti v průběhu realizace Aktivity č. 1</vt:lpstr>
      <vt:lpstr>Aktivita č. 2: Podpora „no money“ projektů MSCA – výjezdy z ČR </vt:lpstr>
      <vt:lpstr>Povinné činnosti v průběhu realizace Aktivity č. 2</vt:lpstr>
      <vt:lpstr>Zpráva o činnosti</vt:lpstr>
      <vt:lpstr>Povinná návratová fáze</vt:lpstr>
      <vt:lpstr>Zpráva o činnosti v návratové fázi</vt:lpstr>
      <vt:lpstr>Podpůrný nástroj: Podpora rodiny výzkumného pracovníka  </vt:lpstr>
      <vt:lpstr>Vyloučené aktivity</vt:lpstr>
      <vt:lpstr>Prezentace aplikace PowerPoint</vt:lpstr>
      <vt:lpstr>Struktura projektu</vt:lpstr>
      <vt:lpstr>Příklad struktury projektu</vt:lpstr>
      <vt:lpstr>Příklad struktury projektu</vt:lpstr>
      <vt:lpstr>Prezentace aplikace PowerPoint</vt:lpstr>
      <vt:lpstr>Další důležité informace k výzvě</vt:lpstr>
      <vt:lpstr>Další důležité informace k výzvě</vt:lpstr>
      <vt:lpstr>Prezentace aplikace PowerPoint</vt:lpstr>
      <vt:lpstr>Prezentace aplikace PowerPoint</vt:lpstr>
      <vt:lpstr>Prezentace aplikace PowerPoint</vt:lpstr>
      <vt:lpstr>Počet podpořených výzkumných a akademických pracovníků – 2 08 00</vt:lpstr>
      <vt:lpstr>Celkový počet účastníků – 6 00 00</vt:lpstr>
      <vt:lpstr>Počet služeb poskytovaných nově příchozími výzkumnými pracovníky ze zahraničí – 2 04 03</vt:lpstr>
      <vt:lpstr>Počet organizací, jejichž pracovníci zvýšili svou kvalifikaci ve VaV, jeho řízení a oblastech souvisejících – 2 08 10</vt:lpstr>
      <vt:lpstr>Počet výzkumných organizací s nově příchozími výzkumnými pracovníky ze zahraničí nebo  ze soukromého sektoru – 2 04 15</vt:lpstr>
      <vt:lpstr>Počet podpořených spoluprací – 5 43 10</vt:lpstr>
      <vt:lpstr>Prezentace aplikace PowerPoint</vt:lpstr>
      <vt:lpstr>Užitečné odkazy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Týc Filip</cp:lastModifiedBy>
  <cp:revision>310</cp:revision>
  <cp:lastPrinted>2017-07-13T11:18:42Z</cp:lastPrinted>
  <dcterms:created xsi:type="dcterms:W3CDTF">2015-09-11T08:58:50Z</dcterms:created>
  <dcterms:modified xsi:type="dcterms:W3CDTF">2017-07-19T07:00:27Z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d1f283e6-144d-4428-b3ef-d71af39491ad</vt:lpwstr>
  </property>
  <property fmtid="{D5CDD505-2E9C-101B-9397-08002B2CF9AE}" pid="4" name="Komentář">
    <vt:lpwstr>předepsané písmo Calibri, daná velikost a barva písma</vt:lpwstr>
  </property>
</Properties>
</file>