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8"/>
  </p:notesMasterIdLst>
  <p:sldIdLst>
    <p:sldId id="256" r:id="rId6"/>
    <p:sldId id="266" r:id="rId7"/>
    <p:sldId id="268" r:id="rId8"/>
    <p:sldId id="270" r:id="rId9"/>
    <p:sldId id="271" r:id="rId10"/>
    <p:sldId id="272" r:id="rId11"/>
    <p:sldId id="273" r:id="rId12"/>
    <p:sldId id="275" r:id="rId13"/>
    <p:sldId id="274" r:id="rId14"/>
    <p:sldId id="292" r:id="rId15"/>
    <p:sldId id="276" r:id="rId16"/>
    <p:sldId id="277" r:id="rId17"/>
    <p:sldId id="278" r:id="rId18"/>
    <p:sldId id="293" r:id="rId19"/>
    <p:sldId id="279" r:id="rId20"/>
    <p:sldId id="282" r:id="rId21"/>
    <p:sldId id="285" r:id="rId22"/>
    <p:sldId id="286" r:id="rId23"/>
    <p:sldId id="288" r:id="rId24"/>
    <p:sldId id="289" r:id="rId25"/>
    <p:sldId id="291" r:id="rId26"/>
    <p:sldId id="29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113" d="100"/>
          <a:sy n="113" d="100"/>
        </p:scale>
        <p:origin x="9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934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3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005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36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Sdělení Komise (EU) Rámec pro státní podporu výzkumu, vývoje a inovací (2014/C 198/01)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platí, že žadatel může podat další žádost o podporu pouze v případě, že jeho dříve podaná žádost o podporu byla vyřazena v procesu hodnocení nebo byla žadatelem v průběhu procesu schvalování z jakýchkoli důvodů stažena.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88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64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051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524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195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10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56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48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3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60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36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32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429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96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otazyMSCA@msmt.c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7" y="2708045"/>
            <a:ext cx="76382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Seminář pro žadatele </a:t>
            </a:r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finanční podporu OP VVV výzva </a:t>
            </a: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Mezinárodní mobilita výzkumných </a:t>
            </a:r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pracovníků – MSCA -IF</a:t>
            </a:r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Praha, </a:t>
            </a:r>
            <a:r>
              <a:rPr lang="cs-CZ" sz="2000" b="1" dirty="0" smtClean="0">
                <a:cs typeface="Arial" panose="020B0604020202020204" pitchFamily="34" charset="0"/>
              </a:rPr>
              <a:t>25. </a:t>
            </a:r>
            <a:r>
              <a:rPr lang="cs-CZ" sz="2000" b="1" dirty="0" smtClean="0">
                <a:cs typeface="Arial" panose="020B0604020202020204" pitchFamily="34" charset="0"/>
              </a:rPr>
              <a:t>července 2017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3</a:t>
            </a:r>
            <a:r>
              <a:rPr lang="cs-CZ" sz="3000" b="1" dirty="0" smtClean="0">
                <a:solidFill>
                  <a:srgbClr val="428D96"/>
                </a:solidFill>
              </a:rPr>
              <a:t>) Finanční alokace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941534"/>
            <a:ext cx="8067879" cy="375282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  <a:defRPr/>
            </a:pPr>
            <a:r>
              <a:rPr lang="cs-CZ" altLang="cs-CZ" sz="2400" dirty="0" smtClean="0">
                <a:latin typeface="+mn-lt"/>
              </a:rPr>
              <a:t>Fond</a:t>
            </a:r>
            <a:r>
              <a:rPr lang="cs-CZ" altLang="cs-CZ" sz="2400" dirty="0">
                <a:latin typeface="+mn-lt"/>
              </a:rPr>
              <a:t>: </a:t>
            </a:r>
            <a:r>
              <a:rPr lang="it-IT" altLang="cs-CZ" sz="2400" dirty="0">
                <a:latin typeface="+mn-lt"/>
              </a:rPr>
              <a:t>Evropský sociální </a:t>
            </a:r>
            <a:r>
              <a:rPr lang="it-IT" altLang="cs-CZ" sz="2400" dirty="0" smtClean="0">
                <a:latin typeface="+mn-lt"/>
              </a:rPr>
              <a:t>fond</a:t>
            </a:r>
            <a:endParaRPr lang="cs-CZ" altLang="cs-CZ" sz="2400" dirty="0" smtClean="0">
              <a:latin typeface="+mn-lt"/>
            </a:endParaRPr>
          </a:p>
          <a:p>
            <a:pPr marL="342900" indent="-342900" algn="just">
              <a:lnSpc>
                <a:spcPct val="120000"/>
              </a:lnSpc>
              <a:buFontTx/>
              <a:buChar char="-"/>
              <a:defRPr/>
            </a:pPr>
            <a:r>
              <a:rPr lang="cs-CZ" altLang="cs-CZ" sz="2400" dirty="0" smtClean="0">
                <a:latin typeface="+mn-lt"/>
              </a:rPr>
              <a:t>Způsob financování:</a:t>
            </a:r>
          </a:p>
          <a:p>
            <a:pPr marL="808038" indent="-273050" algn="just">
              <a:lnSpc>
                <a:spcPct val="115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Ex-ante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808038" indent="-2730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Ex-post –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uplatněno pouze u žadatelů PO OSS </a:t>
            </a: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3</a:t>
            </a:r>
            <a:r>
              <a:rPr lang="cs-CZ" sz="3000" b="1" dirty="0" smtClean="0">
                <a:solidFill>
                  <a:srgbClr val="428D96"/>
                </a:solidFill>
              </a:rPr>
              <a:t>) Finanční alokace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90688"/>
            <a:ext cx="8067879" cy="400367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Tx/>
              <a:buChar char="-"/>
              <a:defRPr/>
            </a:pPr>
            <a:r>
              <a:rPr lang="cs-CZ" altLang="cs-CZ" sz="2400" dirty="0" smtClean="0">
                <a:latin typeface="+mn-lt"/>
              </a:rPr>
              <a:t>Alokace </a:t>
            </a:r>
            <a:r>
              <a:rPr lang="cs-CZ" altLang="cs-CZ" sz="2400" dirty="0">
                <a:latin typeface="+mn-lt"/>
              </a:rPr>
              <a:t>na výzvu</a:t>
            </a:r>
            <a:r>
              <a:rPr lang="cs-CZ" altLang="cs-CZ" sz="2400" dirty="0" smtClean="0">
                <a:latin typeface="+mn-lt"/>
              </a:rPr>
              <a:t>:</a:t>
            </a:r>
            <a:r>
              <a:rPr lang="cs-CZ" altLang="cs-CZ" sz="2400" b="1" dirty="0" smtClean="0">
                <a:latin typeface="+mn-lt"/>
              </a:rPr>
              <a:t> </a:t>
            </a:r>
            <a:r>
              <a:rPr lang="cs-CZ" altLang="cs-CZ" sz="2400" b="1" dirty="0" smtClean="0">
                <a:latin typeface="+mn-lt"/>
              </a:rPr>
              <a:t>500 000 000 </a:t>
            </a:r>
            <a:r>
              <a:rPr lang="cs-CZ" altLang="cs-CZ" sz="2400" b="1" dirty="0">
                <a:latin typeface="+mn-lt"/>
              </a:rPr>
              <a:t>Kč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Tx/>
              <a:buChar char="-"/>
              <a:defRPr/>
            </a:pPr>
            <a:r>
              <a:rPr lang="cs-CZ" altLang="cs-CZ" sz="2400" dirty="0">
                <a:latin typeface="+mn-lt"/>
              </a:rPr>
              <a:t>Minimální výše celkových způsobilých výdajů: </a:t>
            </a:r>
            <a:r>
              <a:rPr lang="cs-CZ" altLang="cs-CZ" sz="2400" b="1" dirty="0" smtClean="0">
                <a:latin typeface="+mn-lt"/>
              </a:rPr>
              <a:t>Neurčeno</a:t>
            </a:r>
            <a:endParaRPr lang="cs-CZ" altLang="cs-CZ" sz="2400" b="1" dirty="0"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Tx/>
              <a:buChar char="-"/>
              <a:defRPr/>
            </a:pPr>
            <a:r>
              <a:rPr lang="cs-CZ" altLang="cs-CZ" sz="2400" spc="-10" dirty="0">
                <a:latin typeface="+mn-lt"/>
              </a:rPr>
              <a:t>Maximální výše celkových způsobilých výdajů: </a:t>
            </a:r>
            <a:r>
              <a:rPr lang="cs-CZ" altLang="cs-CZ" sz="2400" b="1" spc="-10" dirty="0" smtClean="0">
                <a:latin typeface="+mn-lt"/>
              </a:rPr>
              <a:t>250 000 000 </a:t>
            </a:r>
            <a:r>
              <a:rPr lang="cs-CZ" altLang="cs-CZ" sz="2400" spc="-10" dirty="0" smtClean="0">
                <a:latin typeface="+mn-lt"/>
              </a:rPr>
              <a:t>Kč</a:t>
            </a:r>
            <a:endParaRPr lang="cs-CZ" altLang="cs-CZ" sz="2400" spc="-1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1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Výše 1. zálohové platby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41534"/>
            <a:ext cx="7886700" cy="375282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cs-CZ" altLang="cs-CZ" sz="2400" dirty="0">
                <a:latin typeface="+mn-lt"/>
              </a:rPr>
              <a:t>V případě </a:t>
            </a:r>
            <a:r>
              <a:rPr lang="cs-CZ" altLang="cs-CZ" sz="2400" dirty="0" smtClean="0">
                <a:latin typeface="+mn-lt"/>
              </a:rPr>
              <a:t>ex-ante </a:t>
            </a:r>
            <a:r>
              <a:rPr lang="cs-CZ" altLang="cs-CZ" sz="2400" dirty="0">
                <a:latin typeface="+mn-lt"/>
              </a:rPr>
              <a:t>financování je stanovena výše první zálohové platby na max. 50 % celkových způsobilých výdajů projektu.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Pro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projekty se způsobem financování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ex-post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není relevantní. </a:t>
            </a:r>
            <a:endParaRPr lang="cs-CZ" alt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4) Míra podpory a podmínky spolufinancování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41534"/>
            <a:ext cx="7886700" cy="375282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sz="2400" dirty="0" smtClean="0">
                <a:latin typeface="+mn-lt"/>
              </a:rPr>
              <a:t>- Míra </a:t>
            </a:r>
            <a:r>
              <a:rPr lang="cs-CZ" altLang="cs-CZ" sz="2400" dirty="0">
                <a:latin typeface="+mn-lt"/>
              </a:rPr>
              <a:t>podpory a podmínky spolufinancování jsou upraveny v kapitole 8.1.5 Pravidel pro žadatele a příjemce – obecná </a:t>
            </a:r>
            <a:r>
              <a:rPr lang="cs-CZ" altLang="cs-CZ" sz="2400" dirty="0" smtClean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sz="2400" dirty="0" smtClean="0">
                <a:latin typeface="+mn-lt"/>
              </a:rPr>
              <a:t>- Specifikace </a:t>
            </a:r>
            <a:r>
              <a:rPr lang="cs-CZ" altLang="cs-CZ" sz="2400" dirty="0">
                <a:latin typeface="+mn-lt"/>
              </a:rPr>
              <a:t>míry rozpadu mezi méně a více rozvinutými regiony jsou uvedeny v Pravidlech pro žadatele a příjemce – </a:t>
            </a:r>
            <a:r>
              <a:rPr lang="cs-CZ" altLang="cs-CZ" sz="2400" dirty="0" smtClean="0">
                <a:latin typeface="+mn-lt"/>
              </a:rPr>
              <a:t>specifická </a:t>
            </a:r>
            <a:r>
              <a:rPr lang="cs-CZ" altLang="cs-CZ" sz="2400" dirty="0">
                <a:latin typeface="+mn-lt"/>
              </a:rPr>
              <a:t>část, kapitola 8.1.5</a:t>
            </a:r>
            <a:r>
              <a:rPr lang="cs-CZ" altLang="cs-CZ" sz="2400" dirty="0" smtClean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endParaRPr lang="cs-CZ" alt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4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5) Veřejná podpora</a:t>
            </a:r>
            <a:endParaRPr lang="pl-PL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375282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Podpořeny budou pouze projekty nezakládající veřejnou podporu ve smyslu čl. 107, odst. 1 Smlouvy o fungování Evropské unie.</a:t>
            </a:r>
            <a:endParaRPr lang="cs-CZ" altLang="cs-CZ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18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6</a:t>
            </a:r>
            <a:r>
              <a:rPr lang="pl-PL" sz="3000" dirty="0" smtClean="0"/>
              <a:t>) Oprávnění žadatelé</a:t>
            </a:r>
            <a:endParaRPr lang="pl-PL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003675"/>
          </a:xfrm>
        </p:spPr>
        <p:txBody>
          <a:bodyPr>
            <a:no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dirty="0">
                <a:latin typeface="+mn-lt"/>
              </a:rPr>
              <a:t>Subjekty splňující definici organizace pro výzkum a šíření znalostí dle Rámce pro státní podporu </a:t>
            </a:r>
            <a:r>
              <a:rPr lang="cs-CZ" sz="2200" dirty="0" err="1">
                <a:latin typeface="+mn-lt"/>
              </a:rPr>
              <a:t>VaVaI</a:t>
            </a:r>
            <a:r>
              <a:rPr lang="cs-CZ" sz="2200" dirty="0">
                <a:latin typeface="+mn-lt"/>
              </a:rPr>
              <a:t> (vysoké školy, veřejné výzkumné instituce, příspěvkové organizace organizačních složek státu a územních samosprávných celků, atd.)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cs-CZ" sz="2200" dirty="0">
              <a:latin typeface="+mn-lt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dirty="0" smtClean="0">
                <a:latin typeface="+mn-lt"/>
              </a:rPr>
              <a:t>Žadatel musí </a:t>
            </a:r>
            <a:r>
              <a:rPr lang="cs-CZ" sz="2200" dirty="0">
                <a:latin typeface="+mn-lt"/>
              </a:rPr>
              <a:t>mít sídlo na území </a:t>
            </a:r>
            <a:r>
              <a:rPr lang="cs-CZ" sz="2200" dirty="0" smtClean="0">
                <a:latin typeface="+mn-lt"/>
              </a:rPr>
              <a:t>ČR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200" dirty="0">
                <a:latin typeface="+mn-lt"/>
              </a:rPr>
              <a:t>K</a:t>
            </a:r>
            <a:r>
              <a:rPr lang="cs-CZ" sz="2200" dirty="0" smtClean="0">
                <a:latin typeface="+mn-lt"/>
              </a:rPr>
              <a:t>aždý </a:t>
            </a:r>
            <a:r>
              <a:rPr lang="cs-CZ" sz="2200" dirty="0">
                <a:latin typeface="+mn-lt"/>
              </a:rPr>
              <a:t>žadatel je oprávněn předložit nejvýše </a:t>
            </a:r>
            <a:r>
              <a:rPr lang="cs-CZ" sz="2200" b="1" dirty="0">
                <a:latin typeface="+mn-lt"/>
              </a:rPr>
              <a:t>jednu žádost o podporu</a:t>
            </a:r>
          </a:p>
        </p:txBody>
      </p:sp>
    </p:spTree>
    <p:extLst>
      <p:ext uri="{BB962C8B-B14F-4D97-AF65-F5344CB8AC3E}">
        <p14:creationId xmlns:p14="http://schemas.microsoft.com/office/powerpoint/2010/main" val="937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6</a:t>
            </a:r>
            <a:r>
              <a:rPr lang="pl-PL" sz="3000" dirty="0" smtClean="0"/>
              <a:t>) Vymezení partnerství</a:t>
            </a:r>
            <a:endParaRPr lang="pl-PL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658" y="1690688"/>
            <a:ext cx="7886700" cy="400367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-"/>
              <a:defRPr/>
            </a:pPr>
            <a:r>
              <a:rPr lang="cs-CZ" altLang="cs-CZ" sz="2200" spc="-30" dirty="0">
                <a:latin typeface="+mn-lt"/>
              </a:rPr>
              <a:t>Partnerství není v této výzvě umožněno.</a:t>
            </a:r>
            <a:endParaRPr lang="cs-CZ" altLang="cs-CZ" sz="2400" spc="-30" dirty="0" smtClean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endParaRPr lang="cs-CZ" altLang="cs-CZ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8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7) Územní zaměření</a:t>
            </a:r>
            <a:endParaRPr lang="pl-PL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22870" cy="40036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400" dirty="0">
                <a:latin typeface="+mn-lt"/>
              </a:rPr>
              <a:t>Přípustné místo </a:t>
            </a:r>
            <a:r>
              <a:rPr lang="cs-CZ" altLang="cs-CZ" sz="2400" dirty="0" smtClean="0">
                <a:latin typeface="+mn-lt"/>
              </a:rPr>
              <a:t>realizace: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400" b="1" dirty="0" smtClean="0">
                <a:latin typeface="+mn-lt"/>
              </a:rPr>
              <a:t>Projekt </a:t>
            </a:r>
            <a:r>
              <a:rPr lang="cs-CZ" altLang="cs-CZ" sz="2400" b="1" dirty="0">
                <a:latin typeface="+mn-lt"/>
              </a:rPr>
              <a:t>může být realizován na území EU i mimo </a:t>
            </a:r>
            <a:r>
              <a:rPr lang="cs-CZ" altLang="cs-CZ" sz="2400" b="1" dirty="0" smtClean="0">
                <a:latin typeface="+mn-lt"/>
              </a:rPr>
              <a:t>EU</a:t>
            </a:r>
            <a:endParaRPr lang="cs-CZ" altLang="cs-CZ" sz="2400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altLang="cs-CZ" sz="24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400" dirty="0" smtClean="0">
                <a:latin typeface="+mn-lt"/>
              </a:rPr>
              <a:t>Přípustné místo </a:t>
            </a:r>
            <a:r>
              <a:rPr lang="cs-CZ" altLang="cs-CZ" sz="2400" dirty="0">
                <a:latin typeface="+mn-lt"/>
              </a:rPr>
              <a:t>dopadu </a:t>
            </a:r>
            <a:r>
              <a:rPr lang="cs-CZ" altLang="cs-CZ" sz="2400" dirty="0" smtClean="0">
                <a:latin typeface="+mn-lt"/>
              </a:rPr>
              <a:t>realizace: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400" b="1" dirty="0" smtClean="0">
                <a:latin typeface="+mn-lt"/>
              </a:rPr>
              <a:t>Území </a:t>
            </a:r>
            <a:r>
              <a:rPr lang="cs-CZ" altLang="cs-CZ" sz="2400" b="1" dirty="0">
                <a:latin typeface="+mn-lt"/>
              </a:rPr>
              <a:t>České republiky</a:t>
            </a:r>
            <a:endParaRPr lang="cs-CZ" alt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3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8</a:t>
            </a:r>
            <a:r>
              <a:rPr lang="pl-PL" sz="3000" dirty="0" smtClean="0"/>
              <a:t>) Udržitelnost</a:t>
            </a:r>
            <a:endParaRPr lang="pl-PL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8027670" cy="400367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sz="2200" dirty="0" smtClean="0">
                <a:latin typeface="+mn-lt"/>
              </a:rPr>
              <a:t>Udržitelnost je </a:t>
            </a:r>
            <a:r>
              <a:rPr lang="cs-CZ" altLang="cs-CZ" sz="2200" dirty="0">
                <a:latin typeface="+mn-lt"/>
              </a:rPr>
              <a:t>pro </a:t>
            </a:r>
            <a:r>
              <a:rPr lang="cs-CZ" altLang="cs-CZ" sz="2200" dirty="0" smtClean="0">
                <a:latin typeface="+mn-lt"/>
              </a:rPr>
              <a:t>tuto výzvu nerelevantní</a:t>
            </a:r>
            <a:r>
              <a:rPr lang="cs-CZ" altLang="cs-CZ" sz="2200" dirty="0" smtClean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defRPr/>
            </a:pPr>
            <a:endParaRPr lang="cs-CZ" altLang="cs-CZ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7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9) Žádost o podporu a její přílohy</a:t>
            </a:r>
            <a:endParaRPr lang="pl-PL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00367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-"/>
              <a:defRPr/>
            </a:pPr>
            <a:r>
              <a:rPr lang="cs-CZ" altLang="cs-CZ" sz="2200" b="1" dirty="0">
                <a:latin typeface="+mn-lt"/>
              </a:rPr>
              <a:t>Žádost o podporu </a:t>
            </a:r>
            <a:r>
              <a:rPr lang="cs-CZ" altLang="cs-CZ" sz="2200" dirty="0">
                <a:latin typeface="+mn-lt"/>
              </a:rPr>
              <a:t>– vyplňuje se </a:t>
            </a:r>
            <a:r>
              <a:rPr lang="cs-CZ" altLang="cs-CZ" sz="2200" dirty="0" smtClean="0">
                <a:latin typeface="+mn-lt"/>
              </a:rPr>
              <a:t>pouze elektronicky </a:t>
            </a:r>
            <a:r>
              <a:rPr lang="cs-CZ" altLang="cs-CZ" sz="2200" dirty="0">
                <a:latin typeface="+mn-lt"/>
              </a:rPr>
              <a:t>v IS KP14+ (další část semináře MS 2014</a:t>
            </a:r>
            <a:r>
              <a:rPr lang="cs-CZ" altLang="cs-CZ" sz="2200" dirty="0" smtClean="0">
                <a:latin typeface="+mn-lt"/>
              </a:rPr>
              <a:t>+)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-"/>
              <a:defRPr/>
            </a:pPr>
            <a:r>
              <a:rPr lang="cs-CZ" altLang="cs-CZ" sz="2200" b="1" dirty="0" smtClean="0">
                <a:latin typeface="+mn-lt"/>
              </a:rPr>
              <a:t>Povinné přílohy a povinně volitelné </a:t>
            </a:r>
            <a:r>
              <a:rPr lang="cs-CZ" altLang="cs-CZ" sz="2200" dirty="0">
                <a:latin typeface="+mn-lt"/>
              </a:rPr>
              <a:t>– uvedeny v kapitole 18.10 Pravidel pro žadatele a </a:t>
            </a:r>
            <a:r>
              <a:rPr lang="cs-CZ" altLang="cs-CZ" sz="2200" dirty="0" smtClean="0">
                <a:latin typeface="+mn-lt"/>
              </a:rPr>
              <a:t>příjemce - specifická část,  </a:t>
            </a:r>
            <a:r>
              <a:rPr lang="cs-CZ" altLang="cs-CZ" sz="2200" dirty="0">
                <a:latin typeface="+mn-lt"/>
              </a:rPr>
              <a:t>vč. způsobu doložení příloh k žádosti o podporu </a:t>
            </a:r>
            <a:endParaRPr lang="cs-CZ" altLang="cs-CZ" sz="2200" b="1" dirty="0" smtClean="0"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-"/>
              <a:defRPr/>
            </a:pPr>
            <a:r>
              <a:rPr lang="cs-CZ" altLang="cs-CZ" sz="2200" dirty="0">
                <a:latin typeface="+mn-lt"/>
              </a:rPr>
              <a:t>Upraveno v Pravidlech pro žadatele a příjemce – obecná </a:t>
            </a:r>
            <a:r>
              <a:rPr lang="cs-CZ" altLang="cs-CZ" sz="2200" dirty="0" smtClean="0">
                <a:latin typeface="+mn-lt"/>
              </a:rPr>
              <a:t>část, kap. 5.3.</a:t>
            </a:r>
            <a:endParaRPr lang="cs-CZ" alt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3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9) Příjem žádostí o podporu</a:t>
            </a:r>
            <a:endParaRPr lang="pl-PL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00367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-"/>
              <a:defRPr/>
            </a:pPr>
            <a:r>
              <a:rPr lang="cs-CZ" altLang="cs-CZ" sz="2400" spc="30" dirty="0" smtClean="0">
                <a:latin typeface="+mn-lt"/>
              </a:rPr>
              <a:t>Žádost </a:t>
            </a:r>
            <a:r>
              <a:rPr lang="cs-CZ" altLang="cs-CZ" sz="2400" spc="30" dirty="0">
                <a:latin typeface="+mn-lt"/>
              </a:rPr>
              <a:t>o podporu je přijata ŘO OP VVV prostřednictvím IS KP14+ po její finalizaci </a:t>
            </a:r>
            <a:r>
              <a:rPr lang="cs-CZ" altLang="cs-CZ" sz="2400" spc="30" dirty="0" smtClean="0">
                <a:latin typeface="+mn-lt"/>
              </a:rPr>
              <a:t>a podpisu žadatelem</a:t>
            </a:r>
            <a:r>
              <a:rPr lang="cs-CZ" altLang="cs-CZ" sz="2400" spc="30" dirty="0">
                <a:latin typeface="+mn-lt"/>
              </a:rPr>
              <a:t>. Finalizaci je nutné provést do termínu uvedeného ve výzvě – </a:t>
            </a:r>
            <a:r>
              <a:rPr lang="cs-CZ" altLang="cs-CZ" sz="2400" spc="30" dirty="0" smtClean="0">
                <a:latin typeface="+mn-lt"/>
              </a:rPr>
              <a:t> </a:t>
            </a:r>
            <a:r>
              <a:rPr lang="pl-PL" altLang="cs-CZ" sz="2400" b="1" spc="30" dirty="0">
                <a:latin typeface="+mn-lt"/>
              </a:rPr>
              <a:t>nejpozději do 1. 12. 2017, 14:00 hod</a:t>
            </a:r>
            <a:r>
              <a:rPr lang="pl-PL" altLang="cs-CZ" sz="2400" b="1" spc="30" dirty="0" smtClean="0">
                <a:latin typeface="+mn-lt"/>
              </a:rPr>
              <a:t>.</a:t>
            </a:r>
            <a:endParaRPr lang="cs-CZ" altLang="cs-CZ" sz="2400" b="1" spc="30" dirty="0"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-"/>
              <a:defRPr/>
            </a:pPr>
            <a:r>
              <a:rPr lang="cs-CZ" altLang="cs-CZ" sz="2400" dirty="0">
                <a:latin typeface="+mn-lt"/>
              </a:rPr>
              <a:t>Žádosti o podporu </a:t>
            </a:r>
            <a:r>
              <a:rPr lang="cs-CZ" altLang="cs-CZ" sz="2400" dirty="0" err="1">
                <a:latin typeface="+mn-lt"/>
              </a:rPr>
              <a:t>finalizované</a:t>
            </a:r>
            <a:r>
              <a:rPr lang="cs-CZ" altLang="cs-CZ" sz="2400" dirty="0">
                <a:latin typeface="+mn-lt"/>
              </a:rPr>
              <a:t>/registrované po termínu uvedeném ve výzvě nebudou přijaty do schvalovacího procesu. Rozhodujícím datem </a:t>
            </a:r>
            <a:r>
              <a:rPr lang="cs-CZ" altLang="cs-CZ" sz="2400" dirty="0" smtClean="0">
                <a:latin typeface="+mn-lt"/>
              </a:rPr>
              <a:t>přijetí je</a:t>
            </a:r>
            <a:r>
              <a:rPr lang="pl-PL" altLang="cs-CZ" sz="2400" b="1" dirty="0" smtClean="0">
                <a:latin typeface="+mn-lt"/>
              </a:rPr>
              <a:t> </a:t>
            </a:r>
            <a:r>
              <a:rPr lang="pl-PL" altLang="cs-CZ" sz="2400" b="1" dirty="0">
                <a:latin typeface="+mn-lt"/>
              </a:rPr>
              <a:t>datum podpisu žádosti v IS KP14</a:t>
            </a:r>
            <a:r>
              <a:rPr lang="pl-PL" altLang="cs-CZ" sz="2400" b="1" dirty="0" smtClean="0">
                <a:latin typeface="+mn-lt"/>
              </a:rPr>
              <a:t>+</a:t>
            </a:r>
            <a:r>
              <a:rPr lang="cs-CZ" altLang="cs-CZ" sz="2400" b="1" dirty="0" smtClean="0">
                <a:latin typeface="+mn-lt"/>
              </a:rPr>
              <a:t>.</a:t>
            </a:r>
            <a:endParaRPr lang="cs-CZ" alt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3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Kontakty</a:t>
            </a:r>
            <a:endParaRPr lang="pl-PL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00367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altLang="cs-CZ" sz="2400" dirty="0">
                <a:latin typeface="+mn-lt"/>
              </a:rPr>
              <a:t>Dotazy týkající se výzvy, pravidel OP VVV:</a:t>
            </a:r>
          </a:p>
          <a:p>
            <a:pPr>
              <a:spcBef>
                <a:spcPts val="600"/>
              </a:spcBef>
              <a:defRPr/>
            </a:pPr>
            <a:r>
              <a:rPr lang="cs-CZ" altLang="cs-CZ" sz="2400" dirty="0">
                <a:latin typeface="+mn-lt"/>
              </a:rPr>
              <a:t>		E-mail: </a:t>
            </a:r>
            <a:r>
              <a:rPr lang="cs-CZ" altLang="cs-CZ" sz="2400" dirty="0" smtClean="0">
                <a:latin typeface="+mn-lt"/>
                <a:hlinkClick r:id="rId3"/>
              </a:rPr>
              <a:t>dotazyMSCA@msmt.cz</a:t>
            </a:r>
            <a:r>
              <a:rPr lang="cs-CZ" altLang="cs-CZ" sz="2400" dirty="0" smtClean="0">
                <a:latin typeface="+mn-lt"/>
              </a:rPr>
              <a:t> </a:t>
            </a:r>
            <a:endParaRPr lang="cs-CZ" altLang="cs-CZ" sz="2400" dirty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2400"/>
              </a:spcBef>
              <a:defRPr/>
            </a:pPr>
            <a:r>
              <a:rPr lang="cs-CZ" altLang="cs-CZ" sz="2400" dirty="0" smtClean="0">
                <a:latin typeface="+mn-lt"/>
              </a:rPr>
              <a:t>Dotazy </a:t>
            </a:r>
            <a:r>
              <a:rPr lang="cs-CZ" altLang="cs-CZ" sz="2400" dirty="0">
                <a:latin typeface="+mn-lt"/>
              </a:rPr>
              <a:t>týkající se IS KP14+: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-"/>
              <a:defRPr/>
            </a:pPr>
            <a:r>
              <a:rPr lang="cs-CZ" altLang="cs-CZ" sz="2400" spc="-50" dirty="0">
                <a:latin typeface="+mn-lt"/>
              </a:rPr>
              <a:t>Pro registrované uživatele se založenou žádostí do OP VVV je k dispozici na skupinové adrese v IS KP14+ v seznamu uživatelů v tabulce Adresy podpory (</a:t>
            </a:r>
            <a:r>
              <a:rPr lang="cs-CZ" altLang="cs-CZ" sz="2400" spc="-50" dirty="0" err="1">
                <a:latin typeface="+mn-lt"/>
              </a:rPr>
              <a:t>OPVVV_Žadatel_Technická</a:t>
            </a:r>
            <a:r>
              <a:rPr lang="cs-CZ" altLang="cs-CZ" sz="2400" spc="-50" dirty="0">
                <a:latin typeface="+mn-lt"/>
              </a:rPr>
              <a:t> podpora). </a:t>
            </a:r>
          </a:p>
        </p:txBody>
      </p:sp>
    </p:spTree>
    <p:extLst>
      <p:ext uri="{BB962C8B-B14F-4D97-AF65-F5344CB8AC3E}">
        <p14:creationId xmlns:p14="http://schemas.microsoft.com/office/powerpoint/2010/main" val="35130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 semináře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lnSpc>
                <a:spcPct val="100000"/>
              </a:lnSpc>
              <a:spcBef>
                <a:spcPts val="1800"/>
              </a:spcBef>
              <a:buAutoNum type="romanUcPeriod"/>
            </a:pPr>
            <a:r>
              <a:rPr lang="cs-CZ" sz="2400" dirty="0">
                <a:latin typeface="+mn-lt"/>
              </a:rPr>
              <a:t>Základní informace k </a:t>
            </a:r>
            <a:r>
              <a:rPr lang="cs-CZ" sz="2400" dirty="0" smtClean="0">
                <a:latin typeface="+mn-lt"/>
              </a:rPr>
              <a:t>výzvě</a:t>
            </a:r>
            <a:endParaRPr lang="cs-CZ" sz="2400" dirty="0">
              <a:latin typeface="+mn-lt"/>
            </a:endParaRPr>
          </a:p>
          <a:p>
            <a:pPr marL="400050" indent="-400050">
              <a:lnSpc>
                <a:spcPct val="100000"/>
              </a:lnSpc>
              <a:spcBef>
                <a:spcPts val="1800"/>
              </a:spcBef>
              <a:buAutoNum type="romanUcPeriod"/>
            </a:pPr>
            <a:r>
              <a:rPr lang="cs-CZ" sz="2400" dirty="0">
                <a:latin typeface="+mn-lt"/>
              </a:rPr>
              <a:t>Metodický výklad výzvy</a:t>
            </a:r>
          </a:p>
          <a:p>
            <a:pPr marL="400050" indent="-400050">
              <a:lnSpc>
                <a:spcPct val="100000"/>
              </a:lnSpc>
              <a:spcBef>
                <a:spcPts val="1800"/>
              </a:spcBef>
              <a:buAutoNum type="romanUcPeriod"/>
            </a:pPr>
            <a:r>
              <a:rPr lang="cs-CZ" sz="2400" dirty="0">
                <a:latin typeface="+mn-lt"/>
              </a:rPr>
              <a:t>Finanční </a:t>
            </a:r>
            <a:r>
              <a:rPr lang="cs-CZ" sz="2400" dirty="0" smtClean="0">
                <a:latin typeface="+mn-lt"/>
              </a:rPr>
              <a:t>řízení</a:t>
            </a:r>
          </a:p>
          <a:p>
            <a:pPr marL="400050" indent="-400050">
              <a:lnSpc>
                <a:spcPct val="100000"/>
              </a:lnSpc>
              <a:spcBef>
                <a:spcPts val="1800"/>
              </a:spcBef>
              <a:buAutoNum type="romanUcPeriod"/>
            </a:pPr>
            <a:r>
              <a:rPr lang="cs-CZ" sz="2400" dirty="0">
                <a:latin typeface="+mn-lt"/>
              </a:rPr>
              <a:t>S</a:t>
            </a:r>
            <a:r>
              <a:rPr lang="cs-CZ" sz="2400" dirty="0" smtClean="0">
                <a:latin typeface="+mn-lt"/>
              </a:rPr>
              <a:t>chvalovací </a:t>
            </a:r>
            <a:r>
              <a:rPr lang="cs-CZ" sz="2400" dirty="0">
                <a:latin typeface="+mn-lt"/>
              </a:rPr>
              <a:t>proces </a:t>
            </a:r>
          </a:p>
          <a:p>
            <a:pPr marL="400050" indent="-400050">
              <a:lnSpc>
                <a:spcPct val="100000"/>
              </a:lnSpc>
              <a:spcBef>
                <a:spcPts val="1800"/>
              </a:spcBef>
              <a:buAutoNum type="romanUcPeriod"/>
            </a:pPr>
            <a:r>
              <a:rPr lang="cs-CZ" sz="2400" dirty="0" smtClean="0">
                <a:latin typeface="+mn-lt"/>
              </a:rPr>
              <a:t>MS </a:t>
            </a:r>
            <a:r>
              <a:rPr lang="cs-CZ" sz="2400" dirty="0">
                <a:latin typeface="+mn-lt"/>
              </a:rPr>
              <a:t>2014+</a:t>
            </a:r>
          </a:p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Dokumentace k výzvě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8225790" cy="413861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-"/>
              <a:defRPr/>
            </a:pPr>
            <a:r>
              <a:rPr lang="cs-CZ" sz="2200" dirty="0" smtClean="0">
                <a:latin typeface="+mn-lt"/>
              </a:rPr>
              <a:t>Výzva</a:t>
            </a:r>
          </a:p>
          <a:p>
            <a:pPr marL="457200" indent="-457200" algn="just">
              <a:buFont typeface="Arial" panose="020B0604020202020204" pitchFamily="34" charset="0"/>
              <a:buChar char="-"/>
              <a:defRPr/>
            </a:pPr>
            <a:r>
              <a:rPr lang="cs-CZ" sz="2200" dirty="0" smtClean="0">
                <a:latin typeface="+mn-lt"/>
              </a:rPr>
              <a:t>Příloha </a:t>
            </a:r>
            <a:r>
              <a:rPr lang="cs-CZ" sz="2200" dirty="0">
                <a:latin typeface="+mn-lt"/>
              </a:rPr>
              <a:t>č. 1 – Indikátory</a:t>
            </a:r>
          </a:p>
          <a:p>
            <a:pPr marL="457200" indent="-457200">
              <a:buFont typeface="Arial" panose="020B0604020202020204" pitchFamily="34" charset="0"/>
              <a:buChar char="-"/>
              <a:defRPr/>
            </a:pPr>
            <a:r>
              <a:rPr lang="cs-CZ" sz="2200" dirty="0">
                <a:latin typeface="+mn-lt"/>
              </a:rPr>
              <a:t>Příloha č. 2 Kritéria pro hodnocení </a:t>
            </a:r>
            <a:r>
              <a:rPr lang="cs-CZ" sz="2200" dirty="0" smtClean="0">
                <a:latin typeface="+mn-lt"/>
              </a:rPr>
              <a:t>projektů</a:t>
            </a:r>
          </a:p>
          <a:p>
            <a:pPr marL="457200" indent="-457200">
              <a:buFont typeface="Arial" panose="020B0604020202020204" pitchFamily="34" charset="0"/>
              <a:buChar char="-"/>
              <a:defRPr/>
            </a:pPr>
            <a:r>
              <a:rPr lang="cs-CZ" sz="2200" dirty="0">
                <a:latin typeface="+mn-lt"/>
              </a:rPr>
              <a:t>Příloha č. 3 Přehled hodnot korekčních koeficientů</a:t>
            </a:r>
            <a:endParaRPr lang="cs-CZ" sz="22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-"/>
              <a:defRPr/>
            </a:pPr>
            <a:r>
              <a:rPr lang="cs-CZ" sz="2200" dirty="0" smtClean="0">
                <a:latin typeface="+mn-lt"/>
              </a:rPr>
              <a:t>Pravidla </a:t>
            </a:r>
            <a:r>
              <a:rPr lang="cs-CZ" sz="2200" dirty="0">
                <a:latin typeface="+mn-lt"/>
              </a:rPr>
              <a:t>pro žadatele a příjemce – obecná část</a:t>
            </a:r>
          </a:p>
          <a:p>
            <a:pPr marL="457200" indent="-457200">
              <a:buFont typeface="Arial" panose="020B0604020202020204" pitchFamily="34" charset="0"/>
              <a:buChar char="-"/>
              <a:defRPr/>
            </a:pPr>
            <a:r>
              <a:rPr lang="cs-CZ" sz="2200" dirty="0">
                <a:latin typeface="+mn-lt"/>
              </a:rPr>
              <a:t>Pravidla pro žadatele a příjemce – specifická </a:t>
            </a:r>
            <a:r>
              <a:rPr lang="cs-CZ" sz="2200" dirty="0" smtClean="0">
                <a:latin typeface="+mn-lt"/>
              </a:rPr>
              <a:t>část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26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Základní informace k výzvě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176712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4000"/>
              </a:lnSpc>
              <a:spcBef>
                <a:spcPts val="600"/>
              </a:spcBef>
              <a:buFont typeface="+mj-lt"/>
              <a:buAutoNum type="arabicParenR"/>
              <a:defRPr/>
            </a:pPr>
            <a:r>
              <a:rPr lang="cs-CZ" sz="2200" dirty="0">
                <a:latin typeface="+mn-lt"/>
              </a:rPr>
              <a:t>Identifikace výzvy</a:t>
            </a:r>
          </a:p>
          <a:p>
            <a:pPr marL="457200" indent="-457200">
              <a:lnSpc>
                <a:spcPct val="124000"/>
              </a:lnSpc>
              <a:spcBef>
                <a:spcPts val="600"/>
              </a:spcBef>
              <a:buFont typeface="+mj-lt"/>
              <a:buAutoNum type="arabicParenR"/>
              <a:defRPr/>
            </a:pPr>
            <a:r>
              <a:rPr lang="cs-CZ" sz="2200" dirty="0">
                <a:latin typeface="+mn-lt"/>
              </a:rPr>
              <a:t>Časové nastavení výzvy</a:t>
            </a:r>
          </a:p>
          <a:p>
            <a:pPr marL="457200" indent="-457200">
              <a:lnSpc>
                <a:spcPct val="124000"/>
              </a:lnSpc>
              <a:spcBef>
                <a:spcPts val="600"/>
              </a:spcBef>
              <a:buFont typeface="+mj-lt"/>
              <a:buAutoNum type="arabicParenR"/>
              <a:defRPr/>
            </a:pPr>
            <a:r>
              <a:rPr lang="cs-CZ" sz="2200" dirty="0">
                <a:latin typeface="+mn-lt"/>
              </a:rPr>
              <a:t>Finanční alokace</a:t>
            </a:r>
          </a:p>
          <a:p>
            <a:pPr marL="457200" indent="-457200">
              <a:lnSpc>
                <a:spcPct val="124000"/>
              </a:lnSpc>
              <a:spcBef>
                <a:spcPts val="600"/>
              </a:spcBef>
              <a:buFont typeface="+mj-lt"/>
              <a:buAutoNum type="arabicParenR"/>
              <a:defRPr/>
            </a:pPr>
            <a:r>
              <a:rPr lang="cs-CZ" sz="2200" dirty="0">
                <a:latin typeface="+mn-lt"/>
              </a:rPr>
              <a:t>Míra podpory a podmínky spolufinancování</a:t>
            </a:r>
          </a:p>
          <a:p>
            <a:pPr marL="457200" indent="-457200">
              <a:lnSpc>
                <a:spcPct val="124000"/>
              </a:lnSpc>
              <a:spcBef>
                <a:spcPts val="600"/>
              </a:spcBef>
              <a:buFont typeface="+mj-lt"/>
              <a:buAutoNum type="arabicParenR"/>
              <a:defRPr/>
            </a:pPr>
            <a:r>
              <a:rPr lang="cs-CZ" sz="2200" dirty="0">
                <a:latin typeface="+mn-lt"/>
              </a:rPr>
              <a:t>Veřejná podpora</a:t>
            </a:r>
          </a:p>
          <a:p>
            <a:pPr marL="457200" indent="-457200">
              <a:lnSpc>
                <a:spcPct val="124000"/>
              </a:lnSpc>
              <a:spcBef>
                <a:spcPts val="600"/>
              </a:spcBef>
              <a:buFont typeface="+mj-lt"/>
              <a:buAutoNum type="arabicParenR"/>
              <a:defRPr/>
            </a:pPr>
            <a:r>
              <a:rPr lang="cs-CZ" sz="2200" dirty="0">
                <a:latin typeface="+mn-lt"/>
              </a:rPr>
              <a:t>Oprávnění žadatelé a partneři</a:t>
            </a:r>
          </a:p>
          <a:p>
            <a:pPr marL="457200" indent="-457200">
              <a:lnSpc>
                <a:spcPct val="124000"/>
              </a:lnSpc>
              <a:spcBef>
                <a:spcPts val="600"/>
              </a:spcBef>
              <a:buFont typeface="+mj-lt"/>
              <a:buAutoNum type="arabicParenR"/>
              <a:defRPr/>
            </a:pPr>
            <a:r>
              <a:rPr lang="cs-CZ" sz="2200" dirty="0">
                <a:latin typeface="+mn-lt"/>
              </a:rPr>
              <a:t>Územní </a:t>
            </a:r>
            <a:r>
              <a:rPr lang="cs-CZ" sz="2200" dirty="0" smtClean="0">
                <a:latin typeface="+mn-lt"/>
              </a:rPr>
              <a:t>zaměření</a:t>
            </a:r>
          </a:p>
          <a:p>
            <a:pPr marL="457200" indent="-457200">
              <a:lnSpc>
                <a:spcPct val="124000"/>
              </a:lnSpc>
              <a:spcBef>
                <a:spcPts val="600"/>
              </a:spcBef>
              <a:buFont typeface="+mj-lt"/>
              <a:buAutoNum type="arabicParenR"/>
              <a:defRPr/>
            </a:pPr>
            <a:r>
              <a:rPr lang="cs-CZ" sz="2200" dirty="0" smtClean="0">
                <a:latin typeface="+mn-lt"/>
              </a:rPr>
              <a:t>Udržitelnost</a:t>
            </a:r>
            <a:endParaRPr lang="cs-CZ" sz="2200" dirty="0">
              <a:latin typeface="+mn-lt"/>
            </a:endParaRPr>
          </a:p>
          <a:p>
            <a:pPr marL="457200" indent="-457200">
              <a:lnSpc>
                <a:spcPct val="124000"/>
              </a:lnSpc>
              <a:spcBef>
                <a:spcPts val="600"/>
              </a:spcBef>
              <a:buFont typeface="+mj-lt"/>
              <a:buAutoNum type="arabicParenR"/>
              <a:defRPr/>
            </a:pPr>
            <a:r>
              <a:rPr lang="cs-CZ" sz="2200" dirty="0">
                <a:latin typeface="+mn-lt"/>
              </a:rPr>
              <a:t>Příjem žádostí o podporu</a:t>
            </a:r>
          </a:p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6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1) Identifikace výzvy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90688"/>
            <a:ext cx="8014309" cy="4003675"/>
          </a:xfrm>
        </p:spPr>
        <p:txBody>
          <a:bodyPr>
            <a:noAutofit/>
          </a:bodyPr>
          <a:lstStyle/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cs-CZ" altLang="cs-CZ" sz="2200" b="1" dirty="0" smtClean="0">
                <a:latin typeface="+mn-lt"/>
                <a:ea typeface="ＭＳ Ｐゴシック" panose="020B0600070205080204" pitchFamily="34" charset="-128"/>
              </a:rPr>
              <a:t>Číslo </a:t>
            </a:r>
            <a:r>
              <a:rPr lang="cs-CZ" altLang="cs-CZ" sz="2200" b="1" dirty="0">
                <a:latin typeface="+mn-lt"/>
                <a:ea typeface="ＭＳ Ｐゴシック" panose="020B0600070205080204" pitchFamily="34" charset="-128"/>
              </a:rPr>
              <a:t>výzvy v informačním systému:</a:t>
            </a:r>
            <a:r>
              <a:rPr lang="cs-CZ" altLang="cs-CZ" sz="22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cs-CZ" altLang="cs-CZ" sz="2200" dirty="0" smtClean="0">
                <a:latin typeface="+mn-lt"/>
                <a:ea typeface="ＭＳ Ｐゴシック" panose="020B0600070205080204" pitchFamily="34" charset="-128"/>
              </a:rPr>
              <a:t>02_17_050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cs-CZ" altLang="cs-CZ" sz="2200" b="1" dirty="0" smtClean="0">
                <a:latin typeface="+mn-lt"/>
                <a:ea typeface="ＭＳ Ｐゴシック" panose="020B0600070205080204" pitchFamily="34" charset="-128"/>
              </a:rPr>
              <a:t>Prioritní </a:t>
            </a:r>
            <a:r>
              <a:rPr lang="cs-CZ" altLang="cs-CZ" sz="2200" b="1" dirty="0" smtClean="0">
                <a:latin typeface="+mn-lt"/>
                <a:ea typeface="ＭＳ Ｐゴシック" panose="020B0600070205080204" pitchFamily="34" charset="-128"/>
              </a:rPr>
              <a:t>osa: </a:t>
            </a:r>
            <a:r>
              <a:rPr lang="cs-CZ" altLang="cs-CZ" sz="22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cs-CZ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 vysokých škol a lidských zdrojů pro výzkum a </a:t>
            </a:r>
            <a:r>
              <a:rPr lang="cs-CZ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vývoj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altLang="cs-CZ" sz="2200" b="1" dirty="0" smtClean="0">
                <a:latin typeface="+mn-lt"/>
                <a:ea typeface="ＭＳ Ｐゴシック" panose="020B0600070205080204" pitchFamily="34" charset="-128"/>
              </a:rPr>
              <a:t>Investiční priorita: 1 </a:t>
            </a:r>
            <a:r>
              <a:rPr lang="cs-CZ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Zlepšování kvality a účinnosti a přístupu k terciárnímu a rovnocennému vzdělávání, zejména v případě znevýhodněných skupin, aby se zvýšila účast a úrovně dosaženého </a:t>
            </a:r>
            <a:r>
              <a:rPr lang="cs-CZ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vzdělání</a:t>
            </a:r>
            <a:endParaRPr lang="cs-CZ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cs-CZ" sz="2200" b="1" dirty="0" smtClean="0">
                <a:latin typeface="+mn-lt"/>
              </a:rPr>
              <a:t>Specifický cíl: 5 </a:t>
            </a:r>
            <a:r>
              <a:rPr lang="cs-CZ" sz="2200" dirty="0" smtClean="0">
                <a:latin typeface="+mn-lt"/>
              </a:rPr>
              <a:t>–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podmínek pro výuku spojenou s výzkumem a pro rozvoj lidských </a:t>
            </a:r>
            <a:r>
              <a:rPr lang="cs-CZ" sz="2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zdrojů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oblasti výzkumu a vývoje  </a:t>
            </a:r>
          </a:p>
        </p:txBody>
      </p:sp>
    </p:spTree>
    <p:extLst>
      <p:ext uri="{BB962C8B-B14F-4D97-AF65-F5344CB8AC3E}">
        <p14:creationId xmlns:p14="http://schemas.microsoft.com/office/powerpoint/2010/main" val="13012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1) Identifikace výzvy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003675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defRPr/>
            </a:pPr>
            <a:r>
              <a:rPr lang="cs-CZ" altLang="cs-CZ" sz="2200" dirty="0">
                <a:latin typeface="+mn-lt"/>
                <a:ea typeface="ＭＳ Ｐゴシック" panose="020B0600070205080204" pitchFamily="34" charset="-128"/>
              </a:rPr>
              <a:t>Druh výzvy</a:t>
            </a:r>
            <a:r>
              <a:rPr lang="cs-CZ" altLang="cs-CZ" sz="2200" b="1" dirty="0">
                <a:latin typeface="+mn-lt"/>
                <a:ea typeface="ＭＳ Ｐゴシック" panose="020B0600070205080204" pitchFamily="34" charset="-128"/>
              </a:rPr>
              <a:t>: </a:t>
            </a:r>
            <a:r>
              <a:rPr lang="cs-CZ" altLang="cs-CZ" sz="2200" b="1" dirty="0" smtClean="0">
                <a:latin typeface="+mn-lt"/>
                <a:ea typeface="ＭＳ Ｐゴシック" panose="020B0600070205080204" pitchFamily="34" charset="-128"/>
              </a:rPr>
              <a:t>průběžná, komplementární k výzvě </a:t>
            </a:r>
            <a:r>
              <a:rPr lang="cs-CZ" altLang="cs-CZ" sz="2200" b="1" dirty="0" err="1" smtClean="0">
                <a:latin typeface="+mn-lt"/>
                <a:ea typeface="ＭＳ Ｐゴシック" panose="020B0600070205080204" pitchFamily="34" charset="-128"/>
              </a:rPr>
              <a:t>Horizon</a:t>
            </a:r>
            <a:r>
              <a:rPr lang="cs-CZ" altLang="cs-CZ" sz="2200" b="1" dirty="0" smtClean="0">
                <a:latin typeface="+mn-lt"/>
                <a:ea typeface="ＭＳ Ｐゴシック" panose="020B0600070205080204" pitchFamily="34" charset="-128"/>
              </a:rPr>
              <a:t> 2020</a:t>
            </a:r>
            <a:endParaRPr lang="cs-CZ" altLang="cs-CZ" sz="2200" b="1" dirty="0">
              <a:latin typeface="+mn-lt"/>
              <a:ea typeface="ＭＳ Ｐゴシック" panose="020B0600070205080204" pitchFamily="34" charset="-128"/>
            </a:endParaRPr>
          </a:p>
          <a:p>
            <a:pPr marL="342900" indent="-342900" algn="just">
              <a:lnSpc>
                <a:spcPct val="114000"/>
              </a:lnSpc>
              <a:buFontTx/>
              <a:buChar char="-"/>
              <a:defRPr/>
            </a:pPr>
            <a:r>
              <a:rPr lang="cs-CZ" sz="2200" dirty="0">
                <a:latin typeface="+mn-lt"/>
              </a:rPr>
              <a:t>nesoutěžní typ výzvy, kde si projekty ohledně získání podpory vzájemně </a:t>
            </a:r>
            <a:r>
              <a:rPr lang="cs-CZ" sz="2200" dirty="0" smtClean="0">
                <a:latin typeface="+mn-lt"/>
              </a:rPr>
              <a:t>nekonkurují</a:t>
            </a:r>
          </a:p>
          <a:p>
            <a:pPr algn="just">
              <a:lnSpc>
                <a:spcPct val="114000"/>
              </a:lnSpc>
              <a:defRPr/>
            </a:pPr>
            <a:r>
              <a:rPr lang="cs-CZ" altLang="cs-CZ" sz="2200" dirty="0" smtClean="0">
                <a:latin typeface="+mn-lt"/>
                <a:ea typeface="ＭＳ Ｐゴシック" panose="020B0600070205080204" pitchFamily="34" charset="-128"/>
              </a:rPr>
              <a:t>Model </a:t>
            </a:r>
            <a:r>
              <a:rPr lang="cs-CZ" altLang="cs-CZ" sz="2200" dirty="0">
                <a:latin typeface="+mn-lt"/>
                <a:ea typeface="ＭＳ Ｐゴシック" panose="020B0600070205080204" pitchFamily="34" charset="-128"/>
              </a:rPr>
              <a:t>hodnocení: </a:t>
            </a:r>
            <a:r>
              <a:rPr lang="cs-CZ" altLang="cs-CZ" sz="2200" b="1" dirty="0">
                <a:latin typeface="+mn-lt"/>
                <a:ea typeface="ＭＳ Ｐゴシック" panose="020B0600070205080204" pitchFamily="34" charset="-128"/>
              </a:rPr>
              <a:t>jednokolový </a:t>
            </a:r>
          </a:p>
          <a:p>
            <a:pPr marL="342900" indent="-342900" algn="just">
              <a:lnSpc>
                <a:spcPct val="114000"/>
              </a:lnSpc>
              <a:buFontTx/>
              <a:buChar char="-"/>
              <a:defRPr/>
            </a:pPr>
            <a:r>
              <a:rPr lang="cs-CZ" sz="2200" dirty="0">
                <a:latin typeface="+mn-lt"/>
              </a:rPr>
              <a:t>veškeré údaje nutné pro hodnocení jsou žadatelem předloženy v jeden okamžik v rámci jedné žádosti o podporu; následně probíhá proces schvalování projektů</a:t>
            </a:r>
          </a:p>
          <a:p>
            <a:pPr algn="just">
              <a:lnSpc>
                <a:spcPct val="114000"/>
              </a:lnSpc>
              <a:defRPr/>
            </a:pPr>
            <a:r>
              <a:rPr lang="cs-CZ" altLang="cs-CZ" sz="2200" dirty="0">
                <a:latin typeface="+mn-lt"/>
                <a:ea typeface="ＭＳ Ｐゴシック" panose="020B0600070205080204" pitchFamily="34" charset="-128"/>
              </a:rPr>
              <a:t>Typ </a:t>
            </a:r>
            <a:r>
              <a:rPr lang="cs-CZ" altLang="cs-CZ" sz="2200" dirty="0">
                <a:solidFill>
                  <a:prstClr val="black"/>
                </a:solidFill>
                <a:latin typeface="+mn-lt"/>
                <a:ea typeface="ＭＳ Ｐゴシック" panose="020B0600070205080204" pitchFamily="34" charset="-128"/>
              </a:rPr>
              <a:t>podporovaných projektů</a:t>
            </a:r>
            <a:r>
              <a:rPr lang="cs-CZ" altLang="cs-CZ" sz="2200" b="1" dirty="0">
                <a:solidFill>
                  <a:prstClr val="black"/>
                </a:solidFill>
                <a:latin typeface="+mn-lt"/>
                <a:ea typeface="ＭＳ Ｐゴシック" panose="020B0600070205080204" pitchFamily="34" charset="-128"/>
              </a:rPr>
              <a:t>: Individuální projekt se zjednodušenou formou vykazování nákladů</a:t>
            </a:r>
          </a:p>
        </p:txBody>
      </p:sp>
    </p:spTree>
    <p:extLst>
      <p:ext uri="{BB962C8B-B14F-4D97-AF65-F5344CB8AC3E}">
        <p14:creationId xmlns:p14="http://schemas.microsoft.com/office/powerpoint/2010/main" val="34186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2) Časové nastavení výzvy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41534"/>
            <a:ext cx="7886700" cy="3752829"/>
          </a:xfrm>
        </p:spPr>
        <p:txBody>
          <a:bodyPr>
            <a:noAutofit/>
          </a:bodyPr>
          <a:lstStyle/>
          <a:p>
            <a:pPr marL="342900" indent="-342900">
              <a:lnSpc>
                <a:spcPct val="113000"/>
              </a:lnSpc>
              <a:spcBef>
                <a:spcPts val="0"/>
              </a:spcBef>
              <a:spcAft>
                <a:spcPts val="2400"/>
              </a:spcAft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300" dirty="0" smtClean="0">
                <a:latin typeface="+mn-lt"/>
              </a:rPr>
              <a:t>Datum zveřejnění avíza výzvy na webu MŠMT:	</a:t>
            </a:r>
            <a:r>
              <a:rPr lang="cs-CZ" altLang="cs-CZ" sz="2300" b="1" dirty="0" smtClean="0">
                <a:latin typeface="+mn-lt"/>
              </a:rPr>
              <a:t>15. 6. 2017</a:t>
            </a:r>
          </a:p>
          <a:p>
            <a:pPr marL="342900" indent="-342900">
              <a:lnSpc>
                <a:spcPct val="113000"/>
              </a:lnSpc>
              <a:spcBef>
                <a:spcPts val="0"/>
              </a:spcBef>
              <a:spcAft>
                <a:spcPts val="2400"/>
              </a:spcAft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300" dirty="0" smtClean="0">
                <a:latin typeface="+mn-lt"/>
              </a:rPr>
              <a:t>Datum </a:t>
            </a:r>
            <a:r>
              <a:rPr lang="cs-CZ" altLang="cs-CZ" sz="2300" dirty="0">
                <a:latin typeface="+mn-lt"/>
              </a:rPr>
              <a:t>zveřejnění výzvy </a:t>
            </a:r>
            <a:r>
              <a:rPr lang="cs-CZ" altLang="cs-CZ" sz="2300" dirty="0" smtClean="0">
                <a:latin typeface="+mn-lt"/>
              </a:rPr>
              <a:t>:</a:t>
            </a:r>
            <a:r>
              <a:rPr lang="cs-CZ" altLang="cs-CZ" sz="2300" dirty="0">
                <a:latin typeface="+mn-lt"/>
              </a:rPr>
              <a:t>	</a:t>
            </a:r>
            <a:r>
              <a:rPr lang="cs-CZ" altLang="cs-CZ" sz="2300" b="1" dirty="0">
                <a:latin typeface="+mn-lt"/>
              </a:rPr>
              <a:t>4</a:t>
            </a:r>
            <a:r>
              <a:rPr lang="cs-CZ" altLang="cs-CZ" sz="2300" b="1" dirty="0" smtClean="0">
                <a:latin typeface="+mn-lt"/>
              </a:rPr>
              <a:t>. </a:t>
            </a:r>
            <a:r>
              <a:rPr lang="cs-CZ" altLang="cs-CZ" sz="2300" b="1" dirty="0">
                <a:latin typeface="+mn-lt"/>
              </a:rPr>
              <a:t>7</a:t>
            </a:r>
            <a:r>
              <a:rPr lang="cs-CZ" altLang="cs-CZ" sz="2300" b="1" dirty="0" smtClean="0">
                <a:latin typeface="+mn-lt"/>
              </a:rPr>
              <a:t>. </a:t>
            </a:r>
            <a:r>
              <a:rPr lang="cs-CZ" altLang="cs-CZ" sz="2300" b="1" dirty="0" smtClean="0">
                <a:latin typeface="+mn-lt"/>
              </a:rPr>
              <a:t>2017</a:t>
            </a:r>
            <a:endParaRPr lang="cs-CZ" altLang="cs-CZ" sz="2300" b="1" dirty="0">
              <a:latin typeface="+mn-lt"/>
            </a:endParaRPr>
          </a:p>
          <a:p>
            <a:pPr marL="342900" indent="-342900">
              <a:lnSpc>
                <a:spcPct val="113000"/>
              </a:lnSpc>
              <a:spcBef>
                <a:spcPts val="0"/>
              </a:spcBef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300" dirty="0" smtClean="0">
                <a:latin typeface="+mn-lt"/>
              </a:rPr>
              <a:t>Datum </a:t>
            </a:r>
            <a:r>
              <a:rPr lang="cs-CZ" altLang="cs-CZ" sz="2300" dirty="0">
                <a:latin typeface="+mn-lt"/>
              </a:rPr>
              <a:t>vyhlášení </a:t>
            </a:r>
            <a:r>
              <a:rPr lang="cs-CZ" altLang="cs-CZ" sz="2300" dirty="0" smtClean="0">
                <a:latin typeface="+mn-lt"/>
              </a:rPr>
              <a:t>výzvy na </a:t>
            </a:r>
            <a:r>
              <a:rPr lang="cs-CZ" altLang="cs-CZ" sz="2300" dirty="0">
                <a:latin typeface="+mn-lt"/>
              </a:rPr>
              <a:t>webu MŠMT, </a:t>
            </a:r>
            <a:endParaRPr lang="cs-CZ" altLang="cs-CZ" sz="2300" dirty="0" smtClean="0">
              <a:latin typeface="+mn-lt"/>
            </a:endParaRPr>
          </a:p>
          <a:p>
            <a:pPr indent="363538">
              <a:lnSpc>
                <a:spcPct val="113000"/>
              </a:lnSpc>
              <a:spcBef>
                <a:spcPts val="0"/>
              </a:spcBef>
              <a:spcAft>
                <a:spcPts val="2400"/>
              </a:spcAft>
              <a:tabLst>
                <a:tab pos="7715250" algn="r"/>
              </a:tabLst>
              <a:defRPr/>
            </a:pPr>
            <a:r>
              <a:rPr lang="cs-CZ" altLang="cs-CZ" sz="2300" dirty="0" smtClean="0">
                <a:latin typeface="+mn-lt"/>
              </a:rPr>
              <a:t>tj</a:t>
            </a:r>
            <a:r>
              <a:rPr lang="cs-CZ" altLang="cs-CZ" sz="2300" dirty="0">
                <a:latin typeface="+mn-lt"/>
              </a:rPr>
              <a:t>. zpřístupnění žádosti </a:t>
            </a:r>
            <a:r>
              <a:rPr lang="cs-CZ" altLang="cs-CZ" sz="2300" dirty="0" smtClean="0">
                <a:latin typeface="+mn-lt"/>
              </a:rPr>
              <a:t>o </a:t>
            </a:r>
            <a:r>
              <a:rPr lang="cs-CZ" altLang="cs-CZ" sz="2300" dirty="0">
                <a:latin typeface="+mn-lt"/>
              </a:rPr>
              <a:t>podporu </a:t>
            </a:r>
            <a:r>
              <a:rPr lang="cs-CZ" altLang="cs-CZ" sz="2300" dirty="0" smtClean="0">
                <a:latin typeface="+mn-lt"/>
              </a:rPr>
              <a:t>v </a:t>
            </a:r>
            <a:r>
              <a:rPr lang="cs-CZ" altLang="cs-CZ" sz="2300" dirty="0">
                <a:latin typeface="+mn-lt"/>
              </a:rPr>
              <a:t>IS KP14+: </a:t>
            </a:r>
            <a:r>
              <a:rPr lang="cs-CZ" altLang="cs-CZ" sz="2300" dirty="0" smtClean="0">
                <a:latin typeface="+mn-lt"/>
              </a:rPr>
              <a:t>	</a:t>
            </a:r>
            <a:r>
              <a:rPr lang="cs-CZ" altLang="cs-CZ" sz="2300" b="1" dirty="0">
                <a:latin typeface="+mn-lt"/>
              </a:rPr>
              <a:t>4</a:t>
            </a:r>
            <a:r>
              <a:rPr lang="cs-CZ" altLang="cs-CZ" sz="2300" b="1" dirty="0" smtClean="0">
                <a:latin typeface="+mn-lt"/>
              </a:rPr>
              <a:t>. </a:t>
            </a:r>
            <a:r>
              <a:rPr lang="cs-CZ" altLang="cs-CZ" sz="2300" b="1" dirty="0">
                <a:latin typeface="+mn-lt"/>
              </a:rPr>
              <a:t>7</a:t>
            </a:r>
            <a:r>
              <a:rPr lang="cs-CZ" altLang="cs-CZ" sz="2300" b="1" dirty="0" smtClean="0">
                <a:latin typeface="+mn-lt"/>
              </a:rPr>
              <a:t>. </a:t>
            </a:r>
            <a:r>
              <a:rPr lang="cs-CZ" altLang="cs-CZ" sz="2300" b="1" dirty="0" smtClean="0">
                <a:latin typeface="+mn-lt"/>
              </a:rPr>
              <a:t>2017</a:t>
            </a:r>
            <a:endParaRPr lang="cs-CZ" altLang="cs-CZ" sz="2300" dirty="0">
              <a:latin typeface="+mn-lt"/>
            </a:endParaRPr>
          </a:p>
          <a:p>
            <a:pPr marL="342900" indent="-342900">
              <a:lnSpc>
                <a:spcPct val="113000"/>
              </a:lnSpc>
              <a:spcBef>
                <a:spcPts val="0"/>
              </a:spcBef>
              <a:spcAft>
                <a:spcPts val="2400"/>
              </a:spcAft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300" dirty="0" smtClean="0">
                <a:latin typeface="+mn-lt"/>
              </a:rPr>
              <a:t>Datum </a:t>
            </a:r>
            <a:r>
              <a:rPr lang="cs-CZ" altLang="cs-CZ" sz="2300" dirty="0">
                <a:latin typeface="+mn-lt"/>
              </a:rPr>
              <a:t>zahájení příjmu žádostí o podporu: 	</a:t>
            </a:r>
            <a:r>
              <a:rPr lang="cs-CZ" altLang="cs-CZ" sz="2300" b="1" dirty="0">
                <a:latin typeface="+mn-lt"/>
              </a:rPr>
              <a:t>4</a:t>
            </a:r>
            <a:r>
              <a:rPr lang="cs-CZ" altLang="cs-CZ" sz="2300" b="1" dirty="0" smtClean="0">
                <a:latin typeface="+mn-lt"/>
              </a:rPr>
              <a:t>. </a:t>
            </a:r>
            <a:r>
              <a:rPr lang="cs-CZ" altLang="cs-CZ" sz="2300" b="1" dirty="0">
                <a:latin typeface="+mn-lt"/>
              </a:rPr>
              <a:t>7</a:t>
            </a:r>
            <a:r>
              <a:rPr lang="cs-CZ" altLang="cs-CZ" sz="2300" b="1" dirty="0" smtClean="0">
                <a:latin typeface="+mn-lt"/>
              </a:rPr>
              <a:t>. </a:t>
            </a:r>
            <a:r>
              <a:rPr lang="cs-CZ" altLang="cs-CZ" sz="2300" b="1" dirty="0" smtClean="0">
                <a:latin typeface="+mn-lt"/>
              </a:rPr>
              <a:t>2017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FontTx/>
              <a:buChar char="-"/>
              <a:tabLst>
                <a:tab pos="7715250" algn="r"/>
              </a:tabLst>
              <a:defRPr/>
            </a:pPr>
            <a:endParaRPr lang="cs-CZ" altLang="cs-CZ" sz="2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1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2) Časové nastavení výzvy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41534"/>
            <a:ext cx="7886700" cy="3752829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-"/>
              <a:tabLst>
                <a:tab pos="7715250" algn="r"/>
              </a:tabLst>
              <a:defRPr/>
            </a:pPr>
            <a:r>
              <a:rPr lang="cs-CZ" altLang="cs-CZ" dirty="0" smtClean="0">
                <a:latin typeface="+mn-lt"/>
              </a:rPr>
              <a:t>Datum </a:t>
            </a:r>
            <a:r>
              <a:rPr lang="cs-CZ" altLang="cs-CZ" dirty="0">
                <a:latin typeface="+mn-lt"/>
              </a:rPr>
              <a:t>ukončení příjmu žádostí </a:t>
            </a:r>
            <a:r>
              <a:rPr lang="cs-CZ" altLang="cs-CZ" dirty="0" smtClean="0">
                <a:latin typeface="+mn-lt"/>
              </a:rPr>
              <a:t>o podporu</a:t>
            </a:r>
            <a:r>
              <a:rPr lang="cs-CZ" altLang="cs-CZ" dirty="0">
                <a:latin typeface="+mn-lt"/>
              </a:rPr>
              <a:t>: </a:t>
            </a:r>
            <a:r>
              <a:rPr lang="cs-CZ" altLang="cs-CZ" b="1" dirty="0" smtClean="0">
                <a:latin typeface="+mn-lt"/>
              </a:rPr>
              <a:t>Do </a:t>
            </a:r>
            <a:r>
              <a:rPr lang="cs-CZ" altLang="cs-CZ" b="1" dirty="0">
                <a:latin typeface="+mn-lt"/>
              </a:rPr>
              <a:t>vyčerpání alokace nebo do </a:t>
            </a:r>
            <a:r>
              <a:rPr lang="cs-CZ" altLang="cs-CZ" b="1" dirty="0" smtClean="0">
                <a:latin typeface="+mn-lt"/>
              </a:rPr>
              <a:t>rozhodnutí Řídicího </a:t>
            </a:r>
            <a:r>
              <a:rPr lang="cs-CZ" altLang="cs-CZ" b="1" dirty="0">
                <a:latin typeface="+mn-lt"/>
              </a:rPr>
              <a:t>orgánu, nejpozději do 1. 12. 2017, 14:00 hod.</a:t>
            </a:r>
            <a:endParaRPr lang="cs-CZ" altLang="cs-CZ" b="1" dirty="0" smtClean="0">
              <a:latin typeface="+mn-lt"/>
            </a:endParaRPr>
          </a:p>
          <a:p>
            <a:pPr marL="342900" lvl="1" indent="-342900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-"/>
              <a:tabLst>
                <a:tab pos="7715250" algn="r"/>
              </a:tabLst>
              <a:defRPr/>
            </a:pPr>
            <a:r>
              <a:rPr lang="cs-CZ" altLang="cs-CZ" dirty="0" smtClean="0">
                <a:latin typeface="+mn-lt"/>
              </a:rPr>
              <a:t>Nejzazší </a:t>
            </a:r>
            <a:r>
              <a:rPr lang="cs-CZ" altLang="cs-CZ" dirty="0">
                <a:latin typeface="+mn-lt"/>
              </a:rPr>
              <a:t>datum pro ukončení fyzické </a:t>
            </a:r>
            <a:endParaRPr lang="cs-CZ" altLang="cs-CZ" dirty="0" smtClean="0">
              <a:latin typeface="+mn-lt"/>
            </a:endParaRPr>
          </a:p>
          <a:p>
            <a:pPr marL="0" lvl="1" indent="363538">
              <a:lnSpc>
                <a:spcPct val="113000"/>
              </a:lnSpc>
              <a:spcBef>
                <a:spcPts val="0"/>
              </a:spcBef>
              <a:spcAft>
                <a:spcPts val="3600"/>
              </a:spcAft>
              <a:buNone/>
              <a:tabLst>
                <a:tab pos="7715250" algn="r"/>
              </a:tabLst>
              <a:defRPr/>
            </a:pPr>
            <a:r>
              <a:rPr lang="cs-CZ" altLang="cs-CZ" dirty="0" smtClean="0">
                <a:latin typeface="+mn-lt"/>
              </a:rPr>
              <a:t>realizace projektu</a:t>
            </a:r>
            <a:r>
              <a:rPr lang="cs-CZ" altLang="cs-CZ" dirty="0">
                <a:latin typeface="+mn-lt"/>
              </a:rPr>
              <a:t>:	</a:t>
            </a:r>
            <a:r>
              <a:rPr lang="cs-CZ" altLang="cs-CZ" b="1" dirty="0">
                <a:latin typeface="+mn-lt"/>
              </a:rPr>
              <a:t>31. 12. </a:t>
            </a:r>
            <a:r>
              <a:rPr lang="cs-CZ" altLang="cs-CZ" b="1" dirty="0" smtClean="0">
                <a:latin typeface="+mn-lt"/>
              </a:rPr>
              <a:t>2022</a:t>
            </a:r>
          </a:p>
          <a:p>
            <a:pPr marL="342900" lvl="1" indent="-342900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-"/>
              <a:tabLst>
                <a:tab pos="7715250" algn="r"/>
              </a:tabLst>
              <a:defRPr/>
            </a:pPr>
            <a:r>
              <a:rPr lang="cs-CZ" altLang="cs-CZ" dirty="0" smtClean="0">
                <a:latin typeface="+mn-lt"/>
              </a:rPr>
              <a:t>Minimální délka trvání projektu: 	</a:t>
            </a:r>
            <a:r>
              <a:rPr lang="cs-CZ" altLang="cs-CZ" b="1" dirty="0" smtClean="0">
                <a:latin typeface="+mn-lt"/>
              </a:rPr>
              <a:t>12 měsíců</a:t>
            </a:r>
          </a:p>
          <a:p>
            <a:pPr marL="342900" lvl="1" indent="-342900">
              <a:lnSpc>
                <a:spcPct val="113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-"/>
              <a:tabLst>
                <a:tab pos="7715250" algn="r"/>
              </a:tabLst>
              <a:defRPr/>
            </a:pPr>
            <a:r>
              <a:rPr lang="cs-CZ" altLang="cs-CZ" dirty="0" smtClean="0">
                <a:latin typeface="+mn-lt"/>
              </a:rPr>
              <a:t>Maximální </a:t>
            </a:r>
            <a:r>
              <a:rPr lang="cs-CZ" altLang="cs-CZ" dirty="0">
                <a:latin typeface="+mn-lt"/>
              </a:rPr>
              <a:t>délka trvání projektu: 	</a:t>
            </a:r>
            <a:r>
              <a:rPr lang="cs-CZ" altLang="cs-CZ" b="1" dirty="0" smtClean="0">
                <a:latin typeface="+mn-lt"/>
              </a:rPr>
              <a:t>51 </a:t>
            </a:r>
            <a:r>
              <a:rPr lang="cs-CZ" altLang="cs-CZ" b="1" dirty="0">
                <a:latin typeface="+mn-lt"/>
              </a:rPr>
              <a:t>měsíců</a:t>
            </a:r>
          </a:p>
          <a:p>
            <a:pPr marL="0" lvl="1" indent="0">
              <a:lnSpc>
                <a:spcPct val="130000"/>
              </a:lnSpc>
              <a:spcAft>
                <a:spcPts val="1800"/>
              </a:spcAft>
              <a:buNone/>
              <a:tabLst>
                <a:tab pos="7715250" algn="r"/>
              </a:tabLst>
              <a:defRPr/>
            </a:pPr>
            <a:endParaRPr lang="cs-CZ" altLang="cs-CZ" sz="2200" b="1" dirty="0">
              <a:latin typeface="+mn-lt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tabLst>
                <a:tab pos="7715250" algn="r"/>
              </a:tabLst>
              <a:defRPr/>
            </a:pPr>
            <a:endParaRPr lang="cs-CZ" alt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22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15OPMSMT0001-28-64469</_dlc_DocId>
    <_dlc_DocIdUrl xmlns="0104a4cd-1400-468e-be1b-c7aad71d7d5a">
      <Url>http://op.msmt.cz/_layouts/15/DocIdRedir.aspx?ID=15OPMSMT0001-28-64469</Url>
      <Description>15OPMSMT0001-28-64469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http://schemas.microsoft.com/office/2006/metadata/properties"/>
    <ds:schemaRef ds:uri="http://schemas.microsoft.com/office/infopath/2007/PartnerControls"/>
    <ds:schemaRef ds:uri="0104a4cd-1400-468e-be1b-c7aad71d7d5a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F4963D3-DD56-489A-BFBF-7904159D0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798</Words>
  <Application>Microsoft Office PowerPoint</Application>
  <PresentationFormat>Předvádění na obrazovce (4:3)</PresentationFormat>
  <Paragraphs>116</Paragraphs>
  <Slides>22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Times New Roman</vt:lpstr>
      <vt:lpstr>Vlastní návrh</vt:lpstr>
      <vt:lpstr>Prezentace aplikace PowerPoint</vt:lpstr>
      <vt:lpstr>Prezentace aplikace PowerPoint</vt:lpstr>
      <vt:lpstr>Obsah semináře</vt:lpstr>
      <vt:lpstr>Dokumentace k výzvě</vt:lpstr>
      <vt:lpstr>Základní informace k výzvě</vt:lpstr>
      <vt:lpstr>1) Identifikace výzvy</vt:lpstr>
      <vt:lpstr>1) Identifikace výzvy</vt:lpstr>
      <vt:lpstr>2) Časové nastavení výzvy</vt:lpstr>
      <vt:lpstr>2) Časové nastavení výzvy</vt:lpstr>
      <vt:lpstr>3) Finanční alokace</vt:lpstr>
      <vt:lpstr>3) Finanční alokace</vt:lpstr>
      <vt:lpstr>Výše 1. zálohové platby</vt:lpstr>
      <vt:lpstr>4) Míra podpory a podmínky spolufinancování</vt:lpstr>
      <vt:lpstr>5) Veřejná podpora</vt:lpstr>
      <vt:lpstr>6) Oprávnění žadatelé</vt:lpstr>
      <vt:lpstr>6) Vymezení partnerství</vt:lpstr>
      <vt:lpstr>7) Územní zaměření</vt:lpstr>
      <vt:lpstr>8) Udržitelnost</vt:lpstr>
      <vt:lpstr>9) Žádost o podporu a její přílohy</vt:lpstr>
      <vt:lpstr>9) Příjem žádostí o podporu</vt:lpstr>
      <vt:lpstr>Kontakty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Jeřábek Tomáš</cp:lastModifiedBy>
  <cp:revision>130</cp:revision>
  <dcterms:created xsi:type="dcterms:W3CDTF">2015-09-11T08:58:50Z</dcterms:created>
  <dcterms:modified xsi:type="dcterms:W3CDTF">2017-07-18T12:40:42Z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d7c05995-f727-4991-b389-656554d6f871</vt:lpwstr>
  </property>
  <property fmtid="{D5CDD505-2E9C-101B-9397-08002B2CF9AE}" pid="4" name="Komentář">
    <vt:lpwstr>předepsané písmo Calibri, daná velikost a barva písma</vt:lpwstr>
  </property>
</Properties>
</file>