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97" r:id="rId3"/>
    <p:sldId id="299" r:id="rId4"/>
    <p:sldId id="298" r:id="rId5"/>
    <p:sldId id="300" r:id="rId6"/>
    <p:sldId id="301" r:id="rId7"/>
    <p:sldId id="280" r:id="rId8"/>
    <p:sldId id="302" r:id="rId9"/>
    <p:sldId id="303" r:id="rId10"/>
    <p:sldId id="294" r:id="rId11"/>
    <p:sldId id="304" r:id="rId12"/>
    <p:sldId id="305" r:id="rId13"/>
    <p:sldId id="312" r:id="rId14"/>
    <p:sldId id="313" r:id="rId15"/>
    <p:sldId id="314" r:id="rId16"/>
    <p:sldId id="315" r:id="rId17"/>
    <p:sldId id="308" r:id="rId18"/>
    <p:sldId id="309" r:id="rId19"/>
    <p:sldId id="311" r:id="rId20"/>
    <p:sldId id="306" r:id="rId21"/>
    <p:sldId id="260" r:id="rId2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Střední styl 1 – zvýraznění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12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645E10-8F9E-4452-8E3A-72C159A5F568}" type="datetimeFigureOut">
              <a:rPr lang="cs-CZ" smtClean="0"/>
              <a:t>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397F3-3CD8-4974-A0EE-37672ED10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3481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C19896E-AAC5-47B3-9B06-89F872033931}" type="datetimeFigureOut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61F287-A295-4A24-B4CC-62BF6199F6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920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323850" y="6092825"/>
            <a:ext cx="1871663" cy="649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cs-CZ" altLang="cs-CZ" smtClean="0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838123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C42467FA-7C84-4611-B36E-F3A4D1A120B5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9354EF6-FEAE-4399-B0D7-846A7930DD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823263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169BD83-D874-4B7F-B73B-E67981057F4A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C3B9678-6C80-4D09-93A4-7B3918196C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959208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2036636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5983E8-D5B1-49A6-8BBB-C7CBDEB3598B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132758CE-6E0D-43DE-A6B7-D906D643D6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121070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DC0EC4C-809D-4090-8335-FA8D5A1ECCD4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2D65D5E-8536-4E05-8084-56C876DE1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04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0275E919-4544-4DB8-86CA-575F8A3E4771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501E44D-2492-4E5A-9643-18580CA1EE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53514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E38E596-295A-4B61-B729-C61AF45D2F57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7888A564-1369-40AC-A186-2FB6E9450B7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9011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0A15C4D-05FB-4BB0-BF91-218374A5353D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CA31512-7F9B-40F0-9EFA-EA937DB06C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4120808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BDC04D73-EC0A-4F27-9C51-B8202C2ED634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49F2EDBE-8B40-41C3-9D9B-20228C619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651908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54B56540-6E24-4A29-9067-0CEE196F308C}" type="datetime1">
              <a:rPr lang="cs-CZ"/>
              <a:pPr>
                <a:defRPr/>
              </a:pPr>
              <a:t>3.10.2017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D28A35CA-A999-4D16-89BC-EB22805609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2657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116013" y="1628775"/>
            <a:ext cx="7570787" cy="449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7" name="Zástupný symbol pro číslo snímku 5"/>
          <p:cNvSpPr txBox="1">
            <a:spLocks/>
          </p:cNvSpPr>
          <p:nvPr/>
        </p:nvSpPr>
        <p:spPr>
          <a:xfrm>
            <a:off x="250825" y="6356350"/>
            <a:ext cx="649288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48C4D81-160F-4AC1-B81F-67752189D879}" type="slidenum">
              <a:rPr lang="cs-CZ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lena.Knappova@msmt.cz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ana.Hacklova@msmt.cz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isprom.msmt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675" y="3429000"/>
            <a:ext cx="6264845" cy="1800225"/>
          </a:xfrm>
        </p:spPr>
        <p:txBody>
          <a:bodyPr/>
          <a:lstStyle/>
          <a:p>
            <a:pPr algn="l" fontAlgn="auto">
              <a:spcAft>
                <a:spcPts val="0"/>
              </a:spcAft>
              <a:defRPr/>
            </a:pPr>
            <a:r>
              <a:rPr lang="cs-CZ" sz="3200" b="1" dirty="0" smtClean="0">
                <a:latin typeface="+mn-lt"/>
              </a:rPr>
              <a:t>Programy státní podpory práce </a:t>
            </a:r>
            <a:br>
              <a:rPr lang="cs-CZ" sz="3200" b="1" dirty="0" smtClean="0">
                <a:latin typeface="+mn-lt"/>
              </a:rPr>
            </a:br>
            <a:r>
              <a:rPr lang="cs-CZ" sz="3200" b="1" dirty="0" smtClean="0">
                <a:latin typeface="+mn-lt"/>
              </a:rPr>
              <a:t>s dětmi a mládeží na léta 2017 až 2020, aktualizace pro rok 2018</a:t>
            </a:r>
            <a:endParaRPr lang="cs-CZ" sz="3200" i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805488"/>
            <a:ext cx="4784725" cy="576262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/>
              <a:t>Karmelitská 7, 118 12 Praha 1 • tel.: +420 234 </a:t>
            </a:r>
            <a:r>
              <a:rPr lang="cs-CZ" altLang="cs-CZ" sz="700" dirty="0" smtClean="0"/>
              <a:t>815 346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700" dirty="0" smtClean="0">
                <a:hlinkClick r:id="rId3"/>
              </a:rPr>
              <a:t>Helena.Knappova@msmt.cz</a:t>
            </a:r>
            <a:r>
              <a:rPr lang="cs-CZ" altLang="cs-CZ" sz="700" dirty="0" smtClean="0"/>
              <a:t>, </a:t>
            </a:r>
            <a:r>
              <a:rPr lang="cs-CZ" altLang="cs-CZ" sz="700" dirty="0" smtClean="0">
                <a:hlinkClick r:id="rId4"/>
              </a:rPr>
              <a:t>Jana.Hacklova@msmt.cz</a:t>
            </a:r>
            <a:endParaRPr lang="cs-CZ" altLang="cs-CZ" sz="700" dirty="0" smtClean="0"/>
          </a:p>
          <a:p>
            <a:pPr marL="0" indent="0">
              <a:buNone/>
            </a:pPr>
            <a:r>
              <a:rPr lang="cs-CZ" altLang="cs-CZ" sz="700" dirty="0" smtClean="0"/>
              <a:t>www.msmt.cz/mladez</a:t>
            </a:r>
            <a:endParaRPr lang="cs-CZ" altLang="cs-CZ" sz="700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Formální kontrola</a:t>
            </a:r>
          </a:p>
          <a:p>
            <a:pPr marL="0" lvl="0" indent="0" algn="just">
              <a:buNone/>
            </a:pPr>
            <a:r>
              <a:rPr lang="cs-CZ" sz="2600" b="1" dirty="0" smtClean="0"/>
              <a:t>Snaha o co nejméně projektů vyřazených z formálních důvodů!</a:t>
            </a:r>
          </a:p>
          <a:p>
            <a:pPr marL="0" lvl="0" indent="0" algn="just">
              <a:buNone/>
            </a:pPr>
            <a:endParaRPr lang="cs-CZ" sz="2600" b="1" dirty="0" smtClean="0"/>
          </a:p>
          <a:p>
            <a:pPr marL="0" lvl="0" indent="0" algn="just">
              <a:buNone/>
            </a:pPr>
            <a:r>
              <a:rPr lang="cs-CZ" sz="2600" dirty="0" smtClean="0"/>
              <a:t>→ 	Kontrola ze strany ISPROM</a:t>
            </a:r>
          </a:p>
          <a:p>
            <a:pPr marL="0" lvl="0" indent="0" algn="just">
              <a:buNone/>
            </a:pPr>
            <a:r>
              <a:rPr lang="cs-CZ" sz="2600" dirty="0" smtClean="0"/>
              <a:t>→ 	Možnost opravy do 5ti dnů v případě 	neúplnosti příloh v profilu organizace) </a:t>
            </a:r>
          </a:p>
          <a:p>
            <a:pPr marL="0" lvl="0" indent="0" algn="just">
              <a:buNone/>
            </a:pPr>
            <a:r>
              <a:rPr lang="cs-CZ" sz="2600" dirty="0" smtClean="0"/>
              <a:t>→ 	Kontrola ze strany NIDV v případě zaslání 	do 8 dnů před uzávěrkou, tj. </a:t>
            </a:r>
            <a:r>
              <a:rPr lang="cs-CZ" sz="2600" smtClean="0"/>
              <a:t>do 23. </a:t>
            </a:r>
            <a:r>
              <a:rPr lang="cs-CZ" sz="2600" dirty="0" smtClean="0"/>
              <a:t>října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414858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Kvalitativní hodnocení</a:t>
            </a:r>
          </a:p>
          <a:p>
            <a:pPr marL="0" lvl="0" indent="0" algn="just">
              <a:buNone/>
            </a:pPr>
            <a:endParaRPr lang="cs-CZ" sz="2400" dirty="0" smtClean="0"/>
          </a:p>
          <a:p>
            <a:pPr algn="just">
              <a:buFontTx/>
              <a:buChar char="-"/>
            </a:pPr>
            <a:r>
              <a:rPr lang="cs-CZ" sz="2400" dirty="0"/>
              <a:t>Jasně daná </a:t>
            </a:r>
            <a:r>
              <a:rPr lang="cs-CZ" sz="2400" dirty="0" smtClean="0"/>
              <a:t>kritéria pro hodnocení jsou součástí vyhlášení (příloha č. 1)</a:t>
            </a:r>
          </a:p>
          <a:p>
            <a:pPr algn="just">
              <a:buFontTx/>
              <a:buChar char="-"/>
            </a:pPr>
            <a:r>
              <a:rPr lang="cs-CZ" sz="2400" b="1" dirty="0"/>
              <a:t>Metodika hodnocení </a:t>
            </a:r>
            <a:r>
              <a:rPr lang="cs-CZ" sz="2400" b="1" dirty="0" smtClean="0"/>
              <a:t>projektů </a:t>
            </a:r>
            <a:r>
              <a:rPr lang="cs-CZ" sz="2400" dirty="0" smtClean="0"/>
              <a:t>zveřejněna 5. 9. 2017 na webu (drobné změny v bodování oproti loňské verzi)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Bodování projektů u programů č. 3 a 4 → o podpoře rozhoduje pořadí</a:t>
            </a:r>
          </a:p>
          <a:p>
            <a:pPr lvl="0" algn="just">
              <a:buFontTx/>
              <a:buChar char="-"/>
            </a:pPr>
            <a:r>
              <a:rPr lang="cs-CZ" sz="2400" dirty="0" smtClean="0"/>
              <a:t>Hodnotí vždy min. 2 hodnotitelé </a:t>
            </a:r>
          </a:p>
          <a:p>
            <a:pPr lvl="0" algn="just">
              <a:buFontTx/>
              <a:buChar char="-"/>
            </a:pPr>
            <a:r>
              <a:rPr lang="cs-CZ" sz="2400" dirty="0" smtClean="0"/>
              <a:t>Krácení </a:t>
            </a:r>
            <a:r>
              <a:rPr lang="cs-CZ" sz="2400" dirty="0"/>
              <a:t>rozpočtu </a:t>
            </a:r>
            <a:r>
              <a:rPr lang="cs-CZ" sz="2400" dirty="0" smtClean="0"/>
              <a:t>→ nutná akceptace!!!</a:t>
            </a: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8386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Kvalitativní hodnocení</a:t>
            </a:r>
          </a:p>
          <a:p>
            <a:pPr marL="0" lvl="0" indent="0" algn="just">
              <a:buNone/>
            </a:pPr>
            <a:endParaRPr lang="cs-CZ" sz="2600" dirty="0" smtClean="0"/>
          </a:p>
          <a:p>
            <a:r>
              <a:rPr lang="cs-CZ" sz="2400" dirty="0"/>
              <a:t>Popis realizátora projektu		             </a:t>
            </a:r>
            <a:r>
              <a:rPr lang="cs-CZ" sz="2400" dirty="0" smtClean="0"/>
              <a:t>  6 bodů</a:t>
            </a:r>
            <a:endParaRPr lang="cs-CZ" sz="2400" dirty="0"/>
          </a:p>
          <a:p>
            <a:r>
              <a:rPr lang="cs-CZ" sz="2400" dirty="0"/>
              <a:t>Cíle a cílové skupiny                  		</a:t>
            </a:r>
            <a:r>
              <a:rPr lang="cs-CZ" sz="2400" dirty="0" smtClean="0"/>
              <a:t>18 </a:t>
            </a:r>
            <a:r>
              <a:rPr lang="cs-CZ" sz="2400" dirty="0"/>
              <a:t>bodů</a:t>
            </a:r>
          </a:p>
          <a:p>
            <a:r>
              <a:rPr lang="cs-CZ" sz="2400" dirty="0"/>
              <a:t>Popis aktivit projektu                 		</a:t>
            </a:r>
            <a:r>
              <a:rPr lang="cs-CZ" sz="2400" dirty="0" smtClean="0"/>
              <a:t>24 </a:t>
            </a:r>
            <a:r>
              <a:rPr lang="cs-CZ" sz="2400" dirty="0"/>
              <a:t>bodů</a:t>
            </a:r>
          </a:p>
          <a:p>
            <a:r>
              <a:rPr lang="cs-CZ" sz="2400" dirty="0"/>
              <a:t>Výstupy a využití projektu         		</a:t>
            </a:r>
            <a:r>
              <a:rPr lang="cs-CZ" sz="2400" dirty="0" smtClean="0"/>
              <a:t>21 </a:t>
            </a:r>
            <a:r>
              <a:rPr lang="cs-CZ" sz="2400" dirty="0"/>
              <a:t>bodů</a:t>
            </a:r>
          </a:p>
          <a:p>
            <a:r>
              <a:rPr lang="cs-CZ" sz="2400" dirty="0"/>
              <a:t>Materiální a personální zabezpečení          </a:t>
            </a:r>
            <a:r>
              <a:rPr lang="cs-CZ" sz="2400" dirty="0" smtClean="0"/>
              <a:t> 6 </a:t>
            </a:r>
            <a:r>
              <a:rPr lang="cs-CZ" sz="2400" dirty="0"/>
              <a:t>bodů</a:t>
            </a:r>
          </a:p>
          <a:p>
            <a:r>
              <a:rPr lang="cs-CZ" sz="2400" dirty="0"/>
              <a:t>Rozpočet                                     		</a:t>
            </a:r>
            <a:r>
              <a:rPr lang="cs-CZ" sz="2400" dirty="0" smtClean="0"/>
              <a:t>25 bodů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b="1" dirty="0"/>
              <a:t>Celkem                                        		</a:t>
            </a:r>
            <a:r>
              <a:rPr lang="cs-CZ" sz="2400" b="1" dirty="0" smtClean="0"/>
              <a:t>100 </a:t>
            </a:r>
            <a:r>
              <a:rPr lang="cs-CZ" sz="2400" b="1" dirty="0"/>
              <a:t>bodů</a:t>
            </a:r>
            <a:endParaRPr lang="cs-CZ" sz="2400" dirty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926666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 smtClean="0">
                <a:solidFill>
                  <a:srgbClr val="418E96"/>
                </a:solidFill>
              </a:rPr>
              <a:t>Přílohy vyhlášení</a:t>
            </a:r>
          </a:p>
          <a:p>
            <a:pPr marL="0" indent="0">
              <a:buNone/>
            </a:pPr>
            <a:r>
              <a:rPr lang="cs-CZ" dirty="0" smtClean="0"/>
              <a:t>1.     </a:t>
            </a:r>
            <a:r>
              <a:rPr lang="cs-CZ" dirty="0"/>
              <a:t>Závazná osnova </a:t>
            </a:r>
            <a:r>
              <a:rPr lang="cs-CZ" dirty="0" smtClean="0"/>
              <a:t>projektu a kritéria pro hodnocení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2.     Finanční limity na vybavení – beze změn</a:t>
            </a:r>
          </a:p>
          <a:p>
            <a:pPr marL="457200" indent="-457200">
              <a:buAutoNum type="arabicPeriod" startAt="3"/>
            </a:pPr>
            <a:r>
              <a:rPr lang="cs-CZ" dirty="0" smtClean="0"/>
              <a:t>Oblast vzdělávání a přípravy hl. vedoucích dětských táborů – beze  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změn</a:t>
            </a:r>
          </a:p>
          <a:p>
            <a:pPr marL="457200" indent="-457200">
              <a:buAutoNum type="arabicPeriod" startAt="4"/>
            </a:pPr>
            <a:r>
              <a:rPr lang="cs-CZ" dirty="0" smtClean="0"/>
              <a:t>Pokyny k žádostem o změny</a:t>
            </a:r>
          </a:p>
          <a:p>
            <a:pPr marL="457200" indent="-457200">
              <a:buAutoNum type="arabicPeriod" startAt="4"/>
            </a:pPr>
            <a:r>
              <a:rPr lang="cs-CZ" dirty="0" smtClean="0"/>
              <a:t>Vzor rozhodnutí o poskytnutí dotace</a:t>
            </a:r>
          </a:p>
          <a:p>
            <a:pPr marL="457200" indent="-457200">
              <a:buAutoNum type="arabicPeriod" startAt="4"/>
            </a:pPr>
            <a:r>
              <a:rPr lang="cs-CZ" dirty="0" smtClean="0"/>
              <a:t>Avízo o vratce</a:t>
            </a:r>
          </a:p>
          <a:p>
            <a:pPr marL="457200" indent="-457200">
              <a:buAutoNum type="arabicPeriod" startAt="4"/>
            </a:pPr>
            <a:r>
              <a:rPr lang="cs-CZ" dirty="0" smtClean="0"/>
              <a:t>Formuláře k vyúčtování</a:t>
            </a:r>
          </a:p>
          <a:p>
            <a:pPr marL="457200" indent="-457200">
              <a:buAutoNum type="arabicPeriod" startAt="4"/>
            </a:pPr>
            <a:r>
              <a:rPr lang="cs-CZ" dirty="0" smtClean="0"/>
              <a:t>Osnova závěrečné zprávy o věcném plnění projektu</a:t>
            </a:r>
          </a:p>
          <a:p>
            <a:pPr marL="457200" indent="-457200">
              <a:buAutoNum type="arabicPeriod" startAt="4"/>
            </a:pPr>
            <a:r>
              <a:rPr lang="cs-CZ" dirty="0" smtClean="0"/>
              <a:t>Formulář finančního vypořádání</a:t>
            </a:r>
          </a:p>
          <a:p>
            <a:pPr marL="457200" indent="-457200">
              <a:buAutoNum type="arabicPeriod" startAt="4"/>
            </a:pPr>
            <a:r>
              <a:rPr lang="cs-CZ" dirty="0" smtClean="0"/>
              <a:t>Formulář rozpočtu projektu dle aktivit (týká se programu č. 1 a 3)</a:t>
            </a:r>
          </a:p>
          <a:p>
            <a:pPr marL="457200" indent="-457200">
              <a:buAutoNum type="arabicPeriod" startAt="4"/>
            </a:pPr>
            <a:r>
              <a:rPr lang="cs-CZ" dirty="0" smtClean="0"/>
              <a:t>Rozpočet projektu dle nákladových položek (týká se všech programů)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54800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418E96"/>
                </a:solidFill>
              </a:rPr>
              <a:t>5. Rozhodnutí o poskytnutí dotace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b="1" dirty="0" smtClean="0"/>
              <a:t>Novinky pro rok 2018  -  povinné přílohy k rozhodnutí</a:t>
            </a:r>
          </a:p>
          <a:p>
            <a:pPr>
              <a:buFontTx/>
              <a:buChar char="-"/>
            </a:pPr>
            <a:r>
              <a:rPr lang="cs-CZ" u="sng" dirty="0" smtClean="0"/>
              <a:t>tzv. rámcový projekt  </a:t>
            </a:r>
            <a:r>
              <a:rPr lang="cs-CZ" dirty="0" smtClean="0"/>
              <a:t>- tj. část vygenerovaná z formuláře  projektové žádosti</a:t>
            </a:r>
          </a:p>
          <a:p>
            <a:pPr>
              <a:buFontTx/>
              <a:buChar char="-"/>
            </a:pPr>
            <a:r>
              <a:rPr lang="cs-CZ" u="sng" dirty="0" smtClean="0"/>
              <a:t>rozpočet projektu  </a:t>
            </a:r>
            <a:r>
              <a:rPr lang="cs-CZ" dirty="0" smtClean="0"/>
              <a:t>-  programy č. 1 a 3 rozpočet po aktivitách, u programu č. 2 a 4 rozpočet dle nákladových položek</a:t>
            </a:r>
          </a:p>
          <a:p>
            <a:pPr>
              <a:buFontTx/>
              <a:buChar char="-"/>
            </a:pPr>
            <a:r>
              <a:rPr lang="cs-CZ" u="sng" dirty="0" smtClean="0"/>
              <a:t>akceptační protokol </a:t>
            </a:r>
            <a:r>
              <a:rPr lang="cs-CZ" dirty="0" smtClean="0"/>
              <a:t>v případě schválení nižší dotace než je požadavek v žádosti </a:t>
            </a:r>
          </a:p>
          <a:p>
            <a:pPr>
              <a:buFontTx/>
              <a:buChar char="-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20225759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b="1" dirty="0" smtClean="0">
                <a:solidFill>
                  <a:srgbClr val="418E96"/>
                </a:solidFill>
              </a:rPr>
              <a:t>Rámcový projekt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povinná příloha k rozhodnutí</a:t>
            </a:r>
          </a:p>
          <a:p>
            <a:pPr>
              <a:buFontTx/>
              <a:buChar char="-"/>
            </a:pPr>
            <a:r>
              <a:rPr lang="cs-CZ" dirty="0" smtClean="0"/>
              <a:t>nutno dodržet během celé realizace projektu, případně žádat           o změnu (v předstihu)</a:t>
            </a:r>
          </a:p>
          <a:p>
            <a:pPr>
              <a:buFontTx/>
              <a:buChar char="-"/>
            </a:pPr>
            <a:r>
              <a:rPr lang="cs-CZ" dirty="0" smtClean="0"/>
              <a:t>obsahuje cíle projektu, popis cílové skupiny projektu a popis aktivit  projektu popsané </a:t>
            </a:r>
            <a:r>
              <a:rPr lang="cs-CZ" dirty="0"/>
              <a:t>v </a:t>
            </a:r>
            <a:r>
              <a:rPr lang="cs-CZ" dirty="0" smtClean="0"/>
              <a:t>žádosti</a:t>
            </a:r>
          </a:p>
          <a:p>
            <a:pPr>
              <a:buFontTx/>
              <a:buChar char="-"/>
            </a:pPr>
            <a:r>
              <a:rPr lang="cs-CZ" dirty="0" smtClean="0"/>
              <a:t>rozsah omezen na cca 2 stránky A4, doporučujeme projekt podrobněji rozepsat v příloze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875953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800" dirty="0" smtClean="0">
                <a:solidFill>
                  <a:srgbClr val="418E96"/>
                </a:solidFill>
              </a:rPr>
              <a:t>Akceptace – po zveřejnění výsledků</a:t>
            </a:r>
          </a:p>
          <a:p>
            <a:endParaRPr lang="cs-CZ" dirty="0"/>
          </a:p>
          <a:p>
            <a:r>
              <a:rPr lang="cs-CZ" dirty="0" smtClean="0"/>
              <a:t>pro případ </a:t>
            </a:r>
            <a:r>
              <a:rPr lang="cs-CZ" dirty="0"/>
              <a:t>schválení nižší dotace než je požadavek v žádosti </a:t>
            </a:r>
            <a:endParaRPr lang="cs-CZ" dirty="0" smtClean="0"/>
          </a:p>
          <a:p>
            <a:r>
              <a:rPr lang="cs-CZ" b="1" dirty="0" smtClean="0"/>
              <a:t>nově</a:t>
            </a:r>
            <a:r>
              <a:rPr lang="cs-CZ" dirty="0" smtClean="0"/>
              <a:t> </a:t>
            </a:r>
            <a:r>
              <a:rPr lang="cs-CZ" b="1" dirty="0" smtClean="0"/>
              <a:t>formou akceptačního protokolu</a:t>
            </a:r>
            <a:r>
              <a:rPr lang="cs-CZ" dirty="0" smtClean="0"/>
              <a:t>, který bude přílohou rozhodnutí</a:t>
            </a:r>
          </a:p>
          <a:p>
            <a:r>
              <a:rPr lang="cs-CZ" dirty="0" smtClean="0"/>
              <a:t>akceptační protokol  - úprava rozsahu aktivit (bude-li nutné)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- úprava rozpočtu</a:t>
            </a:r>
          </a:p>
          <a:p>
            <a:r>
              <a:rPr lang="cs-CZ" dirty="0" smtClean="0"/>
              <a:t>úprava rozpočtu se bude předkládat ve dvou formulářích</a:t>
            </a:r>
          </a:p>
          <a:p>
            <a:pPr marL="0" indent="0">
              <a:buNone/>
            </a:pPr>
            <a:r>
              <a:rPr lang="cs-CZ" dirty="0" smtClean="0"/>
              <a:t>Pro programy  1 a 3  v členění dle aktivit, pro programy 2 a 4 v členění dle nákladových položek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Změny v rozhodnutí a jeho přílohách se budou řešit formou tzv. </a:t>
            </a:r>
            <a:r>
              <a:rPr lang="cs-CZ" u="sng" dirty="0" smtClean="0"/>
              <a:t>změnového rozhodnutí </a:t>
            </a:r>
            <a:r>
              <a:rPr lang="cs-CZ" dirty="0" smtClean="0"/>
              <a:t>na základě žádosti o změnu – viz příloha č. 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807980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solidFill>
                  <a:srgbClr val="418E96"/>
                </a:solidFill>
              </a:rPr>
              <a:t>Specifika </a:t>
            </a:r>
            <a:r>
              <a:rPr lang="cs-CZ" sz="3200" b="1" dirty="0">
                <a:solidFill>
                  <a:srgbClr val="418E96"/>
                </a:solidFill>
              </a:rPr>
              <a:t>jednotlivých programů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800" b="1" dirty="0" smtClean="0"/>
              <a:t>Program č. 1</a:t>
            </a:r>
          </a:p>
          <a:p>
            <a:r>
              <a:rPr lang="cs-CZ" sz="2400" dirty="0" smtClean="0"/>
              <a:t>odlišný formulář žádosti</a:t>
            </a:r>
          </a:p>
          <a:p>
            <a:r>
              <a:rPr lang="cs-CZ" sz="2400" dirty="0" smtClean="0"/>
              <a:t>jiné členění rozpočtu (předepsaný formulář rozpočtu po aktivitách navázaný na akceptaci a vyúčtování)  </a:t>
            </a:r>
          </a:p>
          <a:p>
            <a:r>
              <a:rPr lang="cs-CZ" sz="2400" dirty="0" smtClean="0"/>
              <a:t>návaznost na víceleté projekty</a:t>
            </a:r>
          </a:p>
        </p:txBody>
      </p:sp>
    </p:spTree>
    <p:extLst>
      <p:ext uri="{BB962C8B-B14F-4D97-AF65-F5344CB8AC3E}">
        <p14:creationId xmlns:p14="http://schemas.microsoft.com/office/powerpoint/2010/main" val="2149517116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331640" y="1484784"/>
            <a:ext cx="7571184" cy="504056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>
                <a:solidFill>
                  <a:srgbClr val="418E96"/>
                </a:solidFill>
              </a:rPr>
              <a:t>Specifika jednotlivých </a:t>
            </a:r>
            <a:r>
              <a:rPr lang="cs-CZ" sz="2800" b="1" dirty="0" smtClean="0">
                <a:solidFill>
                  <a:srgbClr val="418E96"/>
                </a:solidFill>
              </a:rPr>
              <a:t>programů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2800" b="1" dirty="0" smtClean="0"/>
              <a:t>Program č. 2</a:t>
            </a:r>
          </a:p>
          <a:p>
            <a:r>
              <a:rPr lang="cs-CZ" dirty="0" smtClean="0"/>
              <a:t>určený </a:t>
            </a:r>
            <a:r>
              <a:rPr lang="cs-CZ" dirty="0"/>
              <a:t>pro střešní NNO</a:t>
            </a:r>
          </a:p>
          <a:p>
            <a:r>
              <a:rPr lang="cs-CZ" dirty="0" smtClean="0"/>
              <a:t>pokračování </a:t>
            </a:r>
            <a:r>
              <a:rPr lang="cs-CZ" dirty="0"/>
              <a:t>v </a:t>
            </a:r>
            <a:r>
              <a:rPr lang="cs-CZ" dirty="0" smtClean="0"/>
              <a:t>projektu </a:t>
            </a:r>
            <a:r>
              <a:rPr lang="cs-CZ" dirty="0"/>
              <a:t>pro krajské rady „Mládež kraji</a:t>
            </a:r>
            <a:r>
              <a:rPr lang="cs-CZ" dirty="0" smtClean="0"/>
              <a:t>“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b="1" dirty="0"/>
              <a:t>Program č. </a:t>
            </a:r>
            <a:r>
              <a:rPr lang="cs-CZ" sz="2800" b="1" dirty="0" smtClean="0"/>
              <a:t>3</a:t>
            </a:r>
          </a:p>
          <a:p>
            <a:r>
              <a:rPr lang="cs-CZ" dirty="0" smtClean="0"/>
              <a:t>předepsaný formulář pro rozpočet po </a:t>
            </a:r>
            <a:r>
              <a:rPr lang="cs-CZ" dirty="0"/>
              <a:t>aktivitách </a:t>
            </a:r>
            <a:r>
              <a:rPr lang="cs-CZ" dirty="0" smtClean="0"/>
              <a:t>navázaný </a:t>
            </a:r>
            <a:r>
              <a:rPr lang="cs-CZ" dirty="0"/>
              <a:t>na akceptaci a </a:t>
            </a:r>
            <a:r>
              <a:rPr lang="cs-CZ" dirty="0" smtClean="0"/>
              <a:t>vyúčtování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7612084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418E96"/>
                </a:solidFill>
              </a:rPr>
              <a:t>Specifika jednotlivých programů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331640" y="1874729"/>
            <a:ext cx="7355160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20000"/>
              </a:spcBef>
            </a:pPr>
            <a:endParaRPr lang="cs-CZ" sz="2000" b="1" dirty="0" smtClean="0">
              <a:solidFill>
                <a:prstClr val="black"/>
              </a:solidFill>
              <a:latin typeface="Calibri"/>
            </a:endParaRPr>
          </a:p>
          <a:p>
            <a:pPr lvl="0">
              <a:spcBef>
                <a:spcPct val="20000"/>
              </a:spcBef>
            </a:pPr>
            <a:r>
              <a:rPr lang="cs-CZ" sz="2000" b="1" dirty="0" smtClean="0">
                <a:solidFill>
                  <a:prstClr val="black"/>
                </a:solidFill>
                <a:latin typeface="Calibri"/>
              </a:rPr>
              <a:t>Program </a:t>
            </a:r>
            <a:r>
              <a:rPr lang="cs-CZ" sz="2000" b="1" dirty="0">
                <a:solidFill>
                  <a:prstClr val="black"/>
                </a:solidFill>
                <a:latin typeface="Calibri"/>
              </a:rPr>
              <a:t>č</a:t>
            </a:r>
            <a:r>
              <a:rPr lang="cs-CZ" sz="2000" b="1" dirty="0" smtClean="0">
                <a:solidFill>
                  <a:prstClr val="black"/>
                </a:solidFill>
                <a:latin typeface="Calibri"/>
              </a:rPr>
              <a:t>. 4 </a:t>
            </a:r>
          </a:p>
          <a:p>
            <a:pPr lvl="0">
              <a:spcBef>
                <a:spcPct val="20000"/>
              </a:spcBef>
            </a:pPr>
            <a:endParaRPr lang="cs-CZ" sz="2000" b="1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/>
              </a:rPr>
              <a:t>limit pro projekty s místní nebo regionální působností</a:t>
            </a:r>
          </a:p>
          <a:p>
            <a:pPr lvl="0">
              <a:spcBef>
                <a:spcPct val="20000"/>
              </a:spcBef>
            </a:pPr>
            <a:r>
              <a:rPr lang="cs-CZ" sz="2000" dirty="0">
                <a:solidFill>
                  <a:prstClr val="black"/>
                </a:solidFill>
                <a:latin typeface="Calibri"/>
              </a:rPr>
              <a:t>      50.000 – 300.000 Kč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000" dirty="0">
                <a:solidFill>
                  <a:prstClr val="black"/>
                </a:solidFill>
                <a:latin typeface="Calibri"/>
              </a:rPr>
              <a:t>vyšší dotaci je možné získat pouze na projekty s nadregionálním </a:t>
            </a: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dopadem, který musí být jasně popsán </a:t>
            </a:r>
            <a:r>
              <a:rPr lang="cs-CZ" sz="2000" dirty="0">
                <a:solidFill>
                  <a:prstClr val="black"/>
                </a:solidFill>
                <a:latin typeface="Calibri"/>
              </a:rPr>
              <a:t>(doporučujeme konzultovat s odborem pro mládež</a:t>
            </a: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)</a:t>
            </a: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r>
              <a:rPr lang="cs-CZ" sz="2000" dirty="0" smtClean="0">
                <a:solidFill>
                  <a:prstClr val="black"/>
                </a:solidFill>
                <a:latin typeface="Calibri"/>
              </a:rPr>
              <a:t>v případě projektů s místním dopadem lze využít program „Podpora mládeže na krajské úrovni“</a:t>
            </a:r>
            <a:endParaRPr lang="cs-CZ" sz="2000" dirty="0">
              <a:solidFill>
                <a:prstClr val="black"/>
              </a:solidFill>
              <a:latin typeface="Calibri"/>
            </a:endParaRPr>
          </a:p>
          <a:p>
            <a:pPr marL="342900" lvl="0" indent="-342900">
              <a:spcBef>
                <a:spcPct val="20000"/>
              </a:spcBef>
              <a:buFont typeface="Arial" charset="0"/>
              <a:buChar char="•"/>
            </a:pPr>
            <a:endParaRPr lang="cs-CZ" sz="20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9103270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128395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Program semináře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Představení Programů, informace o změnách pro rok 2018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Práce v informačním systému pro mládež ISPROM (praktické ukázky)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800" dirty="0" smtClean="0"/>
          </a:p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Dotazy</a:t>
            </a:r>
            <a:endParaRPr lang="cs-CZ" sz="2300" dirty="0" smtClean="0"/>
          </a:p>
          <a:p>
            <a:pPr marL="457200" lvl="1" indent="0" fontAlgn="auto">
              <a:spcAft>
                <a:spcPts val="0"/>
              </a:spcAft>
              <a:buNone/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724758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 fontScale="925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Užitečné rady </a:t>
            </a:r>
            <a:endParaRPr lang="cs-CZ" sz="26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600" dirty="0" smtClean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Důkladně si přečtěte vyhlášení Programů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Nenechávejte podání na poslední chvíli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Lepší je připravit si projekt mimo formulář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Nekopírujte slepě projekty z předchozích let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Nepoužívejte nicneříkající fráze, zdůvodňujte  a buďte konkrétní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„Nenastřelujte“ rozpočty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Pro komunikaci s MŠMT používejte </a:t>
            </a:r>
            <a:r>
              <a:rPr lang="cs-CZ" sz="2600" dirty="0" err="1" smtClean="0"/>
              <a:t>Helpdesk</a:t>
            </a:r>
            <a:r>
              <a:rPr lang="cs-CZ" sz="2600" dirty="0" smtClean="0"/>
              <a:t> nebo email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Sledujte aktuality MŠMT v sekci mládež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7644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675" y="3429000"/>
            <a:ext cx="5470525" cy="1800225"/>
          </a:xfrm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pl-PL" b="1" dirty="0" smtClean="0">
                <a:latin typeface="+mn-lt"/>
              </a:rPr>
              <a:t>Děkuji za pozornost</a:t>
            </a:r>
            <a:endParaRPr lang="cs-CZ" b="1" dirty="0">
              <a:latin typeface="+mn-lt"/>
            </a:endParaRPr>
          </a:p>
        </p:txBody>
      </p:sp>
      <p:sp>
        <p:nvSpPr>
          <p:cNvPr id="13315" name="Podnadpis 2"/>
          <p:cNvSpPr>
            <a:spLocks noGrp="1"/>
          </p:cNvSpPr>
          <p:nvPr>
            <p:ph type="subTitle" idx="4294967295"/>
          </p:nvPr>
        </p:nvSpPr>
        <p:spPr>
          <a:xfrm>
            <a:off x="2987675" y="5445224"/>
            <a:ext cx="4784725" cy="936526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altLang="cs-CZ" sz="1400" dirty="0" smtClean="0"/>
              <a:t>Mgr. Michal Urban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 smtClean="0"/>
              <a:t>Ministerstvo školství, mládeže a tělovýchovy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 smtClean="0"/>
              <a:t>Karmelitská 7, 118 12 Praha 1 • tel.: +420 234 811 134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altLang="cs-CZ" sz="1400" dirty="0" smtClean="0"/>
              <a:t>Michal.Urban@msmt.cz • www.msmt.cz/mladez</a:t>
            </a:r>
          </a:p>
        </p:txBody>
      </p:sp>
    </p:spTree>
    <p:extLst>
      <p:ext uri="{BB962C8B-B14F-4D97-AF65-F5344CB8AC3E}">
        <p14:creationId xmlns:p14="http://schemas.microsoft.com/office/powerpoint/2010/main" val="23139671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570787" cy="5040312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Cíle Programů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800" dirty="0"/>
              <a:t>Vytvářet podmínky pro udržování, rozšiřování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a zkvalitňování nabídky neformálního </a:t>
            </a:r>
            <a:r>
              <a:rPr lang="cs-CZ" sz="2800" dirty="0"/>
              <a:t>vzdělávání a dalších mimoškolních zájmových </a:t>
            </a:r>
            <a:r>
              <a:rPr lang="cs-CZ" sz="2800" dirty="0" smtClean="0"/>
              <a:t>činností pro </a:t>
            </a:r>
            <a:r>
              <a:rPr lang="cs-CZ" sz="2800" b="1" dirty="0" smtClean="0"/>
              <a:t>organizované i neorganizované </a:t>
            </a:r>
            <a:r>
              <a:rPr lang="cs-CZ" sz="2800" dirty="0" smtClean="0"/>
              <a:t>děti a mládež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Podporovat rozvoj NNO pracujících s dětmi </a:t>
            </a:r>
            <a:br>
              <a:rPr lang="cs-CZ" sz="2800" dirty="0" smtClean="0"/>
            </a:br>
            <a:r>
              <a:rPr lang="cs-CZ" sz="2800" dirty="0" smtClean="0"/>
              <a:t>a mládeží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800" dirty="0" smtClean="0"/>
              <a:t>Naplňovat Koncepci podpory mládeže na období 2014 - 2020</a:t>
            </a:r>
            <a:endParaRPr lang="cs-CZ" sz="2300" dirty="0" smtClean="0"/>
          </a:p>
          <a:p>
            <a:pPr lvl="1" fontAlgn="auto">
              <a:spcAft>
                <a:spcPts val="0"/>
              </a:spcAft>
              <a:defRPr/>
            </a:pPr>
            <a:endParaRPr lang="cs-CZ" sz="2300" dirty="0" smtClean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2949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87624" y="1340768"/>
            <a:ext cx="6912768" cy="5328890"/>
          </a:xfrm>
        </p:spPr>
        <p:txBody>
          <a:bodyPr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4600" b="1" dirty="0" smtClean="0">
                <a:solidFill>
                  <a:srgbClr val="418E96"/>
                </a:solidFill>
              </a:rPr>
              <a:t>Priority Programů pro rok 2018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400" dirty="0" smtClean="0"/>
              <a:t>1.  </a:t>
            </a:r>
            <a:r>
              <a:rPr lang="cs-CZ" sz="2400" b="1" dirty="0" smtClean="0"/>
              <a:t>podpora zdravého životního stylu dětí a mládeže</a:t>
            </a:r>
          </a:p>
          <a:p>
            <a:pPr marL="0" lv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</a:t>
            </a:r>
            <a:r>
              <a:rPr lang="cs-CZ" sz="2400" dirty="0"/>
              <a:t>– podpora </a:t>
            </a:r>
            <a:r>
              <a:rPr lang="cs-CZ" sz="2400" dirty="0" smtClean="0"/>
              <a:t>aktivit</a:t>
            </a:r>
            <a:r>
              <a:rPr lang="cs-CZ" sz="2400" dirty="0"/>
              <a:t>, které budou pozitivně </a:t>
            </a:r>
            <a:r>
              <a:rPr lang="cs-CZ" sz="2400" dirty="0" smtClean="0"/>
              <a:t>ovlivňovat</a:t>
            </a:r>
          </a:p>
          <a:p>
            <a:pPr marL="0" lv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zdravý </a:t>
            </a:r>
            <a:r>
              <a:rPr lang="cs-CZ" sz="2400" dirty="0"/>
              <a:t>životní styl dětí a mládeže v oblasti </a:t>
            </a:r>
            <a:endParaRPr lang="cs-CZ" sz="2400" dirty="0" smtClean="0"/>
          </a:p>
          <a:p>
            <a:pPr marL="0" lv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pohybových </a:t>
            </a:r>
            <a:r>
              <a:rPr lang="cs-CZ" sz="2400" dirty="0"/>
              <a:t>aktivit, pobytu v přírodě, výživy apod</a:t>
            </a:r>
            <a:r>
              <a:rPr lang="cs-CZ" sz="2400" dirty="0" smtClean="0"/>
              <a:t>.</a:t>
            </a:r>
          </a:p>
          <a:p>
            <a:pPr marL="0" lv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 </a:t>
            </a:r>
            <a:r>
              <a:rPr lang="cs-CZ" sz="2400" dirty="0" smtClean="0"/>
              <a:t>2. </a:t>
            </a:r>
            <a:r>
              <a:rPr lang="cs-CZ" sz="2400" b="1" dirty="0" smtClean="0"/>
              <a:t>podpora </a:t>
            </a:r>
            <a:r>
              <a:rPr lang="cs-CZ" sz="2400" b="1" dirty="0"/>
              <a:t>zapojování dětí a mládeže s omezenými </a:t>
            </a:r>
            <a:endParaRPr lang="cs-CZ" sz="2400" b="1" dirty="0" smtClean="0"/>
          </a:p>
          <a:p>
            <a:pPr marL="0" indent="0">
              <a:buNone/>
            </a:pPr>
            <a:r>
              <a:rPr lang="cs-CZ" sz="2400" b="1" dirty="0"/>
              <a:t> </a:t>
            </a:r>
            <a:r>
              <a:rPr lang="cs-CZ" sz="2400" b="1" dirty="0" smtClean="0"/>
              <a:t>     příležitostmi </a:t>
            </a:r>
            <a:r>
              <a:rPr lang="cs-CZ" sz="2400" dirty="0"/>
              <a:t>do pravidelných volnočasových </a:t>
            </a:r>
            <a:r>
              <a:rPr lang="cs-CZ" sz="2400" dirty="0" smtClean="0"/>
              <a:t>aktivit,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 zejména zapojování dětí z dětských domovů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 3. </a:t>
            </a:r>
            <a:r>
              <a:rPr lang="cs-CZ" sz="2400" b="1" dirty="0" smtClean="0"/>
              <a:t>podpora participace </a:t>
            </a:r>
            <a:r>
              <a:rPr lang="cs-CZ" sz="2400" dirty="0" smtClean="0"/>
              <a:t>– podpora aktivit, které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budou posilovat zájem dětí a mládeže o veřejné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dění a zároveň budou děti a mládež motivovat 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k aktivnímu zapojení do veřejného prostoru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4. </a:t>
            </a:r>
            <a:r>
              <a:rPr lang="cs-CZ" sz="2400" dirty="0"/>
              <a:t> </a:t>
            </a:r>
            <a:r>
              <a:rPr lang="cs-CZ" sz="2400" b="1" dirty="0" smtClean="0"/>
              <a:t>podpora </a:t>
            </a:r>
            <a:r>
              <a:rPr lang="cs-CZ" sz="2400" b="1" dirty="0"/>
              <a:t>tvořivosti </a:t>
            </a:r>
            <a:r>
              <a:rPr lang="cs-CZ" sz="2400" dirty="0"/>
              <a:t>v oblasti rukodělných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sz="2400" dirty="0" smtClean="0"/>
              <a:t>    a </a:t>
            </a:r>
            <a:r>
              <a:rPr lang="cs-CZ" sz="2400" dirty="0"/>
              <a:t>řemeslných aktivit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561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848475" cy="5040312"/>
          </a:xfrm>
        </p:spPr>
        <p:txBody>
          <a:bodyPr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Harmonogram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800" b="1" dirty="0" smtClean="0"/>
              <a:t>5. 9. </a:t>
            </a:r>
            <a:r>
              <a:rPr lang="cs-CZ" sz="2800" dirty="0" smtClean="0"/>
              <a:t> 	               -  </a:t>
            </a:r>
            <a:r>
              <a:rPr lang="cs-CZ" sz="2800" dirty="0"/>
              <a:t>vyhlášení </a:t>
            </a:r>
            <a:r>
              <a:rPr lang="cs-CZ" sz="2800" dirty="0" smtClean="0"/>
              <a:t>aktuálních Programů 2018 a priorit </a:t>
            </a:r>
          </a:p>
          <a:p>
            <a:pPr marL="0" indent="0">
              <a:buNone/>
            </a:pPr>
            <a:r>
              <a:rPr lang="cs-CZ" sz="2800" b="1" dirty="0" smtClean="0"/>
              <a:t>18. 9</a:t>
            </a:r>
            <a:r>
              <a:rPr lang="cs-CZ" sz="2800" b="1" dirty="0"/>
              <a:t>.          </a:t>
            </a:r>
            <a:r>
              <a:rPr lang="cs-CZ" sz="2800" dirty="0"/>
              <a:t>     </a:t>
            </a:r>
            <a:r>
              <a:rPr lang="cs-CZ" sz="2800" dirty="0" smtClean="0"/>
              <a:t>     </a:t>
            </a:r>
            <a:r>
              <a:rPr lang="cs-CZ" sz="2800" dirty="0"/>
              <a:t>- otevření </a:t>
            </a:r>
            <a:r>
              <a:rPr lang="cs-CZ" sz="2800" dirty="0" smtClean="0"/>
              <a:t>ISPROM</a:t>
            </a:r>
          </a:p>
          <a:p>
            <a:pPr marL="0" indent="0">
              <a:buNone/>
            </a:pPr>
            <a:r>
              <a:rPr lang="cs-CZ" sz="2800" b="1" dirty="0" smtClean="0"/>
              <a:t>31</a:t>
            </a:r>
            <a:r>
              <a:rPr lang="cs-CZ" sz="2800" b="1" dirty="0"/>
              <a:t>. 10.</a:t>
            </a:r>
            <a:r>
              <a:rPr lang="cs-CZ" sz="2800" dirty="0"/>
              <a:t> </a:t>
            </a:r>
            <a:r>
              <a:rPr lang="cs-CZ" sz="2800" dirty="0" smtClean="0"/>
              <a:t>                 - uzávěrka </a:t>
            </a:r>
            <a:r>
              <a:rPr lang="cs-CZ" sz="2800" dirty="0"/>
              <a:t>pro přijímání žádostí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listopad</a:t>
            </a:r>
            <a:r>
              <a:rPr lang="cs-CZ" sz="2800" dirty="0" smtClean="0"/>
              <a:t> 	- formální </a:t>
            </a:r>
            <a:r>
              <a:rPr lang="cs-CZ" sz="2800" dirty="0"/>
              <a:t>a odborné hodnocení projektů</a:t>
            </a:r>
          </a:p>
          <a:p>
            <a:pPr marL="0" indent="0">
              <a:buNone/>
            </a:pPr>
            <a:r>
              <a:rPr lang="cs-CZ" sz="2800" b="1" dirty="0"/>
              <a:t>prosinec</a:t>
            </a:r>
            <a:r>
              <a:rPr lang="cs-CZ" sz="2800" dirty="0"/>
              <a:t> </a:t>
            </a:r>
            <a:r>
              <a:rPr lang="cs-CZ" sz="2800" dirty="0" smtClean="0"/>
              <a:t>	- zasedání </a:t>
            </a:r>
            <a:r>
              <a:rPr lang="cs-CZ" sz="2800" dirty="0"/>
              <a:t>hodnotící </a:t>
            </a:r>
            <a:r>
              <a:rPr lang="cs-CZ" sz="2800" dirty="0" smtClean="0"/>
              <a:t>komise</a:t>
            </a:r>
          </a:p>
          <a:p>
            <a:pPr marL="0" indent="0">
              <a:buNone/>
            </a:pPr>
            <a:r>
              <a:rPr lang="cs-CZ" sz="2800" b="1" dirty="0" smtClean="0"/>
              <a:t>do 31.12</a:t>
            </a:r>
            <a:r>
              <a:rPr lang="cs-CZ" sz="2800" dirty="0" smtClean="0"/>
              <a:t>. </a:t>
            </a:r>
            <a:r>
              <a:rPr lang="cs-CZ" sz="2200" dirty="0"/>
              <a:t> </a:t>
            </a:r>
            <a:r>
              <a:rPr lang="cs-CZ" sz="2200" dirty="0" smtClean="0"/>
              <a:t>             -</a:t>
            </a:r>
            <a:r>
              <a:rPr lang="cs-CZ" sz="2800" dirty="0" smtClean="0"/>
              <a:t> zveřejnění seznamu podpořených/nepodpořených </a:t>
            </a:r>
            <a:endParaRPr lang="cs-CZ" sz="2800" dirty="0"/>
          </a:p>
          <a:p>
            <a:pPr marL="0" indent="0">
              <a:buNone/>
            </a:pPr>
            <a:r>
              <a:rPr lang="cs-CZ" sz="2800" b="1" dirty="0" smtClean="0"/>
              <a:t>do </a:t>
            </a:r>
            <a:r>
              <a:rPr lang="cs-CZ" sz="2800" b="1" dirty="0"/>
              <a:t>31. 1</a:t>
            </a:r>
            <a:r>
              <a:rPr lang="cs-CZ" sz="2800" dirty="0"/>
              <a:t>. </a:t>
            </a:r>
            <a:r>
              <a:rPr lang="cs-CZ" sz="2800" dirty="0" smtClean="0"/>
              <a:t>	- zveřejnění </a:t>
            </a:r>
            <a:r>
              <a:rPr lang="cs-CZ" sz="2800" dirty="0"/>
              <a:t>výsledků </a:t>
            </a:r>
            <a:endParaRPr lang="cs-CZ" sz="2800" dirty="0" smtClean="0"/>
          </a:p>
          <a:p>
            <a:pPr marL="0" indent="0">
              <a:buNone/>
            </a:pPr>
            <a:r>
              <a:rPr lang="cs-CZ" sz="2800" b="1" dirty="0" smtClean="0"/>
              <a:t>do </a:t>
            </a:r>
            <a:r>
              <a:rPr lang="cs-CZ" sz="2800" b="1" dirty="0"/>
              <a:t>31. </a:t>
            </a:r>
            <a:r>
              <a:rPr lang="cs-CZ" sz="2800" b="1" dirty="0" smtClean="0"/>
              <a:t>1</a:t>
            </a:r>
            <a:r>
              <a:rPr lang="cs-CZ" sz="2800" dirty="0" smtClean="0"/>
              <a:t>.  	- konečný </a:t>
            </a:r>
            <a:r>
              <a:rPr lang="cs-CZ" sz="2800" dirty="0"/>
              <a:t>termín pro zaslání vyúčtování </a:t>
            </a:r>
            <a:r>
              <a:rPr lang="cs-CZ" sz="2800" dirty="0" smtClean="0"/>
              <a:t>a ZZ      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za předchozí rok </a:t>
            </a:r>
            <a:r>
              <a:rPr lang="cs-CZ" sz="2800" dirty="0"/>
              <a:t>(ze </a:t>
            </a:r>
            <a:r>
              <a:rPr lang="cs-CZ" sz="2800" dirty="0" smtClean="0"/>
              <a:t>strany </a:t>
            </a:r>
            <a:r>
              <a:rPr lang="cs-CZ" sz="2800" dirty="0"/>
              <a:t>NNO)</a:t>
            </a:r>
          </a:p>
          <a:p>
            <a:pPr marL="0" indent="0">
              <a:buNone/>
            </a:pPr>
            <a:r>
              <a:rPr lang="cs-CZ" sz="2800" b="1" dirty="0" smtClean="0"/>
              <a:t>únor, březen</a:t>
            </a:r>
            <a:r>
              <a:rPr lang="cs-CZ" sz="2800" dirty="0"/>
              <a:t>	</a:t>
            </a:r>
            <a:r>
              <a:rPr lang="cs-CZ" sz="2800" dirty="0" smtClean="0"/>
              <a:t>- kontrola </a:t>
            </a:r>
            <a:r>
              <a:rPr lang="cs-CZ" sz="2800" dirty="0"/>
              <a:t>vyúčtování </a:t>
            </a:r>
            <a:r>
              <a:rPr lang="cs-CZ" sz="2800" dirty="0" smtClean="0"/>
              <a:t>a ZZ za </a:t>
            </a:r>
            <a:r>
              <a:rPr lang="cs-CZ" sz="2800" dirty="0"/>
              <a:t>předchozí rok</a:t>
            </a:r>
          </a:p>
          <a:p>
            <a:pPr marL="0" indent="0">
              <a:buNone/>
            </a:pPr>
            <a:r>
              <a:rPr lang="cs-CZ" sz="2800" b="1" dirty="0"/>
              <a:t>do 31. 3.</a:t>
            </a:r>
            <a:r>
              <a:rPr lang="cs-CZ" sz="2800" dirty="0"/>
              <a:t> 	</a:t>
            </a:r>
            <a:r>
              <a:rPr lang="cs-CZ" sz="2800" dirty="0" smtClean="0"/>
              <a:t>- vydání </a:t>
            </a:r>
            <a:r>
              <a:rPr lang="cs-CZ" sz="2800" dirty="0"/>
              <a:t>rozhodnutí a zaslání finančních </a:t>
            </a:r>
            <a:r>
              <a:rPr lang="cs-CZ" sz="2800" dirty="0" smtClean="0"/>
              <a:t>prostředků</a:t>
            </a:r>
          </a:p>
          <a:p>
            <a:pPr marL="0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                             </a:t>
            </a:r>
            <a:r>
              <a:rPr lang="cs-CZ" sz="2800" dirty="0"/>
              <a:t>úspěšným žadatelům 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83377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848475" cy="50403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Kdo může žádat?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>
              <a:buNone/>
            </a:pPr>
            <a:r>
              <a:rPr lang="cs-CZ" sz="2800" b="1" dirty="0" smtClean="0"/>
              <a:t>Pouze NNO (spolek, ústav, obecně prospěšná společnost a účelové zařízení církví), které: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cs-CZ" sz="2800" dirty="0" smtClean="0"/>
              <a:t>mají ve zřizovacích dokumentech práci s dětmi       a </a:t>
            </a:r>
            <a:r>
              <a:rPr lang="cs-CZ" sz="2800" dirty="0"/>
              <a:t>mládeží </a:t>
            </a:r>
            <a:r>
              <a:rPr lang="cs-CZ" sz="2800" dirty="0" smtClean="0"/>
              <a:t>jako jednu ze stěžejních činností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/>
              <a:t> </a:t>
            </a:r>
            <a:r>
              <a:rPr lang="cs-CZ" sz="2800" dirty="0" smtClean="0"/>
              <a:t>   a </a:t>
            </a:r>
            <a:r>
              <a:rPr lang="cs-CZ" sz="2800" dirty="0"/>
              <a:t>pravidelně pracují s dětmi a </a:t>
            </a:r>
            <a:r>
              <a:rPr lang="cs-CZ" sz="2800" dirty="0" smtClean="0"/>
              <a:t>mládeží</a:t>
            </a:r>
          </a:p>
          <a:p>
            <a:pPr>
              <a:buFontTx/>
              <a:buChar char="-"/>
            </a:pPr>
            <a:r>
              <a:rPr lang="cs-CZ" sz="2800" dirty="0" smtClean="0"/>
              <a:t>existují minimálně 1 rok (3 roky u střešních NNO)</a:t>
            </a:r>
          </a:p>
          <a:p>
            <a:pPr>
              <a:buFontTx/>
              <a:buChar char="-"/>
            </a:pPr>
            <a:r>
              <a:rPr lang="cs-CZ" sz="2800" dirty="0" smtClean="0"/>
              <a:t>žádost podává ústředí</a:t>
            </a:r>
          </a:p>
          <a:p>
            <a:pPr marL="0" indent="0">
              <a:buNone/>
            </a:pPr>
            <a:endParaRPr lang="cs-CZ" sz="2800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24276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848475" cy="50403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Struktura Programů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Program pro „NNO uznané MŠMT pro práci </a:t>
            </a:r>
            <a:br>
              <a:rPr lang="cs-CZ" sz="2800" dirty="0" smtClean="0"/>
            </a:br>
            <a:r>
              <a:rPr lang="cs-CZ" sz="2800" dirty="0" smtClean="0"/>
              <a:t>s dětmi a mládeží“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Program pro střešní organizace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Program pro NNO s pobočnými spolky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800" dirty="0" smtClean="0"/>
              <a:t>Program pro NNO, které nemají pobočné spolky</a:t>
            </a:r>
            <a:endParaRPr lang="cs-CZ" sz="2800" dirty="0"/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500" b="1" dirty="0" smtClean="0">
                <a:solidFill>
                  <a:srgbClr val="418E96"/>
                </a:solidFill>
              </a:rPr>
              <a:t>Každá NNO může vložit pouze 1 projekt!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0097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848475" cy="5040312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ISPROM – informační systém </a:t>
            </a: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2500" dirty="0" smtClean="0"/>
              <a:t>Žádost se předkládá v informačním systému odboru pro mládež ISPROM na adrese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800" dirty="0"/>
              <a:t> </a:t>
            </a:r>
            <a:r>
              <a:rPr lang="cs-CZ" sz="2800" u="sng" dirty="0">
                <a:hlinkClick r:id="rId2"/>
              </a:rPr>
              <a:t>https://</a:t>
            </a:r>
            <a:r>
              <a:rPr lang="cs-CZ" sz="2800" u="sng" dirty="0" smtClean="0">
                <a:hlinkClick r:id="rId2"/>
              </a:rPr>
              <a:t>isprom.msmt.cz</a:t>
            </a:r>
            <a:endParaRPr lang="cs-CZ" sz="2800" u="sng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 smtClean="0"/>
              <a:t>Otevřen pro vkládání žádostí na rok 2018 bude 18. září 2017.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400" dirty="0" smtClean="0"/>
              <a:t>Podrobnosti viz samostatná část semináře.</a:t>
            </a:r>
            <a:endParaRPr lang="cs-CZ" sz="24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953400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116013" y="1557338"/>
            <a:ext cx="7848475" cy="5112022"/>
          </a:xfrm>
        </p:spPr>
        <p:txBody>
          <a:bodyPr>
            <a:normAutofit fontScale="77500" lnSpcReduction="2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cs-CZ" sz="3600" b="1" dirty="0" smtClean="0">
                <a:solidFill>
                  <a:srgbClr val="418E96"/>
                </a:solidFill>
              </a:rPr>
              <a:t>Předkládání žádosti</a:t>
            </a:r>
          </a:p>
          <a:p>
            <a:pPr marL="457200" indent="-457200" fontAlgn="auto">
              <a:spcAft>
                <a:spcPts val="0"/>
              </a:spcAft>
              <a:buAutoNum type="arabicPeriod"/>
              <a:defRPr/>
            </a:pPr>
            <a:r>
              <a:rPr lang="cs-CZ" sz="2500" b="1" dirty="0" smtClean="0"/>
              <a:t>Elektronická forma</a:t>
            </a:r>
          </a:p>
          <a:p>
            <a:pPr marL="857250" lvl="1" indent="-457200" fontAlgn="auto">
              <a:spcAft>
                <a:spcPts val="0"/>
              </a:spcAft>
              <a:buAutoNum type="alphaLcParenR"/>
              <a:defRPr/>
            </a:pPr>
            <a:r>
              <a:rPr lang="cs-CZ" sz="2600" dirty="0" smtClean="0"/>
              <a:t>Profil organizace</a:t>
            </a:r>
          </a:p>
          <a:p>
            <a:pPr marL="1314450" lvl="2" indent="-514350" fontAlgn="auto">
              <a:spcAft>
                <a:spcPts val="0"/>
              </a:spcAft>
              <a:buAutoNum type="romanLcParenR"/>
              <a:defRPr/>
            </a:pPr>
            <a:r>
              <a:rPr lang="cs-CZ" sz="2600" dirty="0" smtClean="0"/>
              <a:t>Aktuální stanovy nebo zřizovací listinu</a:t>
            </a:r>
          </a:p>
          <a:p>
            <a:pPr marL="1314450" lvl="2" indent="-514350" fontAlgn="auto">
              <a:spcAft>
                <a:spcPts val="0"/>
              </a:spcAft>
              <a:buAutoNum type="romanLcParenR"/>
              <a:defRPr/>
            </a:pPr>
            <a:r>
              <a:rPr lang="cs-CZ" sz="2600" dirty="0" smtClean="0"/>
              <a:t>Doklad o vlastnictví bankovního účtu</a:t>
            </a:r>
          </a:p>
          <a:p>
            <a:pPr marL="1314450" lvl="2" indent="-514350" fontAlgn="auto">
              <a:spcAft>
                <a:spcPts val="0"/>
              </a:spcAft>
              <a:buAutoNum type="romanLcParenR"/>
              <a:defRPr/>
            </a:pPr>
            <a:r>
              <a:rPr lang="cs-CZ" sz="2600" dirty="0" smtClean="0"/>
              <a:t>Doklad o ustanovení statutárního orgánu nebo plnou moc</a:t>
            </a:r>
          </a:p>
          <a:p>
            <a:pPr marL="1314450" lvl="2" indent="-514350" fontAlgn="auto">
              <a:spcAft>
                <a:spcPts val="0"/>
              </a:spcAft>
              <a:buAutoNum type="romanLcParenR"/>
              <a:defRPr/>
            </a:pPr>
            <a:r>
              <a:rPr lang="cs-CZ" sz="2600" dirty="0" smtClean="0"/>
              <a:t>Výpis z rejstříku</a:t>
            </a:r>
          </a:p>
          <a:p>
            <a:pPr marL="1314450" lvl="2" indent="-514350" fontAlgn="auto">
              <a:spcAft>
                <a:spcPts val="0"/>
              </a:spcAft>
              <a:buAutoNum type="romanLcParenR"/>
              <a:defRPr/>
            </a:pPr>
            <a:endParaRPr lang="cs-CZ" sz="2600" dirty="0" smtClean="0"/>
          </a:p>
          <a:p>
            <a:pPr marL="1314450" lvl="2" indent="-514350" fontAlgn="auto">
              <a:spcAft>
                <a:spcPts val="0"/>
              </a:spcAft>
              <a:buAutoNum type="romanLcParenR"/>
              <a:defRPr/>
            </a:pPr>
            <a:r>
              <a:rPr lang="cs-CZ" sz="2600" dirty="0" smtClean="0"/>
              <a:t>Roční/Výroční zpráva</a:t>
            </a:r>
          </a:p>
          <a:p>
            <a:pPr marL="1314450" lvl="2" indent="-514350" fontAlgn="auto">
              <a:spcAft>
                <a:spcPts val="0"/>
              </a:spcAft>
              <a:buAutoNum type="romanLcParenR"/>
              <a:defRPr/>
            </a:pPr>
            <a:r>
              <a:rPr lang="cs-CZ" sz="2600" dirty="0" smtClean="0"/>
              <a:t>Potvrzení samosprávy – pouze pro </a:t>
            </a:r>
            <a:r>
              <a:rPr lang="cs-CZ" sz="2600" dirty="0" err="1" smtClean="0"/>
              <a:t>pr</a:t>
            </a:r>
            <a:r>
              <a:rPr lang="cs-CZ" sz="2600" dirty="0" smtClean="0"/>
              <a:t>. 4</a:t>
            </a:r>
          </a:p>
          <a:p>
            <a:pPr marL="857250" lvl="1" indent="-457200" fontAlgn="auto">
              <a:spcAft>
                <a:spcPts val="0"/>
              </a:spcAft>
              <a:buAutoNum type="alphaLcParenR"/>
              <a:defRPr/>
            </a:pPr>
            <a:r>
              <a:rPr lang="cs-CZ" sz="2600" dirty="0" smtClean="0"/>
              <a:t>Žádost s projektem</a:t>
            </a:r>
          </a:p>
          <a:p>
            <a:pPr marL="857250" lvl="1" indent="-457200" fontAlgn="auto">
              <a:spcAft>
                <a:spcPts val="0"/>
              </a:spcAft>
              <a:buFont typeface="Arial" charset="0"/>
              <a:buAutoNum type="alphaLcParenR"/>
              <a:defRPr/>
            </a:pPr>
            <a:r>
              <a:rPr lang="cs-CZ" sz="2600" dirty="0" smtClean="0"/>
              <a:t>Rozpis rozpočtu podle aktivit - formulář </a:t>
            </a:r>
            <a:r>
              <a:rPr lang="cs-CZ" sz="2600" dirty="0"/>
              <a:t>pro </a:t>
            </a:r>
            <a:r>
              <a:rPr lang="cs-CZ" sz="2600" dirty="0" err="1"/>
              <a:t>pr</a:t>
            </a:r>
            <a:r>
              <a:rPr lang="cs-CZ" sz="2600" dirty="0"/>
              <a:t>. 1 a </a:t>
            </a:r>
            <a:r>
              <a:rPr lang="cs-CZ" sz="2600" dirty="0" smtClean="0"/>
              <a:t>3</a:t>
            </a:r>
            <a:endParaRPr lang="cs-CZ" sz="2400" dirty="0"/>
          </a:p>
          <a:p>
            <a:pPr marL="457200" indent="-457200" fontAlgn="auto">
              <a:spcAft>
                <a:spcPts val="0"/>
              </a:spcAft>
              <a:buFont typeface="Arial" charset="0"/>
              <a:buAutoNum type="arabicPeriod"/>
              <a:defRPr/>
            </a:pPr>
            <a:r>
              <a:rPr lang="cs-CZ" sz="2500" b="1" dirty="0" smtClean="0"/>
              <a:t> Listinná forma – jednoduše sešité!</a:t>
            </a:r>
            <a:endParaRPr lang="cs-CZ" sz="28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cs-CZ" sz="2500" b="1" dirty="0"/>
              <a:t> </a:t>
            </a:r>
            <a:r>
              <a:rPr lang="cs-CZ" sz="2500" b="1" dirty="0" smtClean="0"/>
              <a:t>     </a:t>
            </a:r>
            <a:r>
              <a:rPr lang="cs-CZ" sz="2500" dirty="0" smtClean="0"/>
              <a:t>a</a:t>
            </a:r>
            <a:r>
              <a:rPr lang="cs-CZ" sz="2500" dirty="0"/>
              <a:t>) </a:t>
            </a:r>
            <a:r>
              <a:rPr lang="cs-CZ" sz="2600" dirty="0" smtClean="0"/>
              <a:t>Vygenerovanou a podepsanou žádost </a:t>
            </a:r>
            <a:r>
              <a:rPr lang="cs-CZ" sz="2600" dirty="0"/>
              <a:t>o dotaci</a:t>
            </a:r>
          </a:p>
          <a:p>
            <a:pPr marL="0" lvl="1" indent="0" fontAlgn="auto">
              <a:spcAft>
                <a:spcPts val="0"/>
              </a:spcAft>
              <a:buNone/>
              <a:defRPr/>
            </a:pPr>
            <a:r>
              <a:rPr lang="cs-CZ" sz="2600" dirty="0" smtClean="0"/>
              <a:t>      b</a:t>
            </a:r>
            <a:r>
              <a:rPr lang="cs-CZ" sz="2600" dirty="0"/>
              <a:t>) </a:t>
            </a:r>
            <a:r>
              <a:rPr lang="cs-CZ" sz="2600" dirty="0" smtClean="0"/>
              <a:t>Rozpis rozpočtu podle aktivit -  formulář </a:t>
            </a:r>
            <a:r>
              <a:rPr lang="cs-CZ" sz="2600" dirty="0"/>
              <a:t>pro </a:t>
            </a:r>
            <a:r>
              <a:rPr lang="cs-CZ" sz="2600" dirty="0" err="1"/>
              <a:t>pr</a:t>
            </a:r>
            <a:r>
              <a:rPr lang="cs-CZ" sz="2600" dirty="0"/>
              <a:t>. 1 a </a:t>
            </a:r>
            <a:r>
              <a:rPr lang="cs-CZ" sz="2600" dirty="0" smtClean="0"/>
              <a:t>3</a:t>
            </a:r>
            <a:endParaRPr lang="cs-CZ" sz="26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6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cs-CZ" sz="2800" dirty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 smtClean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sz="2500" b="1" dirty="0">
              <a:solidFill>
                <a:srgbClr val="418E96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cs-CZ" dirty="0"/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rot="1093495">
            <a:off x="5813401" y="2198585"/>
            <a:ext cx="2772949" cy="707886"/>
          </a:xfrm>
          <a:prstGeom prst="rect">
            <a:avLst/>
          </a:prstGeom>
          <a:noFill/>
          <a:ln w="1174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</a:rPr>
              <a:t>ISPROM se uzavře ve</a:t>
            </a:r>
            <a:r>
              <a:rPr lang="pt-BR" sz="2000" b="1" dirty="0" smtClean="0">
                <a:solidFill>
                  <a:srgbClr val="C00000"/>
                </a:solidFill>
              </a:rPr>
              <a:t> </a:t>
            </a:r>
            <a:r>
              <a:rPr lang="cs-CZ" sz="2000" b="1" dirty="0" smtClean="0">
                <a:solidFill>
                  <a:srgbClr val="C00000"/>
                </a:solidFill>
              </a:rPr>
              <a:t>23.59</a:t>
            </a:r>
            <a:r>
              <a:rPr lang="pt-BR" sz="2000" b="1" dirty="0" smtClean="0">
                <a:solidFill>
                  <a:srgbClr val="C00000"/>
                </a:solidFill>
              </a:rPr>
              <a:t> </a:t>
            </a:r>
            <a:r>
              <a:rPr lang="pt-BR" sz="2000" b="1" dirty="0">
                <a:solidFill>
                  <a:srgbClr val="C00000"/>
                </a:solidFill>
              </a:rPr>
              <a:t>hod. </a:t>
            </a:r>
            <a:r>
              <a:rPr lang="pt-BR" sz="2000" b="1" dirty="0" smtClean="0">
                <a:solidFill>
                  <a:srgbClr val="C00000"/>
                </a:solidFill>
              </a:rPr>
              <a:t>3</a:t>
            </a:r>
            <a:r>
              <a:rPr lang="cs-CZ" sz="2000" b="1" dirty="0" smtClean="0">
                <a:solidFill>
                  <a:srgbClr val="C00000"/>
                </a:solidFill>
              </a:rPr>
              <a:t>1</a:t>
            </a:r>
            <a:r>
              <a:rPr lang="pt-BR" sz="2000" b="1" dirty="0" smtClean="0">
                <a:solidFill>
                  <a:srgbClr val="C00000"/>
                </a:solidFill>
              </a:rPr>
              <a:t>. </a:t>
            </a:r>
            <a:r>
              <a:rPr lang="cs-CZ" sz="2000" b="1" dirty="0" smtClean="0">
                <a:solidFill>
                  <a:srgbClr val="C00000"/>
                </a:solidFill>
              </a:rPr>
              <a:t>10.</a:t>
            </a:r>
            <a:r>
              <a:rPr lang="pt-BR" sz="2000" b="1" dirty="0" smtClean="0">
                <a:solidFill>
                  <a:srgbClr val="C00000"/>
                </a:solidFill>
              </a:rPr>
              <a:t> 201</a:t>
            </a:r>
            <a:r>
              <a:rPr lang="cs-CZ" sz="2000" b="1" dirty="0" smtClean="0">
                <a:solidFill>
                  <a:srgbClr val="C00000"/>
                </a:solidFill>
              </a:rPr>
              <a:t>7!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 rot="1431252">
            <a:off x="7466549" y="3939496"/>
            <a:ext cx="1323162" cy="2462213"/>
          </a:xfrm>
          <a:prstGeom prst="rect">
            <a:avLst/>
          </a:prstGeom>
          <a:noFill/>
          <a:ln w="1174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solidFill>
                  <a:srgbClr val="C00000"/>
                </a:solidFill>
              </a:rPr>
              <a:t>Doručit na NIDV (Senovážné nám. 25, </a:t>
            </a:r>
            <a:r>
              <a:rPr lang="cs-CZ" sz="1400" b="1" dirty="0" smtClean="0">
                <a:solidFill>
                  <a:srgbClr val="C00000"/>
                </a:solidFill>
              </a:rPr>
              <a:t>Praha 1) do </a:t>
            </a:r>
            <a:r>
              <a:rPr lang="pt-BR" sz="1400" b="1" dirty="0" smtClean="0">
                <a:solidFill>
                  <a:srgbClr val="C00000"/>
                </a:solidFill>
              </a:rPr>
              <a:t>1</a:t>
            </a:r>
            <a:r>
              <a:rPr lang="cs-CZ" sz="1400" b="1" dirty="0" smtClean="0">
                <a:solidFill>
                  <a:srgbClr val="C00000"/>
                </a:solidFill>
              </a:rPr>
              <a:t>4</a:t>
            </a:r>
            <a:r>
              <a:rPr lang="pt-BR" sz="1400" b="1" dirty="0" smtClean="0">
                <a:solidFill>
                  <a:srgbClr val="C00000"/>
                </a:solidFill>
              </a:rPr>
              <a:t>.00</a:t>
            </a:r>
            <a:r>
              <a:rPr lang="cs-CZ" sz="1400" b="1" dirty="0" smtClean="0">
                <a:solidFill>
                  <a:srgbClr val="C00000"/>
                </a:solidFill>
              </a:rPr>
              <a:t> </a:t>
            </a:r>
            <a:r>
              <a:rPr lang="pt-BR" sz="1400" b="1" dirty="0" smtClean="0">
                <a:solidFill>
                  <a:srgbClr val="C00000"/>
                </a:solidFill>
              </a:rPr>
              <a:t>hod</a:t>
            </a:r>
            <a:r>
              <a:rPr lang="pt-BR" sz="1400" b="1" dirty="0">
                <a:solidFill>
                  <a:srgbClr val="C00000"/>
                </a:solidFill>
              </a:rPr>
              <a:t>. </a:t>
            </a:r>
            <a:r>
              <a:rPr lang="pt-BR" sz="1400" b="1" dirty="0" smtClean="0">
                <a:solidFill>
                  <a:srgbClr val="C00000"/>
                </a:solidFill>
              </a:rPr>
              <a:t>3</a:t>
            </a:r>
            <a:r>
              <a:rPr lang="cs-CZ" sz="1400" b="1" dirty="0" smtClean="0">
                <a:solidFill>
                  <a:srgbClr val="C00000"/>
                </a:solidFill>
              </a:rPr>
              <a:t>1</a:t>
            </a:r>
            <a:r>
              <a:rPr lang="pt-BR" sz="1400" b="1" dirty="0" smtClean="0">
                <a:solidFill>
                  <a:srgbClr val="C00000"/>
                </a:solidFill>
              </a:rPr>
              <a:t>. </a:t>
            </a:r>
            <a:r>
              <a:rPr lang="cs-CZ" sz="1400" b="1" dirty="0" smtClean="0">
                <a:solidFill>
                  <a:srgbClr val="C00000"/>
                </a:solidFill>
              </a:rPr>
              <a:t>10.</a:t>
            </a:r>
            <a:r>
              <a:rPr lang="pt-BR" sz="1400" b="1" dirty="0" smtClean="0">
                <a:solidFill>
                  <a:srgbClr val="C00000"/>
                </a:solidFill>
              </a:rPr>
              <a:t> 201</a:t>
            </a:r>
            <a:r>
              <a:rPr lang="cs-CZ" sz="1400" b="1" dirty="0" smtClean="0">
                <a:solidFill>
                  <a:srgbClr val="C00000"/>
                </a:solidFill>
              </a:rPr>
              <a:t>7 nebo odeslat poštou do 31.10. v označené obálce tamtéž!</a:t>
            </a:r>
            <a:endParaRPr lang="pt-BR" sz="1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6430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theme1.xml><?xml version="1.0" encoding="utf-8"?>
<a:theme xmlns:a="http://schemas.openxmlformats.org/drawingml/2006/main" name="Status uznané organizace pro práci s mládeží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Status uznané organizace pro práci s mládeží</Template>
  <TotalTime>2221</TotalTime>
  <Words>891</Words>
  <Application>Microsoft Office PowerPoint</Application>
  <PresentationFormat>Předvádění na obrazovce (4:3)</PresentationFormat>
  <Paragraphs>227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Status uznané organizace pro práci s mládeží</vt:lpstr>
      <vt:lpstr>Programy státní podpory práce  s dětmi a mládeží na léta 2017 až 2020, aktualizace pro rok 2018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uznané organizace pro práci s mládeží</dc:title>
  <dc:creator>Urban Michal</dc:creator>
  <cp:lastModifiedBy>Häcklová Jana</cp:lastModifiedBy>
  <cp:revision>125</cp:revision>
  <cp:lastPrinted>2017-09-19T13:16:49Z</cp:lastPrinted>
  <dcterms:created xsi:type="dcterms:W3CDTF">2014-03-03T07:11:34Z</dcterms:created>
  <dcterms:modified xsi:type="dcterms:W3CDTF">2017-10-03T06:10:45Z</dcterms:modified>
</cp:coreProperties>
</file>