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3" r:id="rId4"/>
    <p:sldId id="284" r:id="rId5"/>
    <p:sldId id="285" r:id="rId6"/>
    <p:sldId id="282" r:id="rId7"/>
    <p:sldId id="286" r:id="rId8"/>
    <p:sldId id="294" r:id="rId9"/>
    <p:sldId id="280" r:id="rId10"/>
    <p:sldId id="281" r:id="rId11"/>
    <p:sldId id="295" r:id="rId12"/>
    <p:sldId id="290" r:id="rId13"/>
    <p:sldId id="287" r:id="rId14"/>
    <p:sldId id="288" r:id="rId15"/>
    <p:sldId id="291" r:id="rId16"/>
    <p:sldId id="289" r:id="rId17"/>
    <p:sldId id="292" r:id="rId18"/>
    <p:sldId id="293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áková Zuzana" initials="PZ" lastIdx="8" clrIdx="0">
    <p:extLst>
      <p:ext uri="{19B8F6BF-5375-455C-9EA6-DF929625EA0E}">
        <p15:presenceInfo xmlns:p15="http://schemas.microsoft.com/office/powerpoint/2012/main" userId="S-1-5-21-1024343765-948047755-1557874966-26201" providerId="AD"/>
      </p:ext>
    </p:extLst>
  </p:cmAuthor>
  <p:cmAuthor id="2" name="Hrstka Dušan" initials="HD" lastIdx="1" clrIdx="1">
    <p:extLst>
      <p:ext uri="{19B8F6BF-5375-455C-9EA6-DF929625EA0E}">
        <p15:presenceInfo xmlns:p15="http://schemas.microsoft.com/office/powerpoint/2012/main" userId="S-1-5-21-1024343765-948047755-1557874966-22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 varScale="1">
        <p:scale>
          <a:sx n="112" d="100"/>
          <a:sy n="112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M&#352;MT\EUROSTUDENT%20VI\Zpr&#225;va\podkladov&#233;%20excely\Lipovsk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mt.cz\os_private\Sekce_III\30_odbor\300_odd&#283;len&#237;\demo%20predikce\predikce%2019%20let&#237;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'1.9souhrn'!$A$3</c:f>
              <c:strCache>
                <c:ptCount val="1"/>
                <c:pt idx="0">
                  <c:v>Velmi důležitou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'1.9souhrn'!$B$3:$G$3</c:f>
              <c:numCache>
                <c:formatCode>0.0</c:formatCode>
                <c:ptCount val="6"/>
                <c:pt idx="0">
                  <c:v>20.8</c:v>
                </c:pt>
                <c:pt idx="1">
                  <c:v>24.6</c:v>
                </c:pt>
                <c:pt idx="2">
                  <c:v>25</c:v>
                </c:pt>
                <c:pt idx="3" formatCode="General">
                  <c:v>27.2</c:v>
                </c:pt>
                <c:pt idx="4">
                  <c:v>48.1</c:v>
                </c:pt>
                <c:pt idx="5">
                  <c:v>69.8</c:v>
                </c:pt>
              </c:numCache>
            </c:numRef>
          </c:val>
        </c:ser>
        <c:ser>
          <c:idx val="1"/>
          <c:order val="1"/>
          <c:tx>
            <c:strRef>
              <c:f>'1.9souhrn'!$A$4</c:f>
              <c:strCache>
                <c:ptCount val="1"/>
                <c:pt idx="0">
                  <c:v>Spíše důležitou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48,0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'1.9souhrn'!$B$4:$G$4</c:f>
              <c:numCache>
                <c:formatCode>0.0</c:formatCode>
                <c:ptCount val="6"/>
                <c:pt idx="0">
                  <c:v>25.5</c:v>
                </c:pt>
                <c:pt idx="1">
                  <c:v>34.6</c:v>
                </c:pt>
                <c:pt idx="2">
                  <c:v>36.1</c:v>
                </c:pt>
                <c:pt idx="3" formatCode="General">
                  <c:v>48</c:v>
                </c:pt>
                <c:pt idx="4">
                  <c:v>36.6</c:v>
                </c:pt>
                <c:pt idx="5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'1.9souhrn'!$A$5</c:f>
              <c:strCache>
                <c:ptCount val="1"/>
                <c:pt idx="0">
                  <c:v>Spíše nepodstatnou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'1.9souhrn'!$B$5:$G$5</c:f>
              <c:numCache>
                <c:formatCode>0.0</c:formatCode>
                <c:ptCount val="6"/>
                <c:pt idx="0">
                  <c:v>29.4</c:v>
                </c:pt>
                <c:pt idx="1">
                  <c:v>29.5</c:v>
                </c:pt>
                <c:pt idx="2">
                  <c:v>28.5</c:v>
                </c:pt>
                <c:pt idx="3" formatCode="General">
                  <c:v>20.3</c:v>
                </c:pt>
                <c:pt idx="4">
                  <c:v>11.9</c:v>
                </c:pt>
                <c:pt idx="5">
                  <c:v>5.2</c:v>
                </c:pt>
              </c:numCache>
            </c:numRef>
          </c:val>
        </c:ser>
        <c:ser>
          <c:idx val="3"/>
          <c:order val="3"/>
          <c:tx>
            <c:strRef>
              <c:f>'1.9souhrn'!$A$6</c:f>
              <c:strCache>
                <c:ptCount val="1"/>
                <c:pt idx="0">
                  <c:v>Nepodstatnou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'1.9souhrn'!$B$6:$G$6</c:f>
              <c:numCache>
                <c:formatCode>0.0</c:formatCode>
                <c:ptCount val="6"/>
                <c:pt idx="0">
                  <c:v>24.300000000000011</c:v>
                </c:pt>
                <c:pt idx="1">
                  <c:v>11.299999999999997</c:v>
                </c:pt>
                <c:pt idx="2">
                  <c:v>10.400000000000006</c:v>
                </c:pt>
                <c:pt idx="3" formatCode="General">
                  <c:v>4.5</c:v>
                </c:pt>
                <c:pt idx="4">
                  <c:v>3.3999999999999915</c:v>
                </c:pt>
                <c:pt idx="5">
                  <c:v>1.3999999999999915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0572648"/>
        <c:axId val="171646320"/>
      </c:barChart>
      <c:catAx>
        <c:axId val="170572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71646320"/>
        <c:crosses val="autoZero"/>
        <c:auto val="1"/>
        <c:lblAlgn val="ctr"/>
        <c:lblOffset val="100"/>
        <c:noMultiLvlLbl val="0"/>
      </c:catAx>
      <c:valAx>
        <c:axId val="171646320"/>
        <c:scaling>
          <c:orientation val="minMax"/>
          <c:max val="100"/>
        </c:scaling>
        <c:delete val="0"/>
        <c:axPos val="b"/>
        <c:majorGridlines/>
        <c:numFmt formatCode="0" sourceLinked="0"/>
        <c:majorTickMark val="none"/>
        <c:minorTickMark val="none"/>
        <c:tickLblPos val="nextTo"/>
        <c:crossAx val="170572648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ysClr val="window" lastClr="FFFFFF">
              <a:lumMod val="65000"/>
            </a:sysClr>
          </a:solidFill>
        </a:ln>
      </c:spPr>
    </c:plotArea>
    <c:legend>
      <c:legendPos val="b"/>
      <c:layout>
        <c:manualLayout>
          <c:xMode val="edge"/>
          <c:yMode val="edge"/>
          <c:x val="7.943692003002667E-2"/>
          <c:y val="0.88996571565079607"/>
          <c:w val="0.91972636597403012"/>
          <c:h val="0.1100342843492039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vyvoj!$B$7</c:f>
              <c:strCache>
                <c:ptCount val="1"/>
                <c:pt idx="0">
                  <c:v>0.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vyvoj!$B$8:$B$19</c:f>
              <c:numCache>
                <c:formatCode>0.0</c:formatCode>
                <c:ptCount val="12"/>
                <c:pt idx="0">
                  <c:v>2.3118199749729578</c:v>
                </c:pt>
                <c:pt idx="1">
                  <c:v>2.5763496888116948</c:v>
                </c:pt>
                <c:pt idx="2">
                  <c:v>2.6736115921149239</c:v>
                </c:pt>
                <c:pt idx="3">
                  <c:v>2.7072779413065176</c:v>
                </c:pt>
                <c:pt idx="4">
                  <c:v>3.0769053011045893</c:v>
                </c:pt>
                <c:pt idx="5">
                  <c:v>3.1667060669231266</c:v>
                </c:pt>
                <c:pt idx="6">
                  <c:v>3.3104831967898347</c:v>
                </c:pt>
                <c:pt idx="7">
                  <c:v>3.6236209451671328</c:v>
                </c:pt>
                <c:pt idx="8">
                  <c:v>3.824683637279386</c:v>
                </c:pt>
                <c:pt idx="9">
                  <c:v>3.3362353781587641</c:v>
                </c:pt>
                <c:pt idx="10">
                  <c:v>3.4293440884029422</c:v>
                </c:pt>
                <c:pt idx="11">
                  <c:v>3.4362647254510588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EA-4BCF-969C-5B158D24DBDD}"/>
            </c:ext>
          </c:extLst>
        </c:ser>
        <c:ser>
          <c:idx val="1"/>
          <c:order val="1"/>
          <c:tx>
            <c:strRef>
              <c:f>vyvoj!$C$7</c:f>
              <c:strCache>
                <c:ptCount val="1"/>
                <c:pt idx="0">
                  <c:v>1.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vyvoj!$C$8:$C$19</c:f>
              <c:numCache>
                <c:formatCode>0.0</c:formatCode>
                <c:ptCount val="12"/>
                <c:pt idx="0">
                  <c:v>22.110755265223016</c:v>
                </c:pt>
                <c:pt idx="1">
                  <c:v>21.734935108795291</c:v>
                </c:pt>
                <c:pt idx="2">
                  <c:v>21.442919085153836</c:v>
                </c:pt>
                <c:pt idx="3">
                  <c:v>23.285369581970009</c:v>
                </c:pt>
                <c:pt idx="4">
                  <c:v>24.9861348615797</c:v>
                </c:pt>
                <c:pt idx="5">
                  <c:v>26.576905718768135</c:v>
                </c:pt>
                <c:pt idx="6">
                  <c:v>28.426475505768266</c:v>
                </c:pt>
                <c:pt idx="7">
                  <c:v>29.171126296723198</c:v>
                </c:pt>
                <c:pt idx="8">
                  <c:v>29.641560512895847</c:v>
                </c:pt>
                <c:pt idx="9">
                  <c:v>30.75162960978659</c:v>
                </c:pt>
                <c:pt idx="10">
                  <c:v>32.033244355336933</c:v>
                </c:pt>
                <c:pt idx="11">
                  <c:v>33.857774646784861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EA-4BCF-969C-5B158D24DBDD}"/>
            </c:ext>
          </c:extLst>
        </c:ser>
        <c:ser>
          <c:idx val="2"/>
          <c:order val="2"/>
          <c:tx>
            <c:strRef>
              <c:f>vyvoj!$D$7</c:f>
              <c:strCache>
                <c:ptCount val="1"/>
                <c:pt idx="0">
                  <c:v>2. rok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vyvoj!$D$8:$D$19</c:f>
              <c:numCache>
                <c:formatCode>0.0</c:formatCode>
                <c:ptCount val="12"/>
                <c:pt idx="0">
                  <c:v>9.917495599058304</c:v>
                </c:pt>
                <c:pt idx="1">
                  <c:v>10.062559302680883</c:v>
                </c:pt>
                <c:pt idx="2">
                  <c:v>10.25807970964301</c:v>
                </c:pt>
                <c:pt idx="3">
                  <c:v>9.9624796290915523</c:v>
                </c:pt>
                <c:pt idx="4">
                  <c:v>10.899154226556362</c:v>
                </c:pt>
                <c:pt idx="5">
                  <c:v>11.581526294298424</c:v>
                </c:pt>
                <c:pt idx="6">
                  <c:v>11.847935127905032</c:v>
                </c:pt>
                <c:pt idx="7">
                  <c:v>11.880454470607607</c:v>
                </c:pt>
                <c:pt idx="8">
                  <c:v>11.687057984092673</c:v>
                </c:pt>
                <c:pt idx="9">
                  <c:v>12.315831770693812</c:v>
                </c:pt>
                <c:pt idx="10">
                  <c:v>12.691603818671391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EA-4BCF-969C-5B158D24DBDD}"/>
            </c:ext>
          </c:extLst>
        </c:ser>
        <c:ser>
          <c:idx val="3"/>
          <c:order val="3"/>
          <c:tx>
            <c:strRef>
              <c:f>vyvoj!$E$7</c:f>
              <c:strCache>
                <c:ptCount val="1"/>
                <c:pt idx="0">
                  <c:v>3.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vyvoj!$E$8:$E$19</c:f>
              <c:numCache>
                <c:formatCode>0.0</c:formatCode>
                <c:ptCount val="12"/>
                <c:pt idx="0">
                  <c:v>4.5494071984559588</c:v>
                </c:pt>
                <c:pt idx="1">
                  <c:v>5.0610315048005017</c:v>
                </c:pt>
                <c:pt idx="2">
                  <c:v>4.5811572720850009</c:v>
                </c:pt>
                <c:pt idx="3">
                  <c:v>5.0974645325113377</c:v>
                </c:pt>
                <c:pt idx="4">
                  <c:v>5.1104589360817121</c:v>
                </c:pt>
                <c:pt idx="5">
                  <c:v>4.9633577614923379</c:v>
                </c:pt>
                <c:pt idx="6">
                  <c:v>4.8277879953185092</c:v>
                </c:pt>
                <c:pt idx="7">
                  <c:v>4.9892968878643176</c:v>
                </c:pt>
                <c:pt idx="8">
                  <c:v>5.5046064090994937</c:v>
                </c:pt>
                <c:pt idx="9">
                  <c:v>5.6065273685150459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EA-4BCF-969C-5B158D24DBDD}"/>
            </c:ext>
          </c:extLst>
        </c:ser>
        <c:ser>
          <c:idx val="4"/>
          <c:order val="4"/>
          <c:tx>
            <c:strRef>
              <c:f>vyvoj!$F$7</c:f>
              <c:strCache>
                <c:ptCount val="1"/>
                <c:pt idx="0">
                  <c:v>4.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vyvoj!$F$8:$F$19</c:f>
              <c:numCache>
                <c:formatCode>0.0</c:formatCode>
                <c:ptCount val="12"/>
                <c:pt idx="0">
                  <c:v>2.7296443190735755</c:v>
                </c:pt>
                <c:pt idx="1">
                  <c:v>2.4219616924784098</c:v>
                </c:pt>
                <c:pt idx="2">
                  <c:v>2.4034798509426905</c:v>
                </c:pt>
                <c:pt idx="3">
                  <c:v>2.6820116982705255</c:v>
                </c:pt>
                <c:pt idx="4">
                  <c:v>2.8758607940102601</c:v>
                </c:pt>
                <c:pt idx="5">
                  <c:v>2.6251316326749907</c:v>
                </c:pt>
                <c:pt idx="6">
                  <c:v>2.7890402942651731</c:v>
                </c:pt>
                <c:pt idx="7">
                  <c:v>2.9711427630495635</c:v>
                </c:pt>
                <c:pt idx="8">
                  <c:v>3.100669450798514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EA-4BCF-969C-5B158D24DBDD}"/>
            </c:ext>
          </c:extLst>
        </c:ser>
        <c:ser>
          <c:idx val="5"/>
          <c:order val="5"/>
          <c:tx>
            <c:strRef>
              <c:f>vyvoj!$G$7</c:f>
              <c:strCache>
                <c:ptCount val="1"/>
                <c:pt idx="0">
                  <c:v>5.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vyvoj!$G$8:$G$19</c:f>
              <c:numCache>
                <c:formatCode>0.0</c:formatCode>
                <c:ptCount val="12"/>
                <c:pt idx="0">
                  <c:v>1.3828501134700628</c:v>
                </c:pt>
                <c:pt idx="1">
                  <c:v>1.2720927614544635</c:v>
                </c:pt>
                <c:pt idx="2">
                  <c:v>1.3742086525274633</c:v>
                </c:pt>
                <c:pt idx="3">
                  <c:v>1.3264777593895676</c:v>
                </c:pt>
                <c:pt idx="4">
                  <c:v>1.420021259878911</c:v>
                </c:pt>
                <c:pt idx="5">
                  <c:v>1.3367432464378586</c:v>
                </c:pt>
                <c:pt idx="6">
                  <c:v>1.4326617622471161</c:v>
                </c:pt>
                <c:pt idx="7">
                  <c:v>1.4191915033755969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BEA-4BCF-969C-5B158D24DBDD}"/>
            </c:ext>
          </c:extLst>
        </c:ser>
        <c:ser>
          <c:idx val="6"/>
          <c:order val="6"/>
          <c:tx>
            <c:strRef>
              <c:f>vyvoj!$H$7</c:f>
              <c:strCache>
                <c:ptCount val="1"/>
                <c:pt idx="0">
                  <c:v>6.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vyvoj!$H$8:$H$19</c:f>
              <c:numCache>
                <c:formatCode>0.0</c:formatCode>
                <c:ptCount val="12"/>
                <c:pt idx="0">
                  <c:v>0.8929139536363444</c:v>
                </c:pt>
                <c:pt idx="1">
                  <c:v>0.7253019411074122</c:v>
                </c:pt>
                <c:pt idx="2">
                  <c:v>0.67325141646002751</c:v>
                </c:pt>
                <c:pt idx="3">
                  <c:v>0.71124474146316818</c:v>
                </c:pt>
                <c:pt idx="4">
                  <c:v>0.78338032074686881</c:v>
                </c:pt>
                <c:pt idx="5">
                  <c:v>0.71887558831746579</c:v>
                </c:pt>
                <c:pt idx="6">
                  <c:v>0.75238254472496235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EA-4BCF-969C-5B158D24DBDD}"/>
            </c:ext>
          </c:extLst>
        </c:ser>
        <c:ser>
          <c:idx val="7"/>
          <c:order val="7"/>
          <c:tx>
            <c:strRef>
              <c:f>vyvoj!$I$7</c:f>
              <c:strCache>
                <c:ptCount val="1"/>
                <c:pt idx="0">
                  <c:v>7.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vyvoj!$I$8:$I$19</c:f>
              <c:numCache>
                <c:formatCode>0.0</c:formatCode>
                <c:ptCount val="12"/>
                <c:pt idx="0">
                  <c:v>0.38601030774777828</c:v>
                </c:pt>
                <c:pt idx="1">
                  <c:v>0.32968270050336917</c:v>
                </c:pt>
                <c:pt idx="2">
                  <c:v>0.31584634352445734</c:v>
                </c:pt>
                <c:pt idx="3">
                  <c:v>0.29940497997650239</c:v>
                </c:pt>
                <c:pt idx="4">
                  <c:v>0.33276332208716553</c:v>
                </c:pt>
                <c:pt idx="5">
                  <c:v>0.31699297242698415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BEA-4BCF-969C-5B158D24DBDD}"/>
            </c:ext>
          </c:extLst>
        </c:ser>
        <c:ser>
          <c:idx val="8"/>
          <c:order val="8"/>
          <c:tx>
            <c:strRef>
              <c:f>vyvoj!$J$7</c:f>
              <c:strCache>
                <c:ptCount val="1"/>
                <c:pt idx="0">
                  <c:v>8.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vyvoj!$J$8:$J$19</c:f>
              <c:numCache>
                <c:formatCode>0.0</c:formatCode>
                <c:ptCount val="12"/>
                <c:pt idx="0">
                  <c:v>0.12301427389764365</c:v>
                </c:pt>
                <c:pt idx="1">
                  <c:v>6.7544748395812232E-2</c:v>
                </c:pt>
                <c:pt idx="2">
                  <c:v>8.0346876861484756E-2</c:v>
                </c:pt>
                <c:pt idx="3">
                  <c:v>6.9482168348977344E-2</c:v>
                </c:pt>
                <c:pt idx="4">
                  <c:v>6.1237694689651984E-2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BEA-4BCF-969C-5B158D24DBDD}"/>
            </c:ext>
          </c:extLst>
        </c:ser>
        <c:ser>
          <c:idx val="9"/>
          <c:order val="9"/>
          <c:tx>
            <c:strRef>
              <c:f>vyvoj!$K$7</c:f>
              <c:strCache>
                <c:ptCount val="1"/>
                <c:pt idx="0">
                  <c:v>9.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vyvoj!$K$8:$K$19</c:f>
              <c:numCache>
                <c:formatCode>0.0</c:formatCode>
                <c:ptCount val="12"/>
                <c:pt idx="0">
                  <c:v>4.8781522407686267E-2</c:v>
                </c:pt>
                <c:pt idx="1">
                  <c:v>1.9298499541660637E-2</c:v>
                </c:pt>
                <c:pt idx="2">
                  <c:v>2.7705819607408536E-2</c:v>
                </c:pt>
                <c:pt idx="3">
                  <c:v>2.6529555187791352E-2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BEA-4BCF-969C-5B158D24DBDD}"/>
            </c:ext>
          </c:extLst>
        </c:ser>
        <c:ser>
          <c:idx val="10"/>
          <c:order val="10"/>
          <c:tx>
            <c:strRef>
              <c:f>vyvoj!$L$7</c:f>
              <c:strCache>
                <c:ptCount val="1"/>
                <c:pt idx="0">
                  <c:v>10.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vyvoj!$L$8:$L$19</c:f>
              <c:numCache>
                <c:formatCode>0.0</c:formatCode>
                <c:ptCount val="12"/>
                <c:pt idx="0">
                  <c:v>1.0604678784279625E-2</c:v>
                </c:pt>
                <c:pt idx="1">
                  <c:v>8.0410414756919325E-3</c:v>
                </c:pt>
                <c:pt idx="2">
                  <c:v>1.2467618823333842E-2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BEA-4BCF-969C-5B158D24D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3197096"/>
        <c:axId val="243197488"/>
      </c:barChart>
      <c:catAx>
        <c:axId val="243197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200" b="1" i="0" baseline="0">
                    <a:effectLst/>
                  </a:rPr>
                  <a:t>Rok započetí studia</a:t>
                </a:r>
                <a:endParaRPr lang="cs-CZ" sz="1200">
                  <a:effectLst/>
                </a:endParaRPr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crossAx val="243197488"/>
        <c:crosses val="autoZero"/>
        <c:auto val="1"/>
        <c:lblAlgn val="ctr"/>
        <c:lblOffset val="100"/>
        <c:noMultiLvlLbl val="0"/>
      </c:catAx>
      <c:valAx>
        <c:axId val="243197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 b="1" i="0" baseline="0">
                    <a:effectLst/>
                  </a:rPr>
                  <a:t>Studijní neúspěšnost kumulativně, v %</a:t>
                </a:r>
                <a:endParaRPr lang="cs-CZ" sz="70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43197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u="none" strike="noStrike" baseline="0" dirty="0">
                <a:effectLst/>
              </a:rPr>
              <a:t>Počet devatenáctiletých v populaci (historie a predikce)</a:t>
            </a:r>
          </a:p>
          <a:p>
            <a:pPr>
              <a:defRPr/>
            </a:pPr>
            <a:r>
              <a:rPr lang="cs-CZ" sz="1600" b="1" i="0" u="none" strike="noStrike" baseline="0" dirty="0">
                <a:effectLst/>
              </a:rPr>
              <a:t>2005 - 2035</a:t>
            </a:r>
            <a:endParaRPr lang="cs-CZ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4828749735143876E-2"/>
          <c:y val="8.6087778425111311E-2"/>
          <c:w val="0.91060814532424317"/>
          <c:h val="0.817968380625553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Lbls>
            <c:dLbl>
              <c:idx val="12"/>
              <c:layout>
                <c:manualLayout>
                  <c:x val="-9.6141672902959566E-2"/>
                  <c:y val="9.257859434570134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7"/>
              <c:layout>
                <c:manualLayout>
                  <c:x val="-3.9215682368312452E-2"/>
                  <c:y val="0.1026414850354514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2"/>
              <c:layout>
                <c:manualLayout>
                  <c:x val="-2.7830484261382939E-2"/>
                  <c:y val="-5.63521878626008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List1!$C$8:$C$38</c:f>
              <c:numCache>
                <c:formatCode>General</c:formatCod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numCache>
            </c:numRef>
          </c:cat>
          <c:val>
            <c:numRef>
              <c:f>List1!$B$8:$B$38</c:f>
              <c:numCache>
                <c:formatCode>#,##0</c:formatCode>
                <c:ptCount val="31"/>
                <c:pt idx="0">
                  <c:v>142381</c:v>
                </c:pt>
                <c:pt idx="1">
                  <c:v>139751</c:v>
                </c:pt>
                <c:pt idx="2">
                  <c:v>140771</c:v>
                </c:pt>
                <c:pt idx="3">
                  <c:v>135247</c:v>
                </c:pt>
                <c:pt idx="4">
                  <c:v>135989</c:v>
                </c:pt>
                <c:pt idx="5">
                  <c:v>133835</c:v>
                </c:pt>
                <c:pt idx="6">
                  <c:v>125711</c:v>
                </c:pt>
                <c:pt idx="7">
                  <c:v>124288</c:v>
                </c:pt>
                <c:pt idx="8">
                  <c:v>110390</c:v>
                </c:pt>
                <c:pt idx="9">
                  <c:v>99549</c:v>
                </c:pt>
                <c:pt idx="10">
                  <c:v>93763</c:v>
                </c:pt>
                <c:pt idx="11">
                  <c:v>93131</c:v>
                </c:pt>
                <c:pt idx="12">
                  <c:v>91866</c:v>
                </c:pt>
                <c:pt idx="13">
                  <c:v>90270</c:v>
                </c:pt>
                <c:pt idx="14">
                  <c:v>91393</c:v>
                </c:pt>
                <c:pt idx="15">
                  <c:v>92013</c:v>
                </c:pt>
                <c:pt idx="16">
                  <c:v>93813</c:v>
                </c:pt>
                <c:pt idx="17">
                  <c:v>94693</c:v>
                </c:pt>
                <c:pt idx="18">
                  <c:v>98504</c:v>
                </c:pt>
                <c:pt idx="19">
                  <c:v>103242</c:v>
                </c:pt>
                <c:pt idx="20">
                  <c:v>109021</c:v>
                </c:pt>
                <c:pt idx="21">
                  <c:v>118647</c:v>
                </c:pt>
                <c:pt idx="22">
                  <c:v>123128</c:v>
                </c:pt>
                <c:pt idx="23">
                  <c:v>121624</c:v>
                </c:pt>
                <c:pt idx="24">
                  <c:v>119954</c:v>
                </c:pt>
                <c:pt idx="25">
                  <c:v>109815</c:v>
                </c:pt>
                <c:pt idx="26">
                  <c:v>110013</c:v>
                </c:pt>
                <c:pt idx="27">
                  <c:v>108974</c:v>
                </c:pt>
                <c:pt idx="28">
                  <c:v>111538</c:v>
                </c:pt>
                <c:pt idx="29">
                  <c:v>111765</c:v>
                </c:pt>
                <c:pt idx="30">
                  <c:v>112544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261888"/>
        <c:axId val="17258600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List1!$C$8:$C$38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  <c:pt idx="21">
                        <c:v>2026</c:v>
                      </c:pt>
                      <c:pt idx="22">
                        <c:v>2027</c:v>
                      </c:pt>
                      <c:pt idx="23">
                        <c:v>2028</c:v>
                      </c:pt>
                      <c:pt idx="24">
                        <c:v>2029</c:v>
                      </c:pt>
                      <c:pt idx="25">
                        <c:v>2030</c:v>
                      </c:pt>
                      <c:pt idx="26">
                        <c:v>2031</c:v>
                      </c:pt>
                      <c:pt idx="27">
                        <c:v>2032</c:v>
                      </c:pt>
                      <c:pt idx="28">
                        <c:v>2033</c:v>
                      </c:pt>
                      <c:pt idx="29">
                        <c:v>2034</c:v>
                      </c:pt>
                      <c:pt idx="30">
                        <c:v>2035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List1!$C$8:$C$38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  <c:pt idx="21">
                        <c:v>2026</c:v>
                      </c:pt>
                      <c:pt idx="22">
                        <c:v>2027</c:v>
                      </c:pt>
                      <c:pt idx="23">
                        <c:v>2028</c:v>
                      </c:pt>
                      <c:pt idx="24">
                        <c:v>2029</c:v>
                      </c:pt>
                      <c:pt idx="25">
                        <c:v>2030</c:v>
                      </c:pt>
                      <c:pt idx="26">
                        <c:v>2031</c:v>
                      </c:pt>
                      <c:pt idx="27">
                        <c:v>2032</c:v>
                      </c:pt>
                      <c:pt idx="28">
                        <c:v>2033</c:v>
                      </c:pt>
                      <c:pt idx="29">
                        <c:v>2034</c:v>
                      </c:pt>
                      <c:pt idx="30">
                        <c:v>2035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12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586000"/>
        <c:crosses val="autoZero"/>
        <c:auto val="1"/>
        <c:lblAlgn val="ctr"/>
        <c:lblOffset val="100"/>
        <c:noMultiLvlLbl val="0"/>
      </c:catAx>
      <c:valAx>
        <c:axId val="1725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2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96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C53-209C-40A5-8BC7-2A222E9E8B5F}" type="datetimeFigureOut">
              <a:rPr lang="cs-CZ" smtClean="0"/>
              <a:t>16.10.2017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157-68E0-4F13-9BFD-18D668B664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72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91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 smtClean="0">
                <a:latin typeface="+mn-lt"/>
              </a:rPr>
              <a:t>Státní podpora sportu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 smtClean="0"/>
              <a:t>Ministerstvo školství, mládeže a tělovýchovy</a:t>
            </a:r>
          </a:p>
          <a:p>
            <a:pPr algn="l"/>
            <a:r>
              <a:rPr lang="cs-CZ" sz="900" dirty="0" smtClean="0"/>
              <a:t>Karmelitská 7, 118 12 Praha 1 • tel.:: +420 234 811 111</a:t>
            </a:r>
          </a:p>
          <a:p>
            <a:pPr algn="l"/>
            <a:r>
              <a:rPr lang="cs-CZ" sz="900" dirty="0" smtClean="0"/>
              <a:t>msmt@msmt.cz • www.msmt.cz</a:t>
            </a:r>
            <a:endParaRPr lang="cs-CZ" sz="900" dirty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 smtClean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 smtClean="0"/>
              <a:t>Státní podpora sportu pro rok 2013 byla projednána poradou vedení MŠMT dne 19. června 2012. </a:t>
            </a:r>
            <a:r>
              <a:rPr lang="cs-CZ" sz="2000" dirty="0" smtClean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 smtClean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 smtClean="0"/>
          </a:p>
          <a:p>
            <a:r>
              <a:rPr lang="cs-CZ" sz="2000" dirty="0" smtClean="0"/>
              <a:t>a) výdajový okruh: „Sportovní reprezentace“ </a:t>
            </a:r>
          </a:p>
          <a:p>
            <a:r>
              <a:rPr lang="cs-CZ" sz="2000" dirty="0" smtClean="0"/>
              <a:t>b) výdajový okruh: „Všeobecná sportovní činnost“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3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2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0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/>
              <a:t>16.10.2017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vysoke-skolstvi/analyz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2" Type="http://schemas.openxmlformats.org/officeDocument/2006/relationships/hyperlink" Target="http://svp.pedf.cuni.cz/sv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vp.pedf.cuni.cz/svp/" TargetMode="External"/><Relationship Id="rId3" Type="http://schemas.openxmlformats.org/officeDocument/2006/relationships/hyperlink" Target="https://www.databazeknih.cz/knihy/studijni-neuspesnost-na-vysokych-skolach-teoreticka-vychodiska-empiricke-poznatky-a-doporuceni-355059" TargetMode="External"/><Relationship Id="rId7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2" Type="http://schemas.openxmlformats.org/officeDocument/2006/relationships/hyperlink" Target="http://www.msmt.cz/vzdelavani/vysoke-skolstvi/analyticke-materi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ediskovzdelavacipolitiky.info/" TargetMode="External"/><Relationship Id="rId5" Type="http://schemas.openxmlformats.org/officeDocument/2006/relationships/hyperlink" Target="http://www.msmt.cz/uploads/odbor_30/TF/Analyticke_materialy/Eurostudent/E_VI_zaverecna_zprava.pdf" TargetMode="External"/><Relationship Id="rId4" Type="http://schemas.openxmlformats.org/officeDocument/2006/relationships/hyperlink" Target="http://www.msmt.cz/vzdelavani/vysoke-skolstvi/monitorovaci-ukazatele" TargetMode="External"/><Relationship Id="rId9" Type="http://schemas.openxmlformats.org/officeDocument/2006/relationships/hyperlink" Target="http://www.msmt.cz/uploads/odbor_30/Jakub/Zprava_OECD_EAG_2015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rakatau.uiv.cz/registrvss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gov.cz/app/zakony/zakon.jsp?page=0&amp;nr=111~2F1998&amp;rpp=15#sezna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smtClean="0">
                <a:latin typeface="+mn-lt"/>
              </a:rPr>
              <a:t>Vysoké školství ČR:</a:t>
            </a:r>
            <a:br>
              <a:rPr lang="pl-PL" b="1" smtClean="0">
                <a:latin typeface="+mn-lt"/>
              </a:rPr>
            </a:br>
            <a:r>
              <a:rPr lang="pl-PL" sz="3600" b="1" i="1" smtClean="0">
                <a:latin typeface="+mn-lt"/>
              </a:rPr>
              <a:t>„Povinné minimum” pro budoucího studenta</a:t>
            </a:r>
            <a:endParaRPr lang="cs-CZ" sz="3600" b="1" i="1" spc="3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987824" y="5877272"/>
            <a:ext cx="4784576" cy="5760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1000" b="1" spc="300" smtClean="0"/>
              <a:t>Tomáš </a:t>
            </a:r>
            <a:r>
              <a:rPr lang="cs-CZ" sz="1000" b="1" spc="300" smtClean="0"/>
              <a:t>Fliegl</a:t>
            </a:r>
            <a:endParaRPr lang="cs-CZ" sz="1000" b="1" spc="300" dirty="0" smtClean="0"/>
          </a:p>
          <a:p>
            <a:pPr marL="0" indent="0">
              <a:buNone/>
            </a:pPr>
            <a:r>
              <a:rPr lang="cs-CZ" sz="900" spc="300"/>
              <a:t>Odbor </a:t>
            </a:r>
            <a:r>
              <a:rPr lang="cs-CZ" sz="900" spc="300"/>
              <a:t>vysokých </a:t>
            </a:r>
            <a:r>
              <a:rPr lang="cs-CZ" sz="900" spc="300" smtClean="0"/>
              <a:t>škol</a:t>
            </a:r>
            <a:endParaRPr lang="cs-CZ" sz="900" spc="300" smtClean="0"/>
          </a:p>
          <a:p>
            <a:pPr marL="0" indent="0" algn="l">
              <a:buNone/>
            </a:pPr>
            <a:r>
              <a:rPr lang="cs-CZ" sz="900" spc="300" smtClean="0"/>
              <a:t>Ministerstvo </a:t>
            </a:r>
            <a:r>
              <a:rPr lang="cs-CZ" sz="900" spc="300" dirty="0" smtClean="0"/>
              <a:t>školství, mládeže </a:t>
            </a:r>
            <a:r>
              <a:rPr lang="cs-CZ" sz="900" spc="300" smtClean="0"/>
              <a:t>a </a:t>
            </a:r>
            <a:r>
              <a:rPr lang="cs-CZ" sz="900" spc="300" smtClean="0"/>
              <a:t>tělovýchovy</a:t>
            </a:r>
            <a:endParaRPr lang="cs-CZ" sz="900" spc="300" dirty="0" smtClean="0"/>
          </a:p>
        </p:txBody>
      </p:sp>
    </p:spTree>
    <p:extLst>
      <p:ext uri="{BB962C8B-B14F-4D97-AF65-F5344CB8AC3E}">
        <p14:creationId xmlns:p14="http://schemas.microsoft.com/office/powerpoint/2010/main" val="94035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Poplatky za studium 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Soukromé vysoké školy</a:t>
            </a:r>
          </a:p>
          <a:p>
            <a:pPr marL="857250" lvl="1" indent="-457200"/>
            <a:r>
              <a:rPr lang="cs-CZ" sz="1700" dirty="0" smtClean="0"/>
              <a:t>Volnost při stanovování poplatků za studium (de facto </a:t>
            </a:r>
            <a:r>
              <a:rPr lang="cs-CZ" sz="1700" b="1" dirty="0" smtClean="0"/>
              <a:t>školného</a:t>
            </a:r>
            <a:r>
              <a:rPr lang="cs-CZ" sz="1700" dirty="0" smtClean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Veřejné vysoké školy</a:t>
            </a:r>
          </a:p>
          <a:p>
            <a:pPr marL="857250" lvl="1" indent="-457200"/>
            <a:r>
              <a:rPr lang="cs-CZ" sz="1700" dirty="0" smtClean="0"/>
              <a:t>Standardní studium bezplatné </a:t>
            </a:r>
            <a:r>
              <a:rPr lang="cs-CZ" sz="1700" b="1" dirty="0" smtClean="0"/>
              <a:t>bez ohledu na věk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dirty="0" smtClean="0"/>
              <a:t>Poplatek za studium v </a:t>
            </a:r>
            <a:r>
              <a:rPr lang="cs-CZ" sz="1700" b="1" dirty="0" smtClean="0"/>
              <a:t>cizojazyčném studijním programu</a:t>
            </a:r>
          </a:p>
          <a:p>
            <a:pPr marL="1257300" lvl="2" indent="-360363"/>
            <a:r>
              <a:rPr lang="cs-CZ" sz="1700" dirty="0"/>
              <a:t>V</a:t>
            </a:r>
            <a:r>
              <a:rPr lang="cs-CZ" sz="1700" dirty="0" smtClean="0"/>
              <a:t> řádu tisíců EUR za akademický rok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b="1" u="sng" dirty="0" smtClean="0"/>
              <a:t>Poplatek za delší studium</a:t>
            </a:r>
            <a:r>
              <a:rPr lang="cs-CZ" sz="1700" dirty="0" smtClean="0"/>
              <a:t> (za prodlouženou dobu studia)</a:t>
            </a:r>
            <a:endParaRPr lang="cs-CZ" sz="1700" b="1" u="sng" dirty="0" smtClean="0"/>
          </a:p>
          <a:p>
            <a:pPr lvl="2"/>
            <a:r>
              <a:rPr lang="cs-CZ" sz="1700" dirty="0" smtClean="0"/>
              <a:t>Při překročení standardní doby studia </a:t>
            </a:r>
            <a:r>
              <a:rPr lang="cs-CZ" sz="1700" b="1" dirty="0" smtClean="0"/>
              <a:t>o více než </a:t>
            </a:r>
            <a:r>
              <a:rPr lang="cs-CZ" sz="1700" b="1" smtClean="0"/>
              <a:t>1 </a:t>
            </a:r>
            <a:r>
              <a:rPr lang="cs-CZ" sz="1700" b="1" smtClean="0"/>
              <a:t>rok.</a:t>
            </a:r>
            <a:endParaRPr lang="cs-CZ" sz="1700" b="1" dirty="0" smtClean="0"/>
          </a:p>
          <a:p>
            <a:pPr lvl="2"/>
            <a:r>
              <a:rPr lang="cs-CZ" sz="1700" dirty="0" smtClean="0"/>
              <a:t>Do doby studia se započítávají </a:t>
            </a:r>
            <a:r>
              <a:rPr lang="cs-CZ" sz="1700" b="1" dirty="0" smtClean="0"/>
              <a:t>doby předchozích neúspěšně ukončených studií </a:t>
            </a:r>
            <a:r>
              <a:rPr lang="cs-CZ" sz="1700" dirty="0" smtClean="0"/>
              <a:t>(souběžné studium se započítává jen jednou), s tím, </a:t>
            </a:r>
            <a:r>
              <a:rPr lang="cs-CZ" sz="1700" smtClean="0"/>
              <a:t>že </a:t>
            </a:r>
            <a:r>
              <a:rPr lang="cs-CZ" sz="1700" smtClean="0"/>
              <a:t>úspěšné absolvování </a:t>
            </a:r>
            <a:r>
              <a:rPr lang="cs-CZ" sz="1700" dirty="0" smtClean="0"/>
              <a:t>studia v určitém typu (Bc., Mgr.) </a:t>
            </a:r>
            <a:r>
              <a:rPr lang="cs-CZ" sz="1700" dirty="0"/>
              <a:t>ruší doby předchozích neúspěšně ukončených </a:t>
            </a:r>
            <a:r>
              <a:rPr lang="cs-CZ" sz="1700" dirty="0" smtClean="0"/>
              <a:t>studií v tomto typu.</a:t>
            </a:r>
          </a:p>
          <a:p>
            <a:pPr lvl="2"/>
            <a:r>
              <a:rPr lang="cs-CZ" sz="1700" b="1" dirty="0" smtClean="0"/>
              <a:t>Věková hranice 26 let nehraje </a:t>
            </a:r>
            <a:r>
              <a:rPr lang="cs-CZ" sz="1700" b="1" smtClean="0"/>
              <a:t>žádnou </a:t>
            </a:r>
            <a:r>
              <a:rPr lang="cs-CZ" sz="1700" b="1" smtClean="0"/>
              <a:t>roli.</a:t>
            </a:r>
            <a:endParaRPr lang="cs-CZ" sz="1700" b="1" dirty="0" smtClean="0"/>
          </a:p>
          <a:p>
            <a:pPr lvl="2"/>
            <a:r>
              <a:rPr lang="cs-CZ" sz="1700" dirty="0" smtClean="0"/>
              <a:t>Pozor na vícenásobné zápisy spojené s neúspěšným ukončováním!</a:t>
            </a:r>
          </a:p>
          <a:p>
            <a:pPr lvl="2"/>
            <a:r>
              <a:rPr lang="cs-CZ" sz="1700" dirty="0" smtClean="0"/>
              <a:t>Výše poplatku v průměru </a:t>
            </a:r>
            <a:r>
              <a:rPr lang="cs-CZ" sz="1700" b="1" dirty="0" smtClean="0"/>
              <a:t>14 tis. Kč </a:t>
            </a:r>
            <a:r>
              <a:rPr lang="cs-CZ" sz="1700" dirty="0" smtClean="0"/>
              <a:t>za započatých 6 měsíců (velké rozdíly mezi školami a programy, může být i přes 30 tis. Kč.)</a:t>
            </a:r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30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Stipendia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Sociální stipendium </a:t>
            </a:r>
            <a:r>
              <a:rPr lang="cs-CZ" dirty="0" smtClean="0"/>
              <a:t>(zákonné), v r. 2017 </a:t>
            </a:r>
            <a:r>
              <a:rPr lang="cs-CZ" b="1" dirty="0" smtClean="0"/>
              <a:t>2 750 Kč měsíčně, </a:t>
            </a:r>
            <a:r>
              <a:rPr lang="cs-CZ" dirty="0" smtClean="0"/>
              <a:t>v r. 2018 3 050 Kč měsíčně (pro studenty ze sociálně nejslabších rodin– 1,5 násobek životního minima)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Ubytovací </a:t>
            </a:r>
            <a:r>
              <a:rPr lang="cs-CZ" b="1" smtClean="0"/>
              <a:t>stipendium </a:t>
            </a:r>
            <a:r>
              <a:rPr lang="cs-CZ" smtClean="0"/>
              <a:t>(určuje škola</a:t>
            </a:r>
            <a:r>
              <a:rPr lang="cs-CZ" dirty="0" smtClean="0"/>
              <a:t>) – výše v řádu </a:t>
            </a:r>
            <a:r>
              <a:rPr lang="cs-CZ" smtClean="0"/>
              <a:t>stokorun </a:t>
            </a:r>
            <a:r>
              <a:rPr lang="cs-CZ" smtClean="0"/>
              <a:t>měsíčně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/>
              <a:t>Na podporu studia </a:t>
            </a:r>
            <a:r>
              <a:rPr lang="cs-CZ" b="1"/>
              <a:t>v </a:t>
            </a:r>
            <a:r>
              <a:rPr lang="cs-CZ" b="1" smtClean="0"/>
              <a:t>zahraničí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Další </a:t>
            </a:r>
            <a:r>
              <a:rPr lang="cs-CZ" sz="2000" b="1" smtClean="0"/>
              <a:t>stipendia </a:t>
            </a:r>
            <a:r>
              <a:rPr lang="cs-CZ" sz="2000" smtClean="0"/>
              <a:t>(určuje škola</a:t>
            </a:r>
            <a:r>
              <a:rPr lang="cs-CZ" sz="2000" dirty="0" smtClean="0"/>
              <a:t>)</a:t>
            </a:r>
            <a:r>
              <a:rPr lang="cs-CZ" sz="2000" b="1" dirty="0" smtClean="0"/>
              <a:t> </a:t>
            </a:r>
            <a:r>
              <a:rPr lang="cs-CZ" dirty="0"/>
              <a:t>– </a:t>
            </a:r>
            <a:r>
              <a:rPr lang="cs-CZ" sz="2000" dirty="0" smtClean="0"/>
              <a:t>prospěchové, při úspěšném ukončení prvního ročníku </a:t>
            </a:r>
            <a:r>
              <a:rPr lang="cs-CZ" sz="2000" smtClean="0"/>
              <a:t>atp</a:t>
            </a:r>
            <a:r>
              <a:rPr lang="cs-CZ" sz="2000" smtClean="0"/>
              <a:t>.</a:t>
            </a:r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062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r>
              <a:rPr lang="cs-CZ" sz="3400" b="1" spc="300" smtClean="0">
                <a:solidFill>
                  <a:srgbClr val="418E96"/>
                </a:solidFill>
              </a:rPr>
              <a:t>III. ÚSPĚŠNOST STUDIA A UPLATNĚNÍ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931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Šance na ukončení: studijní neúspěšnost</a:t>
            </a:r>
          </a:p>
          <a:p>
            <a:r>
              <a:rPr lang="cs-CZ" sz="1700" dirty="0" smtClean="0"/>
              <a:t>K neúspěšnému ukončení dochází </a:t>
            </a:r>
            <a:r>
              <a:rPr lang="cs-CZ" sz="1700" b="1" dirty="0" smtClean="0"/>
              <a:t>zejména v prvním ročníku </a:t>
            </a:r>
            <a:r>
              <a:rPr lang="cs-CZ" sz="1700" dirty="0" smtClean="0"/>
              <a:t>studia (situace u bakalářských studií viz graf a publikace o studijní neúspěšnosti).</a:t>
            </a:r>
          </a:p>
          <a:p>
            <a:r>
              <a:rPr lang="cs-CZ" sz="1700" b="1" dirty="0" smtClean="0"/>
              <a:t>Příčiny</a:t>
            </a:r>
            <a:r>
              <a:rPr lang="cs-CZ" sz="1700" dirty="0" smtClean="0"/>
              <a:t> podle studentů: zejména </a:t>
            </a:r>
            <a:r>
              <a:rPr lang="cs-CZ" sz="1700" b="1" dirty="0" smtClean="0"/>
              <a:t>nespokojenost s náplní studia </a:t>
            </a:r>
            <a:r>
              <a:rPr lang="cs-CZ" sz="1700" dirty="0" smtClean="0"/>
              <a:t>(polovina neúspěšných studuje později jinde), vysoká náročnost, nízká kvalita výuky.</a:t>
            </a:r>
          </a:p>
          <a:p>
            <a:r>
              <a:rPr lang="cs-CZ" sz="1700" dirty="0" smtClean="0"/>
              <a:t>Velké rozdíly mezi disciplínami a vysokými školami, podrobnosti </a:t>
            </a:r>
            <a:r>
              <a:rPr lang="cs-CZ" sz="1700" dirty="0" smtClean="0">
                <a:hlinkClick r:id="rId3"/>
              </a:rPr>
              <a:t>zde</a:t>
            </a:r>
            <a:r>
              <a:rPr lang="cs-CZ" sz="1700" dirty="0" smtClean="0"/>
              <a:t>, (např. fenomén „prodlouženého přijímacího řízení“ na technických VŠ)</a:t>
            </a:r>
          </a:p>
          <a:p>
            <a:endParaRPr lang="cs-CZ" dirty="0" smtClean="0"/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936886436"/>
              </p:ext>
            </p:extLst>
          </p:nvPr>
        </p:nvGraphicFramePr>
        <p:xfrm>
          <a:off x="1547664" y="3573016"/>
          <a:ext cx="633670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bdélník 4"/>
          <p:cNvSpPr/>
          <p:nvPr/>
        </p:nvSpPr>
        <p:spPr>
          <a:xfrm>
            <a:off x="1115616" y="6558036"/>
            <a:ext cx="973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 smtClean="0"/>
              <a:t>MŠMT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9337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Uplatnění</a:t>
            </a:r>
          </a:p>
          <a:p>
            <a:r>
              <a:rPr lang="cs-CZ" b="1" dirty="0" smtClean="0"/>
              <a:t>Neexistuje jednoduchý ukazatel uplatnitelnosti absolventů vysokých škol.</a:t>
            </a:r>
          </a:p>
          <a:p>
            <a:r>
              <a:rPr lang="cs-CZ" dirty="0" smtClean="0"/>
              <a:t>Obecně je ale situace absolventů VŠ na trhu práce </a:t>
            </a:r>
            <a:r>
              <a:rPr lang="cs-CZ" b="1" dirty="0" smtClean="0"/>
              <a:t>velmi dobrá.</a:t>
            </a:r>
          </a:p>
          <a:p>
            <a:r>
              <a:rPr lang="cs-CZ" dirty="0" smtClean="0"/>
              <a:t>Nezaměstnanost čerstvých bakalářských absolventů </a:t>
            </a:r>
            <a:r>
              <a:rPr lang="cs-CZ" b="1" dirty="0" smtClean="0"/>
              <a:t>3,3 %, </a:t>
            </a:r>
            <a:r>
              <a:rPr lang="cs-CZ" dirty="0" smtClean="0"/>
              <a:t>magistrů </a:t>
            </a:r>
            <a:r>
              <a:rPr lang="cs-CZ" b="1" dirty="0" smtClean="0"/>
              <a:t>1,8 %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Vysoká </a:t>
            </a:r>
            <a:r>
              <a:rPr lang="cs-CZ" b="1" dirty="0" smtClean="0"/>
              <a:t>spokojenost</a:t>
            </a:r>
            <a:r>
              <a:rPr lang="cs-CZ" dirty="0" smtClean="0"/>
              <a:t> s vykonávanou prací. Částečně přesun na pozice zvykově považované za pozice pro středoškoláky.</a:t>
            </a:r>
          </a:p>
          <a:p>
            <a:r>
              <a:rPr lang="cs-CZ" dirty="0" smtClean="0"/>
              <a:t>Trh obecně v </a:t>
            </a:r>
            <a:r>
              <a:rPr lang="cs-CZ" b="1" dirty="0" smtClean="0"/>
              <a:t>rovnováze</a:t>
            </a:r>
            <a:r>
              <a:rPr lang="cs-CZ" dirty="0" smtClean="0"/>
              <a:t>, míra „</a:t>
            </a:r>
            <a:r>
              <a:rPr lang="cs-CZ" dirty="0" err="1" smtClean="0"/>
              <a:t>překvalifikovanosti</a:t>
            </a:r>
            <a:r>
              <a:rPr lang="cs-CZ" dirty="0" smtClean="0"/>
              <a:t>“ není závažným problémem.</a:t>
            </a:r>
          </a:p>
          <a:p>
            <a:r>
              <a:rPr lang="cs-CZ" dirty="0" smtClean="0"/>
              <a:t>Rozdíly v uplatnění absolventů </a:t>
            </a:r>
            <a:r>
              <a:rPr lang="cs-CZ" b="1" dirty="0" smtClean="0"/>
              <a:t>různých disciplín </a:t>
            </a:r>
            <a:r>
              <a:rPr lang="cs-CZ" dirty="0" smtClean="0"/>
              <a:t>(výše platu, nezaměstnanost, práce v oboru), nejsou dramatické (často skloňovaní absolventi „humanitních oborů“ se uplatňují průměrně dobře).</a:t>
            </a:r>
          </a:p>
          <a:p>
            <a:r>
              <a:rPr lang="cs-CZ" dirty="0" smtClean="0"/>
              <a:t>Zdroje: </a:t>
            </a:r>
            <a:r>
              <a:rPr lang="cs-CZ" dirty="0" smtClean="0">
                <a:hlinkClick r:id="rId2"/>
              </a:rPr>
              <a:t>Databáze SVP UK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šetření REFLEX</a:t>
            </a:r>
            <a:r>
              <a:rPr lang="cs-CZ" dirty="0" smtClean="0"/>
              <a:t>. 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5394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cs-CZ" sz="3000" b="1" spc="300" dirty="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dirty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dirty="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r>
              <a:rPr lang="cs-CZ" sz="3400" b="1" spc="300" dirty="0" smtClean="0">
                <a:solidFill>
                  <a:srgbClr val="418E96"/>
                </a:solidFill>
              </a:rPr>
              <a:t>III. AKTUÁLNÍ INFORMACE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2760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Novela zákona o vysokých školách</a:t>
            </a:r>
          </a:p>
          <a:p>
            <a:r>
              <a:rPr lang="cs-CZ" dirty="0" smtClean="0"/>
              <a:t>Novela účinná od 1. září 2016</a:t>
            </a:r>
          </a:p>
          <a:p>
            <a:r>
              <a:rPr lang="cs-CZ" dirty="0" smtClean="0"/>
              <a:t>Zavedeny </a:t>
            </a:r>
            <a:r>
              <a:rPr lang="cs-CZ" b="1" dirty="0" smtClean="0"/>
              <a:t>profily studijních programů</a:t>
            </a:r>
            <a:r>
              <a:rPr lang="cs-CZ" dirty="0" smtClean="0"/>
              <a:t>:</a:t>
            </a:r>
          </a:p>
          <a:p>
            <a:pPr lvl="1"/>
            <a:r>
              <a:rPr lang="cs-CZ" sz="1800" dirty="0" smtClean="0"/>
              <a:t>Profesně zaměřený (povinná praxe, výuka odborníky z praxe)</a:t>
            </a:r>
          </a:p>
          <a:p>
            <a:pPr lvl="1"/>
            <a:r>
              <a:rPr lang="cs-CZ" sz="1800" dirty="0" smtClean="0"/>
              <a:t>Akademicky zaměřený</a:t>
            </a:r>
          </a:p>
          <a:p>
            <a:pPr lvl="1"/>
            <a:r>
              <a:rPr lang="cs-CZ" sz="1800" dirty="0" smtClean="0"/>
              <a:t>K 18. 10. </a:t>
            </a:r>
            <a:r>
              <a:rPr lang="cs-CZ" sz="1800" smtClean="0"/>
              <a:t>2017 </a:t>
            </a:r>
            <a:r>
              <a:rPr lang="cs-CZ" sz="1800" smtClean="0"/>
              <a:t>nebyl </a:t>
            </a:r>
            <a:r>
              <a:rPr lang="cs-CZ" sz="1800" smtClean="0"/>
              <a:t>akreditován </a:t>
            </a:r>
            <a:r>
              <a:rPr lang="cs-CZ" sz="1800" smtClean="0"/>
              <a:t>žádný nový </a:t>
            </a:r>
            <a:r>
              <a:rPr lang="cs-CZ" sz="1800" dirty="0" smtClean="0"/>
              <a:t>studijní program. </a:t>
            </a:r>
          </a:p>
          <a:p>
            <a:r>
              <a:rPr lang="cs-CZ" dirty="0" smtClean="0"/>
              <a:t>Ustaven </a:t>
            </a:r>
            <a:r>
              <a:rPr lang="cs-CZ" b="1" dirty="0" smtClean="0"/>
              <a:t>Národní akreditační úřad pro vysoké školství </a:t>
            </a:r>
            <a:r>
              <a:rPr lang="cs-CZ" dirty="0" smtClean="0"/>
              <a:t>– nezávislý orgán rozhodující o akreditacích, nahrazující Akreditační komisi</a:t>
            </a:r>
          </a:p>
          <a:p>
            <a:r>
              <a:rPr lang="cs-CZ" b="1" dirty="0" smtClean="0"/>
              <a:t>Zvýšení sociálního stipendia </a:t>
            </a:r>
            <a:r>
              <a:rPr lang="cs-CZ" dirty="0" smtClean="0"/>
              <a:t>(1/4 minimální mzdy)</a:t>
            </a:r>
          </a:p>
          <a:p>
            <a:r>
              <a:rPr lang="cs-CZ" b="1" dirty="0" smtClean="0"/>
              <a:t>Zrušen poplatek za další studium </a:t>
            </a:r>
            <a:r>
              <a:rPr lang="cs-CZ" dirty="0" smtClean="0"/>
              <a:t>(studium stejného typu – Bc., Mgr. - po jeho absolvování) – zpřehlednění systému poplatků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5746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Dopady demografického poklesu</a:t>
            </a:r>
          </a:p>
          <a:p>
            <a:r>
              <a:rPr lang="cs-CZ" dirty="0" smtClean="0"/>
              <a:t>Zvýšení šancí na přijetí</a:t>
            </a:r>
          </a:p>
          <a:p>
            <a:r>
              <a:rPr lang="cs-CZ" dirty="0" smtClean="0"/>
              <a:t>Větší konkurence vysokých škol, silný marketing</a:t>
            </a:r>
          </a:p>
          <a:p>
            <a:endParaRPr lang="cs-CZ" dirty="0" smtClean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392240"/>
              </p:ext>
            </p:extLst>
          </p:nvPr>
        </p:nvGraphicFramePr>
        <p:xfrm>
          <a:off x="1187624" y="2780928"/>
          <a:ext cx="6984776" cy="385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/>
          <p:cNvSpPr/>
          <p:nvPr/>
        </p:nvSpPr>
        <p:spPr>
          <a:xfrm>
            <a:off x="1092449" y="6597352"/>
            <a:ext cx="1293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 smtClean="0"/>
              <a:t>ČSÚ, MŠMT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89942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Zdroje informací</a:t>
            </a:r>
          </a:p>
          <a:p>
            <a:r>
              <a:rPr lang="cs-CZ" dirty="0" smtClean="0"/>
              <a:t>Web MŠMT, VŠ vzdělávání, </a:t>
            </a:r>
            <a:r>
              <a:rPr lang="cs-CZ" dirty="0" smtClean="0">
                <a:hlinkClick r:id="rId2"/>
              </a:rPr>
              <a:t>sekce Analytické materiály</a:t>
            </a:r>
            <a:r>
              <a:rPr lang="cs-CZ" dirty="0" smtClean="0"/>
              <a:t> </a:t>
            </a:r>
            <a:r>
              <a:rPr lang="cs-CZ" i="1" dirty="0" smtClean="0"/>
              <a:t>(vč. Materiálu ke studijní neúspěšnosti)</a:t>
            </a:r>
          </a:p>
          <a:p>
            <a:r>
              <a:rPr lang="cs-CZ" dirty="0"/>
              <a:t>Publikace „</a:t>
            </a:r>
            <a:r>
              <a:rPr lang="cs-CZ" dirty="0">
                <a:hlinkClick r:id="rId3"/>
              </a:rPr>
              <a:t>Studijní neúspěšnost na vysokých školách: Teoretická východiska, empirické poznatky a doporučení</a:t>
            </a:r>
            <a:r>
              <a:rPr lang="cs-CZ" dirty="0" smtClean="0"/>
              <a:t>“</a:t>
            </a:r>
            <a:endParaRPr lang="cs-CZ" i="1" dirty="0" smtClean="0"/>
          </a:p>
          <a:p>
            <a:r>
              <a:rPr lang="cs-CZ" dirty="0" smtClean="0">
                <a:hlinkClick r:id="rId4"/>
              </a:rPr>
              <a:t>Základní monitorovací ukazatele vysokého školství</a:t>
            </a:r>
            <a:r>
              <a:rPr lang="cs-CZ" dirty="0" smtClean="0"/>
              <a:t>: </a:t>
            </a:r>
            <a:r>
              <a:rPr lang="cs-CZ" i="1" dirty="0" smtClean="0"/>
              <a:t>kolik maturantů jde studovat VŠ, kolik vyjede na zahraniční studijní pobyt, nezaměstnanost atp.</a:t>
            </a:r>
          </a:p>
          <a:p>
            <a:r>
              <a:rPr lang="cs-CZ" dirty="0" smtClean="0"/>
              <a:t>Šetření </a:t>
            </a:r>
            <a:r>
              <a:rPr lang="cs-CZ" dirty="0" smtClean="0">
                <a:hlinkClick r:id="rId5"/>
              </a:rPr>
              <a:t>Eurostudent VI </a:t>
            </a:r>
            <a:r>
              <a:rPr lang="cs-CZ" dirty="0" smtClean="0"/>
              <a:t>z roku 2016: podmínky studentů VŠ</a:t>
            </a:r>
          </a:p>
          <a:p>
            <a:r>
              <a:rPr lang="cs-CZ" dirty="0" smtClean="0">
                <a:hlinkClick r:id="rId6"/>
              </a:rPr>
              <a:t>Středisko vzdělávací politiky </a:t>
            </a:r>
            <a:r>
              <a:rPr lang="cs-CZ" dirty="0" err="1" smtClean="0">
                <a:hlinkClick r:id="rId6"/>
              </a:rPr>
              <a:t>PedF</a:t>
            </a:r>
            <a:r>
              <a:rPr lang="cs-CZ" dirty="0" smtClean="0">
                <a:hlinkClick r:id="rId6"/>
              </a:rPr>
              <a:t> UK </a:t>
            </a:r>
            <a:r>
              <a:rPr lang="cs-CZ" dirty="0" smtClean="0"/>
              <a:t>(</a:t>
            </a:r>
            <a:r>
              <a:rPr lang="cs-CZ" dirty="0" smtClean="0">
                <a:hlinkClick r:id="rId7"/>
              </a:rPr>
              <a:t>REFLEX</a:t>
            </a:r>
            <a:r>
              <a:rPr lang="cs-CZ" dirty="0" smtClean="0"/>
              <a:t>, </a:t>
            </a:r>
            <a:r>
              <a:rPr lang="cs-CZ" dirty="0" smtClean="0">
                <a:hlinkClick r:id="rId8"/>
              </a:rPr>
              <a:t>nezaměstnanost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9"/>
              </a:rPr>
              <a:t>Zpráva o stavu českého vysokého školství v mezinárodním srovnání </a:t>
            </a:r>
            <a:r>
              <a:rPr lang="cs-CZ" dirty="0" smtClean="0">
                <a:hlinkClick r:id="rId9"/>
              </a:rPr>
              <a:t>OECD</a:t>
            </a:r>
            <a:endParaRPr lang="cs-CZ" dirty="0" smtClean="0"/>
          </a:p>
          <a:p>
            <a:r>
              <a:rPr lang="cs-CZ" dirty="0" smtClean="0"/>
              <a:t>Řada výzkumných šetření (např. NÚV, CERGE-EI…)</a:t>
            </a:r>
          </a:p>
        </p:txBody>
      </p:sp>
    </p:spTree>
    <p:extLst>
      <p:ext uri="{BB962C8B-B14F-4D97-AF65-F5344CB8AC3E}">
        <p14:creationId xmlns:p14="http://schemas.microsoft.com/office/powerpoint/2010/main" val="424790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" y="1196752"/>
            <a:ext cx="91440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3501008"/>
            <a:ext cx="5688632" cy="3096344"/>
          </a:xfrm>
        </p:spPr>
        <p:txBody>
          <a:bodyPr/>
          <a:lstStyle/>
          <a:p>
            <a:pPr marL="0" indent="0" algn="ctr">
              <a:buNone/>
            </a:pPr>
            <a:endParaRPr lang="pl-PL" sz="2800" b="1" dirty="0" smtClean="0">
              <a:solidFill>
                <a:srgbClr val="418E96"/>
              </a:solidFill>
            </a:endParaRPr>
          </a:p>
          <a:p>
            <a:pPr marL="0" indent="0" algn="ctr">
              <a:buNone/>
            </a:pPr>
            <a:r>
              <a:rPr lang="pl-PL" sz="2800" b="1" smtClean="0">
                <a:solidFill>
                  <a:srgbClr val="418E96"/>
                </a:solidFill>
              </a:rPr>
              <a:t>Děkujeme vám za pozornost</a:t>
            </a:r>
            <a:endParaRPr lang="pl-PL" sz="2800" b="1" dirty="0" smtClean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pl-PL" sz="2800" b="1" dirty="0" smtClean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cs-CZ" smtClean="0"/>
              <a:t>www.msmt.cz</a:t>
            </a:r>
          </a:p>
          <a:p>
            <a:pPr marL="0" indent="0" algn="ctr">
              <a:buNone/>
            </a:pPr>
            <a:r>
              <a:rPr lang="cs-CZ" sz="1500" smtClean="0"/>
              <a:t>Tomas.Fliegl@msmt.cz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en-GB" b="1" dirty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6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Cíl prezentace</a:t>
            </a:r>
          </a:p>
          <a:p>
            <a:pPr marL="0" indent="0">
              <a:buNone/>
            </a:pPr>
            <a:r>
              <a:rPr lang="cs-CZ" b="1" dirty="0" smtClean="0"/>
              <a:t>Představit pedagogickým pracovníkům majícím vliv na výběr studijní dráhy středoškoláka:</a:t>
            </a:r>
          </a:p>
          <a:p>
            <a:pPr marL="800100" lvl="1">
              <a:buFont typeface="+mj-lt"/>
              <a:buAutoNum type="arabicPeriod"/>
            </a:pPr>
            <a:r>
              <a:rPr lang="cs-CZ" sz="2000" dirty="0" smtClean="0"/>
              <a:t>Základní (a přitom mnohdy nejasné) podmínky studia na vysokých školách,</a:t>
            </a:r>
          </a:p>
          <a:p>
            <a:pPr marL="800100" lvl="1">
              <a:buFont typeface="+mj-lt"/>
              <a:buAutoNum type="arabicPeriod"/>
            </a:pPr>
            <a:r>
              <a:rPr lang="cs-CZ" sz="2000" dirty="0" smtClean="0"/>
              <a:t>Ukázku zdrojů dat v oblastech, které budoucí studenty zajímají (např. uplatnitelnost, finanční dostupnost),</a:t>
            </a:r>
          </a:p>
          <a:p>
            <a:pPr marL="800100" lvl="1">
              <a:buFont typeface="+mj-lt"/>
              <a:buAutoNum type="arabicPeriod"/>
            </a:pPr>
            <a:r>
              <a:rPr lang="cs-CZ" sz="2000" dirty="0" smtClean="0"/>
              <a:t>Aktuální informace o vysokém školství.</a:t>
            </a:r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4804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Co žáky při výběru studia zajímá?</a:t>
            </a:r>
          </a:p>
          <a:p>
            <a:pPr marL="0" indent="0">
              <a:buNone/>
            </a:pPr>
            <a:r>
              <a:rPr lang="cs-CZ" b="1" dirty="0" smtClean="0"/>
              <a:t>Na co se žáci ptají pedagogů či výchovných poradců, když si vybírají studium?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smtClean="0"/>
              <a:t>Praktické: Jak se přihlásit, kolik studium stojí atp.?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smtClean="0"/>
              <a:t>Studijní: Jakou školu a obor si vybrat?</a:t>
            </a:r>
          </a:p>
          <a:p>
            <a:pPr marL="0" indent="0">
              <a:buNone/>
            </a:pPr>
            <a:r>
              <a:rPr lang="cs-CZ" sz="1800" i="1" u="sng" dirty="0" smtClean="0"/>
              <a:t>Jakou </a:t>
            </a:r>
            <a:r>
              <a:rPr lang="cs-CZ" sz="1800" i="1" u="sng" dirty="0"/>
              <a:t>roli hrály níže uvedené aspekty při výběru školy, na které studujete? </a:t>
            </a:r>
            <a:r>
              <a:rPr lang="cs-CZ" sz="1800" i="1" u="sng" dirty="0" smtClean="0"/>
              <a:t>(%) </a:t>
            </a:r>
            <a:endParaRPr lang="cs-CZ" sz="1800" i="1" u="sng" dirty="0"/>
          </a:p>
          <a:p>
            <a:pPr lvl="1"/>
            <a:endParaRPr lang="cs-CZ" sz="1800" dirty="0" smtClean="0"/>
          </a:p>
          <a:p>
            <a:pPr lvl="1"/>
            <a:endParaRPr lang="cs-CZ" b="1" dirty="0" smtClean="0"/>
          </a:p>
          <a:p>
            <a:endParaRPr lang="cs-CZ" b="1" dirty="0" smtClean="0"/>
          </a:p>
          <a:p>
            <a:pPr marL="457200" lvl="1" indent="0">
              <a:buNone/>
            </a:pPr>
            <a:endParaRPr lang="cs-CZ" sz="1700" dirty="0" smtClean="0"/>
          </a:p>
          <a:p>
            <a:pPr lvl="1"/>
            <a:endParaRPr lang="cs-CZ" dirty="0" smtClean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51332476"/>
              </p:ext>
            </p:extLst>
          </p:nvPr>
        </p:nvGraphicFramePr>
        <p:xfrm>
          <a:off x="1115616" y="3501008"/>
          <a:ext cx="7344816" cy="31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115616" y="6558036"/>
            <a:ext cx="1973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zdroj: šetření Eurostudent  VI</a:t>
            </a:r>
          </a:p>
        </p:txBody>
      </p:sp>
    </p:spTree>
    <p:extLst>
      <p:ext uri="{BB962C8B-B14F-4D97-AF65-F5344CB8AC3E}">
        <p14:creationId xmlns:p14="http://schemas.microsoft.com/office/powerpoint/2010/main" val="56155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r>
              <a:rPr lang="cs-CZ" sz="3400" b="1" spc="300" smtClean="0">
                <a:solidFill>
                  <a:srgbClr val="418E96"/>
                </a:solidFill>
              </a:rPr>
              <a:t>I. ZÁKLADNÍ PODMÍNKY STUDIA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947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Vysoké školy</a:t>
            </a:r>
          </a:p>
          <a:p>
            <a:r>
              <a:rPr lang="cs-CZ" b="1" dirty="0" smtClean="0"/>
              <a:t>Typy vysokých škol: </a:t>
            </a:r>
            <a:r>
              <a:rPr lang="cs-CZ" dirty="0" smtClean="0"/>
              <a:t>veřejné (26), soukromé (39), státní (2) a nově i  zahraniční vysoké školy a jejich pobočky (5)</a:t>
            </a:r>
          </a:p>
          <a:p>
            <a:r>
              <a:rPr lang="cs-CZ" b="1" dirty="0" smtClean="0"/>
              <a:t>Studium podle zákona o vysokých školách: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akreditace studijního programu,</a:t>
            </a:r>
            <a:endParaRPr lang="cs-CZ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státní souhlas pro </a:t>
            </a:r>
            <a:r>
              <a:rPr lang="cs-CZ" sz="1800" dirty="0" smtClean="0"/>
              <a:t>soukromé VŠ,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smtClean="0"/>
              <a:t>povolení k působení zahraniční VŠ.</a:t>
            </a:r>
          </a:p>
          <a:p>
            <a:pPr lvl="1"/>
            <a:r>
              <a:rPr lang="cs-CZ" sz="1800" dirty="0" smtClean="0"/>
              <a:t>Všechny informace v </a:t>
            </a:r>
            <a:r>
              <a:rPr lang="cs-CZ" sz="1800" dirty="0" smtClean="0">
                <a:hlinkClick r:id="rId2"/>
              </a:rPr>
              <a:t>Registru vysokých škol a uskutečňovaných studijních programů</a:t>
            </a:r>
            <a:endParaRPr lang="cs-CZ" sz="1800" dirty="0" smtClean="0">
              <a:solidFill>
                <a:srgbClr val="FF0000"/>
              </a:solidFill>
            </a:endParaRPr>
          </a:p>
          <a:p>
            <a:pPr lvl="1"/>
            <a:r>
              <a:rPr lang="cs-CZ" sz="1800" dirty="0" smtClean="0"/>
              <a:t>Na zahraniční vysoké škole </a:t>
            </a:r>
            <a:r>
              <a:rPr lang="cs-CZ" sz="1800" b="1" dirty="0" smtClean="0"/>
              <a:t>nikdy </a:t>
            </a:r>
            <a:r>
              <a:rPr lang="cs-CZ" sz="1800" dirty="0" smtClean="0"/>
              <a:t>nemůže být udělen český titul! U zahraničního </a:t>
            </a:r>
            <a:r>
              <a:rPr lang="cs-CZ" sz="1800" smtClean="0"/>
              <a:t>vzdělání </a:t>
            </a:r>
            <a:r>
              <a:rPr lang="cs-CZ" sz="1800" smtClean="0"/>
              <a:t>může být pro další studium či pracovní uplatnění atd. vyžadováno uznání</a:t>
            </a:r>
            <a:r>
              <a:rPr lang="cs-CZ" sz="1800" dirty="0" smtClean="0"/>
              <a:t>, tzv. nostrifikace – nelze však udělit český titul.</a:t>
            </a:r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6997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Zákon a předpisy upravující studium na VŠ</a:t>
            </a:r>
          </a:p>
          <a:p>
            <a:r>
              <a:rPr lang="cs-CZ" b="1" dirty="0" smtClean="0"/>
              <a:t>Vysoké školy se řídí </a:t>
            </a:r>
            <a:r>
              <a:rPr lang="cs-CZ" b="1" dirty="0">
                <a:hlinkClick r:id="rId2"/>
              </a:rPr>
              <a:t>zákonem č. 111/1998 Sb., o </a:t>
            </a:r>
            <a:r>
              <a:rPr lang="cs-CZ" b="1">
                <a:hlinkClick r:id="rId2"/>
              </a:rPr>
              <a:t>vysokých </a:t>
            </a:r>
            <a:r>
              <a:rPr lang="cs-CZ" b="1" smtClean="0">
                <a:hlinkClick r:id="rId2"/>
              </a:rPr>
              <a:t>školách</a:t>
            </a:r>
            <a:endParaRPr lang="cs-CZ" b="1"/>
          </a:p>
          <a:p>
            <a:r>
              <a:rPr lang="cs-CZ" smtClean="0"/>
              <a:t>Každá </a:t>
            </a:r>
            <a:r>
              <a:rPr lang="cs-CZ" dirty="0" smtClean="0"/>
              <a:t>vysoká škola si stanovuje</a:t>
            </a:r>
            <a:r>
              <a:rPr lang="cs-CZ" b="1" dirty="0" smtClean="0"/>
              <a:t> </a:t>
            </a:r>
            <a:r>
              <a:rPr lang="cs-CZ" dirty="0" smtClean="0"/>
              <a:t>vlastní </a:t>
            </a:r>
            <a:r>
              <a:rPr lang="cs-CZ" b="1" dirty="0" smtClean="0"/>
              <a:t>vnitřní předpisy</a:t>
            </a:r>
          </a:p>
          <a:p>
            <a:pPr lvl="1"/>
            <a:r>
              <a:rPr lang="cs-CZ" sz="1800" b="1" dirty="0" smtClean="0"/>
              <a:t>Závazné </a:t>
            </a:r>
            <a:r>
              <a:rPr lang="cs-CZ" sz="1800" b="1" dirty="0"/>
              <a:t>právní předpisy</a:t>
            </a:r>
            <a:r>
              <a:rPr lang="cs-CZ" sz="1800" dirty="0"/>
              <a:t>, které upravují podrobné podmínky důležité pro činnost školy, práva a povinnosti studentů, stanovují postupy pro řešení konkrétních záležitostí (např. odvolání proti rozhodnutí o vyměření poplatku spojeného se studiem), otázky týkající zápisu do studia, případně ukončení studia a další.</a:t>
            </a:r>
          </a:p>
          <a:p>
            <a:pPr lvl="1"/>
            <a:r>
              <a:rPr lang="cs-CZ" sz="1800" dirty="0" smtClean="0"/>
              <a:t>Musí být </a:t>
            </a:r>
            <a:r>
              <a:rPr lang="cs-CZ" sz="1800" b="1" dirty="0" smtClean="0"/>
              <a:t>v souladu se zákonem</a:t>
            </a:r>
            <a:r>
              <a:rPr lang="cs-CZ" sz="1800" dirty="0" smtClean="0"/>
              <a:t> o vysokých školách</a:t>
            </a:r>
          </a:p>
          <a:p>
            <a:pPr lvl="1"/>
            <a:r>
              <a:rPr lang="cs-CZ" sz="1800" dirty="0" smtClean="0"/>
              <a:t>Jedná </a:t>
            </a:r>
            <a:r>
              <a:rPr lang="cs-CZ" sz="1800" dirty="0"/>
              <a:t>se zejména o: </a:t>
            </a:r>
            <a:r>
              <a:rPr lang="cs-CZ" sz="1800" dirty="0" smtClean="0"/>
              <a:t>Statut vysoké školy, </a:t>
            </a:r>
            <a:r>
              <a:rPr lang="cs-CZ" sz="1800" b="1" dirty="0" smtClean="0"/>
              <a:t>Studijní a </a:t>
            </a:r>
            <a:r>
              <a:rPr lang="cs-CZ" sz="1800" b="1" dirty="0"/>
              <a:t>zkušební řád</a:t>
            </a:r>
            <a:r>
              <a:rPr lang="cs-CZ" sz="1800" dirty="0"/>
              <a:t>, </a:t>
            </a:r>
            <a:r>
              <a:rPr lang="cs-CZ" sz="1800" dirty="0" smtClean="0"/>
              <a:t>Disciplinární řád, Stipendijní řád aj. 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630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Přechod SŠ-VŠ, zápis, status studenta </a:t>
            </a:r>
          </a:p>
          <a:p>
            <a:pPr algn="just"/>
            <a:r>
              <a:rPr lang="cs-CZ" dirty="0"/>
              <a:t>Osobě do dovršení 26. roku věku zůstávají </a:t>
            </a:r>
            <a:r>
              <a:rPr lang="cs-CZ" b="1" dirty="0"/>
              <a:t>výhody žáka/studenta </a:t>
            </a:r>
            <a:r>
              <a:rPr lang="cs-CZ" b="1" dirty="0" smtClean="0"/>
              <a:t>i </a:t>
            </a:r>
            <a:r>
              <a:rPr lang="cs-CZ" b="1" dirty="0"/>
              <a:t>v době mezi ukončením SŠ studia a VŠ studia</a:t>
            </a:r>
            <a:r>
              <a:rPr lang="cs-CZ" dirty="0"/>
              <a:t>, jestliže </a:t>
            </a:r>
            <a:r>
              <a:rPr lang="cs-CZ" dirty="0" smtClean="0"/>
              <a:t>žák pokračuje </a:t>
            </a:r>
            <a:r>
              <a:rPr lang="cs-CZ" dirty="0"/>
              <a:t>bez přerušení v dalším </a:t>
            </a:r>
            <a:r>
              <a:rPr lang="cs-CZ" dirty="0" smtClean="0"/>
              <a:t>studiu </a:t>
            </a:r>
            <a:r>
              <a:rPr lang="cs-CZ" i="1" dirty="0"/>
              <a:t>(zákon č. 117/1995 </a:t>
            </a:r>
            <a:r>
              <a:rPr lang="cs-CZ" i="1" dirty="0" smtClean="0"/>
              <a:t>Sb., o státní sociální podpoře, § 14, odst. 2, bod a).</a:t>
            </a:r>
          </a:p>
          <a:p>
            <a:pPr lvl="1"/>
            <a:r>
              <a:rPr lang="cs-CZ" sz="1700" dirty="0" smtClean="0"/>
              <a:t>zdravotní </a:t>
            </a:r>
            <a:r>
              <a:rPr lang="cs-CZ" sz="1700" dirty="0"/>
              <a:t>pojištění </a:t>
            </a:r>
            <a:r>
              <a:rPr lang="cs-CZ" sz="1700"/>
              <a:t>hrazené </a:t>
            </a:r>
            <a:r>
              <a:rPr lang="cs-CZ" sz="1700" smtClean="0"/>
              <a:t>státem (nikoliv tzv. sociální pojištění),</a:t>
            </a:r>
            <a:endParaRPr lang="cs-CZ" sz="1700" dirty="0" smtClean="0"/>
          </a:p>
          <a:p>
            <a:pPr lvl="1"/>
            <a:r>
              <a:rPr lang="cs-CZ" sz="1700" dirty="0" smtClean="0"/>
              <a:t>daňové </a:t>
            </a:r>
            <a:r>
              <a:rPr lang="cs-CZ" sz="1700" dirty="0"/>
              <a:t>zvýhodnění pro </a:t>
            </a:r>
            <a:r>
              <a:rPr lang="cs-CZ" sz="1700" dirty="0" smtClean="0"/>
              <a:t>rodiče,</a:t>
            </a:r>
          </a:p>
          <a:p>
            <a:pPr lvl="1"/>
            <a:r>
              <a:rPr lang="cs-CZ" sz="1700" dirty="0" smtClean="0"/>
              <a:t>sleva </a:t>
            </a:r>
            <a:r>
              <a:rPr lang="cs-CZ" sz="1700" dirty="0"/>
              <a:t>na dani z příjmu pro </a:t>
            </a:r>
            <a:r>
              <a:rPr lang="cs-CZ" sz="1700" dirty="0" smtClean="0"/>
              <a:t>žáka/studenta.</a:t>
            </a:r>
          </a:p>
          <a:p>
            <a:r>
              <a:rPr lang="cs-CZ" dirty="0" smtClean="0"/>
              <a:t>Studentem vysoké školy se osoba stává dnem </a:t>
            </a:r>
            <a:r>
              <a:rPr lang="cs-CZ" b="1" dirty="0" smtClean="0"/>
              <a:t>zápisu ke studiu</a:t>
            </a:r>
            <a:r>
              <a:rPr lang="cs-CZ" dirty="0" smtClean="0"/>
              <a:t>.</a:t>
            </a:r>
          </a:p>
          <a:p>
            <a:pPr lvl="1"/>
            <a:r>
              <a:rPr lang="cs-CZ" sz="1700" dirty="0" smtClean="0"/>
              <a:t>Pozor na vícenásobné zápisy: doba všech studií se započítává a v případě neúspěšného studia hrozí v dalším studiu poplatky (viz dále).</a:t>
            </a:r>
          </a:p>
          <a:p>
            <a:r>
              <a:rPr lang="cs-CZ" sz="2200" dirty="0" smtClean="0"/>
              <a:t>Status studenta</a:t>
            </a:r>
          </a:p>
          <a:p>
            <a:pPr lvl="1"/>
            <a:r>
              <a:rPr lang="cs-CZ" sz="1700" dirty="0" smtClean="0"/>
              <a:t>Matoucí pojem: studentem je kdokoliv, kdo je zapsán na VŠ a nemá přerušené studium, nárok na výhody (viz výše + další) je však podmíněn dodržením věkové hranice </a:t>
            </a:r>
            <a:r>
              <a:rPr lang="cs-CZ" sz="1700" b="1" dirty="0" smtClean="0">
                <a:sym typeface="Symbol" panose="05050102010706020507" pitchFamily="18" charset="2"/>
              </a:rPr>
              <a:t></a:t>
            </a:r>
            <a:r>
              <a:rPr lang="cs-CZ" sz="1700" b="1" dirty="0" smtClean="0"/>
              <a:t>26 let</a:t>
            </a:r>
            <a:r>
              <a:rPr lang="cs-CZ" sz="1700" dirty="0" smtClean="0"/>
              <a:t>.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178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>
                <a:solidFill>
                  <a:srgbClr val="418E96"/>
                </a:solidFill>
              </a:rPr>
              <a:t>Podmínky přijetí na vysokou </a:t>
            </a:r>
            <a:r>
              <a:rPr lang="cs-CZ" sz="2500" b="1" spc="300" dirty="0" smtClean="0">
                <a:solidFill>
                  <a:srgbClr val="418E96"/>
                </a:solidFill>
              </a:rPr>
              <a:t>školu</a:t>
            </a:r>
            <a:endParaRPr lang="cs-CZ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7488832" cy="244827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94569" y="4753917"/>
            <a:ext cx="1973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zdroj: šetření Eurostudent  VI</a:t>
            </a:r>
          </a:p>
        </p:txBody>
      </p:sp>
    </p:spTree>
    <p:extLst>
      <p:ext uri="{BB962C8B-B14F-4D97-AF65-F5344CB8AC3E}">
        <p14:creationId xmlns:p14="http://schemas.microsoft.com/office/powerpoint/2010/main" val="23959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r>
              <a:rPr lang="cs-CZ" sz="3400" b="1" spc="300" smtClean="0">
                <a:solidFill>
                  <a:srgbClr val="418E96"/>
                </a:solidFill>
              </a:rPr>
              <a:t>II. STUDIUM A FINANCE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406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1162</Words>
  <Application>Microsoft Office PowerPoint</Application>
  <PresentationFormat>Předvádění na obrazovce (4:3)</PresentationFormat>
  <Paragraphs>126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Tahoma</vt:lpstr>
      <vt:lpstr>Motiv systému Office</vt:lpstr>
      <vt:lpstr>Vysoké školství ČR: „Povinné minimum” pro budoucího studenta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podpora sportu  pro rok 2013</dc:title>
  <dc:creator>User</dc:creator>
  <cp:lastModifiedBy>Fliegl Tomáš</cp:lastModifiedBy>
  <cp:revision>124</cp:revision>
  <dcterms:created xsi:type="dcterms:W3CDTF">2013-10-09T10:41:53Z</dcterms:created>
  <dcterms:modified xsi:type="dcterms:W3CDTF">2017-10-16T08:22:22Z</dcterms:modified>
</cp:coreProperties>
</file>