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4646" r:id="rId1"/>
    <p:sldMasterId id="2147484605" r:id="rId2"/>
  </p:sldMasterIdLst>
  <p:notesMasterIdLst>
    <p:notesMasterId r:id="rId27"/>
  </p:notesMasterIdLst>
  <p:handoutMasterIdLst>
    <p:handoutMasterId r:id="rId28"/>
  </p:handoutMasterIdLst>
  <p:sldIdLst>
    <p:sldId id="960" r:id="rId3"/>
    <p:sldId id="1006" r:id="rId4"/>
    <p:sldId id="1007" r:id="rId5"/>
    <p:sldId id="1003" r:id="rId6"/>
    <p:sldId id="982" r:id="rId7"/>
    <p:sldId id="1009" r:id="rId8"/>
    <p:sldId id="1005" r:id="rId9"/>
    <p:sldId id="984" r:id="rId10"/>
    <p:sldId id="1011" r:id="rId11"/>
    <p:sldId id="987" r:id="rId12"/>
    <p:sldId id="1012" r:id="rId13"/>
    <p:sldId id="989" r:id="rId14"/>
    <p:sldId id="990" r:id="rId15"/>
    <p:sldId id="991" r:id="rId16"/>
    <p:sldId id="992" r:id="rId17"/>
    <p:sldId id="995" r:id="rId18"/>
    <p:sldId id="1002" r:id="rId19"/>
    <p:sldId id="1004" r:id="rId20"/>
    <p:sldId id="1013" r:id="rId21"/>
    <p:sldId id="1014" r:id="rId22"/>
    <p:sldId id="1015" r:id="rId23"/>
    <p:sldId id="1016" r:id="rId24"/>
    <p:sldId id="1017" r:id="rId25"/>
    <p:sldId id="1018" r:id="rId26"/>
  </p:sldIdLst>
  <p:sldSz cx="9144000" cy="6858000" type="screen4x3"/>
  <p:notesSz cx="6797675" cy="9926638"/>
  <p:defaultTextStyle>
    <a:defPPr>
      <a:defRPr lang="de-DE"/>
    </a:defPPr>
    <a:lvl1pPr algn="l" rtl="0" fontAlgn="base">
      <a:spcBef>
        <a:spcPct val="0"/>
      </a:spcBef>
      <a:spcAft>
        <a:spcPct val="0"/>
      </a:spcAft>
      <a:defRPr sz="2400" kern="1200">
        <a:solidFill>
          <a:schemeClr val="tx1"/>
        </a:solidFill>
        <a:latin typeface="Arial" pitchFamily="26" charset="0"/>
        <a:ea typeface="ヒラギノ角ゴ Pro W3" pitchFamily="26" charset="-128"/>
        <a:cs typeface="ヒラギノ角ゴ Pro W3" pitchFamily="26" charset="-128"/>
      </a:defRPr>
    </a:lvl1pPr>
    <a:lvl2pPr marL="457200" algn="l" rtl="0" fontAlgn="base">
      <a:spcBef>
        <a:spcPct val="0"/>
      </a:spcBef>
      <a:spcAft>
        <a:spcPct val="0"/>
      </a:spcAft>
      <a:defRPr sz="2400" kern="1200">
        <a:solidFill>
          <a:schemeClr val="tx1"/>
        </a:solidFill>
        <a:latin typeface="Arial" pitchFamily="26" charset="0"/>
        <a:ea typeface="ヒラギノ角ゴ Pro W3" pitchFamily="26" charset="-128"/>
        <a:cs typeface="ヒラギノ角ゴ Pro W3" pitchFamily="26" charset="-128"/>
      </a:defRPr>
    </a:lvl2pPr>
    <a:lvl3pPr marL="914400" algn="l" rtl="0" fontAlgn="base">
      <a:spcBef>
        <a:spcPct val="0"/>
      </a:spcBef>
      <a:spcAft>
        <a:spcPct val="0"/>
      </a:spcAft>
      <a:defRPr sz="2400" kern="1200">
        <a:solidFill>
          <a:schemeClr val="tx1"/>
        </a:solidFill>
        <a:latin typeface="Arial" pitchFamily="26" charset="0"/>
        <a:ea typeface="ヒラギノ角ゴ Pro W3" pitchFamily="26" charset="-128"/>
        <a:cs typeface="ヒラギノ角ゴ Pro W3" pitchFamily="26" charset="-128"/>
      </a:defRPr>
    </a:lvl3pPr>
    <a:lvl4pPr marL="1371600" algn="l" rtl="0" fontAlgn="base">
      <a:spcBef>
        <a:spcPct val="0"/>
      </a:spcBef>
      <a:spcAft>
        <a:spcPct val="0"/>
      </a:spcAft>
      <a:defRPr sz="2400" kern="1200">
        <a:solidFill>
          <a:schemeClr val="tx1"/>
        </a:solidFill>
        <a:latin typeface="Arial" pitchFamily="26" charset="0"/>
        <a:ea typeface="ヒラギノ角ゴ Pro W3" pitchFamily="26" charset="-128"/>
        <a:cs typeface="ヒラギノ角ゴ Pro W3" pitchFamily="26" charset="-128"/>
      </a:defRPr>
    </a:lvl4pPr>
    <a:lvl5pPr marL="1828800" algn="l" rtl="0" fontAlgn="base">
      <a:spcBef>
        <a:spcPct val="0"/>
      </a:spcBef>
      <a:spcAft>
        <a:spcPct val="0"/>
      </a:spcAft>
      <a:defRPr sz="2400" kern="1200">
        <a:solidFill>
          <a:schemeClr val="tx1"/>
        </a:solidFill>
        <a:latin typeface="Arial" pitchFamily="26" charset="0"/>
        <a:ea typeface="ヒラギノ角ゴ Pro W3" pitchFamily="26" charset="-128"/>
        <a:cs typeface="ヒラギノ角ゴ Pro W3" pitchFamily="26" charset="-128"/>
      </a:defRPr>
    </a:lvl5pPr>
    <a:lvl6pPr marL="2286000" algn="l" defTabSz="457200" rtl="0" eaLnBrk="1" latinLnBrk="0" hangingPunct="1">
      <a:defRPr sz="2400" kern="1200">
        <a:solidFill>
          <a:schemeClr val="tx1"/>
        </a:solidFill>
        <a:latin typeface="Arial" pitchFamily="26" charset="0"/>
        <a:ea typeface="ヒラギノ角ゴ Pro W3" pitchFamily="26" charset="-128"/>
        <a:cs typeface="ヒラギノ角ゴ Pro W3" pitchFamily="26" charset="-128"/>
      </a:defRPr>
    </a:lvl6pPr>
    <a:lvl7pPr marL="2743200" algn="l" defTabSz="457200" rtl="0" eaLnBrk="1" latinLnBrk="0" hangingPunct="1">
      <a:defRPr sz="2400" kern="1200">
        <a:solidFill>
          <a:schemeClr val="tx1"/>
        </a:solidFill>
        <a:latin typeface="Arial" pitchFamily="26" charset="0"/>
        <a:ea typeface="ヒラギノ角ゴ Pro W3" pitchFamily="26" charset="-128"/>
        <a:cs typeface="ヒラギノ角ゴ Pro W3" pitchFamily="26" charset="-128"/>
      </a:defRPr>
    </a:lvl7pPr>
    <a:lvl8pPr marL="3200400" algn="l" defTabSz="457200" rtl="0" eaLnBrk="1" latinLnBrk="0" hangingPunct="1">
      <a:defRPr sz="2400" kern="1200">
        <a:solidFill>
          <a:schemeClr val="tx1"/>
        </a:solidFill>
        <a:latin typeface="Arial" pitchFamily="26" charset="0"/>
        <a:ea typeface="ヒラギノ角ゴ Pro W3" pitchFamily="26" charset="-128"/>
        <a:cs typeface="ヒラギノ角ゴ Pro W3" pitchFamily="26" charset="-128"/>
      </a:defRPr>
    </a:lvl8pPr>
    <a:lvl9pPr marL="3657600" algn="l" defTabSz="457200" rtl="0" eaLnBrk="1" latinLnBrk="0" hangingPunct="1">
      <a:defRPr sz="2400" kern="1200">
        <a:solidFill>
          <a:schemeClr val="tx1"/>
        </a:solidFill>
        <a:latin typeface="Arial" pitchFamily="26" charset="0"/>
        <a:ea typeface="ヒラギノ角ゴ Pro W3" pitchFamily="26" charset="-128"/>
        <a:cs typeface="ヒラギノ角ゴ Pro W3" pitchFamily="26" charset="-128"/>
      </a:defRPr>
    </a:lvl9pPr>
  </p:defaultTextStyle>
  <p:extLst>
    <p:ext uri="{EFAFB233-063F-42B5-8137-9DF3F51BA10A}">
      <p15:sldGuideLst xmlns:p15="http://schemas.microsoft.com/office/powerpoint/2012/main">
        <p15:guide id="1" orient="horz" pos="1358">
          <p15:clr>
            <a:srgbClr val="A4A3A4"/>
          </p15:clr>
        </p15:guide>
        <p15:guide id="2" pos="281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clrMru>
    <a:srgbClr val="529A43"/>
    <a:srgbClr val="72AD46"/>
    <a:srgbClr val="FFFFFF"/>
    <a:srgbClr val="FFB933"/>
    <a:srgbClr val="30AD1C"/>
    <a:srgbClr val="FFFB17"/>
    <a:srgbClr val="00FF00"/>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26" autoAdjust="0"/>
    <p:restoredTop sz="81294" autoAdjust="0"/>
  </p:normalViewPr>
  <p:slideViewPr>
    <p:cSldViewPr snapToGrid="0">
      <p:cViewPr varScale="1">
        <p:scale>
          <a:sx n="94" d="100"/>
          <a:sy n="94" d="100"/>
        </p:scale>
        <p:origin x="2184" y="96"/>
      </p:cViewPr>
      <p:guideLst>
        <p:guide orient="horz" pos="1358"/>
        <p:guide pos="281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hdr" sz="quarter"/>
          </p:nvPr>
        </p:nvSpPr>
        <p:spPr bwMode="auto">
          <a:xfrm>
            <a:off x="1" y="1"/>
            <a:ext cx="2946145"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Arial" pitchFamily="-111" charset="0"/>
                <a:ea typeface="ヒラギノ角ゴ Pro W3" pitchFamily="-111" charset="-128"/>
                <a:cs typeface="ヒラギノ角ゴ Pro W3" pitchFamily="-111" charset="-128"/>
              </a:defRPr>
            </a:lvl1pPr>
          </a:lstStyle>
          <a:p>
            <a:pPr>
              <a:defRPr/>
            </a:pPr>
            <a:endParaRPr lang="en-GB"/>
          </a:p>
        </p:txBody>
      </p:sp>
      <p:sp>
        <p:nvSpPr>
          <p:cNvPr id="28675" name="Rectangle 3"/>
          <p:cNvSpPr>
            <a:spLocks noGrp="1" noChangeArrowheads="1"/>
          </p:cNvSpPr>
          <p:nvPr>
            <p:ph type="dt" sz="quarter" idx="1"/>
          </p:nvPr>
        </p:nvSpPr>
        <p:spPr bwMode="auto">
          <a:xfrm>
            <a:off x="3849911" y="1"/>
            <a:ext cx="2946144"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Arial" pitchFamily="-111" charset="0"/>
                <a:ea typeface="ヒラギノ角ゴ Pro W3" pitchFamily="-111" charset="-128"/>
                <a:cs typeface="ヒラギノ角ゴ Pro W3" pitchFamily="-111" charset="-128"/>
              </a:defRPr>
            </a:lvl1pPr>
          </a:lstStyle>
          <a:p>
            <a:pPr>
              <a:defRPr/>
            </a:pPr>
            <a:endParaRPr lang="en-GB"/>
          </a:p>
        </p:txBody>
      </p:sp>
      <p:sp>
        <p:nvSpPr>
          <p:cNvPr id="28676" name="Rectangle 4"/>
          <p:cNvSpPr>
            <a:spLocks noGrp="1" noChangeArrowheads="1"/>
          </p:cNvSpPr>
          <p:nvPr>
            <p:ph type="ftr" sz="quarter" idx="2"/>
          </p:nvPr>
        </p:nvSpPr>
        <p:spPr bwMode="auto">
          <a:xfrm>
            <a:off x="1" y="9428163"/>
            <a:ext cx="2946145"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Arial" pitchFamily="-111" charset="0"/>
                <a:ea typeface="ヒラギノ角ゴ Pro W3" pitchFamily="-111" charset="-128"/>
                <a:cs typeface="ヒラギノ角ゴ Pro W3" pitchFamily="-111" charset="-128"/>
              </a:defRPr>
            </a:lvl1pPr>
          </a:lstStyle>
          <a:p>
            <a:pPr>
              <a:defRPr/>
            </a:pPr>
            <a:endParaRPr lang="en-GB"/>
          </a:p>
        </p:txBody>
      </p:sp>
      <p:sp>
        <p:nvSpPr>
          <p:cNvPr id="28677" name="Rectangle 5"/>
          <p:cNvSpPr>
            <a:spLocks noGrp="1" noChangeArrowheads="1"/>
          </p:cNvSpPr>
          <p:nvPr>
            <p:ph type="sldNum" sz="quarter" idx="3"/>
          </p:nvPr>
        </p:nvSpPr>
        <p:spPr bwMode="auto">
          <a:xfrm>
            <a:off x="3849911" y="9428163"/>
            <a:ext cx="2946144"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Arial" pitchFamily="-111" charset="0"/>
                <a:ea typeface="ヒラギノ角ゴ Pro W3" pitchFamily="-111" charset="-128"/>
                <a:cs typeface="ヒラギノ角ゴ Pro W3" pitchFamily="-111" charset="-128"/>
              </a:defRPr>
            </a:lvl1pPr>
          </a:lstStyle>
          <a:p>
            <a:pPr>
              <a:defRPr/>
            </a:pPr>
            <a:fld id="{C6FF1BC3-A78E-0C47-B5E6-CF680C4AEF87}" type="slidenum">
              <a:rPr lang="en-GB"/>
              <a:pPr>
                <a:defRPr/>
              </a:pPr>
              <a:t>‹#›</a:t>
            </a:fld>
            <a:endParaRPr lang="en-GB"/>
          </a:p>
        </p:txBody>
      </p:sp>
    </p:spTree>
    <p:extLst>
      <p:ext uri="{BB962C8B-B14F-4D97-AF65-F5344CB8AC3E}">
        <p14:creationId xmlns:p14="http://schemas.microsoft.com/office/powerpoint/2010/main" val="28820910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1" y="1"/>
            <a:ext cx="2946145" cy="4968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200">
                <a:latin typeface="Arial" pitchFamily="-111" charset="0"/>
                <a:ea typeface="ヒラギノ角ゴ Pro W3" pitchFamily="-111" charset="-128"/>
                <a:cs typeface="ヒラギノ角ゴ Pro W3" pitchFamily="-111" charset="-128"/>
              </a:defRPr>
            </a:lvl1pPr>
          </a:lstStyle>
          <a:p>
            <a:pPr>
              <a:defRPr/>
            </a:pPr>
            <a:endParaRPr lang="en-GB"/>
          </a:p>
        </p:txBody>
      </p:sp>
      <p:sp>
        <p:nvSpPr>
          <p:cNvPr id="4099" name="Rectangle 3"/>
          <p:cNvSpPr>
            <a:spLocks noGrp="1" noChangeArrowheads="1"/>
          </p:cNvSpPr>
          <p:nvPr>
            <p:ph type="dt" idx="1"/>
          </p:nvPr>
        </p:nvSpPr>
        <p:spPr bwMode="auto">
          <a:xfrm>
            <a:off x="3851530" y="1"/>
            <a:ext cx="2946145" cy="4968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200">
                <a:latin typeface="Arial" pitchFamily="-111" charset="0"/>
                <a:ea typeface="ヒラギノ角ゴ Pro W3" pitchFamily="-111" charset="-128"/>
                <a:cs typeface="ヒラギノ角ゴ Pro W3" pitchFamily="-111" charset="-128"/>
              </a:defRPr>
            </a:lvl1pPr>
          </a:lstStyle>
          <a:p>
            <a:pPr>
              <a:defRPr/>
            </a:pPr>
            <a:endParaRPr lang="en-GB"/>
          </a:p>
        </p:txBody>
      </p:sp>
      <p:sp>
        <p:nvSpPr>
          <p:cNvPr id="15364" name="Rectangle 4"/>
          <p:cNvSpPr>
            <a:spLocks noGrp="1" noRot="1" noChangeAspect="1" noChangeArrowheads="1" noTextEdit="1"/>
          </p:cNvSpPr>
          <p:nvPr>
            <p:ph type="sldImg" idx="2"/>
          </p:nvPr>
        </p:nvSpPr>
        <p:spPr bwMode="auto">
          <a:xfrm>
            <a:off x="919163" y="744538"/>
            <a:ext cx="4960937" cy="3722687"/>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07005" y="4714876"/>
            <a:ext cx="4983666" cy="44672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4102" name="Rectangle 6"/>
          <p:cNvSpPr>
            <a:spLocks noGrp="1" noChangeArrowheads="1"/>
          </p:cNvSpPr>
          <p:nvPr>
            <p:ph type="ftr" sz="quarter" idx="4"/>
          </p:nvPr>
        </p:nvSpPr>
        <p:spPr bwMode="auto">
          <a:xfrm>
            <a:off x="1" y="9429750"/>
            <a:ext cx="2946145" cy="496888"/>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defRPr sz="1200">
                <a:latin typeface="Arial" pitchFamily="-111" charset="0"/>
                <a:ea typeface="ヒラギノ角ゴ Pro W3" pitchFamily="-111" charset="-128"/>
                <a:cs typeface="ヒラギノ角ゴ Pro W3" pitchFamily="-111" charset="-128"/>
              </a:defRPr>
            </a:lvl1pPr>
          </a:lstStyle>
          <a:p>
            <a:pPr>
              <a:defRPr/>
            </a:pPr>
            <a:endParaRPr lang="en-GB"/>
          </a:p>
        </p:txBody>
      </p:sp>
      <p:sp>
        <p:nvSpPr>
          <p:cNvPr id="4103" name="Rectangle 7"/>
          <p:cNvSpPr>
            <a:spLocks noGrp="1" noChangeArrowheads="1"/>
          </p:cNvSpPr>
          <p:nvPr>
            <p:ph type="sldNum" sz="quarter" idx="5"/>
          </p:nvPr>
        </p:nvSpPr>
        <p:spPr bwMode="auto">
          <a:xfrm>
            <a:off x="3851530" y="9429750"/>
            <a:ext cx="2946145" cy="496888"/>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defRPr sz="1200">
                <a:latin typeface="Arial" pitchFamily="-111" charset="0"/>
                <a:ea typeface="ヒラギノ角ゴ Pro W3" pitchFamily="-111" charset="-128"/>
                <a:cs typeface="ヒラギノ角ゴ Pro W3" pitchFamily="-111" charset="-128"/>
              </a:defRPr>
            </a:lvl1pPr>
          </a:lstStyle>
          <a:p>
            <a:pPr>
              <a:defRPr/>
            </a:pPr>
            <a:fld id="{F5F40E47-E5A3-014C-91F9-7095A01C62E4}" type="slidenum">
              <a:rPr lang="de-DE"/>
              <a:pPr>
                <a:defRPr/>
              </a:pPr>
              <a:t>‹#›</a:t>
            </a:fld>
            <a:endParaRPr lang="de-DE"/>
          </a:p>
        </p:txBody>
      </p:sp>
    </p:spTree>
    <p:extLst>
      <p:ext uri="{BB962C8B-B14F-4D97-AF65-F5344CB8AC3E}">
        <p14:creationId xmlns:p14="http://schemas.microsoft.com/office/powerpoint/2010/main" val="408042692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1pPr>
    <a:lvl2pPr marL="4572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mn-cs"/>
      </a:defRPr>
    </a:lvl2pPr>
    <a:lvl3pPr marL="914400" algn="l" rtl="0" eaLnBrk="0" fontAlgn="base" hangingPunct="0">
      <a:spcBef>
        <a:spcPct val="30000"/>
      </a:spcBef>
      <a:spcAft>
        <a:spcPct val="0"/>
      </a:spcAft>
      <a:defRPr sz="1200" kern="1200">
        <a:solidFill>
          <a:schemeClr val="tx1"/>
        </a:solidFill>
        <a:latin typeface="Arial" pitchFamily="-107" charset="0"/>
        <a:ea typeface="ＭＳ Ｐゴシック" pitchFamily="-111" charset="-128"/>
        <a:cs typeface="ＭＳ Ｐゴシック" pitchFamily="-105" charset="-128"/>
      </a:defRPr>
    </a:lvl3pPr>
    <a:lvl4pPr marL="1371600" algn="l" rtl="0" eaLnBrk="0" fontAlgn="base" hangingPunct="0">
      <a:spcBef>
        <a:spcPct val="30000"/>
      </a:spcBef>
      <a:spcAft>
        <a:spcPct val="0"/>
      </a:spcAft>
      <a:defRPr sz="1200" kern="1200">
        <a:solidFill>
          <a:schemeClr val="tx1"/>
        </a:solidFill>
        <a:latin typeface="Arial" pitchFamily="-107" charset="0"/>
        <a:ea typeface="ＭＳ Ｐゴシック" pitchFamily="-111" charset="-128"/>
        <a:cs typeface="ＭＳ Ｐゴシック" pitchFamily="-112" charset="-128"/>
      </a:defRPr>
    </a:lvl4pPr>
    <a:lvl5pPr marL="18288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The European Molecular Biology Laboratory (EMBL) – Europe’s only </a:t>
            </a:r>
            <a:r>
              <a:rPr lang="en-GB" sz="1200" kern="1200" dirty="0" smtClean="0">
                <a:solidFill>
                  <a:schemeClr val="tx1"/>
                </a:solidFill>
                <a:effectLst/>
                <a:latin typeface="Arial" pitchFamily="-107" charset="0"/>
                <a:ea typeface="ヒラギノ角ゴ Pro W3" pitchFamily="-107" charset="-128"/>
                <a:cs typeface="ヒラギノ角ゴ Pro W3" pitchFamily="-107" charset="-128"/>
              </a:rPr>
              <a:t>intergovernmental laboratory in the life sciences –</a:t>
            </a:r>
            <a:r>
              <a:rPr lang="en-US" dirty="0" smtClean="0">
                <a:effectLst/>
              </a:rPr>
              <a:t> </a:t>
            </a:r>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is a unique institution. </a:t>
            </a:r>
            <a:r>
              <a:rPr lang="en-GB" sz="1200" kern="1200" dirty="0" smtClean="0">
                <a:solidFill>
                  <a:schemeClr val="tx1"/>
                </a:solidFill>
                <a:effectLst/>
                <a:latin typeface="Arial" pitchFamily="-107" charset="0"/>
                <a:ea typeface="ヒラギノ角ゴ Pro W3" pitchFamily="-107" charset="-128"/>
                <a:cs typeface="ヒラギノ角ゴ Pro W3" pitchFamily="-107" charset="-128"/>
              </a:rPr>
              <a:t>It is Europe’s leading institution in the molecular life sciences, and one of the highest-ranked research institutes in the world.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kern="1200" dirty="0" smtClean="0">
              <a:solidFill>
                <a:schemeClr val="tx1"/>
              </a:solidFill>
              <a:effectLst/>
              <a:latin typeface="Arial" pitchFamily="-107" charset="0"/>
              <a:ea typeface="ヒラギノ角ゴ Pro W3" pitchFamily="-107" charset="-128"/>
              <a:cs typeface="ヒラギノ角ゴ Pro W3" pitchFamily="-107"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Arial" pitchFamily="-107" charset="0"/>
                <a:ea typeface="ヒラギノ角ゴ Pro W3" pitchFamily="-107" charset="-128"/>
                <a:cs typeface="ヒラギノ角ゴ Pro W3" pitchFamily="-107" charset="-128"/>
              </a:rPr>
              <a:t>As</a:t>
            </a:r>
            <a:r>
              <a:rPr lang="en-GB" sz="1200" kern="1200" baseline="0" dirty="0" smtClean="0">
                <a:solidFill>
                  <a:schemeClr val="tx1"/>
                </a:solidFill>
                <a:effectLst/>
                <a:latin typeface="Arial" pitchFamily="-107" charset="0"/>
                <a:ea typeface="ヒラギノ角ゴ Pro W3" pitchFamily="-107" charset="-128"/>
                <a:cs typeface="ヒラギノ角ゴ Pro W3" pitchFamily="-107" charset="-128"/>
              </a:rPr>
              <a:t> an intergovernmental organisation EMBL is governed and funded by its 21 member states and 2 associate (non-European) member states. In addition EMBL has 4 prospect member states with the intent to join EMBL over the next 3 years.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kern="1200" baseline="0" dirty="0" smtClean="0">
              <a:solidFill>
                <a:schemeClr val="tx1"/>
              </a:solidFill>
              <a:effectLst/>
              <a:latin typeface="Arial" pitchFamily="-107" charset="0"/>
              <a:ea typeface="ヒラギノ角ゴ Pro W3" pitchFamily="-107" charset="-128"/>
              <a:cs typeface="ヒラギノ角ゴ Pro W3" pitchFamily="-107"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baseline="0" dirty="0" smtClean="0">
                <a:solidFill>
                  <a:schemeClr val="tx1"/>
                </a:solidFill>
                <a:effectLst/>
                <a:latin typeface="Arial" pitchFamily="-107" charset="0"/>
                <a:ea typeface="ヒラギノ角ゴ Pro W3" pitchFamily="-107" charset="-128"/>
                <a:cs typeface="ヒラギノ角ゴ Pro W3" pitchFamily="-107" charset="-128"/>
              </a:rPr>
              <a:t>Associate and prospect member states have observer status on EMBL’s governing body, the EMBL Council, which is formed by delegates from EMBL’s member states.</a:t>
            </a:r>
          </a:p>
          <a:p>
            <a:endParaRPr lang="en-US" dirty="0"/>
          </a:p>
        </p:txBody>
      </p:sp>
      <p:sp>
        <p:nvSpPr>
          <p:cNvPr id="4" name="Slide Number Placeholder 3"/>
          <p:cNvSpPr>
            <a:spLocks noGrp="1"/>
          </p:cNvSpPr>
          <p:nvPr>
            <p:ph type="sldNum" sz="quarter" idx="10"/>
          </p:nvPr>
        </p:nvSpPr>
        <p:spPr/>
        <p:txBody>
          <a:bodyPr/>
          <a:lstStyle/>
          <a:p>
            <a:pPr>
              <a:defRPr/>
            </a:pPr>
            <a:fld id="{F5F40E47-E5A3-014C-91F9-7095A01C62E4}" type="slidenum">
              <a:rPr lang="de-DE" smtClean="0"/>
              <a:pPr>
                <a:defRPr/>
              </a:pPr>
              <a:t>2</a:t>
            </a:fld>
            <a:endParaRPr lang="de-DE"/>
          </a:p>
        </p:txBody>
      </p:sp>
    </p:spTree>
    <p:extLst>
      <p:ext uri="{BB962C8B-B14F-4D97-AF65-F5344CB8AC3E}">
        <p14:creationId xmlns:p14="http://schemas.microsoft.com/office/powerpoint/2010/main" val="38223147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EMBL operates unique world-leading research infrastructure and services that enable European researchers to achieve breakthroughs across many scientific disciplines. Each year, several thousand scientists gain access to cutting-edge technologies and expertise. To transfer this knowledge to our member states, EMBL also trains and enables users to install similar facilities at national institutions. </a:t>
            </a:r>
          </a:p>
          <a:p>
            <a:endParaRPr lang="en-US" dirty="0"/>
          </a:p>
        </p:txBody>
      </p:sp>
      <p:sp>
        <p:nvSpPr>
          <p:cNvPr id="4" name="Slide Number Placeholder 3"/>
          <p:cNvSpPr>
            <a:spLocks noGrp="1"/>
          </p:cNvSpPr>
          <p:nvPr>
            <p:ph type="sldNum" sz="quarter" idx="10"/>
          </p:nvPr>
        </p:nvSpPr>
        <p:spPr/>
        <p:txBody>
          <a:bodyPr/>
          <a:lstStyle/>
          <a:p>
            <a:pPr>
              <a:defRPr/>
            </a:pPr>
            <a:fld id="{F5F40E47-E5A3-014C-91F9-7095A01C62E4}" type="slidenum">
              <a:rPr lang="de-DE" smtClean="0"/>
              <a:pPr>
                <a:defRPr/>
              </a:pPr>
              <a:t>11</a:t>
            </a:fld>
            <a:endParaRPr lang="de-DE"/>
          </a:p>
        </p:txBody>
      </p:sp>
    </p:spTree>
    <p:extLst>
      <p:ext uri="{BB962C8B-B14F-4D97-AF65-F5344CB8AC3E}">
        <p14:creationId xmlns:p14="http://schemas.microsoft.com/office/powerpoint/2010/main" val="29214281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4538"/>
            <a:ext cx="4960937" cy="3722687"/>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Together with the German Electron Synchrotron (DESY) in Hamburg and the European Synchrotron Radiation Facility (ESRF) in Grenoble, EMBL provides access to crucial enabling infrastructure and services for structural biology users from all over Europe.</a:t>
            </a:r>
            <a:r>
              <a:rPr lang="en-US" sz="1200" kern="1200" baseline="0" dirty="0" smtClean="0">
                <a:solidFill>
                  <a:schemeClr val="tx1"/>
                </a:solidFill>
                <a:effectLst/>
                <a:latin typeface="Arial" pitchFamily="-107" charset="0"/>
                <a:ea typeface="ヒラギノ角ゴ Pro W3" pitchFamily="-107" charset="-128"/>
                <a:cs typeface="ヒラギノ角ゴ Pro W3" pitchFamily="-107" charset="-128"/>
              </a:rPr>
              <a:t> Through an integrated approach EMBL provides access to cutting-edge equipment and expertise covering the complete pipeline for structural biology studies, from sample preparation to data analysis.</a:t>
            </a:r>
            <a:endParaRPr lang="en-US" dirty="0"/>
          </a:p>
        </p:txBody>
      </p:sp>
      <p:sp>
        <p:nvSpPr>
          <p:cNvPr id="4" name="Slide Number Placeholder 3"/>
          <p:cNvSpPr>
            <a:spLocks noGrp="1"/>
          </p:cNvSpPr>
          <p:nvPr>
            <p:ph type="sldNum" sz="quarter" idx="10"/>
          </p:nvPr>
        </p:nvSpPr>
        <p:spPr/>
        <p:txBody>
          <a:bodyPr/>
          <a:lstStyle/>
          <a:p>
            <a:pPr>
              <a:defRPr/>
            </a:pPr>
            <a:fld id="{A9953292-1FF0-A24B-8C4C-6017DC88D309}" type="slidenum">
              <a:rPr lang="de-DE" smtClean="0"/>
              <a:pPr>
                <a:defRPr/>
              </a:pPr>
              <a:t>12</a:t>
            </a:fld>
            <a:endParaRPr lang="de-DE"/>
          </a:p>
        </p:txBody>
      </p:sp>
    </p:spTree>
    <p:extLst>
      <p:ext uri="{BB962C8B-B14F-4D97-AF65-F5344CB8AC3E}">
        <p14:creationId xmlns:p14="http://schemas.microsoft.com/office/powerpoint/2010/main" val="24087984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xfrm>
            <a:off x="1166813" y="1241425"/>
            <a:ext cx="4464050" cy="334962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277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Through EMBL’s European Bioinformatics Institute (EMBL-EBI), the world’s most comprehensive source of </a:t>
            </a:r>
            <a:r>
              <a:rPr lang="en-US" sz="1200" kern="1200" dirty="0" err="1" smtClean="0">
                <a:solidFill>
                  <a:schemeClr val="tx1"/>
                </a:solidFill>
                <a:effectLst/>
                <a:latin typeface="Arial" pitchFamily="-107" charset="0"/>
                <a:ea typeface="ヒラギノ角ゴ Pro W3" pitchFamily="-107" charset="-128"/>
                <a:cs typeface="ヒラギノ角ゴ Pro W3" pitchFamily="-107" charset="-128"/>
              </a:rPr>
              <a:t>biomolecular</a:t>
            </a:r>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 data, EMBL provides a broad community of commercial and academic researchers around the world with access to crucial biological data.</a:t>
            </a:r>
            <a:r>
              <a:rPr lang="en-US" dirty="0" smtClean="0">
                <a:effectLst/>
              </a:rPr>
              <a:t> </a:t>
            </a:r>
            <a:r>
              <a:rPr lang="en-US" altLang="en-US" dirty="0" smtClean="0">
                <a:latin typeface="Arial" pitchFamily="34" charset="0"/>
                <a:ea typeface="ＭＳ Ｐゴシック" pitchFamily="34" charset="-128"/>
              </a:rPr>
              <a:t>This slide,</a:t>
            </a:r>
            <a:r>
              <a:rPr lang="en-US" altLang="en-US" baseline="0" dirty="0" smtClean="0">
                <a:latin typeface="Arial" pitchFamily="34" charset="0"/>
                <a:ea typeface="ＭＳ Ｐゴシック" pitchFamily="34" charset="-128"/>
              </a:rPr>
              <a:t> which </a:t>
            </a:r>
            <a:r>
              <a:rPr lang="en-US" altLang="en-US" dirty="0" smtClean="0">
                <a:latin typeface="Arial" pitchFamily="34" charset="0"/>
                <a:ea typeface="ＭＳ Ｐゴシック" pitchFamily="34" charset="-128"/>
              </a:rPr>
              <a:t>shows the core resources at the EBI,</a:t>
            </a:r>
            <a:r>
              <a:rPr lang="en-US" altLang="en-US" baseline="0" dirty="0" smtClean="0">
                <a:latin typeface="Arial" pitchFamily="34" charset="0"/>
                <a:ea typeface="ＭＳ Ｐゴシック" pitchFamily="34" charset="-128"/>
              </a:rPr>
              <a:t> gives an idea of</a:t>
            </a:r>
            <a:r>
              <a:rPr lang="en-US" altLang="en-US" dirty="0" smtClean="0">
                <a:latin typeface="Arial" pitchFamily="34" charset="0"/>
                <a:ea typeface="ＭＳ Ｐゴシック" pitchFamily="34" charset="-128"/>
              </a:rPr>
              <a:t> the range and diversity of data that can be accessed through EMBL</a:t>
            </a:r>
            <a:r>
              <a:rPr lang="en-US" altLang="en-US" baseline="0" dirty="0" smtClean="0">
                <a:latin typeface="Arial" pitchFamily="34" charset="0"/>
                <a:ea typeface="ＭＳ Ｐゴシック" pitchFamily="34" charset="-128"/>
              </a:rPr>
              <a:t> bioinformatics resources.</a:t>
            </a:r>
            <a:endParaRPr lang="en-US" altLang="en-US" dirty="0" smtClean="0">
              <a:latin typeface="Arial" pitchFamily="34" charset="0"/>
              <a:ea typeface="ＭＳ Ｐゴシック" pitchFamily="34" charset="-128"/>
            </a:endParaRPr>
          </a:p>
          <a:p>
            <a:pPr defTabSz="914400"/>
            <a:endParaRPr lang="en-GB" altLang="en-US" dirty="0" smtClean="0">
              <a:ea typeface="ＭＳ Ｐゴシック" pitchFamily="34" charset="-128"/>
            </a:endParaRPr>
          </a:p>
        </p:txBody>
      </p:sp>
      <p:sp>
        <p:nvSpPr>
          <p:cNvPr id="3277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FF97FF47-6910-4930-9217-A0B1F87D60A4}" type="slidenum">
              <a:rPr lang="en-GB" altLang="en-US" sz="1200"/>
              <a:pPr eaLnBrk="1" hangingPunct="1"/>
              <a:t>13</a:t>
            </a:fld>
            <a:endParaRPr lang="en-GB" altLang="en-US" sz="1200"/>
          </a:p>
        </p:txBody>
      </p:sp>
    </p:spTree>
    <p:extLst>
      <p:ext uri="{BB962C8B-B14F-4D97-AF65-F5344CB8AC3E}">
        <p14:creationId xmlns:p14="http://schemas.microsoft.com/office/powerpoint/2010/main" val="13570105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a:xfrm>
            <a:off x="917575" y="744538"/>
            <a:ext cx="4962525" cy="3722687"/>
          </a:xfrm>
          <a:ln/>
        </p:spPr>
      </p:sp>
      <p:sp>
        <p:nvSpPr>
          <p:cNvPr id="2969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EMBL’s Core Facilities,</a:t>
            </a:r>
            <a:r>
              <a:rPr lang="en-US" sz="1200" kern="1200" baseline="0" dirty="0" smtClean="0">
                <a:solidFill>
                  <a:schemeClr val="tx1"/>
                </a:solidFill>
                <a:effectLst/>
                <a:latin typeface="Arial" pitchFamily="-107" charset="0"/>
                <a:ea typeface="ヒラギノ角ゴ Pro W3" pitchFamily="-107" charset="-128"/>
                <a:cs typeface="ヒラギノ角ゴ Pro W3" pitchFamily="-107" charset="-128"/>
              </a:rPr>
              <a:t> o</a:t>
            </a:r>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perated </a:t>
            </a:r>
            <a:r>
              <a:rPr lang="en-US" sz="1200" kern="1200" baseline="0" dirty="0" smtClean="0">
                <a:solidFill>
                  <a:schemeClr val="tx1"/>
                </a:solidFill>
                <a:effectLst/>
                <a:latin typeface="Arial" pitchFamily="-107" charset="0"/>
                <a:ea typeface="ヒラギノ角ゴ Pro W3" pitchFamily="-107" charset="-128"/>
                <a:cs typeface="ヒラギノ角ゴ Pro W3" pitchFamily="-107" charset="-128"/>
              </a:rPr>
              <a:t>mostly at the headquarters in Heidelberg, serve scientists’ technology needs and </a:t>
            </a:r>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are a central component of EMBL’s research network. These facilities are heavily used by scientists throughout EMBL, and where capacity allows also by researchers from our member states and beyond. I</a:t>
            </a:r>
            <a:r>
              <a:rPr lang="en-US" sz="1200" kern="1200" dirty="0" smtClean="0">
                <a:solidFill>
                  <a:schemeClr val="tx1"/>
                </a:solidFill>
                <a:latin typeface="Arial" pitchFamily="-107" charset="0"/>
                <a:ea typeface="ヒラギノ角ゴ Pro W3" pitchFamily="-107" charset="-128"/>
                <a:cs typeface="ヒラギノ角ゴ Pro W3" pitchFamily="-107" charset="-128"/>
              </a:rPr>
              <a:t>nstitutions in member states frequently seek EMBL’s advice and guidance in setting up their own core facilities and services to enhance the efficiency and effectiveness of their scientific research.</a:t>
            </a:r>
            <a:endParaRPr lang="en-US" dirty="0" smtClean="0"/>
          </a:p>
          <a:p>
            <a:endParaRPr lang="en-US" dirty="0">
              <a:latin typeface="Arial" charset="0"/>
              <a:ea typeface="ヒラギノ角ゴ Pro W3" charset="0"/>
              <a:cs typeface="ヒラギノ角ゴ Pro W3" charset="0"/>
            </a:endParaRPr>
          </a:p>
        </p:txBody>
      </p:sp>
      <p:sp>
        <p:nvSpPr>
          <p:cNvPr id="296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8B8B047-B12A-9A4E-B495-16BDC2A334EE}" type="slidenum">
              <a:rPr lang="de-DE" sz="1200">
                <a:ea typeface="ヒラギノ角ゴ Pro W3" charset="0"/>
                <a:cs typeface="ヒラギノ角ゴ Pro W3" charset="0"/>
              </a:rPr>
              <a:pPr/>
              <a:t>14</a:t>
            </a:fld>
            <a:endParaRPr lang="de-DE" sz="1200">
              <a:ea typeface="ヒラギノ角ゴ Pro W3" charset="0"/>
              <a:cs typeface="ヒラギノ角ゴ Pro W3" charset="0"/>
            </a:endParaRPr>
          </a:p>
        </p:txBody>
      </p:sp>
    </p:spTree>
    <p:extLst>
      <p:ext uri="{BB962C8B-B14F-4D97-AF65-F5344CB8AC3E}">
        <p14:creationId xmlns:p14="http://schemas.microsoft.com/office/powerpoint/2010/main" val="18783076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xfrm>
            <a:off x="917575" y="744538"/>
            <a:ext cx="4965700" cy="3724275"/>
          </a:xfrm>
          <a:ln/>
        </p:spPr>
      </p:sp>
      <p:sp>
        <p:nvSpPr>
          <p:cNvPr id="13315" name="Notes Placeholder 2"/>
          <p:cNvSpPr>
            <a:spLocks noGrp="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EMBL is a </a:t>
            </a:r>
            <a:r>
              <a:rPr lang="en-US" sz="1200" kern="1200" dirty="0" err="1" smtClean="0">
                <a:solidFill>
                  <a:schemeClr val="tx1"/>
                </a:solidFill>
                <a:effectLst/>
                <a:latin typeface="Arial" pitchFamily="-107" charset="0"/>
                <a:ea typeface="ヒラギノ角ゴ Pro W3" pitchFamily="-107" charset="-128"/>
                <a:cs typeface="ヒラギノ角ゴ Pro W3" pitchFamily="-107" charset="-128"/>
              </a:rPr>
              <a:t>centre</a:t>
            </a:r>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 of excellence for advanced training and has helped launch the careers of several thousand life scientists. EMBL trains doctoral and postdoctoral fellows in world-leading </a:t>
            </a:r>
            <a:r>
              <a:rPr lang="en-US" sz="1200" kern="1200" dirty="0" err="1" smtClean="0">
                <a:solidFill>
                  <a:schemeClr val="tx1"/>
                </a:solidFill>
                <a:effectLst/>
                <a:latin typeface="Arial" pitchFamily="-107" charset="0"/>
                <a:ea typeface="ヒラギノ角ゴ Pro W3" pitchFamily="-107" charset="-128"/>
                <a:cs typeface="ヒラギノ角ゴ Pro W3" pitchFamily="-107" charset="-128"/>
              </a:rPr>
              <a:t>programmes</a:t>
            </a:r>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 as well as young principal investigators (PIs) who, for the first time, independently lead research groups or service teams. In addition, EMBL provides</a:t>
            </a:r>
            <a:r>
              <a:rPr lang="en-US" sz="1200" kern="1200" baseline="0" dirty="0" smtClean="0">
                <a:solidFill>
                  <a:schemeClr val="tx1"/>
                </a:solidFill>
                <a:effectLst/>
                <a:latin typeface="Arial" pitchFamily="-107" charset="0"/>
                <a:ea typeface="ヒラギノ角ゴ Pro W3" pitchFamily="-107" charset="-128"/>
                <a:cs typeface="ヒラギノ角ゴ Pro W3" pitchFamily="-107" charset="-128"/>
              </a:rPr>
              <a:t> development opportunities to </a:t>
            </a:r>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all its staff,</a:t>
            </a:r>
            <a:r>
              <a:rPr lang="en-US" sz="1200" kern="1200" baseline="0" dirty="0" smtClean="0">
                <a:solidFill>
                  <a:schemeClr val="tx1"/>
                </a:solidFill>
                <a:effectLst/>
                <a:latin typeface="Arial" pitchFamily="-107" charset="0"/>
                <a:ea typeface="ヒラギノ角ゴ Pro W3" pitchFamily="-107" charset="-128"/>
                <a:cs typeface="ヒラギノ角ゴ Pro W3" pitchFamily="-107" charset="-128"/>
              </a:rPr>
              <a:t> including through the </a:t>
            </a:r>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The General Training and Development </a:t>
            </a:r>
            <a:r>
              <a:rPr lang="en-US" sz="1200" kern="1200" dirty="0" err="1" smtClean="0">
                <a:solidFill>
                  <a:schemeClr val="tx1"/>
                </a:solidFill>
                <a:effectLst/>
                <a:latin typeface="Arial" pitchFamily="-107" charset="0"/>
                <a:ea typeface="ヒラギノ角ゴ Pro W3" pitchFamily="-107" charset="-128"/>
                <a:cs typeface="ヒラギノ角ゴ Pro W3" pitchFamily="-107" charset="-128"/>
              </a:rPr>
              <a:t>Programme</a:t>
            </a:r>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 (GTDP),</a:t>
            </a:r>
            <a:r>
              <a:rPr lang="en-US" sz="1200" kern="1200" baseline="0" dirty="0" smtClean="0">
                <a:solidFill>
                  <a:schemeClr val="tx1"/>
                </a:solidFill>
                <a:effectLst/>
                <a:latin typeface="Arial" pitchFamily="-107" charset="0"/>
                <a:ea typeface="ヒラギノ角ゴ Pro W3" pitchFamily="-107" charset="-128"/>
                <a:cs typeface="ヒラギノ角ゴ Pro W3" pitchFamily="-107" charset="-128"/>
              </a:rPr>
              <a:t> </a:t>
            </a:r>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open to all scientific and non-scientific personnel at EMBL. The GTDP offers a broad range of non-scientific vocational skills courses to train staff for their roles at EMBL as well as for future positions.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Arial" pitchFamily="-107" charset="0"/>
              <a:ea typeface="ヒラギノ角ゴ Pro W3" pitchFamily="-107" charset="-128"/>
              <a:cs typeface="ヒラギノ角ゴ Pro W3" pitchFamily="-107"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Internal</a:t>
            </a:r>
            <a:r>
              <a:rPr lang="en-US" sz="1200" kern="1200" baseline="0" dirty="0" smtClean="0">
                <a:solidFill>
                  <a:schemeClr val="tx1"/>
                </a:solidFill>
                <a:effectLst/>
                <a:latin typeface="Arial" pitchFamily="-107" charset="0"/>
                <a:ea typeface="ヒラギノ角ゴ Pro W3" pitchFamily="-107" charset="-128"/>
                <a:cs typeface="ヒラギノ角ゴ Pro W3" pitchFamily="-107" charset="-128"/>
              </a:rPr>
              <a:t> t</a:t>
            </a:r>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raining</a:t>
            </a:r>
            <a:r>
              <a:rPr lang="en-US" sz="1200" kern="1200" baseline="0" dirty="0" smtClean="0">
                <a:solidFill>
                  <a:schemeClr val="tx1"/>
                </a:solidFill>
                <a:effectLst/>
                <a:latin typeface="Arial" pitchFamily="-107" charset="0"/>
                <a:ea typeface="ヒラギノ角ゴ Pro W3" pitchFamily="-107" charset="-128"/>
                <a:cs typeface="ヒラギノ角ゴ Pro W3" pitchFamily="-107" charset="-128"/>
              </a:rPr>
              <a:t> at EMBL is complemented by a number of external training activities/</a:t>
            </a:r>
            <a:r>
              <a:rPr lang="en-US" sz="1200" kern="1200" baseline="0" dirty="0" err="1" smtClean="0">
                <a:solidFill>
                  <a:schemeClr val="tx1"/>
                </a:solidFill>
                <a:effectLst/>
                <a:latin typeface="Arial" pitchFamily="-107" charset="0"/>
                <a:ea typeface="ヒラギノ角ゴ Pro W3" pitchFamily="-107" charset="-128"/>
                <a:cs typeface="ヒラギノ角ゴ Pro W3" pitchFamily="-107" charset="-128"/>
              </a:rPr>
              <a:t>programmes</a:t>
            </a:r>
            <a:r>
              <a:rPr lang="en-US" sz="1200" kern="1200" baseline="0" dirty="0" smtClean="0">
                <a:solidFill>
                  <a:schemeClr val="tx1"/>
                </a:solidFill>
                <a:effectLst/>
                <a:latin typeface="Arial" pitchFamily="-107" charset="0"/>
                <a:ea typeface="ヒラギノ角ゴ Pro W3" pitchFamily="-107" charset="-128"/>
                <a:cs typeface="ヒラギノ角ゴ Pro W3" pitchFamily="-107" charset="-128"/>
              </a:rPr>
              <a:t>, including Courses and Conferences, the Visitors’ </a:t>
            </a:r>
            <a:r>
              <a:rPr lang="en-US" sz="1200" kern="1200" baseline="0" dirty="0" err="1" smtClean="0">
                <a:solidFill>
                  <a:schemeClr val="tx1"/>
                </a:solidFill>
                <a:effectLst/>
                <a:latin typeface="Arial" pitchFamily="-107" charset="0"/>
                <a:ea typeface="ヒラギノ角ゴ Pro W3" pitchFamily="-107" charset="-128"/>
                <a:cs typeface="ヒラギノ角ゴ Pro W3" pitchFamily="-107" charset="-128"/>
              </a:rPr>
              <a:t>Programme</a:t>
            </a:r>
            <a:r>
              <a:rPr lang="en-US" sz="1200" kern="1200" baseline="0" dirty="0" smtClean="0">
                <a:solidFill>
                  <a:schemeClr val="tx1"/>
                </a:solidFill>
                <a:effectLst/>
                <a:latin typeface="Arial" pitchFamily="-107" charset="0"/>
                <a:ea typeface="ヒラギノ角ゴ Pro W3" pitchFamily="-107" charset="-128"/>
                <a:cs typeface="ヒラギノ角ゴ Pro W3" pitchFamily="-107" charset="-128"/>
              </a:rPr>
              <a:t> – which enables </a:t>
            </a:r>
            <a:r>
              <a:rPr lang="en-US" sz="1200" kern="1200" dirty="0" smtClean="0">
                <a:solidFill>
                  <a:schemeClr val="tx1"/>
                </a:solidFill>
                <a:latin typeface="Arial" pitchFamily="-107" charset="0"/>
                <a:ea typeface="ヒラギノ角ゴ Pro W3" pitchFamily="-107" charset="-128"/>
                <a:cs typeface="ヒラギノ角ゴ Pro W3" pitchFamily="-107" charset="-128"/>
              </a:rPr>
              <a:t>scientists and students from all over the world to benefit from unique knowledge and new technologies at the EMBL sites</a:t>
            </a:r>
            <a:r>
              <a:rPr lang="en-US" sz="1200" kern="1200" baseline="0" dirty="0" smtClean="0">
                <a:solidFill>
                  <a:schemeClr val="tx1"/>
                </a:solidFill>
                <a:latin typeface="Arial" pitchFamily="-107" charset="0"/>
                <a:ea typeface="ヒラギノ角ゴ Pro W3" pitchFamily="-107" charset="-128"/>
                <a:cs typeface="ヒラギノ角ゴ Pro W3" pitchFamily="-107" charset="-128"/>
              </a:rPr>
              <a:t> – and the European Learning Lab for the Life Sciences (ELLS), a science education </a:t>
            </a:r>
            <a:r>
              <a:rPr lang="en-US" sz="1200" kern="1200" baseline="0" dirty="0" err="1" smtClean="0">
                <a:solidFill>
                  <a:schemeClr val="tx1"/>
                </a:solidFill>
                <a:latin typeface="Arial" pitchFamily="-107" charset="0"/>
                <a:ea typeface="ヒラギノ角ゴ Pro W3" pitchFamily="-107" charset="-128"/>
                <a:cs typeface="ヒラギノ角ゴ Pro W3" pitchFamily="-107" charset="-128"/>
              </a:rPr>
              <a:t>programme</a:t>
            </a:r>
            <a:r>
              <a:rPr lang="en-US" sz="1200" kern="1200" baseline="0" dirty="0" smtClean="0">
                <a:solidFill>
                  <a:schemeClr val="tx1"/>
                </a:solidFill>
                <a:latin typeface="Arial" pitchFamily="-107" charset="0"/>
                <a:ea typeface="ヒラギノ角ゴ Pro W3" pitchFamily="-107" charset="-128"/>
                <a:cs typeface="ヒラギノ角ゴ Pro W3" pitchFamily="-107" charset="-128"/>
              </a:rPr>
              <a:t> for secondary-school teachers.</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Arial" pitchFamily="-107" charset="0"/>
              <a:ea typeface="ヒラギノ角ゴ Pro W3" pitchFamily="-107" charset="-128"/>
              <a:cs typeface="ヒラギノ角ゴ Pro W3" pitchFamily="-107" charset="-128"/>
            </a:endParaRPr>
          </a:p>
          <a:p>
            <a:endParaRPr lang="en-US" dirty="0" smtClean="0">
              <a:latin typeface="Arial" pitchFamily="34" charset="0"/>
              <a:ea typeface="ヒラギノ角ゴ Pro W3"/>
              <a:cs typeface="ヒラギノ角ゴ Pro W3"/>
            </a:endParaRPr>
          </a:p>
        </p:txBody>
      </p:sp>
      <p:sp>
        <p:nvSpPr>
          <p:cNvPr id="13316" name="Slide Number Placeholder 3"/>
          <p:cNvSpPr>
            <a:spLocks noGrp="1"/>
          </p:cNvSpPr>
          <p:nvPr>
            <p:ph type="sldNum" sz="quarter" idx="5"/>
          </p:nvPr>
        </p:nvSpPr>
        <p:spPr>
          <a:noFill/>
        </p:spPr>
        <p:txBody>
          <a:bodyPr/>
          <a:lstStyle/>
          <a:p>
            <a:pPr defTabSz="903288"/>
            <a:fld id="{0EF4E190-7165-4FAC-920D-873F29728C46}" type="slidenum">
              <a:rPr lang="de-DE" smtClean="0">
                <a:ea typeface="ヒラギノ角ゴ Pro W3"/>
                <a:cs typeface="ヒラギノ角ゴ Pro W3"/>
              </a:rPr>
              <a:pPr defTabSz="903288"/>
              <a:t>15</a:t>
            </a:fld>
            <a:endParaRPr lang="de-DE" smtClean="0">
              <a:ea typeface="ヒラギノ角ゴ Pro W3"/>
              <a:cs typeface="ヒラギノ角ゴ Pro W3"/>
            </a:endParaRPr>
          </a:p>
        </p:txBody>
      </p:sp>
    </p:spTree>
    <p:extLst>
      <p:ext uri="{BB962C8B-B14F-4D97-AF65-F5344CB8AC3E}">
        <p14:creationId xmlns:p14="http://schemas.microsoft.com/office/powerpoint/2010/main" val="42382804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a:xfrm>
            <a:off x="917575" y="744538"/>
            <a:ext cx="4962525" cy="3722687"/>
          </a:xfrm>
          <a:ln/>
        </p:spPr>
      </p:sp>
      <p:sp>
        <p:nvSpPr>
          <p:cNvPr id="3379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EMBL has a long tradition and track record as a pioneer in the development of technology and instrumentation that drives progress in life science research at EMBL and beyond. Technology development</a:t>
            </a:r>
            <a:r>
              <a:rPr lang="en-US" sz="1200" kern="1200" baseline="0" dirty="0" smtClean="0">
                <a:solidFill>
                  <a:schemeClr val="tx1"/>
                </a:solidFill>
                <a:effectLst/>
                <a:latin typeface="Arial" pitchFamily="-107" charset="0"/>
                <a:ea typeface="ヒラギノ角ゴ Pro W3" pitchFamily="-107" charset="-128"/>
                <a:cs typeface="ヒラギノ角ゴ Pro W3" pitchFamily="-107" charset="-128"/>
              </a:rPr>
              <a:t> </a:t>
            </a:r>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is intertwined with and complementary to EMBL’s research and service activities. Engineers and technology developers are embedded</a:t>
            </a:r>
            <a:r>
              <a:rPr lang="en-US" sz="1200" kern="1200" baseline="0" dirty="0" smtClean="0">
                <a:solidFill>
                  <a:schemeClr val="tx1"/>
                </a:solidFill>
                <a:effectLst/>
                <a:latin typeface="Arial" pitchFamily="-107" charset="0"/>
                <a:ea typeface="ヒラギノ角ゴ Pro W3" pitchFamily="-107" charset="-128"/>
                <a:cs typeface="ヒラギノ角ゴ Pro W3" pitchFamily="-107" charset="-128"/>
              </a:rPr>
              <a:t> </a:t>
            </a:r>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in the EMBL Research Units and Core Facilities, and </a:t>
            </a:r>
            <a:r>
              <a:rPr lang="en-US" sz="1200" kern="1200" dirty="0" err="1" smtClean="0">
                <a:solidFill>
                  <a:schemeClr val="tx1"/>
                </a:solidFill>
                <a:effectLst/>
                <a:latin typeface="Arial" pitchFamily="-107" charset="0"/>
                <a:ea typeface="ヒラギノ角ゴ Pro W3" pitchFamily="-107" charset="-128"/>
                <a:cs typeface="ヒラギノ角ゴ Pro W3" pitchFamily="-107" charset="-128"/>
              </a:rPr>
              <a:t>customise</a:t>
            </a:r>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 new instrumentation to researchers’ needs. Many of the instruments and tools developed at EMBL are of benefit to the entire scientific community and are made available to the users of EMBL’s services or through EMBL’s Technology Transfer activities.. </a:t>
            </a:r>
            <a:endParaRPr lang="en-US" dirty="0" smtClean="0"/>
          </a:p>
          <a:p>
            <a:endParaRPr lang="en-US" dirty="0">
              <a:latin typeface="Arial" charset="0"/>
              <a:ea typeface="ヒラギノ角ゴ Pro W3" charset="0"/>
              <a:cs typeface="ヒラギノ角ゴ Pro W3" charset="0"/>
            </a:endParaRPr>
          </a:p>
        </p:txBody>
      </p:sp>
      <p:sp>
        <p:nvSpPr>
          <p:cNvPr id="3379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E8A77FA-EAC5-4345-B4B0-714AAF021A87}" type="slidenum">
              <a:rPr lang="de-DE" sz="1200">
                <a:ea typeface="ヒラギノ角ゴ Pro W3" charset="0"/>
                <a:cs typeface="ヒラギノ角ゴ Pro W3" charset="0"/>
              </a:rPr>
              <a:pPr/>
              <a:t>16</a:t>
            </a:fld>
            <a:endParaRPr lang="de-DE" sz="1200">
              <a:ea typeface="ヒラギノ角ゴ Pro W3" charset="0"/>
              <a:cs typeface="ヒラギノ角ゴ Pro W3" charset="0"/>
            </a:endParaRPr>
          </a:p>
        </p:txBody>
      </p:sp>
    </p:spTree>
    <p:extLst>
      <p:ext uri="{BB962C8B-B14F-4D97-AF65-F5344CB8AC3E}">
        <p14:creationId xmlns:p14="http://schemas.microsoft.com/office/powerpoint/2010/main" val="36655619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a:xfrm>
            <a:off x="917575" y="744538"/>
            <a:ext cx="4962525" cy="3722687"/>
          </a:xfrm>
          <a:ln/>
        </p:spPr>
      </p:sp>
      <p:sp>
        <p:nvSpPr>
          <p:cNvPr id="3584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To facilitate the translation of basic research discoveries into practical applications and make new technologies and instruments developed at EMBL available to the broader scientific community and commercial partners, EMBL engages in technology transfer through its commercial subsidiary EMBLEM Technology Transfer GmbH. EMBLEM’s proactive technology transfer approach ensures the rapid commercial development of promising innovations while simultaneously securing the free dissemination of knowledge for basic research purposes. </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endParaRPr lang="en-US" dirty="0">
              <a:latin typeface="Arial" charset="0"/>
              <a:cs typeface="Geneva" charset="0"/>
            </a:endParaRPr>
          </a:p>
        </p:txBody>
      </p:sp>
      <p:sp>
        <p:nvSpPr>
          <p:cNvPr id="3584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4729176-7979-BB45-8B4C-14F330B7550F}" type="slidenum">
              <a:rPr lang="de-DE" sz="1200">
                <a:cs typeface="Geneva" charset="0"/>
              </a:rPr>
              <a:pPr/>
              <a:t>17</a:t>
            </a:fld>
            <a:endParaRPr lang="de-DE" sz="1200">
              <a:cs typeface="Geneva" charset="0"/>
            </a:endParaRPr>
          </a:p>
        </p:txBody>
      </p:sp>
    </p:spTree>
    <p:extLst>
      <p:ext uri="{BB962C8B-B14F-4D97-AF65-F5344CB8AC3E}">
        <p14:creationId xmlns:p14="http://schemas.microsoft.com/office/powerpoint/2010/main" val="32535488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employees</a:t>
            </a:r>
            <a:r>
              <a:rPr lang="en-US" baseline="0" dirty="0" smtClean="0"/>
              <a:t> leave EMBL to assume key positions in other institutes, the skills they have developed in the dynamic, interdisciplinary and international EMBL environment are exported to our member states. </a:t>
            </a:r>
            <a:r>
              <a:rPr lang="en-US" dirty="0" smtClean="0"/>
              <a:t>Over the years EMBL has produced nearly 7000 alumni, which act as ambassadors for the Laboratory and enrich the member states’ national</a:t>
            </a:r>
            <a:r>
              <a:rPr lang="en-US" baseline="0" dirty="0" smtClean="0"/>
              <a:t> systems with the experience and training gained at EMBL. </a:t>
            </a:r>
          </a:p>
          <a:p>
            <a:endParaRPr lang="en-US" baseline="0" dirty="0" smtClean="0"/>
          </a:p>
          <a:p>
            <a:r>
              <a:rPr lang="en-US" baseline="0" dirty="0" smtClean="0"/>
              <a:t>Over 80% of EMBL alumni take up positions in one of EMBL’s member states.</a:t>
            </a:r>
            <a:endParaRPr lang="en-US" dirty="0"/>
          </a:p>
        </p:txBody>
      </p:sp>
      <p:sp>
        <p:nvSpPr>
          <p:cNvPr id="4" name="Slide Number Placeholder 3"/>
          <p:cNvSpPr>
            <a:spLocks noGrp="1"/>
          </p:cNvSpPr>
          <p:nvPr>
            <p:ph type="sldNum" sz="quarter" idx="10"/>
          </p:nvPr>
        </p:nvSpPr>
        <p:spPr/>
        <p:txBody>
          <a:bodyPr/>
          <a:lstStyle/>
          <a:p>
            <a:fld id="{6966E73A-675B-924C-B095-0665E24EB05E}" type="slidenum">
              <a:rPr lang="en-US" smtClean="0"/>
              <a:pPr/>
              <a:t>18</a:t>
            </a:fld>
            <a:endParaRPr lang="en-US"/>
          </a:p>
        </p:txBody>
      </p:sp>
    </p:spTree>
    <p:extLst>
      <p:ext uri="{BB962C8B-B14F-4D97-AF65-F5344CB8AC3E}">
        <p14:creationId xmlns:p14="http://schemas.microsoft.com/office/powerpoint/2010/main" val="4161237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noTextEdit="1"/>
          </p:cNvSpPr>
          <p:nvPr>
            <p:ph type="sldImg"/>
          </p:nvPr>
        </p:nvSpPr>
        <p:spPr>
          <a:xfrm>
            <a:off x="919163" y="744538"/>
            <a:ext cx="4960937" cy="3722687"/>
          </a:xfrm>
          <a:ln/>
        </p:spPr>
      </p:sp>
      <p:sp>
        <p:nvSpPr>
          <p:cNvPr id="1085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ヒラギノ角ゴ Pro W3" charset="0"/>
              <a:cs typeface="ヒラギノ角ゴ Pro W3" charset="0"/>
            </a:endParaRPr>
          </a:p>
        </p:txBody>
      </p:sp>
      <p:sp>
        <p:nvSpPr>
          <p:cNvPr id="1085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7A37641B-2B36-C948-AD76-4D11D59D1DCB}" type="slidenum">
              <a:rPr lang="de-DE" sz="1200"/>
              <a:pPr/>
              <a:t>19</a:t>
            </a:fld>
            <a:endParaRPr lang="de-DE" sz="1200"/>
          </a:p>
        </p:txBody>
      </p:sp>
    </p:spTree>
    <p:extLst>
      <p:ext uri="{BB962C8B-B14F-4D97-AF65-F5344CB8AC3E}">
        <p14:creationId xmlns:p14="http://schemas.microsoft.com/office/powerpoint/2010/main" val="28118343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0" lvl="1">
              <a:buFont typeface="Arial" pitchFamily="34" charset="0"/>
              <a:buChar char="•"/>
            </a:pPr>
            <a:r>
              <a:rPr lang="en-US" sz="2100" dirty="0" smtClean="0">
                <a:solidFill>
                  <a:srgbClr val="000043"/>
                </a:solidFill>
              </a:rPr>
              <a:t>BENEFITS:</a:t>
            </a:r>
          </a:p>
          <a:p>
            <a:pPr marL="0" lvl="1">
              <a:buFont typeface="Arial" pitchFamily="34" charset="0"/>
              <a:buChar char="•"/>
            </a:pPr>
            <a:r>
              <a:rPr lang="en-US" sz="2100" dirty="0" smtClean="0">
                <a:solidFill>
                  <a:srgbClr val="000043"/>
                </a:solidFill>
              </a:rPr>
              <a:t>Increased international visibility </a:t>
            </a:r>
          </a:p>
          <a:p>
            <a:pPr marL="0" lvl="1">
              <a:buFont typeface="Arial" pitchFamily="34" charset="0"/>
              <a:buChar char="•"/>
            </a:pPr>
            <a:endParaRPr lang="en-US" sz="2100" dirty="0" smtClean="0">
              <a:solidFill>
                <a:srgbClr val="000043"/>
              </a:solidFill>
            </a:endParaRPr>
          </a:p>
          <a:p>
            <a:pPr marL="0" lvl="1">
              <a:buFont typeface="Arial" pitchFamily="34" charset="0"/>
              <a:buChar char="•"/>
            </a:pPr>
            <a:r>
              <a:rPr lang="en-US" sz="2100" dirty="0" smtClean="0">
                <a:solidFill>
                  <a:srgbClr val="000043"/>
                </a:solidFill>
              </a:rPr>
              <a:t> Internationalization of recruitment</a:t>
            </a:r>
          </a:p>
          <a:p>
            <a:pPr marL="457200" lvl="2">
              <a:buFont typeface="Arial" pitchFamily="34" charset="0"/>
              <a:buChar char="•"/>
            </a:pPr>
            <a:r>
              <a:rPr lang="en-US" sz="2100" dirty="0" smtClean="0">
                <a:solidFill>
                  <a:srgbClr val="000043"/>
                </a:solidFill>
              </a:rPr>
              <a:t> EMBL partner institutes are highly attractive to talented young scientists from around the globe </a:t>
            </a:r>
          </a:p>
          <a:p>
            <a:pPr marL="457200" lvl="2">
              <a:buFont typeface="Arial" pitchFamily="34" charset="0"/>
              <a:buChar char="•"/>
            </a:pPr>
            <a:endParaRPr lang="en-US" sz="2100" dirty="0" smtClean="0">
              <a:solidFill>
                <a:srgbClr val="000043"/>
              </a:solidFill>
            </a:endParaRPr>
          </a:p>
          <a:p>
            <a:pPr marL="0" lvl="1">
              <a:buFont typeface="Arial" pitchFamily="34" charset="0"/>
              <a:buChar char="•"/>
            </a:pPr>
            <a:r>
              <a:rPr lang="en-US" sz="2100" dirty="0" smtClean="0">
                <a:solidFill>
                  <a:srgbClr val="000043"/>
                </a:solidFill>
              </a:rPr>
              <a:t>Building state-of-the-art infrastructures in the Member States</a:t>
            </a:r>
          </a:p>
          <a:p>
            <a:pPr marL="0" lvl="1"/>
            <a:endParaRPr lang="en-US" sz="2100" dirty="0" smtClean="0">
              <a:solidFill>
                <a:srgbClr val="000043"/>
              </a:solidFill>
            </a:endParaRPr>
          </a:p>
          <a:p>
            <a:pPr marL="0" lvl="1">
              <a:spcBef>
                <a:spcPts val="1200"/>
              </a:spcBef>
              <a:buFont typeface="Arial" pitchFamily="34" charset="0"/>
              <a:buChar char="•"/>
            </a:pPr>
            <a:r>
              <a:rPr lang="en-US" sz="2100" dirty="0" smtClean="0">
                <a:solidFill>
                  <a:srgbClr val="000043"/>
                </a:solidFill>
              </a:rPr>
              <a:t> Creating European and global research networks of excellence</a:t>
            </a:r>
          </a:p>
          <a:p>
            <a:pPr marL="0" lvl="1">
              <a:spcBef>
                <a:spcPts val="1200"/>
              </a:spcBef>
              <a:buFont typeface="Arial" pitchFamily="34" charset="0"/>
              <a:buChar char="•"/>
            </a:pPr>
            <a:endParaRPr lang="en-US" sz="2100" dirty="0" smtClean="0">
              <a:solidFill>
                <a:srgbClr val="000043"/>
              </a:solidFill>
            </a:endParaRPr>
          </a:p>
          <a:p>
            <a:pPr marL="0" lvl="1">
              <a:spcBef>
                <a:spcPts val="1200"/>
              </a:spcBef>
              <a:buFont typeface="Arial" pitchFamily="34" charset="0"/>
              <a:buChar char="•"/>
            </a:pPr>
            <a:r>
              <a:rPr lang="en-US" sz="2100" dirty="0" smtClean="0">
                <a:solidFill>
                  <a:srgbClr val="000043"/>
                </a:solidFill>
              </a:rPr>
              <a:t>Benefiting from EMBL’s help and expertise in scientific reviews, recruitments, setting up training programs etc.</a:t>
            </a:r>
          </a:p>
          <a:p>
            <a:endParaRPr lang="en-US" dirty="0"/>
          </a:p>
        </p:txBody>
      </p:sp>
      <p:sp>
        <p:nvSpPr>
          <p:cNvPr id="4" name="Slide Number Placeholder 3"/>
          <p:cNvSpPr>
            <a:spLocks noGrp="1"/>
          </p:cNvSpPr>
          <p:nvPr>
            <p:ph type="sldNum" sz="quarter" idx="10"/>
          </p:nvPr>
        </p:nvSpPr>
        <p:spPr/>
        <p:txBody>
          <a:bodyPr/>
          <a:lstStyle/>
          <a:p>
            <a:pPr>
              <a:defRPr/>
            </a:pPr>
            <a:fld id="{F5F40E47-E5A3-014C-91F9-7095A01C62E4}" type="slidenum">
              <a:rPr lang="de-DE" smtClean="0"/>
              <a:pPr>
                <a:defRPr/>
              </a:pPr>
              <a:t>20</a:t>
            </a:fld>
            <a:endParaRPr lang="de-DE"/>
          </a:p>
        </p:txBody>
      </p:sp>
    </p:spTree>
    <p:extLst>
      <p:ext uri="{BB962C8B-B14F-4D97-AF65-F5344CB8AC3E}">
        <p14:creationId xmlns:p14="http://schemas.microsoft.com/office/powerpoint/2010/main" val="2854668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4538"/>
            <a:ext cx="4960937" cy="3722687"/>
          </a:xfrm>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Arial" pitchFamily="-107" charset="0"/>
                <a:ea typeface="ヒラギノ角ゴ Pro W3" pitchFamily="-107" charset="-128"/>
                <a:cs typeface="ヒラギノ角ゴ Pro W3" pitchFamily="-107" charset="-128"/>
              </a:rPr>
              <a:t>EMBL pursues cutting-edge research across its five sites in Heidelberg (the headquarters), Grenoble, Hamburg, </a:t>
            </a:r>
            <a:r>
              <a:rPr lang="en-GB" sz="1200" kern="1200" dirty="0" err="1" smtClean="0">
                <a:solidFill>
                  <a:schemeClr val="tx1"/>
                </a:solidFill>
                <a:effectLst/>
                <a:latin typeface="Arial" pitchFamily="-107" charset="0"/>
                <a:ea typeface="ヒラギノ角ゴ Pro W3" pitchFamily="-107" charset="-128"/>
                <a:cs typeface="ヒラギノ角ゴ Pro W3" pitchFamily="-107" charset="-128"/>
              </a:rPr>
              <a:t>Hinxton</a:t>
            </a:r>
            <a:r>
              <a:rPr lang="en-GB" sz="1200" kern="1200" dirty="0" smtClean="0">
                <a:solidFill>
                  <a:schemeClr val="tx1"/>
                </a:solidFill>
                <a:effectLst/>
                <a:latin typeface="Arial" pitchFamily="-107" charset="0"/>
                <a:ea typeface="ヒラギノ角ゴ Pro W3" pitchFamily="-107" charset="-128"/>
                <a:cs typeface="ヒラギノ角ゴ Pro W3" pitchFamily="-107" charset="-128"/>
              </a:rPr>
              <a:t> (European</a:t>
            </a:r>
            <a:r>
              <a:rPr lang="en-GB" sz="1200" kern="1200" baseline="0" dirty="0" smtClean="0">
                <a:solidFill>
                  <a:schemeClr val="tx1"/>
                </a:solidFill>
                <a:effectLst/>
                <a:latin typeface="Arial" pitchFamily="-107" charset="0"/>
                <a:ea typeface="ヒラギノ角ゴ Pro W3" pitchFamily="-107" charset="-128"/>
                <a:cs typeface="ヒラギノ角ゴ Pro W3" pitchFamily="-107" charset="-128"/>
              </a:rPr>
              <a:t> Bioinformatics Institute) </a:t>
            </a:r>
            <a:r>
              <a:rPr lang="en-GB" sz="1200" kern="1200" dirty="0" smtClean="0">
                <a:solidFill>
                  <a:schemeClr val="tx1"/>
                </a:solidFill>
                <a:effectLst/>
                <a:latin typeface="Arial" pitchFamily="-107" charset="0"/>
                <a:ea typeface="ヒラギノ角ゴ Pro W3" pitchFamily="-107" charset="-128"/>
                <a:cs typeface="ヒラギノ角ゴ Pro W3" pitchFamily="-107" charset="-128"/>
              </a:rPr>
              <a:t>and </a:t>
            </a:r>
            <a:r>
              <a:rPr lang="en-GB" sz="1200" kern="1200" dirty="0" err="1" smtClean="0">
                <a:solidFill>
                  <a:schemeClr val="tx1"/>
                </a:solidFill>
                <a:effectLst/>
                <a:latin typeface="Arial" pitchFamily="-107" charset="0"/>
                <a:ea typeface="ヒラギノ角ゴ Pro W3" pitchFamily="-107" charset="-128"/>
                <a:cs typeface="ヒラギノ角ゴ Pro W3" pitchFamily="-107" charset="-128"/>
              </a:rPr>
              <a:t>Monterotondo</a:t>
            </a:r>
            <a:r>
              <a:rPr lang="en-GB" sz="1200" kern="1200" dirty="0" smtClean="0">
                <a:solidFill>
                  <a:schemeClr val="tx1"/>
                </a:solidFill>
                <a:effectLst/>
                <a:latin typeface="Arial" pitchFamily="-107" charset="0"/>
                <a:ea typeface="ヒラギノ角ゴ Pro W3" pitchFamily="-107" charset="-128"/>
                <a:cs typeface="ヒラギノ角ゴ Pro W3" pitchFamily="-107" charset="-128"/>
              </a:rPr>
              <a:t>. </a:t>
            </a:r>
          </a:p>
          <a:p>
            <a:endParaRPr lang="en-GB" sz="1200" kern="1200" dirty="0" smtClean="0">
              <a:solidFill>
                <a:schemeClr val="tx1"/>
              </a:solidFill>
              <a:effectLst/>
              <a:latin typeface="Arial" pitchFamily="-107" charset="0"/>
              <a:ea typeface="ヒラギノ角ゴ Pro W3" pitchFamily="-107" charset="-128"/>
              <a:cs typeface="ヒラギノ角ゴ Pro W3" pitchFamily="-107" charset="-128"/>
            </a:endParaRPr>
          </a:p>
          <a:p>
            <a:r>
              <a:rPr lang="en-GB" sz="1200" kern="1200" dirty="0" smtClean="0">
                <a:solidFill>
                  <a:schemeClr val="tx1"/>
                </a:solidFill>
                <a:effectLst/>
                <a:latin typeface="Arial" pitchFamily="-107" charset="0"/>
                <a:ea typeface="ヒラギノ角ゴ Pro W3" pitchFamily="-107" charset="-128"/>
                <a:cs typeface="ヒラギノ角ゴ Pro W3" pitchFamily="-107" charset="-128"/>
              </a:rPr>
              <a:t>EMBL is not limited to recruiting nationals from its member states but has the freedom to recruit the very best in their fields.</a:t>
            </a:r>
            <a:r>
              <a:rPr lang="en-GB" sz="1200" kern="1200" baseline="0" dirty="0" smtClean="0">
                <a:solidFill>
                  <a:schemeClr val="tx1"/>
                </a:solidFill>
                <a:effectLst/>
                <a:latin typeface="Arial" pitchFamily="-107" charset="0"/>
                <a:ea typeface="ヒラギノ角ゴ Pro W3" pitchFamily="-107" charset="-128"/>
                <a:cs typeface="ヒラギノ角ゴ Pro W3" pitchFamily="-107" charset="-128"/>
              </a:rPr>
              <a:t> </a:t>
            </a:r>
            <a:r>
              <a:rPr lang="en-GB" sz="1200" kern="1200" dirty="0" smtClean="0">
                <a:solidFill>
                  <a:schemeClr val="tx1"/>
                </a:solidFill>
                <a:effectLst/>
                <a:latin typeface="Arial" pitchFamily="-107" charset="0"/>
                <a:ea typeface="ヒラギノ角ゴ Pro W3" pitchFamily="-107" charset="-128"/>
                <a:cs typeface="ヒラギノ角ゴ Pro W3" pitchFamily="-107" charset="-128"/>
              </a:rPr>
              <a:t>Across</a:t>
            </a:r>
            <a:r>
              <a:rPr lang="en-GB" sz="1200" kern="1200" baseline="0" dirty="0" smtClean="0">
                <a:solidFill>
                  <a:schemeClr val="tx1"/>
                </a:solidFill>
                <a:effectLst/>
                <a:latin typeface="Arial" pitchFamily="-107" charset="0"/>
                <a:ea typeface="ヒラギノ角ゴ Pro W3" pitchFamily="-107" charset="-128"/>
                <a:cs typeface="ヒラギノ角ゴ Pro W3" pitchFamily="-107" charset="-128"/>
              </a:rPr>
              <a:t> its five sites EMBL employs 1600 people (not counting visitors) from over 80 nationalities.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A9953292-1FF0-A24B-8C4C-6017DC88D309}" type="slidenum">
              <a:rPr lang="de-DE" smtClean="0"/>
              <a:pPr>
                <a:defRPr/>
              </a:pPr>
              <a:t>3</a:t>
            </a:fld>
            <a:endParaRPr lang="de-DE"/>
          </a:p>
        </p:txBody>
      </p:sp>
    </p:spTree>
    <p:extLst>
      <p:ext uri="{BB962C8B-B14F-4D97-AF65-F5344CB8AC3E}">
        <p14:creationId xmlns:p14="http://schemas.microsoft.com/office/powerpoint/2010/main" val="1109332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4538"/>
            <a:ext cx="4960937" cy="3722687"/>
          </a:xfrm>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26736825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5F40E47-E5A3-014C-91F9-7095A01C62E4}" type="slidenum">
              <a:rPr lang="de-DE" smtClean="0"/>
              <a:pPr>
                <a:defRPr/>
              </a:pPr>
              <a:t>23</a:t>
            </a:fld>
            <a:endParaRPr lang="de-DE"/>
          </a:p>
        </p:txBody>
      </p:sp>
    </p:spTree>
    <p:extLst>
      <p:ext uri="{BB962C8B-B14F-4D97-AF65-F5344CB8AC3E}">
        <p14:creationId xmlns:p14="http://schemas.microsoft.com/office/powerpoint/2010/main" val="2804755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5F40E47-E5A3-014C-91F9-7095A01C62E4}" type="slidenum">
              <a:rPr lang="de-DE" smtClean="0"/>
              <a:pPr>
                <a:defRPr/>
              </a:pPr>
              <a:t>24</a:t>
            </a:fld>
            <a:endParaRPr lang="de-DE"/>
          </a:p>
        </p:txBody>
      </p:sp>
    </p:spTree>
    <p:extLst>
      <p:ext uri="{BB962C8B-B14F-4D97-AF65-F5344CB8AC3E}">
        <p14:creationId xmlns:p14="http://schemas.microsoft.com/office/powerpoint/2010/main" val="783186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Arial" pitchFamily="-107" charset="0"/>
                <a:ea typeface="ヒラギノ角ゴ Pro W3" pitchFamily="-107" charset="-128"/>
                <a:cs typeface="ヒラギノ角ゴ Pro W3" pitchFamily="-107" charset="-128"/>
              </a:rPr>
              <a:t>EMBL pursues five synergistic missions </a:t>
            </a:r>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that, in combination, complement and provide added value to the activities of member state scientific communities.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Arial" pitchFamily="-107" charset="0"/>
              <a:ea typeface="ヒラギノ角ゴ Pro W3" pitchFamily="-107" charset="-128"/>
              <a:cs typeface="ヒラギノ角ゴ Pro W3" pitchFamily="-107" charset="-128"/>
            </a:endParaRPr>
          </a:p>
          <a:p>
            <a:pPr lvl="0" algn="l"/>
            <a:r>
              <a:rPr lang="en-US" sz="1200" b="0" dirty="0" smtClean="0">
                <a:solidFill>
                  <a:schemeClr val="accent2"/>
                </a:solidFill>
                <a:latin typeface="Arial"/>
                <a:cs typeface="Arial"/>
              </a:rPr>
              <a:t>1. Forefront research: uncovering the molecular basis of life </a:t>
            </a:r>
          </a:p>
          <a:p>
            <a:pPr lvl="0" algn="l"/>
            <a:r>
              <a:rPr lang="en-US" sz="1200" b="0" dirty="0" smtClean="0">
                <a:solidFill>
                  <a:schemeClr val="accent2"/>
                </a:solidFill>
                <a:latin typeface="Arial"/>
                <a:cs typeface="Arial"/>
              </a:rPr>
              <a:t>2. Providing world-class research infrastructure and services </a:t>
            </a:r>
          </a:p>
          <a:p>
            <a:pPr lvl="0" algn="l"/>
            <a:r>
              <a:rPr lang="en-US" sz="1200" b="0" dirty="0" smtClean="0">
                <a:solidFill>
                  <a:schemeClr val="accent2"/>
                </a:solidFill>
                <a:latin typeface="Arial"/>
                <a:cs typeface="Arial"/>
              </a:rPr>
              <a:t>3. Training and inspiring the next generation of stellar scientists </a:t>
            </a:r>
          </a:p>
          <a:p>
            <a:pPr lvl="0" algn="l"/>
            <a:r>
              <a:rPr lang="en-US" sz="1200" b="0" dirty="0" smtClean="0">
                <a:solidFill>
                  <a:schemeClr val="accent2"/>
                </a:solidFill>
                <a:latin typeface="Arial"/>
                <a:cs typeface="Arial"/>
              </a:rPr>
              <a:t>4. Driving research, innovation and progress through technology development, interactions with industry and technology transfer </a:t>
            </a:r>
          </a:p>
          <a:p>
            <a:pPr lvl="0" algn="l"/>
            <a:r>
              <a:rPr lang="en-US" sz="1200" b="0" dirty="0" smtClean="0">
                <a:solidFill>
                  <a:schemeClr val="accent2"/>
                </a:solidFill>
                <a:latin typeface="Arial"/>
                <a:cs typeface="Arial"/>
              </a:rPr>
              <a:t>5. Playing a leading role in the integration of life science research in Europe </a:t>
            </a:r>
          </a:p>
        </p:txBody>
      </p:sp>
      <p:sp>
        <p:nvSpPr>
          <p:cNvPr id="4" name="Slide Number Placeholder 3"/>
          <p:cNvSpPr>
            <a:spLocks noGrp="1"/>
          </p:cNvSpPr>
          <p:nvPr>
            <p:ph type="sldNum" sz="quarter" idx="10"/>
          </p:nvPr>
        </p:nvSpPr>
        <p:spPr/>
        <p:txBody>
          <a:bodyPr/>
          <a:lstStyle/>
          <a:p>
            <a:pPr>
              <a:defRPr/>
            </a:pPr>
            <a:fld id="{F5F40E47-E5A3-014C-91F9-7095A01C62E4}" type="slidenum">
              <a:rPr lang="de-DE" smtClean="0"/>
              <a:pPr>
                <a:defRPr/>
              </a:pPr>
              <a:t>4</a:t>
            </a:fld>
            <a:endParaRPr lang="de-DE"/>
          </a:p>
        </p:txBody>
      </p:sp>
    </p:spTree>
    <p:extLst>
      <p:ext uri="{BB962C8B-B14F-4D97-AF65-F5344CB8AC3E}">
        <p14:creationId xmlns:p14="http://schemas.microsoft.com/office/powerpoint/2010/main" val="2849399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4538"/>
            <a:ext cx="4960937" cy="3722687"/>
          </a:xfrm>
        </p:spPr>
      </p:sp>
      <p:sp>
        <p:nvSpPr>
          <p:cNvPr id="3" name="Notes Placeholder 2"/>
          <p:cNvSpPr>
            <a:spLocks noGrp="1"/>
          </p:cNvSpPr>
          <p:nvPr>
            <p:ph type="body" idx="1"/>
          </p:nvPr>
        </p:nvSpPr>
        <p:spPr/>
        <p:txBody>
          <a:bodyPr/>
          <a:lstStyle/>
          <a:p>
            <a:r>
              <a:rPr lang="en-US" sz="1200" kern="1200" dirty="0" smtClean="0">
                <a:solidFill>
                  <a:schemeClr val="tx1"/>
                </a:solidFill>
                <a:latin typeface="Arial" pitchFamily="-107" charset="0"/>
                <a:ea typeface="ヒラギノ角ゴ Pro W3" pitchFamily="-107" charset="-128"/>
                <a:cs typeface="ヒラギノ角ゴ Pro W3" pitchFamily="-107" charset="-128"/>
              </a:rPr>
              <a:t>EMBL</a:t>
            </a:r>
            <a:r>
              <a:rPr lang="en-US" sz="1200" kern="1200" baseline="0" dirty="0" smtClean="0">
                <a:solidFill>
                  <a:schemeClr val="tx1"/>
                </a:solidFill>
                <a:latin typeface="Arial" pitchFamily="-107" charset="0"/>
                <a:ea typeface="ヒラギノ角ゴ Pro W3" pitchFamily="-107" charset="-128"/>
                <a:cs typeface="ヒラギノ角ゴ Pro W3" pitchFamily="-107" charset="-128"/>
              </a:rPr>
              <a:t> consists of 9 Research Units across its five sites. </a:t>
            </a:r>
          </a:p>
          <a:p>
            <a:endParaRPr lang="en-US" sz="1200" kern="1200" baseline="0" dirty="0" smtClean="0">
              <a:solidFill>
                <a:schemeClr val="tx1"/>
              </a:solidFill>
              <a:latin typeface="Arial" pitchFamily="-107" charset="0"/>
              <a:ea typeface="ヒラギノ角ゴ Pro W3" pitchFamily="-107" charset="-128"/>
              <a:cs typeface="ヒラギノ角ゴ Pro W3" pitchFamily="-107" charset="-128"/>
            </a:endParaRPr>
          </a:p>
          <a:p>
            <a:r>
              <a:rPr lang="en-US" sz="1200" kern="1200" baseline="0" dirty="0" smtClean="0">
                <a:solidFill>
                  <a:schemeClr val="tx1"/>
                </a:solidFill>
                <a:latin typeface="Arial" pitchFamily="-107" charset="0"/>
                <a:ea typeface="ヒラギノ角ゴ Pro W3" pitchFamily="-107" charset="-128"/>
                <a:cs typeface="ヒラギノ角ゴ Pro W3" pitchFamily="-107" charset="-128"/>
              </a:rPr>
              <a:t>The Units at the headquarters in Heidelberg focus on cell biology and biophysics, developmental biology, genome biology and structural and computational biology. In addition there is a small unit called ‘Directors’ Research’ that comprises the labs of the EMBL DG and Director, the EMBO Director and distinguished visitors. In addition EMBL Heidelberg houses the central administration and technical core facilities. EMBL shares its campus with its sister </a:t>
            </a:r>
            <a:r>
              <a:rPr lang="en-US" sz="1200" kern="1200" baseline="0" dirty="0" err="1" smtClean="0">
                <a:solidFill>
                  <a:schemeClr val="tx1"/>
                </a:solidFill>
                <a:latin typeface="Arial" pitchFamily="-107" charset="0"/>
                <a:ea typeface="ヒラギノ角ゴ Pro W3" pitchFamily="-107" charset="-128"/>
                <a:cs typeface="ヒラギノ角ゴ Pro W3" pitchFamily="-107" charset="-128"/>
              </a:rPr>
              <a:t>organisation</a:t>
            </a:r>
            <a:r>
              <a:rPr lang="en-US" sz="1200" kern="1200" baseline="0" dirty="0" smtClean="0">
                <a:solidFill>
                  <a:schemeClr val="tx1"/>
                </a:solidFill>
                <a:latin typeface="Arial" pitchFamily="-107" charset="0"/>
                <a:ea typeface="ヒラギノ角ゴ Pro W3" pitchFamily="-107" charset="-128"/>
                <a:cs typeface="ヒラギノ角ゴ Pro W3" pitchFamily="-107" charset="-128"/>
              </a:rPr>
              <a:t>, the European Molecular Biology </a:t>
            </a:r>
            <a:r>
              <a:rPr lang="en-US" sz="1200" kern="1200" baseline="0" dirty="0" err="1" smtClean="0">
                <a:solidFill>
                  <a:schemeClr val="tx1"/>
                </a:solidFill>
                <a:latin typeface="Arial" pitchFamily="-107" charset="0"/>
                <a:ea typeface="ヒラギノ角ゴ Pro W3" pitchFamily="-107" charset="-128"/>
                <a:cs typeface="ヒラギノ角ゴ Pro W3" pitchFamily="-107" charset="-128"/>
              </a:rPr>
              <a:t>Organisation</a:t>
            </a:r>
            <a:r>
              <a:rPr lang="en-US" sz="1200" kern="1200" baseline="0" dirty="0" smtClean="0">
                <a:solidFill>
                  <a:schemeClr val="tx1"/>
                </a:solidFill>
                <a:latin typeface="Arial" pitchFamily="-107" charset="0"/>
                <a:ea typeface="ヒラギノ角ゴ Pro W3" pitchFamily="-107" charset="-128"/>
                <a:cs typeface="ヒラギノ角ゴ Pro W3" pitchFamily="-107" charset="-128"/>
              </a:rPr>
              <a:t> (EMBO).</a:t>
            </a:r>
          </a:p>
          <a:p>
            <a:endParaRPr lang="en-US" sz="1200" kern="1200" baseline="0" dirty="0" smtClean="0">
              <a:solidFill>
                <a:schemeClr val="tx1"/>
              </a:solidFill>
              <a:latin typeface="Arial" pitchFamily="-107" charset="0"/>
              <a:ea typeface="ヒラギノ角ゴ Pro W3" pitchFamily="-107" charset="-128"/>
              <a:cs typeface="ヒラギノ角ゴ Pro W3" pitchFamily="-107" charset="-128"/>
            </a:endParaRPr>
          </a:p>
          <a:p>
            <a:r>
              <a:rPr lang="en-US" sz="1200" kern="1200" baseline="0" dirty="0" smtClean="0">
                <a:solidFill>
                  <a:schemeClr val="tx1"/>
                </a:solidFill>
                <a:latin typeface="Arial" pitchFamily="-107" charset="0"/>
                <a:ea typeface="ヒラギノ角ゴ Pro W3" pitchFamily="-107" charset="-128"/>
                <a:cs typeface="ヒラギノ角ゴ Pro W3" pitchFamily="-107" charset="-128"/>
              </a:rPr>
              <a:t>EMBL Hamburg and Grenoble are both dedicated to research and service provision in structural biology. Both units are located at the site of powerful X-ray radiation sources: the German Electron Synchrotron (DESY), and in future also the European X-ray Free Electron Laser (XFEL) and the European Synchrotron Radiation Facility (ESRF) in Grenoble. In addition, Hamburg is home to the Centre for Structural Systems Biology, a joint initiative of nine research partners from northern Germany including three universities and six research institutes, one of them EMBL Hamburg. In addition to EMBL and the ESRF, the Grenoble campus also houses the Institute Laue </a:t>
            </a:r>
            <a:r>
              <a:rPr lang="en-US" sz="1200" kern="1200" baseline="0" dirty="0" err="1" smtClean="0">
                <a:solidFill>
                  <a:schemeClr val="tx1"/>
                </a:solidFill>
                <a:latin typeface="Arial" pitchFamily="-107" charset="0"/>
                <a:ea typeface="ヒラギノ角ゴ Pro W3" pitchFamily="-107" charset="-128"/>
                <a:cs typeface="ヒラギノ角ゴ Pro W3" pitchFamily="-107" charset="-128"/>
              </a:rPr>
              <a:t>Langevin</a:t>
            </a:r>
            <a:r>
              <a:rPr lang="en-US" sz="1200" kern="1200" baseline="0" dirty="0" smtClean="0">
                <a:solidFill>
                  <a:schemeClr val="tx1"/>
                </a:solidFill>
                <a:latin typeface="Arial" pitchFamily="-107" charset="0"/>
                <a:ea typeface="ヒラギノ角ゴ Pro W3" pitchFamily="-107" charset="-128"/>
                <a:cs typeface="ヒラギノ角ゴ Pro W3" pitchFamily="-107" charset="-128"/>
              </a:rPr>
              <a:t> (ILL, with its neutron source) and the French </a:t>
            </a:r>
            <a:r>
              <a:rPr lang="en-US" sz="1200" kern="1200" baseline="0" dirty="0" err="1" smtClean="0">
                <a:solidFill>
                  <a:schemeClr val="tx1"/>
                </a:solidFill>
                <a:latin typeface="Arial" pitchFamily="-107" charset="0"/>
                <a:ea typeface="ヒラギノ角ゴ Pro W3" pitchFamily="-107" charset="-128"/>
                <a:cs typeface="ヒラギノ角ゴ Pro W3" pitchFamily="-107" charset="-128"/>
              </a:rPr>
              <a:t>Institut</a:t>
            </a:r>
            <a:r>
              <a:rPr lang="en-US" sz="1200" kern="1200" baseline="0" dirty="0" smtClean="0">
                <a:solidFill>
                  <a:schemeClr val="tx1"/>
                </a:solidFill>
                <a:latin typeface="Arial" pitchFamily="-107" charset="0"/>
                <a:ea typeface="ヒラギノ角ゴ Pro W3" pitchFamily="-107" charset="-128"/>
                <a:cs typeface="ヒラギノ角ゴ Pro W3" pitchFamily="-107" charset="-128"/>
              </a:rPr>
              <a:t> de </a:t>
            </a:r>
            <a:r>
              <a:rPr lang="en-US" sz="1200" kern="1200" baseline="0" dirty="0" err="1" smtClean="0">
                <a:solidFill>
                  <a:schemeClr val="tx1"/>
                </a:solidFill>
                <a:latin typeface="Arial" pitchFamily="-107" charset="0"/>
                <a:ea typeface="ヒラギノ角ゴ Pro W3" pitchFamily="-107" charset="-128"/>
                <a:cs typeface="ヒラギノ角ゴ Pro W3" pitchFamily="-107" charset="-128"/>
              </a:rPr>
              <a:t>Biologie</a:t>
            </a:r>
            <a:r>
              <a:rPr lang="en-US" sz="1200" kern="1200" baseline="0" dirty="0" smtClean="0">
                <a:solidFill>
                  <a:schemeClr val="tx1"/>
                </a:solidFill>
                <a:latin typeface="Arial" pitchFamily="-107" charset="0"/>
                <a:ea typeface="ヒラギノ角ゴ Pro W3" pitchFamily="-107" charset="-128"/>
                <a:cs typeface="ヒラギノ角ゴ Pro W3" pitchFamily="-107" charset="-128"/>
              </a:rPr>
              <a:t> </a:t>
            </a:r>
            <a:r>
              <a:rPr lang="en-US" sz="1200" kern="1200" baseline="0" dirty="0" err="1" smtClean="0">
                <a:solidFill>
                  <a:schemeClr val="tx1"/>
                </a:solidFill>
                <a:latin typeface="Arial" pitchFamily="-107" charset="0"/>
                <a:ea typeface="ヒラギノ角ゴ Pro W3" pitchFamily="-107" charset="-128"/>
                <a:cs typeface="ヒラギノ角ゴ Pro W3" pitchFamily="-107" charset="-128"/>
              </a:rPr>
              <a:t>Structurale</a:t>
            </a:r>
            <a:r>
              <a:rPr lang="en-US" sz="1200" kern="1200" baseline="0" dirty="0" smtClean="0">
                <a:solidFill>
                  <a:schemeClr val="tx1"/>
                </a:solidFill>
                <a:latin typeface="Arial" pitchFamily="-107" charset="0"/>
                <a:ea typeface="ヒラギノ角ゴ Pro W3" pitchFamily="-107" charset="-128"/>
                <a:cs typeface="ヒラギノ角ゴ Pro W3" pitchFamily="-107" charset="-128"/>
              </a:rPr>
              <a:t>. Together with ESRF, ILL and IBS, EMBL Grenoble engages in the local Partnership for Structural Biology (PSB).</a:t>
            </a:r>
          </a:p>
          <a:p>
            <a:endParaRPr lang="en-US" sz="1200" kern="1200" baseline="0" dirty="0" smtClean="0">
              <a:solidFill>
                <a:schemeClr val="tx1"/>
              </a:solidFill>
              <a:latin typeface="Arial" pitchFamily="-107" charset="0"/>
              <a:ea typeface="ヒラギノ角ゴ Pro W3" pitchFamily="-107" charset="-128"/>
              <a:cs typeface="ヒラギノ角ゴ Pro W3" pitchFamily="-107" charset="-128"/>
            </a:endParaRPr>
          </a:p>
          <a:p>
            <a:r>
              <a:rPr lang="en-US" sz="1200" kern="1200" baseline="0" dirty="0" smtClean="0">
                <a:solidFill>
                  <a:schemeClr val="tx1"/>
                </a:solidFill>
                <a:latin typeface="Arial" pitchFamily="-107" charset="0"/>
                <a:ea typeface="ヒラギノ角ゴ Pro W3" pitchFamily="-107" charset="-128"/>
                <a:cs typeface="ヒラギノ角ゴ Pro W3" pitchFamily="-107" charset="-128"/>
              </a:rPr>
              <a:t>The European Bioinformatics Institute is located on the </a:t>
            </a:r>
            <a:r>
              <a:rPr lang="en-US" sz="1200" kern="1200" baseline="0" dirty="0" err="1" smtClean="0">
                <a:solidFill>
                  <a:schemeClr val="tx1"/>
                </a:solidFill>
                <a:latin typeface="Arial" pitchFamily="-107" charset="0"/>
                <a:ea typeface="ヒラギノ角ゴ Pro W3" pitchFamily="-107" charset="-128"/>
                <a:cs typeface="ヒラギノ角ゴ Pro W3" pitchFamily="-107" charset="-128"/>
              </a:rPr>
              <a:t>Wellcome</a:t>
            </a:r>
            <a:r>
              <a:rPr lang="en-US" sz="1200" kern="1200" baseline="0" dirty="0" smtClean="0">
                <a:solidFill>
                  <a:schemeClr val="tx1"/>
                </a:solidFill>
                <a:latin typeface="Arial" pitchFamily="-107" charset="0"/>
                <a:ea typeface="ヒラギノ角ゴ Pro W3" pitchFamily="-107" charset="-128"/>
                <a:cs typeface="ヒラギノ角ゴ Pro W3" pitchFamily="-107" charset="-128"/>
              </a:rPr>
              <a:t> Trust Genome campus that also houses the </a:t>
            </a:r>
            <a:r>
              <a:rPr lang="en-US" sz="1200" kern="1200" baseline="0" dirty="0" err="1" smtClean="0">
                <a:solidFill>
                  <a:schemeClr val="tx1"/>
                </a:solidFill>
                <a:latin typeface="Arial" pitchFamily="-107" charset="0"/>
                <a:ea typeface="ヒラギノ角ゴ Pro W3" pitchFamily="-107" charset="-128"/>
                <a:cs typeface="ヒラギノ角ゴ Pro W3" pitchFamily="-107" charset="-128"/>
              </a:rPr>
              <a:t>Wellcome</a:t>
            </a:r>
            <a:r>
              <a:rPr lang="en-US" sz="1200" kern="1200" baseline="0" dirty="0" smtClean="0">
                <a:solidFill>
                  <a:schemeClr val="tx1"/>
                </a:solidFill>
                <a:latin typeface="Arial" pitchFamily="-107" charset="0"/>
                <a:ea typeface="ヒラギノ角ゴ Pro W3" pitchFamily="-107" charset="-128"/>
                <a:cs typeface="ヒラギノ角ゴ Pro W3" pitchFamily="-107" charset="-128"/>
              </a:rPr>
              <a:t> Trust Sanger Institute with which EMBL-EBI collaborates closely.</a:t>
            </a:r>
          </a:p>
          <a:p>
            <a:endParaRPr lang="en-US" sz="1200" kern="1200" baseline="0" dirty="0" smtClean="0">
              <a:solidFill>
                <a:schemeClr val="tx1"/>
              </a:solidFill>
              <a:latin typeface="Arial" pitchFamily="-107" charset="0"/>
              <a:ea typeface="ヒラギノ角ゴ Pro W3" pitchFamily="-107" charset="-128"/>
              <a:cs typeface="ヒラギノ角ゴ Pro W3" pitchFamily="-107" charset="-128"/>
            </a:endParaRPr>
          </a:p>
          <a:p>
            <a:r>
              <a:rPr lang="en-US" sz="1200" kern="1200" dirty="0" smtClean="0">
                <a:solidFill>
                  <a:schemeClr val="tx1"/>
                </a:solidFill>
                <a:latin typeface="Arial" pitchFamily="-107" charset="0"/>
                <a:ea typeface="ヒラギノ角ゴ Pro W3" pitchFamily="-107" charset="-128"/>
                <a:cs typeface="ヒラギノ角ゴ Pro W3" pitchFamily="-107" charset="-128"/>
              </a:rPr>
              <a:t>EMBL </a:t>
            </a:r>
            <a:r>
              <a:rPr lang="en-US" sz="1200" kern="1200" dirty="0" err="1" smtClean="0">
                <a:solidFill>
                  <a:schemeClr val="tx1"/>
                </a:solidFill>
                <a:latin typeface="Arial" pitchFamily="-107" charset="0"/>
                <a:ea typeface="ヒラギノ角ゴ Pro W3" pitchFamily="-107" charset="-128"/>
                <a:cs typeface="ヒラギノ角ゴ Pro W3" pitchFamily="-107" charset="-128"/>
              </a:rPr>
              <a:t>Monterotondo</a:t>
            </a:r>
            <a:r>
              <a:rPr lang="en-US" sz="1200" kern="1200" dirty="0" smtClean="0">
                <a:solidFill>
                  <a:schemeClr val="tx1"/>
                </a:solidFill>
                <a:latin typeface="Arial" pitchFamily="-107" charset="0"/>
                <a:ea typeface="ヒラギノ角ゴ Pro W3" pitchFamily="-107" charset="-128"/>
                <a:cs typeface="ヒラギノ角ゴ Pro W3" pitchFamily="-107" charset="-128"/>
              </a:rPr>
              <a:t>, close</a:t>
            </a:r>
            <a:r>
              <a:rPr lang="en-US" sz="1200" kern="1200" baseline="0" dirty="0" smtClean="0">
                <a:solidFill>
                  <a:schemeClr val="tx1"/>
                </a:solidFill>
                <a:latin typeface="Arial" pitchFamily="-107" charset="0"/>
                <a:ea typeface="ヒラギノ角ゴ Pro W3" pitchFamily="-107" charset="-128"/>
                <a:cs typeface="ヒラギノ角ゴ Pro W3" pitchFamily="-107" charset="-128"/>
              </a:rPr>
              <a:t> to Rome in Italy, focuses on mouse biology and is located on the same campus as the European Mouse Mutant Archive (EMMA) and the Italian Research Council (CNR).</a:t>
            </a:r>
            <a:endParaRPr lang="en-US" sz="1200" kern="1200" dirty="0" smtClean="0">
              <a:solidFill>
                <a:schemeClr val="tx1"/>
              </a:solidFill>
              <a:latin typeface="Arial" pitchFamily="-107" charset="0"/>
              <a:ea typeface="ヒラギノ角ゴ Pro W3" pitchFamily="-107" charset="-128"/>
              <a:cs typeface="ヒラギノ角ゴ Pro W3" pitchFamily="-107" charset="-128"/>
            </a:endParaRPr>
          </a:p>
          <a:p>
            <a:endParaRPr lang="en-US" sz="1200" kern="1200" dirty="0" smtClean="0">
              <a:solidFill>
                <a:schemeClr val="tx1"/>
              </a:solidFill>
              <a:latin typeface="Arial" pitchFamily="-107" charset="0"/>
              <a:ea typeface="ヒラギノ角ゴ Pro W3" pitchFamily="-107" charset="-128"/>
              <a:cs typeface="ヒラギノ角ゴ Pro W3" pitchFamily="-107" charset="-128"/>
            </a:endParaRPr>
          </a:p>
          <a:p>
            <a:endParaRPr lang="en-US" sz="1200" kern="1200" dirty="0" smtClean="0">
              <a:solidFill>
                <a:schemeClr val="tx1"/>
              </a:solidFill>
              <a:latin typeface="Arial" pitchFamily="-107" charset="0"/>
              <a:ea typeface="ヒラギノ角ゴ Pro W3" pitchFamily="-107" charset="-128"/>
              <a:cs typeface="ヒラギノ角ゴ Pro W3" pitchFamily="-107" charset="-128"/>
            </a:endParaRPr>
          </a:p>
        </p:txBody>
      </p:sp>
      <p:sp>
        <p:nvSpPr>
          <p:cNvPr id="4" name="Slide Number Placeholder 3"/>
          <p:cNvSpPr>
            <a:spLocks noGrp="1"/>
          </p:cNvSpPr>
          <p:nvPr>
            <p:ph type="sldNum" sz="quarter" idx="10"/>
          </p:nvPr>
        </p:nvSpPr>
        <p:spPr/>
        <p:txBody>
          <a:bodyPr/>
          <a:lstStyle/>
          <a:p>
            <a:pPr>
              <a:defRPr/>
            </a:pPr>
            <a:fld id="{A9953292-1FF0-A24B-8C4C-6017DC88D309}" type="slidenum">
              <a:rPr lang="de-DE" smtClean="0"/>
              <a:pPr>
                <a:defRPr/>
              </a:pPr>
              <a:t>5</a:t>
            </a:fld>
            <a:endParaRPr lang="de-DE"/>
          </a:p>
        </p:txBody>
      </p:sp>
    </p:spTree>
    <p:extLst>
      <p:ext uri="{BB962C8B-B14F-4D97-AF65-F5344CB8AC3E}">
        <p14:creationId xmlns:p14="http://schemas.microsoft.com/office/powerpoint/2010/main" val="110933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Since its foundation in 1974 EMBL has grown and evolved a lot. Its founding principles have however remained at its core until today.</a:t>
            </a:r>
            <a:endParaRPr lang="en-US" dirty="0"/>
          </a:p>
        </p:txBody>
      </p:sp>
      <p:sp>
        <p:nvSpPr>
          <p:cNvPr id="4" name="Slide Number Placeholder 3"/>
          <p:cNvSpPr>
            <a:spLocks noGrp="1"/>
          </p:cNvSpPr>
          <p:nvPr>
            <p:ph type="sldNum" sz="quarter" idx="10"/>
          </p:nvPr>
        </p:nvSpPr>
        <p:spPr/>
        <p:txBody>
          <a:bodyPr/>
          <a:lstStyle/>
          <a:p>
            <a:pPr>
              <a:defRPr/>
            </a:pPr>
            <a:fld id="{F5F40E47-E5A3-014C-91F9-7095A01C62E4}" type="slidenum">
              <a:rPr lang="de-DE" smtClean="0"/>
              <a:pPr>
                <a:defRPr/>
              </a:pPr>
              <a:t>6</a:t>
            </a:fld>
            <a:endParaRPr lang="de-DE"/>
          </a:p>
        </p:txBody>
      </p:sp>
    </p:spTree>
    <p:extLst>
      <p:ext uri="{BB962C8B-B14F-4D97-AF65-F5344CB8AC3E}">
        <p14:creationId xmlns:p14="http://schemas.microsoft.com/office/powerpoint/2010/main" val="3001033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1"/>
          <p:cNvSpPr>
            <a:spLocks noGrp="1" noRot="1" noChangeAspect="1" noChangeArrowheads="1" noTextEdit="1"/>
          </p:cNvSpPr>
          <p:nvPr>
            <p:ph type="sldImg"/>
          </p:nvPr>
        </p:nvSpPr>
        <p:spPr>
          <a:xfrm>
            <a:off x="919163" y="744538"/>
            <a:ext cx="4960937" cy="3722687"/>
          </a:xfrm>
          <a:solidFill>
            <a:srgbClr val="FFFFFF"/>
          </a:solidFill>
          <a:ln/>
        </p:spPr>
      </p:sp>
      <p:sp>
        <p:nvSpPr>
          <p:cNvPr id="71682"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39688" eaLnBrk="1" hangingPunct="1">
              <a:spcBef>
                <a:spcPts val="413"/>
              </a:spcBef>
            </a:pPr>
            <a:r>
              <a:rPr lang="en-US" dirty="0" smtClean="0">
                <a:solidFill>
                  <a:srgbClr val="000000"/>
                </a:solidFill>
                <a:latin typeface="Arial" charset="0"/>
                <a:ea typeface="ヒラギノ角ゴ Pro W3" charset="0"/>
                <a:cs typeface="Arial" charset="0"/>
                <a:sym typeface="Arial" charset="0"/>
              </a:rPr>
              <a:t>EMBL’s scientific excellence and cutting-edge infrastructure, along with a culture that</a:t>
            </a:r>
            <a:r>
              <a:rPr lang="en-US" baseline="0" dirty="0" smtClean="0">
                <a:solidFill>
                  <a:srgbClr val="000000"/>
                </a:solidFill>
                <a:latin typeface="Arial" charset="0"/>
                <a:ea typeface="ヒラギノ角ゴ Pro W3" charset="0"/>
                <a:cs typeface="Arial" charset="0"/>
                <a:sym typeface="Arial" charset="0"/>
              </a:rPr>
              <a:t> promotes intellectual freedom and flexibility, create a vibrant environment that offers unmatched opportunities to young creative scientists.</a:t>
            </a:r>
          </a:p>
          <a:p>
            <a:pPr marL="39688" eaLnBrk="1" hangingPunct="1">
              <a:spcBef>
                <a:spcPts val="413"/>
              </a:spcBef>
            </a:pPr>
            <a:endParaRPr lang="en-US" baseline="0" dirty="0">
              <a:solidFill>
                <a:srgbClr val="000000"/>
              </a:solidFill>
              <a:latin typeface="Arial" charset="0"/>
              <a:ea typeface="ヒラギノ角ゴ Pro W3" charset="0"/>
              <a:cs typeface="Arial" charset="0"/>
              <a:sym typeface="Arial" charset="0"/>
            </a:endParaRPr>
          </a:p>
          <a:p>
            <a:pPr marL="39688" eaLnBrk="1" hangingPunct="1">
              <a:spcBef>
                <a:spcPts val="413"/>
              </a:spcBef>
            </a:pPr>
            <a:endParaRPr lang="en-US" baseline="0" dirty="0" smtClean="0">
              <a:solidFill>
                <a:srgbClr val="000000"/>
              </a:solidFill>
              <a:latin typeface="Arial" charset="0"/>
              <a:ea typeface="ヒラギノ角ゴ Pro W3" charset="0"/>
              <a:cs typeface="Arial" charset="0"/>
              <a:sym typeface="Arial" charset="0"/>
            </a:endParaRPr>
          </a:p>
        </p:txBody>
      </p:sp>
    </p:spTree>
    <p:extLst>
      <p:ext uri="{BB962C8B-B14F-4D97-AF65-F5344CB8AC3E}">
        <p14:creationId xmlns:p14="http://schemas.microsoft.com/office/powerpoint/2010/main" val="3735639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EMBL’s interdisciplinary and collaborative</a:t>
            </a:r>
            <a:r>
              <a:rPr lang="en-US" sz="1200" kern="1200" baseline="0" dirty="0" smtClean="0">
                <a:solidFill>
                  <a:schemeClr val="tx1"/>
                </a:solidFill>
                <a:effectLst/>
                <a:latin typeface="Arial" pitchFamily="-107" charset="0"/>
                <a:ea typeface="ヒラギノ角ゴ Pro W3" pitchFamily="-107" charset="-128"/>
                <a:cs typeface="ヒラギノ角ゴ Pro W3" pitchFamily="-107" charset="-128"/>
              </a:rPr>
              <a:t> approach to science </a:t>
            </a:r>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also extends beyond</a:t>
            </a:r>
            <a:r>
              <a:rPr lang="en-US" sz="1200" kern="1200" baseline="0" dirty="0" smtClean="0">
                <a:solidFill>
                  <a:schemeClr val="tx1"/>
                </a:solidFill>
                <a:effectLst/>
                <a:latin typeface="Arial" pitchFamily="-107" charset="0"/>
                <a:ea typeface="ヒラギノ角ゴ Pro W3" pitchFamily="-107" charset="-128"/>
                <a:cs typeface="ヒラギノ角ゴ Pro W3" pitchFamily="-107" charset="-128"/>
              </a:rPr>
              <a:t> the Laboratory, resulting in a number of international collaborations with researchers from (over 800) national institutions in Europe and beyond.  This is exemplified by this map, </a:t>
            </a:r>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which shows EMBL’s scientific publications in  2012-2014. 65% of the close to 2000 papers published resulted from collaborations with institutes in the EMBL member states.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F5F40E47-E5A3-014C-91F9-7095A01C62E4}" type="slidenum">
              <a:rPr lang="de-DE" smtClean="0"/>
              <a:pPr>
                <a:defRPr/>
              </a:pPr>
              <a:t>8</a:t>
            </a:fld>
            <a:endParaRPr lang="de-DE"/>
          </a:p>
        </p:txBody>
      </p:sp>
    </p:spTree>
    <p:extLst>
      <p:ext uri="{BB962C8B-B14F-4D97-AF65-F5344CB8AC3E}">
        <p14:creationId xmlns:p14="http://schemas.microsoft.com/office/powerpoint/2010/main" val="2444075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baseline="0" dirty="0" smtClean="0"/>
          </a:p>
          <a:p>
            <a:pPr marL="171450" indent="-171450">
              <a:buFontTx/>
              <a:buChar char="-"/>
            </a:pPr>
            <a:r>
              <a:rPr lang="en-US" baseline="0" dirty="0" smtClean="0"/>
              <a:t>top 5% of journals in biochemistry, genetics and molecular biology according to the </a:t>
            </a:r>
            <a:r>
              <a:rPr lang="en-US" baseline="0" dirty="0" err="1" smtClean="0"/>
              <a:t>SCImago</a:t>
            </a:r>
            <a:r>
              <a:rPr lang="en-US" baseline="0" dirty="0" smtClean="0"/>
              <a:t> Journal Ranking (2014)</a:t>
            </a:r>
          </a:p>
          <a:p>
            <a:pPr marL="171450" indent="-171450">
              <a:buFontTx/>
              <a:buChar char="-"/>
            </a:pPr>
            <a:r>
              <a:rPr lang="en-US" baseline="0" dirty="0" smtClean="0"/>
              <a:t>top 100 most highly cited papers: analysis by Van </a:t>
            </a:r>
            <a:r>
              <a:rPr lang="en-US" baseline="0" dirty="0" err="1" smtClean="0"/>
              <a:t>Noorden</a:t>
            </a:r>
            <a:r>
              <a:rPr lang="en-US" baseline="0" dirty="0" smtClean="0"/>
              <a:t> et al. “The top 100 papers”, featured in Nature, October 2014 (based on citation data from Thomson Reuters’ Science Citation Index)</a:t>
            </a:r>
          </a:p>
          <a:p>
            <a:pPr marL="171450" indent="-171450">
              <a:buFontTx/>
              <a:buChar char="-"/>
            </a:pPr>
            <a:r>
              <a:rPr lang="en-US" baseline="0" dirty="0" smtClean="0"/>
              <a:t>top 10 research institutions according to the </a:t>
            </a:r>
            <a:r>
              <a:rPr lang="en-US" baseline="0" dirty="0" err="1" smtClean="0"/>
              <a:t>SCImago</a:t>
            </a:r>
            <a:r>
              <a:rPr lang="en-US" baseline="0" dirty="0" smtClean="0"/>
              <a:t> Institutions Ranking (2014), using the Q1 research quality indicator [indicates </a:t>
            </a:r>
            <a:r>
              <a:rPr lang="en-US" sz="1200" kern="1200" dirty="0" smtClean="0">
                <a:solidFill>
                  <a:schemeClr val="tx1"/>
                </a:solidFill>
                <a:latin typeface="Arial" pitchFamily="-107" charset="0"/>
                <a:ea typeface="ヒラギノ角ゴ Pro W3" pitchFamily="-107" charset="-128"/>
                <a:cs typeface="ヒラギノ角ゴ Pro W3" pitchFamily="-107" charset="-128"/>
              </a:rPr>
              <a:t>ratio of publications that an institution publishes in journals ranked in the first quartile (25%) in their categories as ordered by </a:t>
            </a:r>
            <a:r>
              <a:rPr lang="en-US" sz="1200" kern="1200" dirty="0" err="1" smtClean="0">
                <a:solidFill>
                  <a:schemeClr val="tx1"/>
                </a:solidFill>
                <a:latin typeface="Arial" pitchFamily="-107" charset="0"/>
                <a:ea typeface="ヒラギノ角ゴ Pro W3" pitchFamily="-107" charset="-128"/>
                <a:cs typeface="ヒラギノ角ゴ Pro W3" pitchFamily="-107" charset="-128"/>
              </a:rPr>
              <a:t>SCImago</a:t>
            </a:r>
            <a:r>
              <a:rPr lang="en-US" sz="1200" kern="1200" dirty="0" smtClean="0">
                <a:solidFill>
                  <a:schemeClr val="tx1"/>
                </a:solidFill>
                <a:latin typeface="Arial" pitchFamily="-107" charset="0"/>
                <a:ea typeface="ヒラギノ角ゴ Pro W3" pitchFamily="-107" charset="-128"/>
                <a:cs typeface="ヒラギノ角ゴ Pro W3" pitchFamily="-107" charset="-128"/>
              </a:rPr>
              <a:t> Journal Rank (SJRII) indicator]</a:t>
            </a:r>
            <a:endParaRPr lang="en-US" dirty="0"/>
          </a:p>
        </p:txBody>
      </p:sp>
      <p:sp>
        <p:nvSpPr>
          <p:cNvPr id="4" name="Slide Number Placeholder 3"/>
          <p:cNvSpPr>
            <a:spLocks noGrp="1"/>
          </p:cNvSpPr>
          <p:nvPr>
            <p:ph type="sldNum" sz="quarter" idx="10"/>
          </p:nvPr>
        </p:nvSpPr>
        <p:spPr/>
        <p:txBody>
          <a:bodyPr/>
          <a:lstStyle/>
          <a:p>
            <a:pPr>
              <a:defRPr/>
            </a:pPr>
            <a:fld id="{F5F40E47-E5A3-014C-91F9-7095A01C62E4}" type="slidenum">
              <a:rPr lang="de-DE" smtClean="0"/>
              <a:pPr>
                <a:defRPr/>
              </a:pPr>
              <a:t>9</a:t>
            </a:fld>
            <a:endParaRPr lang="de-DE"/>
          </a:p>
        </p:txBody>
      </p:sp>
    </p:spTree>
    <p:extLst>
      <p:ext uri="{BB962C8B-B14F-4D97-AF65-F5344CB8AC3E}">
        <p14:creationId xmlns:p14="http://schemas.microsoft.com/office/powerpoint/2010/main" val="1852024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EMBL’ research  pursues a multidisciplinary and </a:t>
            </a:r>
            <a:r>
              <a:rPr lang="en-US" sz="1200" kern="1200" dirty="0" err="1" smtClean="0">
                <a:solidFill>
                  <a:schemeClr val="tx1"/>
                </a:solidFill>
                <a:effectLst/>
                <a:latin typeface="Arial" pitchFamily="-107" charset="0"/>
                <a:ea typeface="ヒラギノ角ゴ Pro W3" pitchFamily="-107" charset="-128"/>
                <a:cs typeface="ヒラギノ角ゴ Pro W3" pitchFamily="-107" charset="-128"/>
              </a:rPr>
              <a:t>multiscale</a:t>
            </a:r>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 approach towards </a:t>
            </a:r>
            <a:r>
              <a:rPr lang="en-US" sz="1200" kern="1200" dirty="0" err="1" smtClean="0">
                <a:solidFill>
                  <a:schemeClr val="tx1"/>
                </a:solidFill>
                <a:effectLst/>
                <a:latin typeface="Arial" pitchFamily="-107" charset="0"/>
                <a:ea typeface="ヒラギノ角ゴ Pro W3" pitchFamily="-107" charset="-128"/>
                <a:cs typeface="ヒラギノ角ゴ Pro W3" pitchFamily="-107" charset="-128"/>
              </a:rPr>
              <a:t>unravelling</a:t>
            </a:r>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 the principles and logic of the complex functional </a:t>
            </a:r>
            <a:r>
              <a:rPr lang="en-US" sz="1200" kern="1200" dirty="0" err="1" smtClean="0">
                <a:solidFill>
                  <a:schemeClr val="tx1"/>
                </a:solidFill>
                <a:effectLst/>
                <a:latin typeface="Arial" pitchFamily="-107" charset="0"/>
                <a:ea typeface="ヒラギノ角ゴ Pro W3" pitchFamily="-107" charset="-128"/>
                <a:cs typeface="ヒラギノ角ゴ Pro W3" pitchFamily="-107" charset="-128"/>
              </a:rPr>
              <a:t>organisation</a:t>
            </a:r>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 that defines all biological systems, in both physiological and disease states. Its approach combines EMBL’s traditional strength in mechanistic studies and hypothesis-driven research</a:t>
            </a:r>
            <a:r>
              <a:rPr lang="en-US" sz="1200" kern="1200" baseline="0" dirty="0" smtClean="0">
                <a:solidFill>
                  <a:schemeClr val="tx1"/>
                </a:solidFill>
                <a:effectLst/>
                <a:latin typeface="Arial" pitchFamily="-107" charset="0"/>
                <a:ea typeface="ヒラギノ角ゴ Pro W3" pitchFamily="-107" charset="-128"/>
                <a:cs typeface="ヒラギノ角ゴ Pro W3" pitchFamily="-107" charset="-128"/>
              </a:rPr>
              <a:t> –</a:t>
            </a:r>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 using real-time live imaging, complementary structural biology technologies at different scales and biochemical studies – with systems approaches employing ‘</a:t>
            </a:r>
            <a:r>
              <a:rPr lang="en-US" sz="1200" kern="1200" dirty="0" err="1" smtClean="0">
                <a:solidFill>
                  <a:schemeClr val="tx1"/>
                </a:solidFill>
                <a:effectLst/>
                <a:latin typeface="Arial" pitchFamily="-107" charset="0"/>
                <a:ea typeface="ヒラギノ角ゴ Pro W3" pitchFamily="-107" charset="-128"/>
                <a:cs typeface="ヒラギノ角ゴ Pro W3" pitchFamily="-107" charset="-128"/>
              </a:rPr>
              <a:t>omics</a:t>
            </a:r>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 methods and computational biology.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F5F40E47-E5A3-014C-91F9-7095A01C62E4}" type="slidenum">
              <a:rPr lang="de-DE" smtClean="0"/>
              <a:pPr>
                <a:defRPr/>
              </a:pPr>
              <a:t>10</a:t>
            </a:fld>
            <a:endParaRPr lang="de-DE"/>
          </a:p>
        </p:txBody>
      </p:sp>
    </p:spTree>
    <p:extLst>
      <p:ext uri="{BB962C8B-B14F-4D97-AF65-F5344CB8AC3E}">
        <p14:creationId xmlns:p14="http://schemas.microsoft.com/office/powerpoint/2010/main" val="36637896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8"/>
          <p:cNvSpPr>
            <a:spLocks noChangeArrowheads="1"/>
          </p:cNvSpPr>
          <p:nvPr/>
        </p:nvSpPr>
        <p:spPr bwMode="auto">
          <a:xfrm flipV="1">
            <a:off x="1588" y="0"/>
            <a:ext cx="9144000" cy="2895600"/>
          </a:xfrm>
          <a:prstGeom prst="rect">
            <a:avLst/>
          </a:prstGeom>
          <a:solidFill>
            <a:srgbClr val="529A43">
              <a:alpha val="72940"/>
            </a:srgbClr>
          </a:solidFill>
          <a:ln w="9525">
            <a:solidFill>
              <a:srgbClr val="529A43"/>
            </a:solidFill>
            <a:miter lim="800000"/>
            <a:headEnd/>
            <a:tailEnd/>
          </a:ln>
        </p:spPr>
        <p:txBody>
          <a:bodyPr wrap="none" anchor="ctr"/>
          <a:lstStyle/>
          <a:p>
            <a:endParaRPr lang="en-US">
              <a:cs typeface="Geneva" charset="0"/>
            </a:endParaRPr>
          </a:p>
        </p:txBody>
      </p:sp>
      <p:sp>
        <p:nvSpPr>
          <p:cNvPr id="4" name="Rectangle 6"/>
          <p:cNvSpPr>
            <a:spLocks noChangeArrowheads="1"/>
          </p:cNvSpPr>
          <p:nvPr/>
        </p:nvSpPr>
        <p:spPr bwMode="auto">
          <a:xfrm>
            <a:off x="0" y="2895600"/>
            <a:ext cx="9144000" cy="3962400"/>
          </a:xfrm>
          <a:prstGeom prst="rect">
            <a:avLst/>
          </a:prstGeom>
          <a:solidFill>
            <a:srgbClr val="006663"/>
          </a:solidFill>
          <a:ln w="9525">
            <a:solidFill>
              <a:srgbClr val="006663"/>
            </a:solidFill>
            <a:miter lim="800000"/>
            <a:headEnd/>
            <a:tailEnd/>
          </a:ln>
        </p:spPr>
        <p:txBody>
          <a:bodyPr wrap="none" anchor="ctr"/>
          <a:lstStyle/>
          <a:p>
            <a:pPr algn="ctr"/>
            <a:endParaRPr lang="en-US">
              <a:cs typeface="Geneva" charset="0"/>
            </a:endParaRPr>
          </a:p>
        </p:txBody>
      </p:sp>
      <p:pic>
        <p:nvPicPr>
          <p:cNvPr id="5" name="Picture 10" descr="4c_logo_2006_mac_w.eps"/>
          <p:cNvPicPr>
            <a:picLocks noChangeAspect="1"/>
          </p:cNvPicPr>
          <p:nvPr userDrawn="1"/>
        </p:nvPicPr>
        <p:blipFill>
          <a:blip r:embed="rId2" cstate="screen">
            <a:extLst>
              <a:ext uri="{28A0092B-C50C-407E-A947-70E740481C1C}">
                <a14:useLocalDpi xmlns:a14="http://schemas.microsoft.com/office/drawing/2010/main"/>
              </a:ext>
            </a:extLst>
          </a:blip>
          <a:srcRect l="74150" t="2242"/>
          <a:stretch>
            <a:fillRect/>
          </a:stretch>
        </p:blipFill>
        <p:spPr bwMode="auto">
          <a:xfrm>
            <a:off x="-107950" y="0"/>
            <a:ext cx="3646488" cy="5876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1" descr="4c_logo_2006_mac_w.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324600" y="5410200"/>
            <a:ext cx="2112963" cy="900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4" name="Rectangle 2"/>
          <p:cNvSpPr>
            <a:spLocks noGrp="1" noChangeArrowheads="1"/>
          </p:cNvSpPr>
          <p:nvPr>
            <p:ph type="ctrTitle"/>
          </p:nvPr>
        </p:nvSpPr>
        <p:spPr>
          <a:xfrm>
            <a:off x="533400" y="2284413"/>
            <a:ext cx="7772400" cy="685800"/>
          </a:xfrm>
        </p:spPr>
        <p:txBody>
          <a:bodyPr/>
          <a:lstStyle>
            <a:lvl1pPr>
              <a:defRPr>
                <a:solidFill>
                  <a:srgbClr val="FFFFFF"/>
                </a:solidFill>
              </a:defRPr>
            </a:lvl1pPr>
          </a:lstStyle>
          <a:p>
            <a:r>
              <a:rPr lang="de-DE"/>
              <a:t>Title</a:t>
            </a:r>
          </a:p>
        </p:txBody>
      </p:sp>
    </p:spTree>
    <p:extLst>
      <p:ext uri="{BB962C8B-B14F-4D97-AF65-F5344CB8AC3E}">
        <p14:creationId xmlns:p14="http://schemas.microsoft.com/office/powerpoint/2010/main" val="1685481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29A43"/>
                </a:solidFill>
              </a:defRPr>
            </a:lvl1pPr>
          </a:lstStyle>
          <a:p>
            <a:r>
              <a:rPr lang="de-DE" dirty="0" smtClean="0"/>
              <a:t>Click </a:t>
            </a:r>
            <a:r>
              <a:rPr lang="de-DE" dirty="0" err="1" smtClean="0"/>
              <a:t>to</a:t>
            </a:r>
            <a:r>
              <a:rPr lang="de-DE" dirty="0" smtClean="0"/>
              <a:t> </a:t>
            </a:r>
            <a:r>
              <a:rPr lang="de-DE" dirty="0" err="1" smtClean="0"/>
              <a:t>edit</a:t>
            </a:r>
            <a:r>
              <a:rPr lang="de-DE" dirty="0" smtClean="0"/>
              <a:t> Master title style</a:t>
            </a:r>
            <a:endParaRPr lang="de-DE" dirty="0"/>
          </a:p>
        </p:txBody>
      </p:sp>
      <p:sp>
        <p:nvSpPr>
          <p:cNvPr id="3" name="Vertical Text Placeholder 2"/>
          <p:cNvSpPr>
            <a:spLocks noGrp="1"/>
          </p:cNvSpPr>
          <p:nvPr>
            <p:ph type="body" orient="vert" idx="1"/>
          </p:nvPr>
        </p:nvSpPr>
        <p:spPr/>
        <p:txBody>
          <a:bodyPr vert="eaVert"/>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de-DE"/>
          </a:p>
        </p:txBody>
      </p:sp>
      <p:sp>
        <p:nvSpPr>
          <p:cNvPr id="4" name="Rectangle 5"/>
          <p:cNvSpPr>
            <a:spLocks noGrp="1" noChangeArrowheads="1"/>
          </p:cNvSpPr>
          <p:nvPr>
            <p:ph type="ftr" sz="quarter" idx="10"/>
          </p:nvPr>
        </p:nvSpPr>
        <p:spPr/>
        <p:txBody>
          <a:bodyPr/>
          <a:lstStyle>
            <a:lvl1pPr>
              <a:defRPr/>
            </a:lvl1pPr>
          </a:lstStyle>
          <a:p>
            <a:pPr>
              <a:defRPr/>
            </a:pPr>
            <a:endParaRPr lang="de-DE"/>
          </a:p>
        </p:txBody>
      </p:sp>
      <p:sp>
        <p:nvSpPr>
          <p:cNvPr id="5" name="Rectangle 4"/>
          <p:cNvSpPr>
            <a:spLocks noGrp="1" noChangeArrowheads="1"/>
          </p:cNvSpPr>
          <p:nvPr>
            <p:ph type="dt" sz="half" idx="11"/>
          </p:nvPr>
        </p:nvSpPr>
        <p:spPr/>
        <p:txBody>
          <a:bodyPr/>
          <a:lstStyle>
            <a:lvl1pPr>
              <a:defRPr/>
            </a:lvl1pPr>
          </a:lstStyle>
          <a:p>
            <a:pPr>
              <a:defRPr/>
            </a:pPr>
            <a:fld id="{CCB7CFA8-8D64-684C-8015-EC238625CC02}" type="datetime1">
              <a:rPr lang="en-GB"/>
              <a:pPr>
                <a:defRPr/>
              </a:pPr>
              <a:t>13/11/2017</a:t>
            </a:fld>
            <a:endParaRPr lang="de-DE" dirty="0"/>
          </a:p>
        </p:txBody>
      </p:sp>
      <p:sp>
        <p:nvSpPr>
          <p:cNvPr id="6" name="Rectangle 6"/>
          <p:cNvSpPr>
            <a:spLocks noGrp="1" noChangeArrowheads="1"/>
          </p:cNvSpPr>
          <p:nvPr>
            <p:ph type="sldNum" sz="quarter" idx="12"/>
          </p:nvPr>
        </p:nvSpPr>
        <p:spPr>
          <a:xfrm>
            <a:off x="152400" y="6308725"/>
            <a:ext cx="304800" cy="228600"/>
          </a:xfrm>
        </p:spPr>
        <p:txBody>
          <a:bodyPr/>
          <a:lstStyle>
            <a:lvl1pPr>
              <a:defRPr/>
            </a:lvl1pPr>
          </a:lstStyle>
          <a:p>
            <a:pPr>
              <a:defRPr/>
            </a:pPr>
            <a:fld id="{7866E197-92F7-E340-A447-955935E390C8}" type="slidenum">
              <a:rPr lang="de-DE"/>
              <a:pPr>
                <a:defRPr/>
              </a:pPr>
              <a:t>‹#›</a:t>
            </a:fld>
            <a:endParaRPr lang="de-DE" dirty="0"/>
          </a:p>
        </p:txBody>
      </p:sp>
    </p:spTree>
    <p:extLst>
      <p:ext uri="{BB962C8B-B14F-4D97-AF65-F5344CB8AC3E}">
        <p14:creationId xmlns:p14="http://schemas.microsoft.com/office/powerpoint/2010/main" val="2004333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304800"/>
            <a:ext cx="2038350" cy="5265738"/>
          </a:xfrm>
        </p:spPr>
        <p:txBody>
          <a:bodyPr vert="eaVert"/>
          <a:lstStyle>
            <a:lvl1pPr>
              <a:defRPr>
                <a:solidFill>
                  <a:srgbClr val="529A43"/>
                </a:solidFill>
              </a:defRPr>
            </a:lvl1pPr>
          </a:lstStyle>
          <a:p>
            <a:r>
              <a:rPr lang="de-DE" dirty="0" smtClean="0"/>
              <a:t>Click </a:t>
            </a:r>
            <a:r>
              <a:rPr lang="de-DE" dirty="0" err="1" smtClean="0"/>
              <a:t>to</a:t>
            </a:r>
            <a:r>
              <a:rPr lang="de-DE" dirty="0" smtClean="0"/>
              <a:t> </a:t>
            </a:r>
            <a:r>
              <a:rPr lang="de-DE" dirty="0" err="1" smtClean="0"/>
              <a:t>edit</a:t>
            </a:r>
            <a:r>
              <a:rPr lang="de-DE" dirty="0" smtClean="0"/>
              <a:t> Master title style</a:t>
            </a:r>
            <a:endParaRPr lang="de-DE" dirty="0"/>
          </a:p>
        </p:txBody>
      </p:sp>
      <p:sp>
        <p:nvSpPr>
          <p:cNvPr id="3" name="Vertical Text Placeholder 2"/>
          <p:cNvSpPr>
            <a:spLocks noGrp="1"/>
          </p:cNvSpPr>
          <p:nvPr>
            <p:ph type="body" orient="vert" idx="1"/>
          </p:nvPr>
        </p:nvSpPr>
        <p:spPr>
          <a:xfrm>
            <a:off x="533400" y="304800"/>
            <a:ext cx="5962650" cy="5265738"/>
          </a:xfrm>
        </p:spPr>
        <p:txBody>
          <a:bodyPr vert="eaVert"/>
          <a:lstStyle>
            <a:lvl1pPr>
              <a:buClr>
                <a:srgbClr val="529A43"/>
              </a:buClr>
              <a:defRPr/>
            </a:lvl1pPr>
            <a:lvl2pPr>
              <a:buClr>
                <a:srgbClr val="529A43"/>
              </a:buClr>
              <a:defRPr/>
            </a:lvl2pPr>
            <a:lvl3pPr>
              <a:buClr>
                <a:srgbClr val="529A43"/>
              </a:buClr>
              <a:defRPr/>
            </a:lvl3pPr>
            <a:lvl4pPr>
              <a:buClr>
                <a:srgbClr val="529A43"/>
              </a:buClr>
              <a:defRPr/>
            </a:lvl4pPr>
            <a:lvl5pPr>
              <a:buClr>
                <a:srgbClr val="529A43"/>
              </a:buClr>
              <a:defRPr/>
            </a:lvl5pPr>
          </a:lstStyle>
          <a:p>
            <a:pPr lvl="0"/>
            <a:r>
              <a:rPr lang="de-DE" dirty="0" smtClean="0"/>
              <a:t>Click </a:t>
            </a:r>
            <a:r>
              <a:rPr lang="de-DE" dirty="0" err="1" smtClean="0"/>
              <a:t>to</a:t>
            </a:r>
            <a:r>
              <a:rPr lang="de-DE" dirty="0" smtClean="0"/>
              <a:t> </a:t>
            </a:r>
            <a:r>
              <a:rPr lang="de-DE" dirty="0" err="1" smtClean="0"/>
              <a:t>edit</a:t>
            </a:r>
            <a:r>
              <a:rPr lang="de-DE" dirty="0" smtClean="0"/>
              <a:t> Master </a:t>
            </a:r>
            <a:r>
              <a:rPr lang="de-DE" dirty="0" err="1" smtClean="0"/>
              <a:t>text</a:t>
            </a:r>
            <a:r>
              <a:rPr lang="de-DE" dirty="0" smtClean="0"/>
              <a:t> </a:t>
            </a:r>
            <a:r>
              <a:rPr lang="de-DE" dirty="0" err="1" smtClean="0"/>
              <a:t>styles</a:t>
            </a:r>
            <a:endParaRPr lang="de-DE" dirty="0" smtClean="0"/>
          </a:p>
          <a:p>
            <a:pPr lvl="1"/>
            <a:r>
              <a:rPr lang="de-DE" dirty="0" smtClean="0"/>
              <a:t>Second </a:t>
            </a:r>
            <a:r>
              <a:rPr lang="de-DE" dirty="0" err="1" smtClean="0"/>
              <a:t>level</a:t>
            </a:r>
            <a:endParaRPr lang="de-DE" dirty="0" smtClean="0"/>
          </a:p>
          <a:p>
            <a:pPr lvl="2"/>
            <a:r>
              <a:rPr lang="de-DE" dirty="0" smtClean="0"/>
              <a:t>Third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
        <p:nvSpPr>
          <p:cNvPr id="4" name="Rectangle 5"/>
          <p:cNvSpPr>
            <a:spLocks noGrp="1" noChangeArrowheads="1"/>
          </p:cNvSpPr>
          <p:nvPr>
            <p:ph type="ftr" sz="quarter" idx="10"/>
          </p:nvPr>
        </p:nvSpPr>
        <p:spPr/>
        <p:txBody>
          <a:bodyPr/>
          <a:lstStyle>
            <a:lvl1pPr>
              <a:defRPr/>
            </a:lvl1pPr>
          </a:lstStyle>
          <a:p>
            <a:pPr>
              <a:defRPr/>
            </a:pPr>
            <a:endParaRPr lang="de-DE"/>
          </a:p>
        </p:txBody>
      </p:sp>
      <p:sp>
        <p:nvSpPr>
          <p:cNvPr id="5" name="Rectangle 4"/>
          <p:cNvSpPr>
            <a:spLocks noGrp="1" noChangeArrowheads="1"/>
          </p:cNvSpPr>
          <p:nvPr>
            <p:ph type="dt" sz="half" idx="11"/>
          </p:nvPr>
        </p:nvSpPr>
        <p:spPr/>
        <p:txBody>
          <a:bodyPr/>
          <a:lstStyle>
            <a:lvl1pPr>
              <a:defRPr/>
            </a:lvl1pPr>
          </a:lstStyle>
          <a:p>
            <a:pPr>
              <a:defRPr/>
            </a:pPr>
            <a:fld id="{68A1F95F-A4D1-6348-93F4-52C7D5DA83A5}" type="datetime1">
              <a:rPr lang="en-GB"/>
              <a:pPr>
                <a:defRPr/>
              </a:pPr>
              <a:t>13/11/2017</a:t>
            </a:fld>
            <a:endParaRPr lang="de-DE" dirty="0"/>
          </a:p>
        </p:txBody>
      </p:sp>
      <p:sp>
        <p:nvSpPr>
          <p:cNvPr id="6" name="Rectangle 6"/>
          <p:cNvSpPr>
            <a:spLocks noGrp="1" noChangeArrowheads="1"/>
          </p:cNvSpPr>
          <p:nvPr>
            <p:ph type="sldNum" sz="quarter" idx="12"/>
          </p:nvPr>
        </p:nvSpPr>
        <p:spPr>
          <a:xfrm>
            <a:off x="152400" y="6308725"/>
            <a:ext cx="304800" cy="228600"/>
          </a:xfrm>
        </p:spPr>
        <p:txBody>
          <a:bodyPr/>
          <a:lstStyle>
            <a:lvl1pPr>
              <a:defRPr/>
            </a:lvl1pPr>
          </a:lstStyle>
          <a:p>
            <a:pPr>
              <a:defRPr/>
            </a:pPr>
            <a:fld id="{F10C5B67-E3C9-4E45-BF0A-4F4E69D1C5D0}" type="slidenum">
              <a:rPr lang="de-DE"/>
              <a:pPr>
                <a:defRPr/>
              </a:pPr>
              <a:t>‹#›</a:t>
            </a:fld>
            <a:endParaRPr lang="de-DE" dirty="0"/>
          </a:p>
        </p:txBody>
      </p:sp>
    </p:spTree>
    <p:extLst>
      <p:ext uri="{BB962C8B-B14F-4D97-AF65-F5344CB8AC3E}">
        <p14:creationId xmlns:p14="http://schemas.microsoft.com/office/powerpoint/2010/main" val="6106700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3" name="Rectangle 9"/>
          <p:cNvSpPr>
            <a:spLocks noChangeArrowheads="1"/>
          </p:cNvSpPr>
          <p:nvPr userDrawn="1"/>
        </p:nvSpPr>
        <p:spPr bwMode="auto">
          <a:xfrm flipH="1">
            <a:off x="0" y="6210300"/>
            <a:ext cx="9144000" cy="647700"/>
          </a:xfrm>
          <a:prstGeom prst="rect">
            <a:avLst/>
          </a:prstGeom>
          <a:solidFill>
            <a:srgbClr val="00434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44092" tIns="22054" rIns="44092" bIns="22054"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GB" altLang="en-US" sz="1800">
              <a:solidFill>
                <a:srgbClr val="000000"/>
              </a:solidFill>
            </a:endParaRPr>
          </a:p>
        </p:txBody>
      </p:sp>
      <p:pic>
        <p:nvPicPr>
          <p:cNvPr id="4" name="Picture 2" descr="EMBL_EBI_RGB_InversedUpdate.pn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7364413" y="6310318"/>
            <a:ext cx="1458912" cy="452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r>
              <a:rPr lang="en-GB" smtClean="0"/>
              <a:t>Click to edit Master title style</a:t>
            </a:r>
            <a:endParaRPr lang="en-US"/>
          </a:p>
        </p:txBody>
      </p:sp>
    </p:spTree>
    <p:extLst>
      <p:ext uri="{BB962C8B-B14F-4D97-AF65-F5344CB8AC3E}">
        <p14:creationId xmlns:p14="http://schemas.microsoft.com/office/powerpoint/2010/main" val="3933838660"/>
      </p:ext>
    </p:extLst>
  </p:cSld>
  <p:clrMapOvr>
    <a:masterClrMapping/>
  </p:clrMapOvr>
  <p:transition spd="slow"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E6E6E6"/>
        </a:solidFill>
        <a:effectLst/>
      </p:bgPr>
    </p:bg>
    <p:spTree>
      <p:nvGrpSpPr>
        <p:cNvPr id="1" name=""/>
        <p:cNvGrpSpPr/>
        <p:nvPr/>
      </p:nvGrpSpPr>
      <p:grpSpPr>
        <a:xfrm>
          <a:off x="0" y="0"/>
          <a:ext cx="0" cy="0"/>
          <a:chOff x="0" y="0"/>
          <a:chExt cx="0" cy="0"/>
        </a:xfrm>
      </p:grpSpPr>
      <p:pic>
        <p:nvPicPr>
          <p:cNvPr id="4" name="Picture 6" descr="powerpont-slide-title_standardv2.png"/>
          <p:cNvPicPr>
            <a:picLocks noChangeAspect="1"/>
          </p:cNvPicPr>
          <p:nvPr userDrawn="1"/>
        </p:nvPicPr>
        <p:blipFill>
          <a:blip r:embed="rId2" cstate="screen">
            <a:extLst>
              <a:ext uri="{28A0092B-C50C-407E-A947-70E740481C1C}">
                <a14:useLocalDpi xmlns:a14="http://schemas.microsoft.com/office/drawing/2010/main"/>
              </a:ext>
            </a:extLst>
          </a:blip>
          <a:srcRect r="-87"/>
          <a:stretch>
            <a:fillRect/>
          </a:stretch>
        </p:blipFill>
        <p:spPr bwMode="auto">
          <a:xfrm>
            <a:off x="0" y="0"/>
            <a:ext cx="9151938" cy="6865938"/>
          </a:xfrm>
          <a:prstGeom prst="rect">
            <a:avLst/>
          </a:prstGeom>
          <a:noFill/>
          <a:ln w="9525">
            <a:noFill/>
            <a:miter lim="800000"/>
            <a:headEnd/>
            <a:tailEnd/>
          </a:ln>
        </p:spPr>
      </p:pic>
      <p:sp>
        <p:nvSpPr>
          <p:cNvPr id="5" name="TextBox 8"/>
          <p:cNvSpPr txBox="1">
            <a:spLocks noChangeArrowheads="1"/>
          </p:cNvSpPr>
          <p:nvPr userDrawn="1"/>
        </p:nvSpPr>
        <p:spPr bwMode="auto">
          <a:xfrm>
            <a:off x="508000" y="6392863"/>
            <a:ext cx="3535363" cy="228600"/>
          </a:xfrm>
          <a:prstGeom prst="rect">
            <a:avLst/>
          </a:prstGeom>
          <a:noFill/>
          <a:ln>
            <a:noFill/>
          </a:ln>
          <a:extLst/>
        </p:spPr>
        <p:txBody>
          <a:bodyPr lIns="44156" tIns="22082" rIns="44156" bIns="22082">
            <a:spAutoFit/>
          </a:bodyPr>
          <a:lstStyle>
            <a:lvl1pPr eaLnBrk="0" hangingPunct="0">
              <a:defRPr sz="2500">
                <a:solidFill>
                  <a:schemeClr val="tx1"/>
                </a:solidFill>
                <a:latin typeface="Arial" charset="0"/>
                <a:ea typeface="ＭＳ Ｐゴシック" charset="0"/>
                <a:cs typeface="ＭＳ Ｐゴシック" charset="0"/>
              </a:defRPr>
            </a:lvl1pPr>
            <a:lvl2pPr marL="742950" indent="-285750" eaLnBrk="0" hangingPunct="0">
              <a:defRPr sz="2500">
                <a:solidFill>
                  <a:schemeClr val="tx1"/>
                </a:solidFill>
                <a:latin typeface="Arial" charset="0"/>
                <a:ea typeface="ＭＳ Ｐゴシック" charset="0"/>
              </a:defRPr>
            </a:lvl2pPr>
            <a:lvl3pPr marL="1143000" indent="-228600" eaLnBrk="0" hangingPunct="0">
              <a:defRPr sz="2500">
                <a:solidFill>
                  <a:schemeClr val="tx1"/>
                </a:solidFill>
                <a:latin typeface="Arial" charset="0"/>
                <a:ea typeface="ＭＳ Ｐゴシック" charset="0"/>
              </a:defRPr>
            </a:lvl3pPr>
            <a:lvl4pPr marL="1600200" indent="-228600" eaLnBrk="0" hangingPunct="0">
              <a:defRPr sz="2500">
                <a:solidFill>
                  <a:schemeClr val="tx1"/>
                </a:solidFill>
                <a:latin typeface="Arial" charset="0"/>
                <a:ea typeface="ＭＳ Ｐゴシック" charset="0"/>
              </a:defRPr>
            </a:lvl4pPr>
            <a:lvl5pPr marL="2057400" indent="-228600" eaLnBrk="0" hangingPunct="0">
              <a:defRPr sz="2500">
                <a:solidFill>
                  <a:schemeClr val="tx1"/>
                </a:solidFill>
                <a:latin typeface="Arial" charset="0"/>
                <a:ea typeface="ＭＳ Ｐゴシック" charset="0"/>
              </a:defRPr>
            </a:lvl5pPr>
            <a:lvl6pPr marL="2514600" indent="-228600" eaLnBrk="0" fontAlgn="base" hangingPunct="0">
              <a:spcBef>
                <a:spcPct val="0"/>
              </a:spcBef>
              <a:spcAft>
                <a:spcPct val="0"/>
              </a:spcAft>
              <a:defRPr sz="2500">
                <a:solidFill>
                  <a:schemeClr val="tx1"/>
                </a:solidFill>
                <a:latin typeface="Arial" charset="0"/>
                <a:ea typeface="ＭＳ Ｐゴシック" charset="0"/>
              </a:defRPr>
            </a:lvl6pPr>
            <a:lvl7pPr marL="2971800" indent="-228600" eaLnBrk="0" fontAlgn="base" hangingPunct="0">
              <a:spcBef>
                <a:spcPct val="0"/>
              </a:spcBef>
              <a:spcAft>
                <a:spcPct val="0"/>
              </a:spcAft>
              <a:defRPr sz="2500">
                <a:solidFill>
                  <a:schemeClr val="tx1"/>
                </a:solidFill>
                <a:latin typeface="Arial" charset="0"/>
                <a:ea typeface="ＭＳ Ｐゴシック" charset="0"/>
              </a:defRPr>
            </a:lvl7pPr>
            <a:lvl8pPr marL="3429000" indent="-228600" eaLnBrk="0" fontAlgn="base" hangingPunct="0">
              <a:spcBef>
                <a:spcPct val="0"/>
              </a:spcBef>
              <a:spcAft>
                <a:spcPct val="0"/>
              </a:spcAft>
              <a:defRPr sz="2500">
                <a:solidFill>
                  <a:schemeClr val="tx1"/>
                </a:solidFill>
                <a:latin typeface="Arial" charset="0"/>
                <a:ea typeface="ＭＳ Ｐゴシック" charset="0"/>
              </a:defRPr>
            </a:lvl8pPr>
            <a:lvl9pPr marL="3886200" indent="-228600" eaLnBrk="0" fontAlgn="base" hangingPunct="0">
              <a:spcBef>
                <a:spcPct val="0"/>
              </a:spcBef>
              <a:spcAft>
                <a:spcPct val="0"/>
              </a:spcAft>
              <a:defRPr sz="2500">
                <a:solidFill>
                  <a:schemeClr val="tx1"/>
                </a:solidFill>
                <a:latin typeface="Arial" charset="0"/>
                <a:ea typeface="ＭＳ Ｐゴシック" charset="0"/>
              </a:defRPr>
            </a:lvl9pPr>
          </a:lstStyle>
          <a:p>
            <a:pPr defTabSz="457200" eaLnBrk="1" fontAlgn="auto" hangingPunct="1">
              <a:spcBef>
                <a:spcPts val="0"/>
              </a:spcBef>
              <a:spcAft>
                <a:spcPts val="0"/>
              </a:spcAft>
              <a:defRPr/>
            </a:pPr>
            <a:r>
              <a:rPr lang="en-US" sz="1200" dirty="0" smtClean="0">
                <a:solidFill>
                  <a:srgbClr val="FFFFFF"/>
                </a:solidFill>
                <a:latin typeface="HelveticaNeueLT Pro 45 Lt" charset="0"/>
              </a:rPr>
              <a:t>Services | Research | Training | Industry</a:t>
            </a:r>
          </a:p>
        </p:txBody>
      </p:sp>
      <p:sp>
        <p:nvSpPr>
          <p:cNvPr id="3079" name="Rectangle 7"/>
          <p:cNvSpPr>
            <a:spLocks noGrp="1" noChangeArrowheads="1"/>
          </p:cNvSpPr>
          <p:nvPr>
            <p:ph type="subTitle" idx="1"/>
          </p:nvPr>
        </p:nvSpPr>
        <p:spPr>
          <a:xfrm>
            <a:off x="532554" y="2494055"/>
            <a:ext cx="6400800" cy="610284"/>
          </a:xfrm>
        </p:spPr>
        <p:txBody>
          <a:bodyPr/>
          <a:lstStyle>
            <a:lvl1pPr marL="0" indent="0">
              <a:buFontTx/>
              <a:buNone/>
              <a:defRPr sz="2600" b="0" i="0">
                <a:solidFill>
                  <a:srgbClr val="FFFFFF"/>
                </a:solidFill>
                <a:latin typeface="HelveticaNeueLT Pro 35 Th"/>
                <a:cs typeface="HelveticaNeueLT Pro 35 Th"/>
              </a:defRPr>
            </a:lvl1pPr>
          </a:lstStyle>
          <a:p>
            <a:r>
              <a:rPr lang="en-US" dirty="0"/>
              <a:t>Click to edit Master subtitle style</a:t>
            </a:r>
          </a:p>
        </p:txBody>
      </p:sp>
      <p:sp>
        <p:nvSpPr>
          <p:cNvPr id="3074" name="Rectangle 2"/>
          <p:cNvSpPr>
            <a:spLocks noGrp="1" noChangeArrowheads="1"/>
          </p:cNvSpPr>
          <p:nvPr>
            <p:ph type="ctrTitle"/>
          </p:nvPr>
        </p:nvSpPr>
        <p:spPr>
          <a:xfrm>
            <a:off x="533401" y="1737445"/>
            <a:ext cx="7772400" cy="685718"/>
          </a:xfrm>
          <a:effectLst>
            <a:outerShdw blurRad="50800" dist="38100" dir="5400000" algn="t" rotWithShape="0">
              <a:prstClr val="black">
                <a:alpha val="40000"/>
              </a:prstClr>
            </a:outerShdw>
          </a:effectLst>
        </p:spPr>
        <p:txBody>
          <a:bodyPr/>
          <a:lstStyle>
            <a:lvl1pPr>
              <a:defRPr sz="3500" b="0" i="0">
                <a:solidFill>
                  <a:srgbClr val="FFFFFF"/>
                </a:solidFill>
                <a:latin typeface="HelveticaNeueLT Pro 45 Lt"/>
                <a:cs typeface="HelveticaNeueLT Pro 45 Lt"/>
              </a:defRPr>
            </a:lvl1pPr>
          </a:lstStyle>
          <a:p>
            <a:r>
              <a:rPr lang="de-DE" dirty="0"/>
              <a:t>Click to edit Master title style</a:t>
            </a:r>
          </a:p>
        </p:txBody>
      </p:sp>
    </p:spTree>
  </p:cSld>
  <p:clrMapOvr>
    <a:masterClrMapping/>
  </p:clrMapOvr>
  <p:transition>
    <p:cu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rgbClr val="E6E6E6"/>
        </a:solidFill>
        <a:effectLst/>
      </p:bgPr>
    </p:bg>
    <p:spTree>
      <p:nvGrpSpPr>
        <p:cNvPr id="1" name=""/>
        <p:cNvGrpSpPr/>
        <p:nvPr/>
      </p:nvGrpSpPr>
      <p:grpSpPr>
        <a:xfrm>
          <a:off x="0" y="0"/>
          <a:ext cx="0" cy="0"/>
          <a:chOff x="0" y="0"/>
          <a:chExt cx="0" cy="0"/>
        </a:xfrm>
      </p:grpSpPr>
      <p:pic>
        <p:nvPicPr>
          <p:cNvPr id="4" name="Picture 6" descr="powerpont-slide-title_standardv2.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9151938" cy="7019925"/>
          </a:xfrm>
          <a:prstGeom prst="rect">
            <a:avLst/>
          </a:prstGeom>
          <a:noFill/>
          <a:ln w="9525">
            <a:noFill/>
            <a:miter lim="800000"/>
            <a:headEnd/>
            <a:tailEnd/>
          </a:ln>
        </p:spPr>
      </p:pic>
      <p:pic>
        <p:nvPicPr>
          <p:cNvPr id="5" name="Picture 7" descr="EMBL_EBI_RGB_InversedUpdate.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61975" y="1641475"/>
            <a:ext cx="2214563" cy="822325"/>
          </a:xfrm>
          <a:prstGeom prst="rect">
            <a:avLst/>
          </a:prstGeom>
          <a:noFill/>
          <a:ln w="9525">
            <a:noFill/>
            <a:miter lim="800000"/>
            <a:headEnd/>
            <a:tailEnd/>
          </a:ln>
        </p:spPr>
      </p:pic>
      <p:sp>
        <p:nvSpPr>
          <p:cNvPr id="3079" name="Rectangle 7"/>
          <p:cNvSpPr>
            <a:spLocks noGrp="1" noChangeArrowheads="1"/>
          </p:cNvSpPr>
          <p:nvPr>
            <p:ph type="subTitle" idx="1"/>
          </p:nvPr>
        </p:nvSpPr>
        <p:spPr>
          <a:xfrm>
            <a:off x="532554" y="3654145"/>
            <a:ext cx="6400800" cy="610284"/>
          </a:xfrm>
        </p:spPr>
        <p:txBody>
          <a:bodyPr/>
          <a:lstStyle>
            <a:lvl1pPr marL="0" indent="0">
              <a:buFontTx/>
              <a:buNone/>
              <a:defRPr sz="2600" b="0" i="0">
                <a:solidFill>
                  <a:srgbClr val="FFFFFF"/>
                </a:solidFill>
                <a:latin typeface="HelveticaNeueLT Pro 55 Roman"/>
                <a:cs typeface="HelveticaNeueLT Pro 55 Roman"/>
              </a:defRPr>
            </a:lvl1pPr>
          </a:lstStyle>
          <a:p>
            <a:r>
              <a:rPr lang="en-US" dirty="0"/>
              <a:t>Click to edit Master subtitle style</a:t>
            </a:r>
          </a:p>
        </p:txBody>
      </p:sp>
      <p:sp>
        <p:nvSpPr>
          <p:cNvPr id="3074" name="Rectangle 2"/>
          <p:cNvSpPr>
            <a:spLocks noGrp="1" noChangeArrowheads="1"/>
          </p:cNvSpPr>
          <p:nvPr>
            <p:ph type="ctrTitle"/>
          </p:nvPr>
        </p:nvSpPr>
        <p:spPr>
          <a:xfrm>
            <a:off x="533401" y="2897535"/>
            <a:ext cx="7772400" cy="685718"/>
          </a:xfrm>
          <a:effectLst>
            <a:outerShdw blurRad="50800" dist="38100" dir="5400000" algn="t" rotWithShape="0">
              <a:prstClr val="black">
                <a:alpha val="40000"/>
              </a:prstClr>
            </a:outerShdw>
          </a:effectLst>
        </p:spPr>
        <p:txBody>
          <a:bodyPr/>
          <a:lstStyle>
            <a:lvl1pPr>
              <a:defRPr sz="3500" b="0" i="0">
                <a:solidFill>
                  <a:srgbClr val="FFFFFF"/>
                </a:solidFill>
                <a:effectLst>
                  <a:outerShdw blurRad="50800" dist="50800" dir="5880000" algn="tl" rotWithShape="0">
                    <a:srgbClr val="000000">
                      <a:alpha val="43000"/>
                    </a:srgbClr>
                  </a:outerShdw>
                </a:effectLst>
                <a:latin typeface="HelveticaNeueLT Pro 55 Roman"/>
                <a:cs typeface="HelveticaNeueLT Pro 55 Roman"/>
              </a:defRPr>
            </a:lvl1pPr>
          </a:lstStyle>
          <a:p>
            <a:r>
              <a:rPr lang="de-DE" dirty="0"/>
              <a:t>Click to edit Master title style</a:t>
            </a:r>
          </a:p>
        </p:txBody>
      </p:sp>
    </p:spTree>
  </p:cSld>
  <p:clrMapOvr>
    <a:masterClrMapping/>
  </p:clrMapOvr>
  <p:transition>
    <p:cu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Rectangle 3"/>
          <p:cNvSpPr>
            <a:spLocks noGrp="1" noChangeArrowheads="1"/>
          </p:cNvSpPr>
          <p:nvPr>
            <p:ph type="sldNum" sz="quarter" idx="10"/>
          </p:nvPr>
        </p:nvSpPr>
        <p:spPr/>
        <p:txBody>
          <a:bodyPr/>
          <a:lstStyle>
            <a:lvl1pPr fontAlgn="auto">
              <a:spcBef>
                <a:spcPts val="0"/>
              </a:spcBef>
              <a:spcAft>
                <a:spcPts val="0"/>
              </a:spcAft>
              <a:defRPr>
                <a:latin typeface="HelveticaNeueLT Pro 45 Lt"/>
                <a:ea typeface="+mn-ea"/>
                <a:cs typeface="HelveticaNeueLT Pro 45 Lt"/>
              </a:defRPr>
            </a:lvl1pPr>
          </a:lstStyle>
          <a:p>
            <a:pPr>
              <a:defRPr/>
            </a:pPr>
            <a:fld id="{FB958CDB-73B4-4738-9937-DC59132F97B6}" type="slidenum">
              <a:rPr lang="de-DE"/>
              <a:pPr>
                <a:defRPr/>
              </a:pPr>
              <a:t>‹#›</a:t>
            </a:fld>
            <a:endParaRPr lang="de-DE" dirty="0"/>
          </a:p>
        </p:txBody>
      </p:sp>
    </p:spTree>
  </p:cSld>
  <p:clrMapOvr>
    <a:masterClrMapping/>
  </p:clrMapOvr>
  <p:transition>
    <p:cu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6172200"/>
            <a:ext cx="9144000" cy="685800"/>
          </a:xfrm>
          <a:prstGeom prst="rect">
            <a:avLst/>
          </a:prstGeom>
          <a:solidFill>
            <a:srgbClr val="F47D20"/>
          </a:solidFill>
          <a:ln w="9525">
            <a:noFill/>
            <a:miter lim="800000"/>
            <a:headEnd/>
            <a:tailEnd/>
          </a:ln>
        </p:spPr>
        <p:txBody>
          <a:bodyPr/>
          <a:lstStyle/>
          <a:p>
            <a:pPr defTabSz="1981200" eaLnBrk="0" hangingPunct="0">
              <a:defRPr/>
            </a:pPr>
            <a:endParaRPr lang="en-US" sz="5200">
              <a:solidFill>
                <a:srgbClr val="000000"/>
              </a:solidFill>
              <a:latin typeface="Arial" pitchFamily="34" charset="0"/>
              <a:ea typeface="+mn-ea"/>
              <a:cs typeface="Arial" pitchFamily="34" charset="0"/>
            </a:endParaRPr>
          </a:p>
        </p:txBody>
      </p:sp>
      <p:pic>
        <p:nvPicPr>
          <p:cNvPr id="5" name="Picture 7" descr="ELIXIR logo Reversed.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59750" y="6238875"/>
            <a:ext cx="701675" cy="528638"/>
          </a:xfrm>
          <a:prstGeom prst="rect">
            <a:avLst/>
          </a:prstGeom>
          <a:noFill/>
          <a:ln w="9525">
            <a:noFill/>
            <a:miter lim="800000"/>
            <a:headEnd/>
            <a:tailEnd/>
          </a:ln>
        </p:spPr>
      </p:pic>
      <p:sp>
        <p:nvSpPr>
          <p:cNvPr id="2" name="Title 1"/>
          <p:cNvSpPr>
            <a:spLocks noGrp="1"/>
          </p:cNvSpPr>
          <p:nvPr>
            <p:ph type="title"/>
          </p:nvPr>
        </p:nvSpPr>
        <p:spPr>
          <a:ln>
            <a:noFill/>
          </a:ln>
        </p:spPr>
        <p:txBody>
          <a:bodyPr/>
          <a:lstStyle>
            <a:lvl1pPr>
              <a:defRPr>
                <a:solidFill>
                  <a:srgbClr val="F47D20"/>
                </a:solidFill>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lvl1pPr marL="355305" indent="-355305">
              <a:buSzPct val="100000"/>
              <a:buFontTx/>
              <a:buBlip>
                <a:blip r:embed="rId3"/>
              </a:buBlip>
              <a:defRPr/>
            </a:lvl1pPr>
            <a:lvl2pPr marL="633103" indent="-276263">
              <a:buClr>
                <a:srgbClr val="F47D20"/>
              </a:buClr>
              <a:buFont typeface="Arial"/>
              <a:buChar char="•"/>
              <a:defRPr/>
            </a:lvl2pPr>
            <a:lvl3pPr>
              <a:buClr>
                <a:srgbClr val="F47D20"/>
              </a:buClr>
              <a:defRPr/>
            </a:lvl3pPr>
            <a:lvl4pPr>
              <a:buClr>
                <a:srgbClr val="F47D20"/>
              </a:buClr>
              <a:defRPr/>
            </a:lvl4pPr>
            <a:lvl5pPr>
              <a:buClr>
                <a:srgbClr val="F47D20"/>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Rectangle 6"/>
          <p:cNvSpPr>
            <a:spLocks noGrp="1" noChangeArrowheads="1"/>
          </p:cNvSpPr>
          <p:nvPr>
            <p:ph type="sldNum" sz="quarter" idx="10"/>
          </p:nvPr>
        </p:nvSpPr>
        <p:spPr/>
        <p:txBody>
          <a:bodyPr/>
          <a:lstStyle>
            <a:lvl1pPr fontAlgn="auto">
              <a:spcBef>
                <a:spcPts val="0"/>
              </a:spcBef>
              <a:spcAft>
                <a:spcPts val="0"/>
              </a:spcAft>
              <a:defRPr>
                <a:solidFill>
                  <a:srgbClr val="000000"/>
                </a:solidFill>
                <a:latin typeface="HelveticaNeueLT Pro 45 Lt"/>
                <a:ea typeface="+mn-ea"/>
                <a:cs typeface="HelveticaNeueLT Pro 45 Lt"/>
              </a:defRPr>
            </a:lvl1pPr>
          </a:lstStyle>
          <a:p>
            <a:pPr>
              <a:defRPr/>
            </a:pPr>
            <a:fld id="{12A1452C-41A5-431A-8843-3B5D08295F67}" type="slidenum">
              <a:rPr lang="de-DE"/>
              <a:pPr>
                <a:defRPr/>
              </a:pPr>
              <a:t>‹#›</a:t>
            </a:fld>
            <a:endParaRPr lang="de-DE" dirty="0"/>
          </a:p>
        </p:txBody>
      </p:sp>
    </p:spTree>
  </p:cSld>
  <p:clrMapOvr>
    <a:masterClrMapping/>
  </p:clrMapOvr>
  <p:transition>
    <p:cu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540" y="4406590"/>
            <a:ext cx="7772400" cy="1362457"/>
          </a:xfrm>
        </p:spPr>
        <p:txBody>
          <a:bodyPr/>
          <a:lstStyle>
            <a:lvl1pPr algn="l">
              <a:defRPr sz="1900" b="1" cap="all"/>
            </a:lvl1pPr>
          </a:lstStyle>
          <a:p>
            <a:r>
              <a:rPr lang="en-US" dirty="0" smtClean="0"/>
              <a:t>Click to edit Master title style</a:t>
            </a:r>
            <a:endParaRPr lang="en-GB" dirty="0"/>
          </a:p>
        </p:txBody>
      </p:sp>
      <p:sp>
        <p:nvSpPr>
          <p:cNvPr id="3" name="Text Placeholder 2"/>
          <p:cNvSpPr>
            <a:spLocks noGrp="1"/>
          </p:cNvSpPr>
          <p:nvPr>
            <p:ph type="body" idx="1"/>
          </p:nvPr>
        </p:nvSpPr>
        <p:spPr>
          <a:xfrm>
            <a:off x="722540" y="2906957"/>
            <a:ext cx="7772400" cy="1499600"/>
          </a:xfrm>
        </p:spPr>
        <p:txBody>
          <a:bodyPr anchor="b"/>
          <a:lstStyle>
            <a:lvl1pPr marL="0" indent="0">
              <a:buNone/>
              <a:defRPr sz="1000"/>
            </a:lvl1pPr>
            <a:lvl2pPr marL="220599" indent="0">
              <a:buNone/>
              <a:defRPr sz="800"/>
            </a:lvl2pPr>
            <a:lvl3pPr marL="441176" indent="0">
              <a:buNone/>
              <a:defRPr sz="700"/>
            </a:lvl3pPr>
            <a:lvl4pPr marL="661770" indent="0">
              <a:buNone/>
              <a:defRPr sz="600"/>
            </a:lvl4pPr>
            <a:lvl5pPr marL="882370" indent="0">
              <a:buNone/>
              <a:defRPr sz="600"/>
            </a:lvl5pPr>
            <a:lvl6pPr marL="1102943" indent="0">
              <a:buNone/>
              <a:defRPr sz="600"/>
            </a:lvl6pPr>
            <a:lvl7pPr marL="1323541" indent="0">
              <a:buNone/>
              <a:defRPr sz="600"/>
            </a:lvl7pPr>
            <a:lvl8pPr marL="1544140" indent="0">
              <a:buNone/>
              <a:defRPr sz="600"/>
            </a:lvl8pPr>
            <a:lvl9pPr marL="1764733" indent="0">
              <a:buNone/>
              <a:defRPr sz="600"/>
            </a:lvl9pPr>
          </a:lstStyle>
          <a:p>
            <a:pPr lvl="0"/>
            <a:r>
              <a:rPr lang="en-US" smtClean="0"/>
              <a:t>Click to edit Master text styles</a:t>
            </a:r>
          </a:p>
        </p:txBody>
      </p:sp>
      <p:sp>
        <p:nvSpPr>
          <p:cNvPr id="4" name="Rectangle 3"/>
          <p:cNvSpPr>
            <a:spLocks noGrp="1" noChangeArrowheads="1"/>
          </p:cNvSpPr>
          <p:nvPr>
            <p:ph type="sldNum" sz="quarter" idx="10"/>
          </p:nvPr>
        </p:nvSpPr>
        <p:spPr/>
        <p:txBody>
          <a:bodyPr/>
          <a:lstStyle>
            <a:lvl1pPr fontAlgn="auto">
              <a:spcBef>
                <a:spcPts val="0"/>
              </a:spcBef>
              <a:spcAft>
                <a:spcPts val="0"/>
              </a:spcAft>
              <a:defRPr>
                <a:latin typeface="HelveticaNeueLT Pro 45 Lt"/>
                <a:ea typeface="+mn-ea"/>
                <a:cs typeface="HelveticaNeueLT Pro 45 Lt"/>
              </a:defRPr>
            </a:lvl1pPr>
          </a:lstStyle>
          <a:p>
            <a:pPr>
              <a:defRPr/>
            </a:pPr>
            <a:fld id="{D9DC6B43-EA23-4678-8E14-E347A3D18670}" type="slidenum">
              <a:rPr lang="de-DE"/>
              <a:pPr>
                <a:defRPr/>
              </a:pPr>
              <a:t>‹#›</a:t>
            </a:fld>
            <a:endParaRPr lang="de-DE" dirty="0"/>
          </a:p>
        </p:txBody>
      </p:sp>
    </p:spTree>
  </p:cSld>
  <p:clrMapOvr>
    <a:masterClrMapping/>
  </p:clrMapOvr>
  <p:transition>
    <p:cu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Content Placeholder 2"/>
          <p:cNvSpPr>
            <a:spLocks noGrp="1"/>
          </p:cNvSpPr>
          <p:nvPr>
            <p:ph sz="half" idx="1"/>
          </p:nvPr>
        </p:nvSpPr>
        <p:spPr>
          <a:xfrm>
            <a:off x="533401" y="1219599"/>
            <a:ext cx="4044042" cy="4351046"/>
          </a:xfrm>
        </p:spPr>
        <p:txBody>
          <a:bodyPr/>
          <a:lstStyle>
            <a:lvl1pPr>
              <a:defRPr sz="1400"/>
            </a:lvl1pPr>
            <a:lvl2pPr>
              <a:defRPr sz="1200"/>
            </a:lvl2pPr>
            <a:lvl3pPr>
              <a:defRPr sz="1000"/>
            </a:lvl3pPr>
            <a:lvl4pPr>
              <a:defRPr sz="800"/>
            </a:lvl4pPr>
            <a:lvl5pPr>
              <a:defRPr sz="800"/>
            </a:lvl5pPr>
            <a:lvl6pPr>
              <a:defRPr sz="800"/>
            </a:lvl6pPr>
            <a:lvl7pPr>
              <a:defRPr sz="800"/>
            </a:lvl7pPr>
            <a:lvl8pPr>
              <a:defRPr sz="800"/>
            </a:lvl8pPr>
            <a:lvl9pPr>
              <a:defRPr sz="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42761" y="1219599"/>
            <a:ext cx="4044042" cy="4351046"/>
          </a:xfrm>
        </p:spPr>
        <p:txBody>
          <a:bodyPr/>
          <a:lstStyle>
            <a:lvl1pPr>
              <a:defRPr sz="1400"/>
            </a:lvl1pPr>
            <a:lvl2pPr>
              <a:defRPr sz="1200"/>
            </a:lvl2pPr>
            <a:lvl3pPr>
              <a:defRPr sz="10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sldNum" sz="quarter" idx="10"/>
          </p:nvPr>
        </p:nvSpPr>
        <p:spPr/>
        <p:txBody>
          <a:bodyPr/>
          <a:lstStyle>
            <a:lvl1pPr fontAlgn="auto">
              <a:spcBef>
                <a:spcPts val="0"/>
              </a:spcBef>
              <a:spcAft>
                <a:spcPts val="0"/>
              </a:spcAft>
              <a:defRPr>
                <a:latin typeface="HelveticaNeueLT Pro 45 Lt"/>
                <a:ea typeface="+mn-ea"/>
                <a:cs typeface="HelveticaNeueLT Pro 45 Lt"/>
              </a:defRPr>
            </a:lvl1pPr>
          </a:lstStyle>
          <a:p>
            <a:pPr>
              <a:defRPr/>
            </a:pPr>
            <a:fld id="{E6CB6C2C-452B-4858-8346-B71893508807}" type="slidenum">
              <a:rPr lang="de-DE"/>
              <a:pPr>
                <a:defRPr/>
              </a:pPr>
              <a:t>‹#›</a:t>
            </a:fld>
            <a:endParaRPr lang="de-DE" dirty="0"/>
          </a:p>
        </p:txBody>
      </p:sp>
    </p:spTree>
  </p:cSld>
  <p:clrMapOvr>
    <a:masterClrMapping/>
  </p:clrMapOvr>
  <p:transition>
    <p:cu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288"/>
            <a:ext cx="8229600" cy="114368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1" y="1535528"/>
            <a:ext cx="4039962" cy="639187"/>
          </a:xfrm>
        </p:spPr>
        <p:txBody>
          <a:bodyPr anchor="b"/>
          <a:lstStyle>
            <a:lvl1pPr marL="0" indent="0">
              <a:buNone/>
              <a:defRPr sz="1200" b="1"/>
            </a:lvl1pPr>
            <a:lvl2pPr marL="220599" indent="0">
              <a:buNone/>
              <a:defRPr sz="1000" b="1"/>
            </a:lvl2pPr>
            <a:lvl3pPr marL="441176" indent="0">
              <a:buNone/>
              <a:defRPr sz="800" b="1"/>
            </a:lvl3pPr>
            <a:lvl4pPr marL="661770" indent="0">
              <a:buNone/>
              <a:defRPr sz="700" b="1"/>
            </a:lvl4pPr>
            <a:lvl5pPr marL="882370" indent="0">
              <a:buNone/>
              <a:defRPr sz="700" b="1"/>
            </a:lvl5pPr>
            <a:lvl6pPr marL="1102943" indent="0">
              <a:buNone/>
              <a:defRPr sz="700" b="1"/>
            </a:lvl6pPr>
            <a:lvl7pPr marL="1323541" indent="0">
              <a:buNone/>
              <a:defRPr sz="700" b="1"/>
            </a:lvl7pPr>
            <a:lvl8pPr marL="1544140" indent="0">
              <a:buNone/>
              <a:defRPr sz="700" b="1"/>
            </a:lvl8pPr>
            <a:lvl9pPr marL="1764733" indent="0">
              <a:buNone/>
              <a:defRPr sz="700" b="1"/>
            </a:lvl9pPr>
          </a:lstStyle>
          <a:p>
            <a:pPr lvl="0"/>
            <a:r>
              <a:rPr lang="en-US" smtClean="0"/>
              <a:t>Click to edit Master text styles</a:t>
            </a:r>
          </a:p>
        </p:txBody>
      </p:sp>
      <p:sp>
        <p:nvSpPr>
          <p:cNvPr id="4" name="Content Placeholder 3"/>
          <p:cNvSpPr>
            <a:spLocks noGrp="1"/>
          </p:cNvSpPr>
          <p:nvPr>
            <p:ph sz="half" idx="2"/>
          </p:nvPr>
        </p:nvSpPr>
        <p:spPr>
          <a:xfrm>
            <a:off x="457201" y="2174707"/>
            <a:ext cx="4039962" cy="3951860"/>
          </a:xfrm>
        </p:spPr>
        <p:txBody>
          <a:bodyPr/>
          <a:lstStyle>
            <a:lvl1pPr>
              <a:defRPr sz="1200"/>
            </a:lvl1pPr>
            <a:lvl2pPr>
              <a:defRPr sz="1000"/>
            </a:lvl2pPr>
            <a:lvl3pPr>
              <a:defRPr sz="800"/>
            </a:lvl3pPr>
            <a:lvl4pPr>
              <a:defRPr sz="700"/>
            </a:lvl4pPr>
            <a:lvl5pPr>
              <a:defRPr sz="700"/>
            </a:lvl5pPr>
            <a:lvl6pPr>
              <a:defRPr sz="700"/>
            </a:lvl6pPr>
            <a:lvl7pPr>
              <a:defRPr sz="700"/>
            </a:lvl7pPr>
            <a:lvl8pPr>
              <a:defRPr sz="700"/>
            </a:lvl8pPr>
            <a:lvl9pPr>
              <a:defRPr sz="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4798" y="1535528"/>
            <a:ext cx="4042002" cy="639187"/>
          </a:xfrm>
        </p:spPr>
        <p:txBody>
          <a:bodyPr anchor="b"/>
          <a:lstStyle>
            <a:lvl1pPr marL="0" indent="0">
              <a:buNone/>
              <a:defRPr sz="1200" b="1"/>
            </a:lvl1pPr>
            <a:lvl2pPr marL="220599" indent="0">
              <a:buNone/>
              <a:defRPr sz="1000" b="1"/>
            </a:lvl2pPr>
            <a:lvl3pPr marL="441176" indent="0">
              <a:buNone/>
              <a:defRPr sz="800" b="1"/>
            </a:lvl3pPr>
            <a:lvl4pPr marL="661770" indent="0">
              <a:buNone/>
              <a:defRPr sz="700" b="1"/>
            </a:lvl4pPr>
            <a:lvl5pPr marL="882370" indent="0">
              <a:buNone/>
              <a:defRPr sz="700" b="1"/>
            </a:lvl5pPr>
            <a:lvl6pPr marL="1102943" indent="0">
              <a:buNone/>
              <a:defRPr sz="700" b="1"/>
            </a:lvl6pPr>
            <a:lvl7pPr marL="1323541" indent="0">
              <a:buNone/>
              <a:defRPr sz="700" b="1"/>
            </a:lvl7pPr>
            <a:lvl8pPr marL="1544140" indent="0">
              <a:buNone/>
              <a:defRPr sz="700" b="1"/>
            </a:lvl8pPr>
            <a:lvl9pPr marL="1764733" indent="0">
              <a:buNone/>
              <a:defRPr sz="700" b="1"/>
            </a:lvl9pPr>
          </a:lstStyle>
          <a:p>
            <a:pPr lvl="0"/>
            <a:r>
              <a:rPr lang="en-US" smtClean="0"/>
              <a:t>Click to edit Master text styles</a:t>
            </a:r>
          </a:p>
        </p:txBody>
      </p:sp>
      <p:sp>
        <p:nvSpPr>
          <p:cNvPr id="6" name="Content Placeholder 5"/>
          <p:cNvSpPr>
            <a:spLocks noGrp="1"/>
          </p:cNvSpPr>
          <p:nvPr>
            <p:ph sz="quarter" idx="4"/>
          </p:nvPr>
        </p:nvSpPr>
        <p:spPr>
          <a:xfrm>
            <a:off x="4644798" y="2174707"/>
            <a:ext cx="4042002" cy="3951860"/>
          </a:xfrm>
        </p:spPr>
        <p:txBody>
          <a:bodyPr/>
          <a:lstStyle>
            <a:lvl1pPr>
              <a:defRPr sz="1200"/>
            </a:lvl1pPr>
            <a:lvl2pPr>
              <a:defRPr sz="1000"/>
            </a:lvl2pPr>
            <a:lvl3pPr>
              <a:defRPr sz="800"/>
            </a:lvl3pPr>
            <a:lvl4pPr>
              <a:defRPr sz="700"/>
            </a:lvl4pPr>
            <a:lvl5pPr>
              <a:defRPr sz="700"/>
            </a:lvl5pPr>
            <a:lvl6pPr>
              <a:defRPr sz="700"/>
            </a:lvl6pPr>
            <a:lvl7pPr>
              <a:defRPr sz="700"/>
            </a:lvl7pPr>
            <a:lvl8pPr>
              <a:defRPr sz="700"/>
            </a:lvl8pPr>
            <a:lvl9pPr>
              <a:defRPr sz="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6"/>
          <p:cNvSpPr>
            <a:spLocks noGrp="1" noChangeArrowheads="1"/>
          </p:cNvSpPr>
          <p:nvPr>
            <p:ph type="sldNum" sz="quarter" idx="10"/>
          </p:nvPr>
        </p:nvSpPr>
        <p:spPr/>
        <p:txBody>
          <a:bodyPr/>
          <a:lstStyle>
            <a:lvl1pPr fontAlgn="auto">
              <a:spcBef>
                <a:spcPts val="0"/>
              </a:spcBef>
              <a:spcAft>
                <a:spcPts val="0"/>
              </a:spcAft>
              <a:defRPr>
                <a:latin typeface="HelveticaNeueLT Pro 45 Lt"/>
                <a:ea typeface="+mn-ea"/>
                <a:cs typeface="HelveticaNeueLT Pro 45 Lt"/>
              </a:defRPr>
            </a:lvl1pPr>
          </a:lstStyle>
          <a:p>
            <a:pPr>
              <a:defRPr/>
            </a:pPr>
            <a:fld id="{9CEC6998-EE26-4195-B8BF-77E5526E823B}" type="slidenum">
              <a:rPr lang="de-DE"/>
              <a:pPr>
                <a:defRPr/>
              </a:pPr>
              <a:t>‹#›</a:t>
            </a:fld>
            <a:endParaRPr lang="de-DE" dirty="0"/>
          </a:p>
        </p:txBody>
      </p:sp>
    </p:spTree>
  </p:cSld>
  <p:clrMapOvr>
    <a:masterClrMapping/>
  </p:clrMapOvr>
  <p:transition>
    <p:cu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29A43"/>
                </a:solidFill>
              </a:defRPr>
            </a:lvl1pPr>
          </a:lstStyle>
          <a:p>
            <a:r>
              <a:rPr lang="de-DE" dirty="0" smtClean="0"/>
              <a:t>Click </a:t>
            </a:r>
            <a:r>
              <a:rPr lang="de-DE" dirty="0" err="1" smtClean="0"/>
              <a:t>to</a:t>
            </a:r>
            <a:r>
              <a:rPr lang="de-DE" dirty="0" smtClean="0"/>
              <a:t> </a:t>
            </a:r>
            <a:r>
              <a:rPr lang="de-DE" dirty="0" err="1" smtClean="0"/>
              <a:t>edit</a:t>
            </a:r>
            <a:r>
              <a:rPr lang="de-DE" dirty="0" smtClean="0"/>
              <a:t> Master title style</a:t>
            </a:r>
            <a:endParaRPr lang="de-DE" dirty="0"/>
          </a:p>
        </p:txBody>
      </p:sp>
      <p:sp>
        <p:nvSpPr>
          <p:cNvPr id="3" name="Content Placeholder 2"/>
          <p:cNvSpPr>
            <a:spLocks noGrp="1"/>
          </p:cNvSpPr>
          <p:nvPr>
            <p:ph idx="1"/>
          </p:nvPr>
        </p:nvSpPr>
        <p:spPr/>
        <p:txBody>
          <a:bodyPr/>
          <a:lstStyle>
            <a:lvl1pPr>
              <a:buClr>
                <a:srgbClr val="529A43"/>
              </a:buClr>
              <a:defRPr>
                <a:solidFill>
                  <a:schemeClr val="accent4"/>
                </a:solidFill>
              </a:defRPr>
            </a:lvl1pPr>
            <a:lvl2pPr>
              <a:buClr>
                <a:srgbClr val="529A43"/>
              </a:buClr>
              <a:defRPr>
                <a:solidFill>
                  <a:schemeClr val="accent4"/>
                </a:solidFill>
              </a:defRPr>
            </a:lvl2pPr>
            <a:lvl3pPr>
              <a:buClr>
                <a:srgbClr val="529A43"/>
              </a:buClr>
              <a:defRPr>
                <a:solidFill>
                  <a:schemeClr val="accent4"/>
                </a:solidFill>
              </a:defRPr>
            </a:lvl3pPr>
            <a:lvl4pPr>
              <a:buClr>
                <a:srgbClr val="529A43"/>
              </a:buClr>
              <a:defRPr>
                <a:solidFill>
                  <a:schemeClr val="accent4"/>
                </a:solidFill>
              </a:defRPr>
            </a:lvl4pPr>
            <a:lvl5pPr>
              <a:buClr>
                <a:srgbClr val="529A43"/>
              </a:buClr>
              <a:defRPr>
                <a:solidFill>
                  <a:schemeClr val="accent4"/>
                </a:solidFill>
              </a:defRPr>
            </a:lvl5pPr>
          </a:lstStyle>
          <a:p>
            <a:pPr lvl="0"/>
            <a:r>
              <a:rPr lang="de-DE" dirty="0" smtClean="0"/>
              <a:t>Click </a:t>
            </a:r>
            <a:r>
              <a:rPr lang="de-DE" dirty="0" err="1" smtClean="0"/>
              <a:t>to</a:t>
            </a:r>
            <a:r>
              <a:rPr lang="de-DE" dirty="0" smtClean="0"/>
              <a:t> </a:t>
            </a:r>
            <a:r>
              <a:rPr lang="de-DE" dirty="0" err="1" smtClean="0"/>
              <a:t>edit</a:t>
            </a:r>
            <a:r>
              <a:rPr lang="de-DE" dirty="0" smtClean="0"/>
              <a:t> Master </a:t>
            </a:r>
            <a:r>
              <a:rPr lang="de-DE" dirty="0" err="1" smtClean="0"/>
              <a:t>text</a:t>
            </a:r>
            <a:r>
              <a:rPr lang="de-DE" dirty="0" smtClean="0"/>
              <a:t> </a:t>
            </a:r>
            <a:r>
              <a:rPr lang="de-DE" dirty="0" err="1" smtClean="0"/>
              <a:t>styles</a:t>
            </a:r>
            <a:endParaRPr lang="de-DE" dirty="0" smtClean="0"/>
          </a:p>
          <a:p>
            <a:pPr lvl="1"/>
            <a:r>
              <a:rPr lang="de-DE" dirty="0" smtClean="0"/>
              <a:t>Second </a:t>
            </a:r>
            <a:r>
              <a:rPr lang="de-DE" dirty="0" err="1" smtClean="0"/>
              <a:t>level</a:t>
            </a:r>
            <a:endParaRPr lang="de-DE" dirty="0" smtClean="0"/>
          </a:p>
          <a:p>
            <a:pPr lvl="2"/>
            <a:r>
              <a:rPr lang="de-DE" dirty="0" smtClean="0"/>
              <a:t>Third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
        <p:nvSpPr>
          <p:cNvPr id="4" name="Rectangle 5"/>
          <p:cNvSpPr>
            <a:spLocks noGrp="1" noChangeArrowheads="1"/>
          </p:cNvSpPr>
          <p:nvPr>
            <p:ph type="ftr" sz="quarter" idx="10"/>
          </p:nvPr>
        </p:nvSpPr>
        <p:spPr/>
        <p:txBody>
          <a:bodyPr/>
          <a:lstStyle>
            <a:lvl1pPr>
              <a:defRPr/>
            </a:lvl1pPr>
          </a:lstStyle>
          <a:p>
            <a:pPr>
              <a:defRPr/>
            </a:pPr>
            <a:endParaRPr lang="de-DE"/>
          </a:p>
        </p:txBody>
      </p:sp>
      <p:sp>
        <p:nvSpPr>
          <p:cNvPr id="5" name="Rectangle 6"/>
          <p:cNvSpPr>
            <a:spLocks noGrp="1" noChangeArrowheads="1"/>
          </p:cNvSpPr>
          <p:nvPr>
            <p:ph type="sldNum" sz="quarter" idx="11"/>
          </p:nvPr>
        </p:nvSpPr>
        <p:spPr>
          <a:xfrm>
            <a:off x="152400" y="6308725"/>
            <a:ext cx="304800" cy="228600"/>
          </a:xfrm>
        </p:spPr>
        <p:txBody>
          <a:bodyPr/>
          <a:lstStyle>
            <a:lvl1pPr>
              <a:defRPr/>
            </a:lvl1pPr>
          </a:lstStyle>
          <a:p>
            <a:pPr>
              <a:defRPr/>
            </a:pPr>
            <a:fld id="{41EE0480-9F39-9045-90FA-84C05723978D}" type="slidenum">
              <a:rPr lang="de-DE"/>
              <a:pPr>
                <a:defRPr/>
              </a:pPr>
              <a:t>‹#›</a:t>
            </a:fld>
            <a:endParaRPr lang="de-DE" dirty="0"/>
          </a:p>
        </p:txBody>
      </p:sp>
    </p:spTree>
    <p:extLst>
      <p:ext uri="{BB962C8B-B14F-4D97-AF65-F5344CB8AC3E}">
        <p14:creationId xmlns:p14="http://schemas.microsoft.com/office/powerpoint/2010/main" val="16313125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2"/>
          <p:cNvSpPr>
            <a:spLocks noGrp="1" noChangeArrowheads="1"/>
          </p:cNvSpPr>
          <p:nvPr>
            <p:ph type="sldNum" sz="quarter" idx="10"/>
          </p:nvPr>
        </p:nvSpPr>
        <p:spPr/>
        <p:txBody>
          <a:bodyPr/>
          <a:lstStyle>
            <a:lvl1pPr fontAlgn="auto">
              <a:spcBef>
                <a:spcPts val="0"/>
              </a:spcBef>
              <a:spcAft>
                <a:spcPts val="0"/>
              </a:spcAft>
              <a:defRPr>
                <a:latin typeface="HelveticaNeueLT Pro 45 Lt"/>
                <a:ea typeface="+mn-ea"/>
                <a:cs typeface="HelveticaNeueLT Pro 45 Lt"/>
              </a:defRPr>
            </a:lvl1pPr>
          </a:lstStyle>
          <a:p>
            <a:pPr>
              <a:defRPr/>
            </a:pPr>
            <a:fld id="{2EAD72A3-AC46-44BB-9B63-6AAFA7537BED}" type="slidenum">
              <a:rPr lang="de-DE"/>
              <a:pPr>
                <a:defRPr/>
              </a:pPr>
              <a:t>‹#›</a:t>
            </a:fld>
            <a:endParaRPr lang="de-DE" dirty="0"/>
          </a:p>
        </p:txBody>
      </p:sp>
    </p:spTree>
  </p:cSld>
  <p:clrMapOvr>
    <a:masterClrMapping/>
  </p:clrMapOvr>
  <p:transition>
    <p:cu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1pPr fontAlgn="auto">
              <a:spcBef>
                <a:spcPts val="0"/>
              </a:spcBef>
              <a:spcAft>
                <a:spcPts val="0"/>
              </a:spcAft>
              <a:defRPr>
                <a:latin typeface="HelveticaNeueLT Pro 45 Lt"/>
                <a:ea typeface="+mn-ea"/>
                <a:cs typeface="HelveticaNeueLT Pro 45 Lt"/>
              </a:defRPr>
            </a:lvl1pPr>
          </a:lstStyle>
          <a:p>
            <a:pPr>
              <a:defRPr/>
            </a:pPr>
            <a:fld id="{A0F101D2-8679-4F34-BF25-70928BE22377}" type="slidenum">
              <a:rPr lang="de-DE"/>
              <a:pPr>
                <a:defRPr/>
              </a:pPr>
              <a:t>‹#›</a:t>
            </a:fld>
            <a:endParaRPr lang="de-DE" dirty="0"/>
          </a:p>
        </p:txBody>
      </p:sp>
    </p:spTree>
  </p:cSld>
  <p:clrMapOvr>
    <a:masterClrMapping/>
  </p:clrMapOvr>
  <p:transition>
    <p:cu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2655"/>
            <a:ext cx="3008538" cy="1162456"/>
          </a:xfrm>
        </p:spPr>
        <p:txBody>
          <a:bodyPr anchor="b"/>
          <a:lstStyle>
            <a:lvl1pPr algn="l">
              <a:defRPr sz="1000" b="1"/>
            </a:lvl1pPr>
          </a:lstStyle>
          <a:p>
            <a:r>
              <a:rPr lang="en-US" smtClean="0"/>
              <a:t>Click to edit Master title style</a:t>
            </a:r>
            <a:endParaRPr lang="en-GB"/>
          </a:p>
        </p:txBody>
      </p:sp>
      <p:sp>
        <p:nvSpPr>
          <p:cNvPr id="3" name="Content Placeholder 2"/>
          <p:cNvSpPr>
            <a:spLocks noGrp="1"/>
          </p:cNvSpPr>
          <p:nvPr>
            <p:ph idx="1"/>
          </p:nvPr>
        </p:nvSpPr>
        <p:spPr>
          <a:xfrm>
            <a:off x="3575305" y="272655"/>
            <a:ext cx="5111523" cy="5853912"/>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1" y="1435122"/>
            <a:ext cx="3008538" cy="4691457"/>
          </a:xfrm>
        </p:spPr>
        <p:txBody>
          <a:bodyPr/>
          <a:lstStyle>
            <a:lvl1pPr marL="0" indent="0">
              <a:buNone/>
              <a:defRPr sz="600"/>
            </a:lvl1pPr>
            <a:lvl2pPr marL="220599" indent="0">
              <a:buNone/>
              <a:defRPr sz="600"/>
            </a:lvl2pPr>
            <a:lvl3pPr marL="441176" indent="0">
              <a:buNone/>
              <a:defRPr sz="500"/>
            </a:lvl3pPr>
            <a:lvl4pPr marL="661770" indent="0">
              <a:buNone/>
              <a:defRPr sz="400"/>
            </a:lvl4pPr>
            <a:lvl5pPr marL="882370" indent="0">
              <a:buNone/>
              <a:defRPr sz="400"/>
            </a:lvl5pPr>
            <a:lvl6pPr marL="1102943" indent="0">
              <a:buNone/>
              <a:defRPr sz="400"/>
            </a:lvl6pPr>
            <a:lvl7pPr marL="1323541" indent="0">
              <a:buNone/>
              <a:defRPr sz="400"/>
            </a:lvl7pPr>
            <a:lvl8pPr marL="1544140" indent="0">
              <a:buNone/>
              <a:defRPr sz="400"/>
            </a:lvl8pPr>
            <a:lvl9pPr marL="1764733" indent="0">
              <a:buNone/>
              <a:defRPr sz="4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fontAlgn="auto">
              <a:spcBef>
                <a:spcPts val="0"/>
              </a:spcBef>
              <a:spcAft>
                <a:spcPts val="0"/>
              </a:spcAft>
              <a:defRPr>
                <a:latin typeface="HelveticaNeueLT Pro 45 Lt"/>
                <a:ea typeface="+mn-ea"/>
                <a:cs typeface="HelveticaNeueLT Pro 45 Lt"/>
              </a:defRPr>
            </a:lvl1pPr>
          </a:lstStyle>
          <a:p>
            <a:pPr>
              <a:defRPr/>
            </a:pPr>
            <a:fld id="{BCB57C71-9E30-4E43-8D1A-A8787FEBDE3A}" type="slidenum">
              <a:rPr lang="de-DE"/>
              <a:pPr>
                <a:defRPr/>
              </a:pPr>
              <a:t>‹#›</a:t>
            </a:fld>
            <a:endParaRPr lang="de-DE" dirty="0"/>
          </a:p>
        </p:txBody>
      </p:sp>
    </p:spTree>
  </p:cSld>
  <p:clrMapOvr>
    <a:masterClrMapping/>
  </p:clrMapOvr>
  <p:transition>
    <p:cu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062" y="4800845"/>
            <a:ext cx="5486400" cy="566534"/>
          </a:xfrm>
        </p:spPr>
        <p:txBody>
          <a:bodyPr anchor="b"/>
          <a:lstStyle>
            <a:lvl1pPr algn="l">
              <a:defRPr sz="1000" b="1"/>
            </a:lvl1pPr>
          </a:lstStyle>
          <a:p>
            <a:r>
              <a:rPr lang="en-US" smtClean="0"/>
              <a:t>Click to edit Master title style</a:t>
            </a:r>
            <a:endParaRPr lang="en-GB"/>
          </a:p>
        </p:txBody>
      </p:sp>
      <p:sp>
        <p:nvSpPr>
          <p:cNvPr id="3" name="Picture Placeholder 2"/>
          <p:cNvSpPr>
            <a:spLocks noGrp="1"/>
          </p:cNvSpPr>
          <p:nvPr>
            <p:ph type="pic" idx="1"/>
          </p:nvPr>
        </p:nvSpPr>
        <p:spPr>
          <a:xfrm>
            <a:off x="1792062" y="613065"/>
            <a:ext cx="5486400" cy="4114310"/>
          </a:xfrm>
        </p:spPr>
        <p:txBody>
          <a:bodyPr/>
          <a:lstStyle>
            <a:lvl1pPr marL="0" indent="0">
              <a:buNone/>
              <a:defRPr sz="1600"/>
            </a:lvl1pPr>
            <a:lvl2pPr marL="220599" indent="0">
              <a:buNone/>
              <a:defRPr sz="1400"/>
            </a:lvl2pPr>
            <a:lvl3pPr marL="441176" indent="0">
              <a:buNone/>
              <a:defRPr sz="1200"/>
            </a:lvl3pPr>
            <a:lvl4pPr marL="661770" indent="0">
              <a:buNone/>
              <a:defRPr sz="1000"/>
            </a:lvl4pPr>
            <a:lvl5pPr marL="882370" indent="0">
              <a:buNone/>
              <a:defRPr sz="1000"/>
            </a:lvl5pPr>
            <a:lvl6pPr marL="1102943" indent="0">
              <a:buNone/>
              <a:defRPr sz="1000"/>
            </a:lvl6pPr>
            <a:lvl7pPr marL="1323541" indent="0">
              <a:buNone/>
              <a:defRPr sz="1000"/>
            </a:lvl7pPr>
            <a:lvl8pPr marL="1544140" indent="0">
              <a:buNone/>
              <a:defRPr sz="1000"/>
            </a:lvl8pPr>
            <a:lvl9pPr marL="1764733" indent="0">
              <a:buNone/>
              <a:defRPr sz="1000"/>
            </a:lvl9pPr>
          </a:lstStyle>
          <a:p>
            <a:pPr lvl="0"/>
            <a:endParaRPr lang="en-GB" noProof="0"/>
          </a:p>
        </p:txBody>
      </p:sp>
      <p:sp>
        <p:nvSpPr>
          <p:cNvPr id="4" name="Text Placeholder 3"/>
          <p:cNvSpPr>
            <a:spLocks noGrp="1"/>
          </p:cNvSpPr>
          <p:nvPr>
            <p:ph type="body" sz="half" idx="2"/>
          </p:nvPr>
        </p:nvSpPr>
        <p:spPr>
          <a:xfrm>
            <a:off x="1792062" y="5367391"/>
            <a:ext cx="5486400" cy="804903"/>
          </a:xfrm>
        </p:spPr>
        <p:txBody>
          <a:bodyPr/>
          <a:lstStyle>
            <a:lvl1pPr marL="0" indent="0">
              <a:buNone/>
              <a:defRPr sz="600"/>
            </a:lvl1pPr>
            <a:lvl2pPr marL="220599" indent="0">
              <a:buNone/>
              <a:defRPr sz="600"/>
            </a:lvl2pPr>
            <a:lvl3pPr marL="441176" indent="0">
              <a:buNone/>
              <a:defRPr sz="500"/>
            </a:lvl3pPr>
            <a:lvl4pPr marL="661770" indent="0">
              <a:buNone/>
              <a:defRPr sz="400"/>
            </a:lvl4pPr>
            <a:lvl5pPr marL="882370" indent="0">
              <a:buNone/>
              <a:defRPr sz="400"/>
            </a:lvl5pPr>
            <a:lvl6pPr marL="1102943" indent="0">
              <a:buNone/>
              <a:defRPr sz="400"/>
            </a:lvl6pPr>
            <a:lvl7pPr marL="1323541" indent="0">
              <a:buNone/>
              <a:defRPr sz="400"/>
            </a:lvl7pPr>
            <a:lvl8pPr marL="1544140" indent="0">
              <a:buNone/>
              <a:defRPr sz="400"/>
            </a:lvl8pPr>
            <a:lvl9pPr marL="1764733" indent="0">
              <a:buNone/>
              <a:defRPr sz="4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fontAlgn="auto">
              <a:spcBef>
                <a:spcPts val="0"/>
              </a:spcBef>
              <a:spcAft>
                <a:spcPts val="0"/>
              </a:spcAft>
              <a:defRPr>
                <a:latin typeface="HelveticaNeueLT Pro 45 Lt"/>
                <a:ea typeface="+mn-ea"/>
                <a:cs typeface="HelveticaNeueLT Pro 45 Lt"/>
              </a:defRPr>
            </a:lvl1pPr>
          </a:lstStyle>
          <a:p>
            <a:pPr>
              <a:defRPr/>
            </a:pPr>
            <a:fld id="{C5A4ED6B-47B5-46A4-8A93-9867CB0DFF53}" type="slidenum">
              <a:rPr lang="de-DE"/>
              <a:pPr>
                <a:defRPr/>
              </a:pPr>
              <a:t>‹#›</a:t>
            </a:fld>
            <a:endParaRPr lang="de-DE" dirty="0"/>
          </a:p>
        </p:txBody>
      </p:sp>
    </p:spTree>
  </p:cSld>
  <p:clrMapOvr>
    <a:masterClrMapping/>
  </p:clrMapOvr>
  <p:transition>
    <p:cu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3"/>
          <p:cNvSpPr>
            <a:spLocks noGrp="1" noChangeArrowheads="1"/>
          </p:cNvSpPr>
          <p:nvPr>
            <p:ph type="sldNum" sz="quarter" idx="10"/>
          </p:nvPr>
        </p:nvSpPr>
        <p:spPr/>
        <p:txBody>
          <a:bodyPr/>
          <a:lstStyle>
            <a:lvl1pPr fontAlgn="auto">
              <a:spcBef>
                <a:spcPts val="0"/>
              </a:spcBef>
              <a:spcAft>
                <a:spcPts val="0"/>
              </a:spcAft>
              <a:defRPr>
                <a:latin typeface="HelveticaNeueLT Pro 45 Lt"/>
                <a:ea typeface="+mn-ea"/>
                <a:cs typeface="HelveticaNeueLT Pro 45 Lt"/>
              </a:defRPr>
            </a:lvl1pPr>
          </a:lstStyle>
          <a:p>
            <a:pPr>
              <a:defRPr/>
            </a:pPr>
            <a:fld id="{8D6F16D4-B695-439C-8D9E-B9D67BA83EB0}" type="slidenum">
              <a:rPr lang="de-DE"/>
              <a:pPr>
                <a:defRPr/>
              </a:pPr>
              <a:t>‹#›</a:t>
            </a:fld>
            <a:endParaRPr lang="de-DE" dirty="0"/>
          </a:p>
        </p:txBody>
      </p:sp>
    </p:spTree>
  </p:cSld>
  <p:clrMapOvr>
    <a:masterClrMapping/>
  </p:clrMapOvr>
  <p:transition>
    <p:cu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1" y="304525"/>
            <a:ext cx="2038350" cy="526615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533401" y="304525"/>
            <a:ext cx="6049736" cy="526615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3"/>
          <p:cNvSpPr>
            <a:spLocks noGrp="1" noChangeArrowheads="1"/>
          </p:cNvSpPr>
          <p:nvPr>
            <p:ph type="sldNum" sz="quarter" idx="10"/>
          </p:nvPr>
        </p:nvSpPr>
        <p:spPr/>
        <p:txBody>
          <a:bodyPr/>
          <a:lstStyle>
            <a:lvl1pPr fontAlgn="auto">
              <a:spcBef>
                <a:spcPts val="0"/>
              </a:spcBef>
              <a:spcAft>
                <a:spcPts val="0"/>
              </a:spcAft>
              <a:defRPr>
                <a:latin typeface="HelveticaNeueLT Pro 45 Lt"/>
                <a:ea typeface="+mn-ea"/>
                <a:cs typeface="HelveticaNeueLT Pro 45 Lt"/>
              </a:defRPr>
            </a:lvl1pPr>
          </a:lstStyle>
          <a:p>
            <a:pPr>
              <a:defRPr/>
            </a:pPr>
            <a:fld id="{2B18DBC9-80AF-4726-B7A5-6C1DF2BAF8AB}" type="slidenum">
              <a:rPr lang="de-DE"/>
              <a:pPr>
                <a:defRPr/>
              </a:pPr>
              <a:t>‹#›</a:t>
            </a:fld>
            <a:endParaRPr lang="de-DE" dirty="0"/>
          </a:p>
        </p:txBody>
      </p:sp>
    </p:spTree>
  </p:cSld>
  <p:clrMapOvr>
    <a:masterClrMapping/>
  </p:clrMapOvr>
  <p:transition>
    <p:cu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2" y="304497"/>
            <a:ext cx="8153400" cy="762453"/>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533401" y="1219599"/>
            <a:ext cx="4044042" cy="435104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2761" y="1219599"/>
            <a:ext cx="4044042" cy="435104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sldNum" sz="quarter" idx="10"/>
          </p:nvPr>
        </p:nvSpPr>
        <p:spPr/>
        <p:txBody>
          <a:bodyPr/>
          <a:lstStyle>
            <a:lvl1pPr fontAlgn="auto">
              <a:spcBef>
                <a:spcPts val="0"/>
              </a:spcBef>
              <a:spcAft>
                <a:spcPts val="0"/>
              </a:spcAft>
              <a:defRPr>
                <a:latin typeface="HelveticaNeueLT Pro 45 Lt"/>
                <a:ea typeface="+mn-ea"/>
                <a:cs typeface="HelveticaNeueLT Pro 45 Lt"/>
              </a:defRPr>
            </a:lvl1pPr>
          </a:lstStyle>
          <a:p>
            <a:pPr>
              <a:defRPr/>
            </a:pPr>
            <a:fld id="{ADCA29B4-3841-4D11-BC1C-25392833681E}" type="slidenum">
              <a:rPr lang="de-DE"/>
              <a:pPr>
                <a:defRPr/>
              </a:pPr>
              <a:t>‹#›</a:t>
            </a:fld>
            <a:endParaRPr lang="de-DE" dirty="0"/>
          </a:p>
        </p:txBody>
      </p:sp>
    </p:spTree>
  </p:cSld>
  <p:clrMapOvr>
    <a:masterClrMapping/>
  </p:clrMapOvr>
  <p:transition>
    <p:cu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533402" y="304497"/>
            <a:ext cx="8153400" cy="762453"/>
          </a:xfrm>
        </p:spPr>
        <p:txBody>
          <a:bodyPr/>
          <a:lstStyle/>
          <a:p>
            <a:r>
              <a:rPr lang="en-US" smtClean="0"/>
              <a:t>Click to edit Master title style</a:t>
            </a:r>
            <a:endParaRPr lang="en-GB"/>
          </a:p>
        </p:txBody>
      </p:sp>
      <p:sp>
        <p:nvSpPr>
          <p:cNvPr id="3" name="ClipArt Placeholder 2"/>
          <p:cNvSpPr>
            <a:spLocks noGrp="1"/>
          </p:cNvSpPr>
          <p:nvPr>
            <p:ph type="clipArt" sz="half" idx="1"/>
          </p:nvPr>
        </p:nvSpPr>
        <p:spPr>
          <a:xfrm>
            <a:off x="533401" y="1219599"/>
            <a:ext cx="4044042" cy="4351046"/>
          </a:xfrm>
        </p:spPr>
        <p:txBody>
          <a:bodyPr/>
          <a:lstStyle/>
          <a:p>
            <a:pPr lvl="0"/>
            <a:endParaRPr lang="en-GB" noProof="0"/>
          </a:p>
        </p:txBody>
      </p:sp>
      <p:sp>
        <p:nvSpPr>
          <p:cNvPr id="4" name="Text Placeholder 3"/>
          <p:cNvSpPr>
            <a:spLocks noGrp="1"/>
          </p:cNvSpPr>
          <p:nvPr>
            <p:ph type="body" sz="half" idx="2"/>
          </p:nvPr>
        </p:nvSpPr>
        <p:spPr>
          <a:xfrm>
            <a:off x="4642761" y="1219599"/>
            <a:ext cx="4044042" cy="435104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sldNum" sz="quarter" idx="10"/>
          </p:nvPr>
        </p:nvSpPr>
        <p:spPr/>
        <p:txBody>
          <a:bodyPr/>
          <a:lstStyle>
            <a:lvl1pPr fontAlgn="auto">
              <a:spcBef>
                <a:spcPts val="0"/>
              </a:spcBef>
              <a:spcAft>
                <a:spcPts val="0"/>
              </a:spcAft>
              <a:defRPr>
                <a:latin typeface="HelveticaNeueLT Pro 45 Lt"/>
                <a:ea typeface="+mn-ea"/>
                <a:cs typeface="HelveticaNeueLT Pro 45 Lt"/>
              </a:defRPr>
            </a:lvl1pPr>
          </a:lstStyle>
          <a:p>
            <a:pPr>
              <a:defRPr/>
            </a:pPr>
            <a:fld id="{D52EE582-4EF2-4FA7-BA24-0F1DAC462A36}" type="slidenum">
              <a:rPr lang="de-DE"/>
              <a:pPr>
                <a:defRPr/>
              </a:pPr>
              <a:t>‹#›</a:t>
            </a:fld>
            <a:endParaRPr lang="de-DE" dirty="0"/>
          </a:p>
        </p:txBody>
      </p:sp>
    </p:spTree>
  </p:cSld>
  <p:clrMapOvr>
    <a:masterClrMapping/>
  </p:clrMapOvr>
  <p:transition>
    <p:cu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Tree>
  </p:cSld>
  <p:clrMapOvr>
    <a:masterClrMapping/>
  </p:clrMapOvr>
  <p:transition advTm="15000">
    <p:cu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7989888" y="-38100"/>
            <a:ext cx="185737" cy="461963"/>
          </a:xfrm>
          <a:prstGeom prst="rect">
            <a:avLst/>
          </a:prstGeom>
          <a:noFill/>
          <a:ln>
            <a:noFill/>
          </a:ln>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endParaRPr lang="en-US" dirty="0" smtClean="0"/>
          </a:p>
        </p:txBody>
      </p:sp>
      <p:sp>
        <p:nvSpPr>
          <p:cNvPr id="2" name="Title 1"/>
          <p:cNvSpPr>
            <a:spLocks noGrp="1"/>
          </p:cNvSpPr>
          <p:nvPr>
            <p:ph type="title"/>
          </p:nvPr>
        </p:nvSpPr>
        <p:spPr>
          <a:xfrm>
            <a:off x="722313" y="4406900"/>
            <a:ext cx="7772400" cy="1362075"/>
          </a:xfrm>
        </p:spPr>
        <p:txBody>
          <a:bodyPr/>
          <a:lstStyle>
            <a:lvl1pPr algn="l">
              <a:defRPr sz="4000" b="1" cap="all">
                <a:solidFill>
                  <a:srgbClr val="529A43"/>
                </a:solidFill>
              </a:defRPr>
            </a:lvl1pPr>
          </a:lstStyle>
          <a:p>
            <a:r>
              <a:rPr lang="de-DE" dirty="0" smtClean="0"/>
              <a:t>Click </a:t>
            </a:r>
            <a:r>
              <a:rPr lang="de-DE" dirty="0" err="1" smtClean="0"/>
              <a:t>to</a:t>
            </a:r>
            <a:r>
              <a:rPr lang="de-DE" dirty="0" smtClean="0"/>
              <a:t> </a:t>
            </a:r>
            <a:r>
              <a:rPr lang="de-DE" dirty="0" err="1" smtClean="0"/>
              <a:t>edit</a:t>
            </a:r>
            <a:r>
              <a:rPr lang="de-DE" dirty="0" smtClean="0"/>
              <a:t> Master title style</a:t>
            </a:r>
            <a:endParaRPr lang="de-DE"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000000"/>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dirty="0" smtClean="0"/>
              <a:t>Click </a:t>
            </a:r>
            <a:r>
              <a:rPr lang="de-DE" dirty="0" err="1" smtClean="0"/>
              <a:t>to</a:t>
            </a:r>
            <a:r>
              <a:rPr lang="de-DE" dirty="0" smtClean="0"/>
              <a:t> </a:t>
            </a:r>
            <a:r>
              <a:rPr lang="de-DE" dirty="0" err="1" smtClean="0"/>
              <a:t>edit</a:t>
            </a:r>
            <a:r>
              <a:rPr lang="de-DE" dirty="0" smtClean="0"/>
              <a:t> Master </a:t>
            </a:r>
            <a:r>
              <a:rPr lang="de-DE" dirty="0" err="1" smtClean="0"/>
              <a:t>text</a:t>
            </a:r>
            <a:r>
              <a:rPr lang="de-DE" dirty="0" smtClean="0"/>
              <a:t> </a:t>
            </a:r>
            <a:r>
              <a:rPr lang="de-DE" dirty="0" err="1" smtClean="0"/>
              <a:t>styles</a:t>
            </a:r>
            <a:endParaRPr lang="de-DE" dirty="0" smtClean="0"/>
          </a:p>
        </p:txBody>
      </p:sp>
      <p:sp>
        <p:nvSpPr>
          <p:cNvPr id="5" name="Rectangle 5"/>
          <p:cNvSpPr>
            <a:spLocks noGrp="1" noChangeArrowheads="1"/>
          </p:cNvSpPr>
          <p:nvPr>
            <p:ph type="ftr" sz="quarter" idx="10"/>
          </p:nvPr>
        </p:nvSpPr>
        <p:spPr/>
        <p:txBody>
          <a:bodyPr/>
          <a:lstStyle>
            <a:lvl1pPr>
              <a:defRPr/>
            </a:lvl1pPr>
          </a:lstStyle>
          <a:p>
            <a:pPr>
              <a:defRPr/>
            </a:pPr>
            <a:endParaRPr lang="de-DE"/>
          </a:p>
        </p:txBody>
      </p:sp>
      <p:sp>
        <p:nvSpPr>
          <p:cNvPr id="6" name="Rectangle 5"/>
          <p:cNvSpPr>
            <a:spLocks noGrp="1" noChangeArrowheads="1"/>
          </p:cNvSpPr>
          <p:nvPr>
            <p:ph type="dt" sz="half" idx="11"/>
          </p:nvPr>
        </p:nvSpPr>
        <p:spPr/>
        <p:txBody>
          <a:bodyPr/>
          <a:lstStyle>
            <a:lvl1pPr>
              <a:defRPr/>
            </a:lvl1pPr>
          </a:lstStyle>
          <a:p>
            <a:pPr>
              <a:defRPr/>
            </a:pPr>
            <a:fld id="{7CEF9E4B-7135-ED4F-B5C8-B3D59A9DD46D}" type="datetime1">
              <a:rPr lang="en-GB"/>
              <a:pPr>
                <a:defRPr/>
              </a:pPr>
              <a:t>13/11/2017</a:t>
            </a:fld>
            <a:endParaRPr lang="de-DE" dirty="0"/>
          </a:p>
        </p:txBody>
      </p:sp>
      <p:sp>
        <p:nvSpPr>
          <p:cNvPr id="7" name="Rectangle 6"/>
          <p:cNvSpPr>
            <a:spLocks noGrp="1" noChangeArrowheads="1"/>
          </p:cNvSpPr>
          <p:nvPr>
            <p:ph type="sldNum" sz="quarter" idx="12"/>
          </p:nvPr>
        </p:nvSpPr>
        <p:spPr>
          <a:xfrm>
            <a:off x="152400" y="6308725"/>
            <a:ext cx="304800" cy="228600"/>
          </a:xfrm>
        </p:spPr>
        <p:txBody>
          <a:bodyPr/>
          <a:lstStyle>
            <a:lvl1pPr>
              <a:defRPr/>
            </a:lvl1pPr>
          </a:lstStyle>
          <a:p>
            <a:pPr>
              <a:defRPr/>
            </a:pPr>
            <a:fld id="{E78DF670-299E-0E46-A799-0AC52526E869}" type="slidenum">
              <a:rPr lang="de-DE"/>
              <a:pPr>
                <a:defRPr/>
              </a:pPr>
              <a:t>‹#›</a:t>
            </a:fld>
            <a:endParaRPr lang="de-DE" dirty="0"/>
          </a:p>
        </p:txBody>
      </p:sp>
    </p:spTree>
    <p:extLst>
      <p:ext uri="{BB962C8B-B14F-4D97-AF65-F5344CB8AC3E}">
        <p14:creationId xmlns:p14="http://schemas.microsoft.com/office/powerpoint/2010/main" val="14796922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Click </a:t>
            </a:r>
            <a:r>
              <a:rPr lang="de-DE" dirty="0" err="1" smtClean="0"/>
              <a:t>to</a:t>
            </a:r>
            <a:r>
              <a:rPr lang="de-DE" dirty="0" smtClean="0"/>
              <a:t> </a:t>
            </a:r>
            <a:r>
              <a:rPr lang="de-DE" dirty="0" err="1" smtClean="0"/>
              <a:t>edit</a:t>
            </a:r>
            <a:r>
              <a:rPr lang="de-DE" dirty="0" smtClean="0"/>
              <a:t> Master title style</a:t>
            </a:r>
            <a:endParaRPr lang="de-DE" dirty="0"/>
          </a:p>
        </p:txBody>
      </p:sp>
      <p:sp>
        <p:nvSpPr>
          <p:cNvPr id="3" name="Content Placeholder 2"/>
          <p:cNvSpPr>
            <a:spLocks noGrp="1"/>
          </p:cNvSpPr>
          <p:nvPr>
            <p:ph sz="half" idx="1"/>
          </p:nvPr>
        </p:nvSpPr>
        <p:spPr>
          <a:xfrm>
            <a:off x="533400" y="1219200"/>
            <a:ext cx="4000500" cy="4351338"/>
          </a:xfrm>
        </p:spPr>
        <p:txBody>
          <a:bodyPr/>
          <a:lstStyle>
            <a:lvl1pPr>
              <a:buClr>
                <a:srgbClr val="529A43"/>
              </a:buClr>
              <a:defRPr sz="2800">
                <a:solidFill>
                  <a:srgbClr val="000000"/>
                </a:solidFill>
              </a:defRPr>
            </a:lvl1pPr>
            <a:lvl2pPr>
              <a:buClr>
                <a:srgbClr val="529A43"/>
              </a:buClr>
              <a:defRPr sz="2400">
                <a:solidFill>
                  <a:srgbClr val="000000"/>
                </a:solidFill>
              </a:defRPr>
            </a:lvl2pPr>
            <a:lvl3pPr>
              <a:buClr>
                <a:srgbClr val="529A43"/>
              </a:buClr>
              <a:defRPr sz="2000">
                <a:solidFill>
                  <a:srgbClr val="000000"/>
                </a:solidFill>
              </a:defRPr>
            </a:lvl3pPr>
            <a:lvl4pPr>
              <a:buClr>
                <a:srgbClr val="529A43"/>
              </a:buClr>
              <a:defRPr sz="1800">
                <a:solidFill>
                  <a:srgbClr val="000000"/>
                </a:solidFill>
              </a:defRPr>
            </a:lvl4pPr>
            <a:lvl5pPr>
              <a:buClr>
                <a:srgbClr val="529A43"/>
              </a:buClr>
              <a:defRPr sz="1800">
                <a:solidFill>
                  <a:srgbClr val="000000"/>
                </a:solidFill>
              </a:defRPr>
            </a:lvl5pPr>
            <a:lvl6pPr>
              <a:defRPr sz="1800"/>
            </a:lvl6pPr>
            <a:lvl7pPr>
              <a:defRPr sz="1800"/>
            </a:lvl7pPr>
            <a:lvl8pPr>
              <a:defRPr sz="1800"/>
            </a:lvl8pPr>
            <a:lvl9pPr>
              <a:defRPr sz="1800"/>
            </a:lvl9pPr>
          </a:lstStyle>
          <a:p>
            <a:pPr lvl="0"/>
            <a:r>
              <a:rPr lang="de-DE" dirty="0" smtClean="0"/>
              <a:t>Click </a:t>
            </a:r>
            <a:r>
              <a:rPr lang="de-DE" dirty="0" err="1" smtClean="0"/>
              <a:t>to</a:t>
            </a:r>
            <a:r>
              <a:rPr lang="de-DE" dirty="0" smtClean="0"/>
              <a:t> </a:t>
            </a:r>
            <a:r>
              <a:rPr lang="de-DE" dirty="0" err="1" smtClean="0"/>
              <a:t>edit</a:t>
            </a:r>
            <a:r>
              <a:rPr lang="de-DE" dirty="0" smtClean="0"/>
              <a:t> Master </a:t>
            </a:r>
            <a:r>
              <a:rPr lang="de-DE" dirty="0" err="1" smtClean="0"/>
              <a:t>text</a:t>
            </a:r>
            <a:r>
              <a:rPr lang="de-DE" dirty="0" smtClean="0"/>
              <a:t> </a:t>
            </a:r>
            <a:r>
              <a:rPr lang="de-DE" dirty="0" err="1" smtClean="0"/>
              <a:t>styles</a:t>
            </a:r>
            <a:endParaRPr lang="de-DE" dirty="0" smtClean="0"/>
          </a:p>
          <a:p>
            <a:pPr lvl="1"/>
            <a:r>
              <a:rPr lang="de-DE" dirty="0" smtClean="0"/>
              <a:t>Second </a:t>
            </a:r>
            <a:r>
              <a:rPr lang="de-DE" dirty="0" err="1" smtClean="0"/>
              <a:t>level</a:t>
            </a:r>
            <a:endParaRPr lang="de-DE" dirty="0" smtClean="0"/>
          </a:p>
          <a:p>
            <a:pPr lvl="2"/>
            <a:r>
              <a:rPr lang="de-DE" dirty="0" smtClean="0"/>
              <a:t>Third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
        <p:nvSpPr>
          <p:cNvPr id="4" name="Content Placeholder 3"/>
          <p:cNvSpPr>
            <a:spLocks noGrp="1"/>
          </p:cNvSpPr>
          <p:nvPr>
            <p:ph sz="half" idx="2"/>
          </p:nvPr>
        </p:nvSpPr>
        <p:spPr>
          <a:xfrm>
            <a:off x="4686300" y="1219200"/>
            <a:ext cx="4000500" cy="4351338"/>
          </a:xfrm>
        </p:spPr>
        <p:txBody>
          <a:bodyPr/>
          <a:lstStyle>
            <a:lvl1pPr>
              <a:defRPr sz="2800">
                <a:solidFill>
                  <a:srgbClr val="000000"/>
                </a:solidFill>
              </a:defRPr>
            </a:lvl1pPr>
            <a:lvl2pPr>
              <a:defRPr sz="2400">
                <a:solidFill>
                  <a:srgbClr val="000000"/>
                </a:solidFill>
              </a:defRPr>
            </a:lvl2pPr>
            <a:lvl3pPr>
              <a:defRPr sz="2000">
                <a:solidFill>
                  <a:srgbClr val="000000"/>
                </a:solidFill>
              </a:defRPr>
            </a:lvl3pPr>
            <a:lvl4pPr>
              <a:defRPr sz="1800">
                <a:solidFill>
                  <a:srgbClr val="000000"/>
                </a:solidFill>
              </a:defRPr>
            </a:lvl4pPr>
            <a:lvl5pPr>
              <a:defRPr sz="1800">
                <a:solidFill>
                  <a:srgbClr val="000000"/>
                </a:solidFill>
              </a:defRPr>
            </a:lvl5pPr>
            <a:lvl6pPr>
              <a:defRPr sz="1800"/>
            </a:lvl6pPr>
            <a:lvl7pPr>
              <a:defRPr sz="1800"/>
            </a:lvl7pPr>
            <a:lvl8pPr>
              <a:defRPr sz="1800"/>
            </a:lvl8pPr>
            <a:lvl9pPr>
              <a:defRPr sz="1800"/>
            </a:lvl9pPr>
          </a:lstStyle>
          <a:p>
            <a:pPr lvl="0"/>
            <a:r>
              <a:rPr lang="de-DE" dirty="0" smtClean="0"/>
              <a:t>Click </a:t>
            </a:r>
            <a:r>
              <a:rPr lang="de-DE" dirty="0" err="1" smtClean="0"/>
              <a:t>to</a:t>
            </a:r>
            <a:r>
              <a:rPr lang="de-DE" dirty="0" smtClean="0"/>
              <a:t> </a:t>
            </a:r>
            <a:r>
              <a:rPr lang="de-DE" dirty="0" err="1" smtClean="0"/>
              <a:t>edit</a:t>
            </a:r>
            <a:r>
              <a:rPr lang="de-DE" dirty="0" smtClean="0"/>
              <a:t> Master </a:t>
            </a:r>
            <a:r>
              <a:rPr lang="de-DE" dirty="0" err="1" smtClean="0"/>
              <a:t>text</a:t>
            </a:r>
            <a:r>
              <a:rPr lang="de-DE" dirty="0" smtClean="0"/>
              <a:t> </a:t>
            </a:r>
            <a:r>
              <a:rPr lang="de-DE" dirty="0" err="1" smtClean="0"/>
              <a:t>styles</a:t>
            </a:r>
            <a:endParaRPr lang="de-DE" dirty="0" smtClean="0"/>
          </a:p>
          <a:p>
            <a:pPr lvl="1"/>
            <a:r>
              <a:rPr lang="de-DE" dirty="0" smtClean="0"/>
              <a:t>Second </a:t>
            </a:r>
            <a:r>
              <a:rPr lang="de-DE" dirty="0" err="1" smtClean="0"/>
              <a:t>level</a:t>
            </a:r>
            <a:endParaRPr lang="de-DE" dirty="0" smtClean="0"/>
          </a:p>
          <a:p>
            <a:pPr lvl="2"/>
            <a:r>
              <a:rPr lang="de-DE" dirty="0" smtClean="0"/>
              <a:t>Third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
        <p:nvSpPr>
          <p:cNvPr id="5" name="Rectangle 5"/>
          <p:cNvSpPr>
            <a:spLocks noGrp="1" noChangeArrowheads="1"/>
          </p:cNvSpPr>
          <p:nvPr>
            <p:ph type="ftr" sz="quarter" idx="10"/>
          </p:nvPr>
        </p:nvSpPr>
        <p:spPr/>
        <p:txBody>
          <a:bodyPr/>
          <a:lstStyle>
            <a:lvl1pPr>
              <a:defRPr/>
            </a:lvl1pPr>
          </a:lstStyle>
          <a:p>
            <a:pPr>
              <a:defRPr/>
            </a:pPr>
            <a:endParaRPr lang="de-DE"/>
          </a:p>
        </p:txBody>
      </p:sp>
      <p:sp>
        <p:nvSpPr>
          <p:cNvPr id="6" name="Rectangle 4"/>
          <p:cNvSpPr>
            <a:spLocks noGrp="1" noChangeArrowheads="1"/>
          </p:cNvSpPr>
          <p:nvPr>
            <p:ph type="dt" sz="half" idx="11"/>
          </p:nvPr>
        </p:nvSpPr>
        <p:spPr/>
        <p:txBody>
          <a:bodyPr/>
          <a:lstStyle>
            <a:lvl1pPr>
              <a:defRPr/>
            </a:lvl1pPr>
          </a:lstStyle>
          <a:p>
            <a:pPr>
              <a:defRPr/>
            </a:pPr>
            <a:fld id="{66A4C2E6-A388-BF4E-A5C4-19EC4B8951A1}" type="datetime1">
              <a:rPr lang="en-GB"/>
              <a:pPr>
                <a:defRPr/>
              </a:pPr>
              <a:t>13/11/2017</a:t>
            </a:fld>
            <a:endParaRPr lang="de-DE" dirty="0"/>
          </a:p>
        </p:txBody>
      </p:sp>
      <p:sp>
        <p:nvSpPr>
          <p:cNvPr id="7" name="Rectangle 6"/>
          <p:cNvSpPr>
            <a:spLocks noGrp="1" noChangeArrowheads="1"/>
          </p:cNvSpPr>
          <p:nvPr>
            <p:ph type="sldNum" sz="quarter" idx="12"/>
          </p:nvPr>
        </p:nvSpPr>
        <p:spPr>
          <a:xfrm>
            <a:off x="152400" y="6308725"/>
            <a:ext cx="304800" cy="228600"/>
          </a:xfrm>
        </p:spPr>
        <p:txBody>
          <a:bodyPr/>
          <a:lstStyle>
            <a:lvl1pPr>
              <a:defRPr/>
            </a:lvl1pPr>
          </a:lstStyle>
          <a:p>
            <a:pPr>
              <a:defRPr/>
            </a:pPr>
            <a:fld id="{8B73C866-BD7B-8642-BDBA-3722DAC4F27B}" type="slidenum">
              <a:rPr lang="de-DE"/>
              <a:pPr>
                <a:defRPr/>
              </a:pPr>
              <a:t>‹#›</a:t>
            </a:fld>
            <a:endParaRPr lang="de-DE" dirty="0"/>
          </a:p>
        </p:txBody>
      </p:sp>
    </p:spTree>
    <p:extLst>
      <p:ext uri="{BB962C8B-B14F-4D97-AF65-F5344CB8AC3E}">
        <p14:creationId xmlns:p14="http://schemas.microsoft.com/office/powerpoint/2010/main" val="1296710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de-DE" smtClean="0"/>
              <a:t>Click to edit Master title style</a:t>
            </a:r>
            <a:endParaRPr lang="de-D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smtClean="0"/>
              <a:t>Click </a:t>
            </a:r>
            <a:r>
              <a:rPr lang="de-DE" dirty="0" err="1" smtClean="0"/>
              <a:t>to</a:t>
            </a:r>
            <a:r>
              <a:rPr lang="de-DE" dirty="0" smtClean="0"/>
              <a:t> </a:t>
            </a:r>
            <a:r>
              <a:rPr lang="de-DE" dirty="0" err="1" smtClean="0"/>
              <a:t>edit</a:t>
            </a:r>
            <a:r>
              <a:rPr lang="de-DE" dirty="0" smtClean="0"/>
              <a:t> Master </a:t>
            </a:r>
            <a:r>
              <a:rPr lang="de-DE" dirty="0" err="1" smtClean="0"/>
              <a:t>text</a:t>
            </a:r>
            <a:r>
              <a:rPr lang="de-DE" dirty="0" smtClean="0"/>
              <a:t> </a:t>
            </a:r>
            <a:r>
              <a:rPr lang="de-DE" dirty="0" err="1" smtClean="0"/>
              <a:t>styles</a:t>
            </a:r>
            <a:endParaRPr lang="de-DE" dirty="0" smtClean="0"/>
          </a:p>
        </p:txBody>
      </p:sp>
      <p:sp>
        <p:nvSpPr>
          <p:cNvPr id="4" name="Content Placeholder 3"/>
          <p:cNvSpPr>
            <a:spLocks noGrp="1"/>
          </p:cNvSpPr>
          <p:nvPr>
            <p:ph sz="half" idx="2"/>
          </p:nvPr>
        </p:nvSpPr>
        <p:spPr>
          <a:xfrm>
            <a:off x="457200" y="2174875"/>
            <a:ext cx="4040188" cy="3951288"/>
          </a:xfrm>
        </p:spPr>
        <p:txBody>
          <a:bodyPr/>
          <a:lstStyle>
            <a:lvl1pPr>
              <a:buClr>
                <a:srgbClr val="529A43"/>
              </a:buClr>
              <a:defRPr sz="2400">
                <a:solidFill>
                  <a:srgbClr val="000000"/>
                </a:solidFill>
              </a:defRPr>
            </a:lvl1pPr>
            <a:lvl2pPr>
              <a:buClr>
                <a:srgbClr val="529A43"/>
              </a:buClr>
              <a:defRPr sz="2000">
                <a:solidFill>
                  <a:srgbClr val="000000"/>
                </a:solidFill>
              </a:defRPr>
            </a:lvl2pPr>
            <a:lvl3pPr>
              <a:buClr>
                <a:srgbClr val="529A43"/>
              </a:buClr>
              <a:defRPr sz="1800">
                <a:solidFill>
                  <a:srgbClr val="000000"/>
                </a:solidFill>
              </a:defRPr>
            </a:lvl3pPr>
            <a:lvl4pPr>
              <a:buClr>
                <a:srgbClr val="529A43"/>
              </a:buClr>
              <a:defRPr sz="1600">
                <a:solidFill>
                  <a:srgbClr val="000000"/>
                </a:solidFill>
              </a:defRPr>
            </a:lvl4pPr>
            <a:lvl5pPr>
              <a:buClr>
                <a:srgbClr val="529A43"/>
              </a:buClr>
              <a:defRPr sz="1600">
                <a:solidFill>
                  <a:srgbClr val="000000"/>
                </a:solidFill>
              </a:defRPr>
            </a:lvl5pPr>
            <a:lvl6pPr>
              <a:defRPr sz="1600"/>
            </a:lvl6pPr>
            <a:lvl7pPr>
              <a:defRPr sz="1600"/>
            </a:lvl7pPr>
            <a:lvl8pPr>
              <a:defRPr sz="1600"/>
            </a:lvl8pPr>
            <a:lvl9pPr>
              <a:defRPr sz="1600"/>
            </a:lvl9pPr>
          </a:lstStyle>
          <a:p>
            <a:pPr lvl="0"/>
            <a:r>
              <a:rPr lang="de-DE" dirty="0" smtClean="0"/>
              <a:t>Click </a:t>
            </a:r>
            <a:r>
              <a:rPr lang="de-DE" dirty="0" err="1" smtClean="0"/>
              <a:t>to</a:t>
            </a:r>
            <a:r>
              <a:rPr lang="de-DE" dirty="0" smtClean="0"/>
              <a:t> </a:t>
            </a:r>
            <a:r>
              <a:rPr lang="de-DE" dirty="0" err="1" smtClean="0"/>
              <a:t>edit</a:t>
            </a:r>
            <a:r>
              <a:rPr lang="de-DE" dirty="0" smtClean="0"/>
              <a:t> Master </a:t>
            </a:r>
            <a:r>
              <a:rPr lang="de-DE" dirty="0" err="1" smtClean="0"/>
              <a:t>text</a:t>
            </a:r>
            <a:r>
              <a:rPr lang="de-DE" dirty="0" smtClean="0"/>
              <a:t> </a:t>
            </a:r>
            <a:r>
              <a:rPr lang="de-DE" dirty="0" err="1" smtClean="0"/>
              <a:t>styles</a:t>
            </a:r>
            <a:endParaRPr lang="de-DE" dirty="0" smtClean="0"/>
          </a:p>
          <a:p>
            <a:pPr lvl="1"/>
            <a:r>
              <a:rPr lang="de-DE" dirty="0" smtClean="0"/>
              <a:t>Second </a:t>
            </a:r>
            <a:r>
              <a:rPr lang="de-DE" dirty="0" err="1" smtClean="0"/>
              <a:t>level</a:t>
            </a:r>
            <a:endParaRPr lang="de-DE" dirty="0" smtClean="0"/>
          </a:p>
          <a:p>
            <a:pPr lvl="2"/>
            <a:r>
              <a:rPr lang="de-DE" dirty="0" smtClean="0"/>
              <a:t>Third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smtClean="0"/>
              <a:t>Click </a:t>
            </a:r>
            <a:r>
              <a:rPr lang="de-DE" dirty="0" err="1" smtClean="0"/>
              <a:t>to</a:t>
            </a:r>
            <a:r>
              <a:rPr lang="de-DE" dirty="0" smtClean="0"/>
              <a:t> </a:t>
            </a:r>
            <a:r>
              <a:rPr lang="de-DE" dirty="0" err="1" smtClean="0"/>
              <a:t>edit</a:t>
            </a:r>
            <a:r>
              <a:rPr lang="de-DE" dirty="0" smtClean="0"/>
              <a:t> Master </a:t>
            </a:r>
            <a:r>
              <a:rPr lang="de-DE" dirty="0" err="1" smtClean="0"/>
              <a:t>text</a:t>
            </a:r>
            <a:r>
              <a:rPr lang="de-DE" dirty="0" smtClean="0"/>
              <a:t> </a:t>
            </a:r>
            <a:r>
              <a:rPr lang="de-DE" dirty="0" err="1" smtClean="0"/>
              <a:t>styles</a:t>
            </a:r>
            <a:endParaRPr lang="de-DE" dirty="0" smtClean="0"/>
          </a:p>
        </p:txBody>
      </p:sp>
      <p:sp>
        <p:nvSpPr>
          <p:cNvPr id="6" name="Content Placeholder 5"/>
          <p:cNvSpPr>
            <a:spLocks noGrp="1"/>
          </p:cNvSpPr>
          <p:nvPr>
            <p:ph sz="quarter" idx="4"/>
          </p:nvPr>
        </p:nvSpPr>
        <p:spPr>
          <a:xfrm>
            <a:off x="4645025" y="2174875"/>
            <a:ext cx="4041775" cy="3951288"/>
          </a:xfrm>
        </p:spPr>
        <p:txBody>
          <a:bodyPr/>
          <a:lstStyle>
            <a:lvl1pPr>
              <a:defRPr sz="2400">
                <a:solidFill>
                  <a:srgbClr val="000000"/>
                </a:solidFill>
              </a:defRPr>
            </a:lvl1pPr>
            <a:lvl2pPr>
              <a:defRPr sz="20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de-DE" dirty="0" smtClean="0"/>
              <a:t>Click </a:t>
            </a:r>
            <a:r>
              <a:rPr lang="de-DE" dirty="0" err="1" smtClean="0"/>
              <a:t>to</a:t>
            </a:r>
            <a:r>
              <a:rPr lang="de-DE" dirty="0" smtClean="0"/>
              <a:t> </a:t>
            </a:r>
            <a:r>
              <a:rPr lang="de-DE" dirty="0" err="1" smtClean="0"/>
              <a:t>edit</a:t>
            </a:r>
            <a:r>
              <a:rPr lang="de-DE" dirty="0" smtClean="0"/>
              <a:t> Master </a:t>
            </a:r>
            <a:r>
              <a:rPr lang="de-DE" dirty="0" err="1" smtClean="0"/>
              <a:t>text</a:t>
            </a:r>
            <a:r>
              <a:rPr lang="de-DE" dirty="0" smtClean="0"/>
              <a:t> </a:t>
            </a:r>
            <a:r>
              <a:rPr lang="de-DE" dirty="0" err="1" smtClean="0"/>
              <a:t>styles</a:t>
            </a:r>
            <a:endParaRPr lang="de-DE" dirty="0" smtClean="0"/>
          </a:p>
          <a:p>
            <a:pPr lvl="1"/>
            <a:r>
              <a:rPr lang="de-DE" dirty="0" smtClean="0"/>
              <a:t>Second </a:t>
            </a:r>
            <a:r>
              <a:rPr lang="de-DE" dirty="0" err="1" smtClean="0"/>
              <a:t>level</a:t>
            </a:r>
            <a:endParaRPr lang="de-DE" dirty="0" smtClean="0"/>
          </a:p>
          <a:p>
            <a:pPr lvl="2"/>
            <a:r>
              <a:rPr lang="de-DE" dirty="0" smtClean="0"/>
              <a:t>Third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
        <p:nvSpPr>
          <p:cNvPr id="7" name="Rectangle 5"/>
          <p:cNvSpPr>
            <a:spLocks noGrp="1" noChangeArrowheads="1"/>
          </p:cNvSpPr>
          <p:nvPr>
            <p:ph type="ftr" sz="quarter" idx="10"/>
          </p:nvPr>
        </p:nvSpPr>
        <p:spPr/>
        <p:txBody>
          <a:bodyPr/>
          <a:lstStyle>
            <a:lvl1pPr>
              <a:defRPr/>
            </a:lvl1pPr>
          </a:lstStyle>
          <a:p>
            <a:pPr>
              <a:defRPr/>
            </a:pPr>
            <a:endParaRPr lang="de-DE"/>
          </a:p>
        </p:txBody>
      </p:sp>
      <p:sp>
        <p:nvSpPr>
          <p:cNvPr id="8" name="Rectangle 4"/>
          <p:cNvSpPr>
            <a:spLocks noGrp="1" noChangeArrowheads="1"/>
          </p:cNvSpPr>
          <p:nvPr>
            <p:ph type="dt" sz="half" idx="11"/>
          </p:nvPr>
        </p:nvSpPr>
        <p:spPr/>
        <p:txBody>
          <a:bodyPr/>
          <a:lstStyle>
            <a:lvl1pPr>
              <a:defRPr/>
            </a:lvl1pPr>
          </a:lstStyle>
          <a:p>
            <a:pPr>
              <a:defRPr/>
            </a:pPr>
            <a:fld id="{9F020DB8-0796-5243-B0E0-A33878850881}" type="datetime1">
              <a:rPr lang="en-GB"/>
              <a:pPr>
                <a:defRPr/>
              </a:pPr>
              <a:t>13/11/2017</a:t>
            </a:fld>
            <a:endParaRPr lang="de-DE" dirty="0"/>
          </a:p>
        </p:txBody>
      </p:sp>
      <p:sp>
        <p:nvSpPr>
          <p:cNvPr id="9" name="Rectangle 6"/>
          <p:cNvSpPr>
            <a:spLocks noGrp="1" noChangeArrowheads="1"/>
          </p:cNvSpPr>
          <p:nvPr>
            <p:ph type="sldNum" sz="quarter" idx="12"/>
          </p:nvPr>
        </p:nvSpPr>
        <p:spPr>
          <a:xfrm>
            <a:off x="152400" y="6308725"/>
            <a:ext cx="304800" cy="228600"/>
          </a:xfrm>
        </p:spPr>
        <p:txBody>
          <a:bodyPr/>
          <a:lstStyle>
            <a:lvl1pPr>
              <a:defRPr/>
            </a:lvl1pPr>
          </a:lstStyle>
          <a:p>
            <a:pPr>
              <a:defRPr/>
            </a:pPr>
            <a:fld id="{51542E2D-A97E-944C-A1B9-95AD40343C8C}" type="slidenum">
              <a:rPr lang="de-DE"/>
              <a:pPr>
                <a:defRPr/>
              </a:pPr>
              <a:t>‹#›</a:t>
            </a:fld>
            <a:endParaRPr lang="de-DE" dirty="0"/>
          </a:p>
        </p:txBody>
      </p:sp>
    </p:spTree>
    <p:extLst>
      <p:ext uri="{BB962C8B-B14F-4D97-AF65-F5344CB8AC3E}">
        <p14:creationId xmlns:p14="http://schemas.microsoft.com/office/powerpoint/2010/main" val="1265412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29A43"/>
                </a:solidFill>
              </a:defRPr>
            </a:lvl1pPr>
          </a:lstStyle>
          <a:p>
            <a:r>
              <a:rPr lang="de-DE" dirty="0" smtClean="0"/>
              <a:t>Click </a:t>
            </a:r>
            <a:r>
              <a:rPr lang="de-DE" dirty="0" err="1" smtClean="0"/>
              <a:t>to</a:t>
            </a:r>
            <a:r>
              <a:rPr lang="de-DE" dirty="0" smtClean="0"/>
              <a:t> </a:t>
            </a:r>
            <a:r>
              <a:rPr lang="de-DE" dirty="0" err="1" smtClean="0"/>
              <a:t>edit</a:t>
            </a:r>
            <a:r>
              <a:rPr lang="de-DE" dirty="0" smtClean="0"/>
              <a:t> Master title style</a:t>
            </a:r>
            <a:endParaRPr lang="de-DE" dirty="0"/>
          </a:p>
        </p:txBody>
      </p:sp>
      <p:sp>
        <p:nvSpPr>
          <p:cNvPr id="3" name="Rectangle 5"/>
          <p:cNvSpPr>
            <a:spLocks noGrp="1" noChangeArrowheads="1"/>
          </p:cNvSpPr>
          <p:nvPr>
            <p:ph type="ftr" sz="quarter" idx="10"/>
          </p:nvPr>
        </p:nvSpPr>
        <p:spPr/>
        <p:txBody>
          <a:bodyPr/>
          <a:lstStyle>
            <a:lvl1pPr>
              <a:defRPr/>
            </a:lvl1pPr>
          </a:lstStyle>
          <a:p>
            <a:pPr>
              <a:defRPr/>
            </a:pPr>
            <a:endParaRPr lang="de-DE"/>
          </a:p>
        </p:txBody>
      </p:sp>
      <p:sp>
        <p:nvSpPr>
          <p:cNvPr id="4" name="Rectangle 4"/>
          <p:cNvSpPr>
            <a:spLocks noGrp="1" noChangeArrowheads="1"/>
          </p:cNvSpPr>
          <p:nvPr>
            <p:ph type="dt" sz="half" idx="11"/>
          </p:nvPr>
        </p:nvSpPr>
        <p:spPr/>
        <p:txBody>
          <a:bodyPr/>
          <a:lstStyle>
            <a:lvl1pPr>
              <a:defRPr/>
            </a:lvl1pPr>
          </a:lstStyle>
          <a:p>
            <a:pPr>
              <a:defRPr/>
            </a:pPr>
            <a:fld id="{13E97524-A60A-6A48-83A9-12A8D4C2D304}" type="datetime1">
              <a:rPr lang="en-GB"/>
              <a:pPr>
                <a:defRPr/>
              </a:pPr>
              <a:t>13/11/2017</a:t>
            </a:fld>
            <a:endParaRPr lang="de-DE" dirty="0"/>
          </a:p>
        </p:txBody>
      </p:sp>
      <p:sp>
        <p:nvSpPr>
          <p:cNvPr id="5" name="Rectangle 6"/>
          <p:cNvSpPr>
            <a:spLocks noGrp="1" noChangeArrowheads="1"/>
          </p:cNvSpPr>
          <p:nvPr>
            <p:ph type="sldNum" sz="quarter" idx="12"/>
          </p:nvPr>
        </p:nvSpPr>
        <p:spPr>
          <a:xfrm>
            <a:off x="152400" y="6308725"/>
            <a:ext cx="304800" cy="228600"/>
          </a:xfrm>
        </p:spPr>
        <p:txBody>
          <a:bodyPr/>
          <a:lstStyle>
            <a:lvl1pPr>
              <a:defRPr/>
            </a:lvl1pPr>
          </a:lstStyle>
          <a:p>
            <a:pPr>
              <a:defRPr/>
            </a:pPr>
            <a:fld id="{4E4B7DE6-98C5-2C41-8DCB-EEA5156D5504}" type="slidenum">
              <a:rPr lang="de-DE"/>
              <a:pPr>
                <a:defRPr/>
              </a:pPr>
              <a:t>‹#›</a:t>
            </a:fld>
            <a:endParaRPr lang="de-DE" dirty="0"/>
          </a:p>
        </p:txBody>
      </p:sp>
    </p:spTree>
    <p:extLst>
      <p:ext uri="{BB962C8B-B14F-4D97-AF65-F5344CB8AC3E}">
        <p14:creationId xmlns:p14="http://schemas.microsoft.com/office/powerpoint/2010/main" val="1894267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p:txBody>
          <a:bodyPr/>
          <a:lstStyle>
            <a:lvl1pPr>
              <a:defRPr/>
            </a:lvl1pPr>
          </a:lstStyle>
          <a:p>
            <a:pPr>
              <a:defRPr/>
            </a:pPr>
            <a:endParaRPr lang="de-DE"/>
          </a:p>
        </p:txBody>
      </p:sp>
      <p:sp>
        <p:nvSpPr>
          <p:cNvPr id="3" name="Rectangle 4"/>
          <p:cNvSpPr>
            <a:spLocks noGrp="1" noChangeArrowheads="1"/>
          </p:cNvSpPr>
          <p:nvPr>
            <p:ph type="dt" sz="half" idx="11"/>
          </p:nvPr>
        </p:nvSpPr>
        <p:spPr/>
        <p:txBody>
          <a:bodyPr/>
          <a:lstStyle>
            <a:lvl1pPr>
              <a:defRPr/>
            </a:lvl1pPr>
          </a:lstStyle>
          <a:p>
            <a:pPr>
              <a:defRPr/>
            </a:pPr>
            <a:fld id="{E5010461-2862-8E4F-9DB2-98DA12336A1E}" type="datetime1">
              <a:rPr lang="en-GB"/>
              <a:pPr>
                <a:defRPr/>
              </a:pPr>
              <a:t>13/11/2017</a:t>
            </a:fld>
            <a:endParaRPr lang="de-DE" dirty="0"/>
          </a:p>
        </p:txBody>
      </p:sp>
      <p:sp>
        <p:nvSpPr>
          <p:cNvPr id="4" name="Rectangle 6"/>
          <p:cNvSpPr>
            <a:spLocks noGrp="1" noChangeArrowheads="1"/>
          </p:cNvSpPr>
          <p:nvPr>
            <p:ph type="sldNum" sz="quarter" idx="12"/>
          </p:nvPr>
        </p:nvSpPr>
        <p:spPr>
          <a:xfrm>
            <a:off x="152400" y="6308725"/>
            <a:ext cx="304800" cy="228600"/>
          </a:xfrm>
        </p:spPr>
        <p:txBody>
          <a:bodyPr/>
          <a:lstStyle>
            <a:lvl1pPr>
              <a:defRPr/>
            </a:lvl1pPr>
          </a:lstStyle>
          <a:p>
            <a:pPr>
              <a:defRPr/>
            </a:pPr>
            <a:fld id="{131D3549-01A1-1942-AFBB-B9DA8A4A68C9}" type="slidenum">
              <a:rPr lang="de-DE"/>
              <a:pPr>
                <a:defRPr/>
              </a:pPr>
              <a:t>‹#›</a:t>
            </a:fld>
            <a:endParaRPr lang="de-DE" dirty="0"/>
          </a:p>
        </p:txBody>
      </p:sp>
    </p:spTree>
    <p:extLst>
      <p:ext uri="{BB962C8B-B14F-4D97-AF65-F5344CB8AC3E}">
        <p14:creationId xmlns:p14="http://schemas.microsoft.com/office/powerpoint/2010/main" val="4087038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de-DE" smtClean="0"/>
              <a:t>Click to edit Master title style</a:t>
            </a:r>
            <a:endParaRPr lang="de-DE"/>
          </a:p>
        </p:txBody>
      </p:sp>
      <p:sp>
        <p:nvSpPr>
          <p:cNvPr id="3" name="Content Placeholder 2"/>
          <p:cNvSpPr>
            <a:spLocks noGrp="1"/>
          </p:cNvSpPr>
          <p:nvPr>
            <p:ph idx="1"/>
          </p:nvPr>
        </p:nvSpPr>
        <p:spPr>
          <a:xfrm>
            <a:off x="3575050" y="273050"/>
            <a:ext cx="5111750" cy="5853113"/>
          </a:xfrm>
        </p:spPr>
        <p:txBody>
          <a:bodyPr/>
          <a:lstStyle>
            <a:lvl1pPr>
              <a:defRPr sz="3200"/>
            </a:lvl1pPr>
            <a:lvl2pPr>
              <a:buClr>
                <a:srgbClr val="529A43"/>
              </a:buClr>
              <a:defRPr sz="2800"/>
            </a:lvl2pPr>
            <a:lvl3pPr>
              <a:buClr>
                <a:srgbClr val="529A43"/>
              </a:buClr>
              <a:defRPr sz="2400"/>
            </a:lvl3pPr>
            <a:lvl4pPr>
              <a:buClr>
                <a:srgbClr val="529A43"/>
              </a:buClr>
              <a:defRPr sz="2000"/>
            </a:lvl4pPr>
            <a:lvl5pPr>
              <a:buClr>
                <a:srgbClr val="529A43"/>
              </a:buClr>
              <a:defRPr sz="2000"/>
            </a:lvl5pPr>
            <a:lvl6pPr>
              <a:defRPr sz="2000"/>
            </a:lvl6pPr>
            <a:lvl7pPr>
              <a:defRPr sz="2000"/>
            </a:lvl7pPr>
            <a:lvl8pPr>
              <a:defRPr sz="2000"/>
            </a:lvl8pPr>
            <a:lvl9pPr>
              <a:defRPr sz="2000"/>
            </a:lvl9pPr>
          </a:lstStyle>
          <a:p>
            <a:pPr lvl="0"/>
            <a:r>
              <a:rPr lang="de-DE" dirty="0" smtClean="0"/>
              <a:t>Click </a:t>
            </a:r>
            <a:r>
              <a:rPr lang="de-DE" dirty="0" err="1" smtClean="0"/>
              <a:t>to</a:t>
            </a:r>
            <a:r>
              <a:rPr lang="de-DE" dirty="0" smtClean="0"/>
              <a:t> </a:t>
            </a:r>
            <a:r>
              <a:rPr lang="de-DE" dirty="0" err="1" smtClean="0"/>
              <a:t>edit</a:t>
            </a:r>
            <a:r>
              <a:rPr lang="de-DE" dirty="0" smtClean="0"/>
              <a:t> Master </a:t>
            </a:r>
            <a:r>
              <a:rPr lang="de-DE" dirty="0" err="1" smtClean="0"/>
              <a:t>text</a:t>
            </a:r>
            <a:r>
              <a:rPr lang="de-DE" dirty="0" smtClean="0"/>
              <a:t> </a:t>
            </a:r>
            <a:r>
              <a:rPr lang="de-DE" dirty="0" err="1" smtClean="0"/>
              <a:t>styles</a:t>
            </a:r>
            <a:endParaRPr lang="de-DE" dirty="0" smtClean="0"/>
          </a:p>
          <a:p>
            <a:pPr lvl="1"/>
            <a:r>
              <a:rPr lang="de-DE" dirty="0" smtClean="0"/>
              <a:t>Second </a:t>
            </a:r>
            <a:r>
              <a:rPr lang="de-DE" dirty="0" err="1" smtClean="0"/>
              <a:t>level</a:t>
            </a:r>
            <a:endParaRPr lang="de-DE" dirty="0" smtClean="0"/>
          </a:p>
          <a:p>
            <a:pPr lvl="2"/>
            <a:r>
              <a:rPr lang="de-DE" dirty="0" smtClean="0"/>
              <a:t>Third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Click to edit Master text styles</a:t>
            </a:r>
          </a:p>
        </p:txBody>
      </p:sp>
      <p:sp>
        <p:nvSpPr>
          <p:cNvPr id="5" name="Rectangle 5"/>
          <p:cNvSpPr>
            <a:spLocks noGrp="1" noChangeArrowheads="1"/>
          </p:cNvSpPr>
          <p:nvPr>
            <p:ph type="ftr" sz="quarter" idx="10"/>
          </p:nvPr>
        </p:nvSpPr>
        <p:spPr/>
        <p:txBody>
          <a:bodyPr/>
          <a:lstStyle>
            <a:lvl1pPr>
              <a:defRPr/>
            </a:lvl1pPr>
          </a:lstStyle>
          <a:p>
            <a:pPr>
              <a:defRPr/>
            </a:pPr>
            <a:endParaRPr lang="de-DE"/>
          </a:p>
        </p:txBody>
      </p:sp>
      <p:sp>
        <p:nvSpPr>
          <p:cNvPr id="6" name="Rectangle 4"/>
          <p:cNvSpPr>
            <a:spLocks noGrp="1" noChangeArrowheads="1"/>
          </p:cNvSpPr>
          <p:nvPr>
            <p:ph type="dt" sz="half" idx="11"/>
          </p:nvPr>
        </p:nvSpPr>
        <p:spPr/>
        <p:txBody>
          <a:bodyPr/>
          <a:lstStyle>
            <a:lvl1pPr>
              <a:defRPr/>
            </a:lvl1pPr>
          </a:lstStyle>
          <a:p>
            <a:pPr>
              <a:defRPr/>
            </a:pPr>
            <a:fld id="{39645109-6B78-7E4A-8CD2-31EFF02434FC}" type="datetime1">
              <a:rPr lang="en-GB"/>
              <a:pPr>
                <a:defRPr/>
              </a:pPr>
              <a:t>13/11/2017</a:t>
            </a:fld>
            <a:endParaRPr lang="de-DE" dirty="0"/>
          </a:p>
        </p:txBody>
      </p:sp>
      <p:sp>
        <p:nvSpPr>
          <p:cNvPr id="7" name="Rectangle 6"/>
          <p:cNvSpPr>
            <a:spLocks noGrp="1" noChangeArrowheads="1"/>
          </p:cNvSpPr>
          <p:nvPr>
            <p:ph type="sldNum" sz="quarter" idx="12"/>
          </p:nvPr>
        </p:nvSpPr>
        <p:spPr>
          <a:xfrm>
            <a:off x="152400" y="6308725"/>
            <a:ext cx="304800" cy="228600"/>
          </a:xfrm>
        </p:spPr>
        <p:txBody>
          <a:bodyPr/>
          <a:lstStyle>
            <a:lvl1pPr>
              <a:defRPr/>
            </a:lvl1pPr>
          </a:lstStyle>
          <a:p>
            <a:pPr>
              <a:defRPr/>
            </a:pPr>
            <a:fld id="{25900909-CD31-0940-B9E4-6DC9FCB803B0}" type="slidenum">
              <a:rPr lang="de-DE"/>
              <a:pPr>
                <a:defRPr/>
              </a:pPr>
              <a:t>‹#›</a:t>
            </a:fld>
            <a:endParaRPr lang="de-DE" dirty="0"/>
          </a:p>
        </p:txBody>
      </p:sp>
    </p:spTree>
    <p:extLst>
      <p:ext uri="{BB962C8B-B14F-4D97-AF65-F5344CB8AC3E}">
        <p14:creationId xmlns:p14="http://schemas.microsoft.com/office/powerpoint/2010/main" val="39843312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rgbClr val="529A43"/>
                </a:solidFill>
              </a:defRPr>
            </a:lvl1pPr>
          </a:lstStyle>
          <a:p>
            <a:r>
              <a:rPr lang="de-DE" dirty="0" smtClean="0"/>
              <a:t>Click </a:t>
            </a:r>
            <a:r>
              <a:rPr lang="de-DE" dirty="0" err="1" smtClean="0"/>
              <a:t>to</a:t>
            </a:r>
            <a:r>
              <a:rPr lang="de-DE" dirty="0" smtClean="0"/>
              <a:t> </a:t>
            </a:r>
            <a:r>
              <a:rPr lang="de-DE" dirty="0" err="1" smtClean="0"/>
              <a:t>edit</a:t>
            </a:r>
            <a:r>
              <a:rPr lang="de-DE" dirty="0" smtClean="0"/>
              <a:t> Master title style</a:t>
            </a:r>
            <a:endParaRPr lang="de-DE"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Click to edit Master text styles</a:t>
            </a:r>
          </a:p>
        </p:txBody>
      </p:sp>
      <p:sp>
        <p:nvSpPr>
          <p:cNvPr id="5" name="Rectangle 5"/>
          <p:cNvSpPr>
            <a:spLocks noGrp="1" noChangeArrowheads="1"/>
          </p:cNvSpPr>
          <p:nvPr>
            <p:ph type="ftr" sz="quarter" idx="10"/>
          </p:nvPr>
        </p:nvSpPr>
        <p:spPr/>
        <p:txBody>
          <a:bodyPr/>
          <a:lstStyle>
            <a:lvl1pPr>
              <a:defRPr/>
            </a:lvl1pPr>
          </a:lstStyle>
          <a:p>
            <a:pPr>
              <a:defRPr/>
            </a:pPr>
            <a:endParaRPr lang="de-DE"/>
          </a:p>
        </p:txBody>
      </p:sp>
      <p:sp>
        <p:nvSpPr>
          <p:cNvPr id="6" name="Rectangle 4"/>
          <p:cNvSpPr>
            <a:spLocks noGrp="1" noChangeArrowheads="1"/>
          </p:cNvSpPr>
          <p:nvPr>
            <p:ph type="dt" sz="half" idx="11"/>
          </p:nvPr>
        </p:nvSpPr>
        <p:spPr/>
        <p:txBody>
          <a:bodyPr/>
          <a:lstStyle>
            <a:lvl1pPr>
              <a:defRPr/>
            </a:lvl1pPr>
          </a:lstStyle>
          <a:p>
            <a:pPr>
              <a:defRPr/>
            </a:pPr>
            <a:fld id="{1DB8B37F-36FC-7B43-9D02-FA47633C9E8A}" type="datetime1">
              <a:rPr lang="en-GB"/>
              <a:pPr>
                <a:defRPr/>
              </a:pPr>
              <a:t>13/11/2017</a:t>
            </a:fld>
            <a:endParaRPr lang="de-DE" dirty="0"/>
          </a:p>
        </p:txBody>
      </p:sp>
      <p:sp>
        <p:nvSpPr>
          <p:cNvPr id="7" name="Rectangle 6"/>
          <p:cNvSpPr>
            <a:spLocks noGrp="1" noChangeArrowheads="1"/>
          </p:cNvSpPr>
          <p:nvPr>
            <p:ph type="sldNum" sz="quarter" idx="12"/>
          </p:nvPr>
        </p:nvSpPr>
        <p:spPr>
          <a:xfrm>
            <a:off x="152400" y="6308725"/>
            <a:ext cx="304800" cy="228600"/>
          </a:xfrm>
        </p:spPr>
        <p:txBody>
          <a:bodyPr/>
          <a:lstStyle>
            <a:lvl1pPr>
              <a:defRPr/>
            </a:lvl1pPr>
          </a:lstStyle>
          <a:p>
            <a:pPr>
              <a:defRPr/>
            </a:pPr>
            <a:fld id="{E48221A7-0200-5246-98A0-566EE54F6806}" type="slidenum">
              <a:rPr lang="de-DE"/>
              <a:pPr>
                <a:defRPr/>
              </a:pPr>
              <a:t>‹#›</a:t>
            </a:fld>
            <a:endParaRPr lang="de-DE" dirty="0"/>
          </a:p>
        </p:txBody>
      </p:sp>
    </p:spTree>
    <p:extLst>
      <p:ext uri="{BB962C8B-B14F-4D97-AF65-F5344CB8AC3E}">
        <p14:creationId xmlns:p14="http://schemas.microsoft.com/office/powerpoint/2010/main" val="26523519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image" Target="../media/image3.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image" Target="../media/image4.pn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9"/>
          <p:cNvSpPr>
            <a:spLocks noChangeArrowheads="1"/>
          </p:cNvSpPr>
          <p:nvPr/>
        </p:nvSpPr>
        <p:spPr bwMode="auto">
          <a:xfrm flipH="1">
            <a:off x="0" y="6172200"/>
            <a:ext cx="9144000" cy="685800"/>
          </a:xfrm>
          <a:prstGeom prst="rect">
            <a:avLst/>
          </a:prstGeom>
          <a:solidFill>
            <a:srgbClr val="006663"/>
          </a:solidFill>
          <a:ln w="9525">
            <a:solidFill>
              <a:srgbClr val="006663"/>
            </a:solidFill>
            <a:miter lim="800000"/>
            <a:headEnd/>
            <a:tailEnd/>
          </a:ln>
        </p:spPr>
        <p:txBody>
          <a:bodyPr wrap="none" anchor="ctr"/>
          <a:lstStyle/>
          <a:p>
            <a:endParaRPr lang="en-GB" noProof="0">
              <a:solidFill>
                <a:schemeClr val="tx2"/>
              </a:solidFill>
              <a:cs typeface="Geneva" charset="0"/>
            </a:endParaRPr>
          </a:p>
        </p:txBody>
      </p:sp>
      <p:sp>
        <p:nvSpPr>
          <p:cNvPr id="1027" name="Rectangle 2"/>
          <p:cNvSpPr>
            <a:spLocks noGrp="1" noChangeArrowheads="1"/>
          </p:cNvSpPr>
          <p:nvPr>
            <p:ph type="title"/>
          </p:nvPr>
        </p:nvSpPr>
        <p:spPr bwMode="auto">
          <a:xfrm>
            <a:off x="533400" y="304800"/>
            <a:ext cx="81534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GB" noProof="0"/>
              <a:t>Master title</a:t>
            </a:r>
          </a:p>
        </p:txBody>
      </p:sp>
      <p:sp>
        <p:nvSpPr>
          <p:cNvPr id="1029" name="Rectangle 5"/>
          <p:cNvSpPr>
            <a:spLocks noGrp="1" noChangeArrowheads="1"/>
          </p:cNvSpPr>
          <p:nvPr>
            <p:ph type="ftr" sz="quarter" idx="3"/>
          </p:nvPr>
        </p:nvSpPr>
        <p:spPr bwMode="auto">
          <a:xfrm>
            <a:off x="4500563" y="6308725"/>
            <a:ext cx="2895600" cy="2286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sz="900">
                <a:solidFill>
                  <a:srgbClr val="FFFFFF"/>
                </a:solidFill>
                <a:ea typeface="Geneva" pitchFamily="-112" charset="0"/>
                <a:cs typeface="Geneva" pitchFamily="-112" charset="0"/>
              </a:defRPr>
            </a:lvl1pPr>
          </a:lstStyle>
          <a:p>
            <a:pPr>
              <a:defRPr/>
            </a:pPr>
            <a:endParaRPr lang="en-GB" noProof="0"/>
          </a:p>
        </p:txBody>
      </p:sp>
      <p:sp>
        <p:nvSpPr>
          <p:cNvPr id="2" name="Rectangle 3"/>
          <p:cNvSpPr>
            <a:spLocks noGrp="1" noChangeArrowheads="1"/>
          </p:cNvSpPr>
          <p:nvPr>
            <p:ph type="body" idx="1"/>
          </p:nvPr>
        </p:nvSpPr>
        <p:spPr bwMode="auto">
          <a:xfrm>
            <a:off x="539750" y="1196975"/>
            <a:ext cx="8153400" cy="435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GB" noProof="0"/>
              <a:t>First level</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028" name="Rectangle 4"/>
          <p:cNvSpPr>
            <a:spLocks noGrp="1" noChangeArrowheads="1"/>
          </p:cNvSpPr>
          <p:nvPr>
            <p:ph type="dt" sz="half" idx="2"/>
          </p:nvPr>
        </p:nvSpPr>
        <p:spPr bwMode="auto">
          <a:xfrm>
            <a:off x="1692275" y="6308725"/>
            <a:ext cx="1676400" cy="2286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sz="900">
                <a:solidFill>
                  <a:srgbClr val="FFFFFF"/>
                </a:solidFill>
                <a:cs typeface="Geneva" charset="0"/>
              </a:defRPr>
            </a:lvl1pPr>
          </a:lstStyle>
          <a:p>
            <a:pPr>
              <a:defRPr/>
            </a:pPr>
            <a:fld id="{BD2CBF8A-7911-7B47-982A-567CD9CBD88C}" type="datetime1">
              <a:rPr lang="en-GB" noProof="0"/>
              <a:pPr>
                <a:defRPr/>
              </a:pPr>
              <a:t>13/11/2017</a:t>
            </a:fld>
            <a:endParaRPr lang="en-GB" noProof="0"/>
          </a:p>
        </p:txBody>
      </p:sp>
      <p:sp>
        <p:nvSpPr>
          <p:cNvPr id="1030" name="Rectangle 6"/>
          <p:cNvSpPr>
            <a:spLocks noGrp="1" noChangeArrowheads="1"/>
          </p:cNvSpPr>
          <p:nvPr>
            <p:ph type="sldNum" sz="quarter" idx="4"/>
          </p:nvPr>
        </p:nvSpPr>
        <p:spPr bwMode="auto">
          <a:xfrm>
            <a:off x="152400" y="6375400"/>
            <a:ext cx="304800" cy="2286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sz="900">
                <a:solidFill>
                  <a:srgbClr val="FFFFFF"/>
                </a:solidFill>
                <a:cs typeface="Geneva" charset="0"/>
              </a:defRPr>
            </a:lvl1pPr>
          </a:lstStyle>
          <a:p>
            <a:pPr>
              <a:defRPr/>
            </a:pPr>
            <a:fld id="{AE2357BF-9A1C-6C4A-B50D-CA603A5C3EAE}" type="slidenum">
              <a:rPr lang="en-GB" noProof="0"/>
              <a:pPr>
                <a:defRPr/>
              </a:pPr>
              <a:t>‹#›</a:t>
            </a:fld>
            <a:endParaRPr lang="en-GB" noProof="0"/>
          </a:p>
        </p:txBody>
      </p:sp>
      <p:pic>
        <p:nvPicPr>
          <p:cNvPr id="1032" name="Picture 2" descr="4c_logo_2006_mac_w.eps"/>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7488238" y="6264275"/>
            <a:ext cx="1190625" cy="50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10436747"/>
      </p:ext>
    </p:extLst>
  </p:cSld>
  <p:clrMap bg1="lt1" tx1="dk1" bg2="lt2" tx2="dk2" accent1="accent1" accent2="accent2" accent3="accent3" accent4="accent4" accent5="accent5" accent6="accent6" hlink="hlink" folHlink="folHlink"/>
  <p:sldLayoutIdLst>
    <p:sldLayoutId id="2147484647" r:id="rId1"/>
    <p:sldLayoutId id="2147484648" r:id="rId2"/>
    <p:sldLayoutId id="2147484649" r:id="rId3"/>
    <p:sldLayoutId id="2147484650" r:id="rId4"/>
    <p:sldLayoutId id="2147484651" r:id="rId5"/>
    <p:sldLayoutId id="2147484652" r:id="rId6"/>
    <p:sldLayoutId id="2147484653" r:id="rId7"/>
    <p:sldLayoutId id="2147484654" r:id="rId8"/>
    <p:sldLayoutId id="2147484655" r:id="rId9"/>
    <p:sldLayoutId id="2147484656" r:id="rId10"/>
    <p:sldLayoutId id="2147484657" r:id="rId11"/>
    <p:sldLayoutId id="2147484659" r:id="rId12"/>
  </p:sldLayoutIdLst>
  <p:hf hdr="0" ftr="0"/>
  <p:txStyles>
    <p:titleStyle>
      <a:lvl1pPr algn="l" rtl="0" eaLnBrk="0" fontAlgn="base" hangingPunct="0">
        <a:spcBef>
          <a:spcPct val="0"/>
        </a:spcBef>
        <a:spcAft>
          <a:spcPct val="0"/>
        </a:spcAft>
        <a:defRPr sz="3200">
          <a:solidFill>
            <a:srgbClr val="529A43"/>
          </a:solidFill>
          <a:latin typeface="+mj-lt"/>
          <a:ea typeface="ＭＳ Ｐゴシック" charset="0"/>
          <a:cs typeface="+mj-cs"/>
        </a:defRPr>
      </a:lvl1pPr>
      <a:lvl2pPr algn="l" rtl="0" eaLnBrk="0" fontAlgn="base" hangingPunct="0">
        <a:spcBef>
          <a:spcPct val="0"/>
        </a:spcBef>
        <a:spcAft>
          <a:spcPct val="0"/>
        </a:spcAft>
        <a:defRPr sz="3200">
          <a:solidFill>
            <a:srgbClr val="529A43"/>
          </a:solidFill>
          <a:latin typeface="Arial" pitchFamily="-112" charset="0"/>
          <a:ea typeface="ＭＳ Ｐゴシック" charset="0"/>
          <a:cs typeface="Geneva" pitchFamily="-112" charset="0"/>
        </a:defRPr>
      </a:lvl2pPr>
      <a:lvl3pPr algn="l" rtl="0" eaLnBrk="0" fontAlgn="base" hangingPunct="0">
        <a:spcBef>
          <a:spcPct val="0"/>
        </a:spcBef>
        <a:spcAft>
          <a:spcPct val="0"/>
        </a:spcAft>
        <a:defRPr sz="3200">
          <a:solidFill>
            <a:srgbClr val="529A43"/>
          </a:solidFill>
          <a:latin typeface="Arial" pitchFamily="-112" charset="0"/>
          <a:ea typeface="ＭＳ Ｐゴシック" charset="0"/>
          <a:cs typeface="Geneva" pitchFamily="-112" charset="0"/>
        </a:defRPr>
      </a:lvl3pPr>
      <a:lvl4pPr algn="l" rtl="0" eaLnBrk="0" fontAlgn="base" hangingPunct="0">
        <a:spcBef>
          <a:spcPct val="0"/>
        </a:spcBef>
        <a:spcAft>
          <a:spcPct val="0"/>
        </a:spcAft>
        <a:defRPr sz="3200">
          <a:solidFill>
            <a:srgbClr val="529A43"/>
          </a:solidFill>
          <a:latin typeface="Arial" pitchFamily="-112" charset="0"/>
          <a:ea typeface="ＭＳ Ｐゴシック" charset="0"/>
          <a:cs typeface="Geneva" pitchFamily="-112" charset="0"/>
        </a:defRPr>
      </a:lvl4pPr>
      <a:lvl5pPr algn="l" rtl="0" eaLnBrk="0" fontAlgn="base" hangingPunct="0">
        <a:spcBef>
          <a:spcPct val="0"/>
        </a:spcBef>
        <a:spcAft>
          <a:spcPct val="0"/>
        </a:spcAft>
        <a:defRPr sz="3200">
          <a:solidFill>
            <a:srgbClr val="529A43"/>
          </a:solidFill>
          <a:latin typeface="Arial" pitchFamily="-112" charset="0"/>
          <a:ea typeface="ＭＳ Ｐゴシック" charset="0"/>
          <a:cs typeface="Geneva" pitchFamily="-112" charset="0"/>
        </a:defRPr>
      </a:lvl5pPr>
      <a:lvl6pPr marL="457200" algn="l" rtl="0" fontAlgn="base">
        <a:spcBef>
          <a:spcPct val="0"/>
        </a:spcBef>
        <a:spcAft>
          <a:spcPct val="0"/>
        </a:spcAft>
        <a:defRPr sz="3200">
          <a:solidFill>
            <a:schemeClr val="accent1"/>
          </a:solidFill>
          <a:latin typeface="Arial" pitchFamily="-112" charset="0"/>
          <a:ea typeface="Geneva" pitchFamily="-112" charset="0"/>
          <a:cs typeface="Geneva" pitchFamily="-112" charset="0"/>
        </a:defRPr>
      </a:lvl6pPr>
      <a:lvl7pPr marL="914400" algn="l" rtl="0" fontAlgn="base">
        <a:spcBef>
          <a:spcPct val="0"/>
        </a:spcBef>
        <a:spcAft>
          <a:spcPct val="0"/>
        </a:spcAft>
        <a:defRPr sz="3200">
          <a:solidFill>
            <a:schemeClr val="accent1"/>
          </a:solidFill>
          <a:latin typeface="Arial" pitchFamily="-112" charset="0"/>
          <a:ea typeface="Geneva" pitchFamily="-112" charset="0"/>
          <a:cs typeface="Geneva" pitchFamily="-112" charset="0"/>
        </a:defRPr>
      </a:lvl7pPr>
      <a:lvl8pPr marL="1371600" algn="l" rtl="0" fontAlgn="base">
        <a:spcBef>
          <a:spcPct val="0"/>
        </a:spcBef>
        <a:spcAft>
          <a:spcPct val="0"/>
        </a:spcAft>
        <a:defRPr sz="3200">
          <a:solidFill>
            <a:schemeClr val="accent1"/>
          </a:solidFill>
          <a:latin typeface="Arial" pitchFamily="-112" charset="0"/>
          <a:ea typeface="Geneva" pitchFamily="-112" charset="0"/>
          <a:cs typeface="Geneva" pitchFamily="-112" charset="0"/>
        </a:defRPr>
      </a:lvl8pPr>
      <a:lvl9pPr marL="1828800" algn="l" rtl="0" fontAlgn="base">
        <a:spcBef>
          <a:spcPct val="0"/>
        </a:spcBef>
        <a:spcAft>
          <a:spcPct val="0"/>
        </a:spcAft>
        <a:defRPr sz="3200">
          <a:solidFill>
            <a:schemeClr val="accent1"/>
          </a:solidFill>
          <a:latin typeface="Arial" pitchFamily="-112" charset="0"/>
          <a:ea typeface="Geneva" pitchFamily="-112" charset="0"/>
          <a:cs typeface="Geneva" pitchFamily="-112" charset="0"/>
        </a:defRPr>
      </a:lvl9pPr>
    </p:titleStyle>
    <p:bodyStyle>
      <a:lvl1pPr marL="342900" indent="-342900" algn="l" rtl="0" eaLnBrk="0" fontAlgn="base" hangingPunct="0">
        <a:spcBef>
          <a:spcPct val="20000"/>
        </a:spcBef>
        <a:spcAft>
          <a:spcPct val="0"/>
        </a:spcAft>
        <a:buClr>
          <a:srgbClr val="529A43"/>
        </a:buClr>
        <a:buChar char="•"/>
        <a:defRPr sz="2400">
          <a:solidFill>
            <a:srgbClr val="000000"/>
          </a:solidFill>
          <a:latin typeface="+mn-lt"/>
          <a:ea typeface="ＭＳ Ｐゴシック" charset="0"/>
          <a:cs typeface="+mn-cs"/>
        </a:defRPr>
      </a:lvl1pPr>
      <a:lvl2pPr marL="742950" indent="-285750" algn="l" rtl="0" eaLnBrk="0" fontAlgn="base" hangingPunct="0">
        <a:spcBef>
          <a:spcPct val="20000"/>
        </a:spcBef>
        <a:spcAft>
          <a:spcPct val="0"/>
        </a:spcAft>
        <a:buClr>
          <a:srgbClr val="529A43"/>
        </a:buClr>
        <a:buFont typeface="Times" charset="0"/>
        <a:buChar char="•"/>
        <a:defRPr sz="2000">
          <a:solidFill>
            <a:srgbClr val="000000"/>
          </a:solidFill>
          <a:latin typeface="+mn-lt"/>
          <a:ea typeface="+mn-ea"/>
          <a:cs typeface="+mn-cs"/>
        </a:defRPr>
      </a:lvl2pPr>
      <a:lvl3pPr marL="1143000" indent="-228600" algn="l" rtl="0" eaLnBrk="0" fontAlgn="base" hangingPunct="0">
        <a:spcBef>
          <a:spcPct val="20000"/>
        </a:spcBef>
        <a:spcAft>
          <a:spcPct val="0"/>
        </a:spcAft>
        <a:buClr>
          <a:srgbClr val="529A43"/>
        </a:buClr>
        <a:buFont typeface="Times" charset="0"/>
        <a:buChar char="•"/>
        <a:defRPr sz="2000">
          <a:solidFill>
            <a:srgbClr val="000000"/>
          </a:solidFill>
          <a:latin typeface="+mn-lt"/>
          <a:ea typeface="+mn-ea"/>
          <a:cs typeface="+mn-cs"/>
        </a:defRPr>
      </a:lvl3pPr>
      <a:lvl4pPr marL="1600200" indent="-228600" algn="l" rtl="0" eaLnBrk="0" fontAlgn="base" hangingPunct="0">
        <a:spcBef>
          <a:spcPct val="20000"/>
        </a:spcBef>
        <a:spcAft>
          <a:spcPct val="0"/>
        </a:spcAft>
        <a:buClr>
          <a:srgbClr val="529A43"/>
        </a:buClr>
        <a:buFont typeface="Times" charset="0"/>
        <a:buChar char="•"/>
        <a:defRPr sz="2000">
          <a:solidFill>
            <a:srgbClr val="000000"/>
          </a:solidFill>
          <a:latin typeface="+mn-lt"/>
          <a:ea typeface="+mn-ea"/>
          <a:cs typeface="+mn-cs"/>
        </a:defRPr>
      </a:lvl4pPr>
      <a:lvl5pPr marL="2057400" indent="-228600" algn="l" rtl="0" eaLnBrk="0" fontAlgn="base" hangingPunct="0">
        <a:spcBef>
          <a:spcPct val="20000"/>
        </a:spcBef>
        <a:spcAft>
          <a:spcPct val="0"/>
        </a:spcAft>
        <a:buClr>
          <a:srgbClr val="529A43"/>
        </a:buClr>
        <a:buFont typeface="Times" charset="0"/>
        <a:buChar char="•"/>
        <a:defRPr sz="2000">
          <a:solidFill>
            <a:srgbClr val="000000"/>
          </a:solidFill>
          <a:latin typeface="+mn-lt"/>
          <a:ea typeface="+mn-ea"/>
          <a:cs typeface="+mn-cs"/>
        </a:defRPr>
      </a:lvl5pPr>
      <a:lvl6pPr marL="2514600" indent="-228600" algn="l" rtl="0" fontAlgn="base">
        <a:spcBef>
          <a:spcPct val="20000"/>
        </a:spcBef>
        <a:spcAft>
          <a:spcPct val="0"/>
        </a:spcAft>
        <a:buClr>
          <a:schemeClr val="accent1"/>
        </a:buClr>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accent1"/>
        </a:buClr>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accent1"/>
        </a:buClr>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accent1"/>
        </a:buClr>
        <a:buFont typeface="Times" pitchFamily="-112" charset="0"/>
        <a:buChar char="•"/>
        <a:defRPr sz="20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9"/>
          <p:cNvSpPr>
            <a:spLocks noChangeArrowheads="1"/>
          </p:cNvSpPr>
          <p:nvPr/>
        </p:nvSpPr>
        <p:spPr bwMode="auto">
          <a:xfrm flipH="1">
            <a:off x="0" y="6172200"/>
            <a:ext cx="9144000" cy="685800"/>
          </a:xfrm>
          <a:prstGeom prst="rect">
            <a:avLst/>
          </a:prstGeom>
          <a:solidFill>
            <a:srgbClr val="004342"/>
          </a:solidFill>
          <a:ln w="9525">
            <a:noFill/>
            <a:miter lim="800000"/>
            <a:headEnd/>
            <a:tailEnd/>
          </a:ln>
        </p:spPr>
        <p:txBody>
          <a:bodyPr wrap="none" lIns="44115" tIns="22065" rIns="44115" bIns="22065" anchor="ctr"/>
          <a:lstStyle/>
          <a:p>
            <a:pPr defTabSz="457200" eaLnBrk="0" hangingPunct="0">
              <a:defRPr/>
            </a:pPr>
            <a:endParaRPr lang="en-GB" sz="1800">
              <a:solidFill>
                <a:srgbClr val="000000"/>
              </a:solidFill>
              <a:latin typeface="Arial" pitchFamily="34" charset="0"/>
              <a:ea typeface="+mn-ea"/>
              <a:cs typeface="Arial" pitchFamily="34" charset="0"/>
            </a:endParaRPr>
          </a:p>
        </p:txBody>
      </p:sp>
      <p:sp>
        <p:nvSpPr>
          <p:cNvPr id="1027" name="Rectangle 2"/>
          <p:cNvSpPr>
            <a:spLocks noGrp="1" noChangeArrowheads="1"/>
          </p:cNvSpPr>
          <p:nvPr>
            <p:ph type="title"/>
          </p:nvPr>
        </p:nvSpPr>
        <p:spPr bwMode="auto">
          <a:xfrm>
            <a:off x="533400" y="304800"/>
            <a:ext cx="8153400" cy="762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e-DE" smtClean="0"/>
              <a:t>Click to edit Master title style</a:t>
            </a:r>
          </a:p>
        </p:txBody>
      </p:sp>
      <p:sp>
        <p:nvSpPr>
          <p:cNvPr id="1028" name="Rectangle 3"/>
          <p:cNvSpPr>
            <a:spLocks noGrp="1" noChangeArrowheads="1"/>
          </p:cNvSpPr>
          <p:nvPr>
            <p:ph type="body" idx="1"/>
          </p:nvPr>
        </p:nvSpPr>
        <p:spPr bwMode="auto">
          <a:xfrm>
            <a:off x="533400" y="1219200"/>
            <a:ext cx="8153400" cy="435133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p>
        </p:txBody>
      </p:sp>
      <p:sp>
        <p:nvSpPr>
          <p:cNvPr id="1030" name="Rectangle 6"/>
          <p:cNvSpPr>
            <a:spLocks noGrp="1" noChangeArrowheads="1"/>
          </p:cNvSpPr>
          <p:nvPr>
            <p:ph type="sldNum" sz="quarter" idx="4"/>
          </p:nvPr>
        </p:nvSpPr>
        <p:spPr bwMode="auto">
          <a:xfrm>
            <a:off x="184150" y="6388100"/>
            <a:ext cx="531813" cy="4064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eaLnBrk="0" hangingPunct="0">
              <a:defRPr sz="1700">
                <a:solidFill>
                  <a:srgbClr val="FFFFFF"/>
                </a:solidFill>
                <a:latin typeface="HelveticaNeueLT Pro 45 Lt" pitchFamily="34" charset="0"/>
                <a:ea typeface="HelveticaNeueLT Pro 45 Lt" pitchFamily="34" charset="0"/>
                <a:cs typeface="HelveticaNeueLT Pro 45 Lt" pitchFamily="34" charset="0"/>
              </a:defRPr>
            </a:lvl1pPr>
          </a:lstStyle>
          <a:p>
            <a:pPr>
              <a:defRPr/>
            </a:pPr>
            <a:fld id="{B96EFF62-8096-4CEE-A0D3-7384AB761341}" type="slidenum">
              <a:rPr lang="de-DE"/>
              <a:pPr>
                <a:defRPr/>
              </a:pPr>
              <a:t>‹#›</a:t>
            </a:fld>
            <a:endParaRPr lang="de-DE"/>
          </a:p>
        </p:txBody>
      </p:sp>
      <p:pic>
        <p:nvPicPr>
          <p:cNvPr id="2" name="Picture 2" descr="EMBL_EBI_RGB_InversedUpdate.png"/>
          <p:cNvPicPr>
            <a:picLocks noChangeAspect="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7500938" y="6273800"/>
            <a:ext cx="1460500" cy="4508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606" r:id="rId1"/>
    <p:sldLayoutId id="2147484607" r:id="rId2"/>
    <p:sldLayoutId id="2147484608" r:id="rId3"/>
    <p:sldLayoutId id="2147484609" r:id="rId4"/>
    <p:sldLayoutId id="2147484610" r:id="rId5"/>
    <p:sldLayoutId id="2147484611" r:id="rId6"/>
    <p:sldLayoutId id="2147484612" r:id="rId7"/>
    <p:sldLayoutId id="2147484613" r:id="rId8"/>
    <p:sldLayoutId id="2147484614" r:id="rId9"/>
    <p:sldLayoutId id="2147484615" r:id="rId10"/>
    <p:sldLayoutId id="2147484616" r:id="rId11"/>
    <p:sldLayoutId id="2147484617" r:id="rId12"/>
    <p:sldLayoutId id="2147484618" r:id="rId13"/>
    <p:sldLayoutId id="2147484619" r:id="rId14"/>
    <p:sldLayoutId id="2147484620" r:id="rId15"/>
    <p:sldLayoutId id="2147484621" r:id="rId16"/>
  </p:sldLayoutIdLst>
  <p:transition>
    <p:cut/>
  </p:transition>
  <p:timing>
    <p:tnLst>
      <p:par>
        <p:cTn id="1" dur="indefinite" restart="never" nodeType="tmRoot"/>
      </p:par>
    </p:tnLst>
  </p:timing>
  <p:hf hdr="0" ftr="0"/>
  <p:txStyles>
    <p:titleStyle>
      <a:lvl1pPr algn="l" defTabSz="952500" rtl="0" eaLnBrk="0" fontAlgn="base" hangingPunct="0">
        <a:spcBef>
          <a:spcPct val="0"/>
        </a:spcBef>
        <a:spcAft>
          <a:spcPct val="0"/>
        </a:spcAft>
        <a:defRPr sz="3200">
          <a:solidFill>
            <a:schemeClr val="accent1"/>
          </a:solidFill>
          <a:latin typeface="HelveticaNeueLT Pro 45 Lt"/>
          <a:ea typeface="ＭＳ Ｐゴシック" charset="0"/>
          <a:cs typeface="HelveticaNeueLT Pro 45 Lt"/>
        </a:defRPr>
      </a:lvl1pPr>
      <a:lvl2pPr algn="l" defTabSz="952500" rtl="0" eaLnBrk="0" fontAlgn="base" hangingPunct="0">
        <a:spcBef>
          <a:spcPct val="0"/>
        </a:spcBef>
        <a:spcAft>
          <a:spcPct val="0"/>
        </a:spcAft>
        <a:defRPr sz="3200">
          <a:solidFill>
            <a:schemeClr val="accent1"/>
          </a:solidFill>
          <a:latin typeface="HelveticaNeueLT Pro 45 Lt" charset="0"/>
          <a:ea typeface="ＭＳ Ｐゴシック" charset="0"/>
          <a:cs typeface="HelveticaNeueLT Pro 45 Lt" charset="0"/>
        </a:defRPr>
      </a:lvl2pPr>
      <a:lvl3pPr algn="l" defTabSz="952500" rtl="0" eaLnBrk="0" fontAlgn="base" hangingPunct="0">
        <a:spcBef>
          <a:spcPct val="0"/>
        </a:spcBef>
        <a:spcAft>
          <a:spcPct val="0"/>
        </a:spcAft>
        <a:defRPr sz="3200">
          <a:solidFill>
            <a:schemeClr val="accent1"/>
          </a:solidFill>
          <a:latin typeface="HelveticaNeueLT Pro 45 Lt" charset="0"/>
          <a:ea typeface="ＭＳ Ｐゴシック" charset="0"/>
          <a:cs typeface="HelveticaNeueLT Pro 45 Lt" charset="0"/>
        </a:defRPr>
      </a:lvl3pPr>
      <a:lvl4pPr algn="l" defTabSz="952500" rtl="0" eaLnBrk="0" fontAlgn="base" hangingPunct="0">
        <a:spcBef>
          <a:spcPct val="0"/>
        </a:spcBef>
        <a:spcAft>
          <a:spcPct val="0"/>
        </a:spcAft>
        <a:defRPr sz="3200">
          <a:solidFill>
            <a:schemeClr val="accent1"/>
          </a:solidFill>
          <a:latin typeface="HelveticaNeueLT Pro 45 Lt" charset="0"/>
          <a:ea typeface="ＭＳ Ｐゴシック" charset="0"/>
          <a:cs typeface="HelveticaNeueLT Pro 45 Lt" charset="0"/>
        </a:defRPr>
      </a:lvl4pPr>
      <a:lvl5pPr algn="l" defTabSz="952500" rtl="0" eaLnBrk="0" fontAlgn="base" hangingPunct="0">
        <a:spcBef>
          <a:spcPct val="0"/>
        </a:spcBef>
        <a:spcAft>
          <a:spcPct val="0"/>
        </a:spcAft>
        <a:defRPr sz="3200">
          <a:solidFill>
            <a:schemeClr val="accent1"/>
          </a:solidFill>
          <a:latin typeface="HelveticaNeueLT Pro 45 Lt" charset="0"/>
          <a:ea typeface="ＭＳ Ｐゴシック" charset="0"/>
          <a:cs typeface="HelveticaNeueLT Pro 45 Lt" charset="0"/>
        </a:defRPr>
      </a:lvl5pPr>
      <a:lvl6pPr marL="220599" algn="l" defTabSz="955894" rtl="0" fontAlgn="base">
        <a:spcBef>
          <a:spcPct val="0"/>
        </a:spcBef>
        <a:spcAft>
          <a:spcPct val="0"/>
        </a:spcAft>
        <a:defRPr sz="3300">
          <a:solidFill>
            <a:schemeClr val="accent1"/>
          </a:solidFill>
          <a:latin typeface="Arial" charset="0"/>
        </a:defRPr>
      </a:lvl6pPr>
      <a:lvl7pPr marL="441176" algn="l" defTabSz="955894" rtl="0" fontAlgn="base">
        <a:spcBef>
          <a:spcPct val="0"/>
        </a:spcBef>
        <a:spcAft>
          <a:spcPct val="0"/>
        </a:spcAft>
        <a:defRPr sz="3300">
          <a:solidFill>
            <a:schemeClr val="accent1"/>
          </a:solidFill>
          <a:latin typeface="Arial" charset="0"/>
        </a:defRPr>
      </a:lvl7pPr>
      <a:lvl8pPr marL="661770" algn="l" defTabSz="955894" rtl="0" fontAlgn="base">
        <a:spcBef>
          <a:spcPct val="0"/>
        </a:spcBef>
        <a:spcAft>
          <a:spcPct val="0"/>
        </a:spcAft>
        <a:defRPr sz="3300">
          <a:solidFill>
            <a:schemeClr val="accent1"/>
          </a:solidFill>
          <a:latin typeface="Arial" charset="0"/>
        </a:defRPr>
      </a:lvl8pPr>
      <a:lvl9pPr marL="882370" algn="l" defTabSz="955894" rtl="0" fontAlgn="base">
        <a:spcBef>
          <a:spcPct val="0"/>
        </a:spcBef>
        <a:spcAft>
          <a:spcPct val="0"/>
        </a:spcAft>
        <a:defRPr sz="3300">
          <a:solidFill>
            <a:schemeClr val="accent1"/>
          </a:solidFill>
          <a:latin typeface="Arial" charset="0"/>
        </a:defRPr>
      </a:lvl9pPr>
    </p:titleStyle>
    <p:bodyStyle>
      <a:lvl1pPr marL="354013" indent="-354013" algn="l" defTabSz="952500" rtl="0" eaLnBrk="0" fontAlgn="base" hangingPunct="0">
        <a:spcBef>
          <a:spcPct val="20000"/>
        </a:spcBef>
        <a:spcAft>
          <a:spcPts val="575"/>
        </a:spcAft>
        <a:buClr>
          <a:schemeClr val="accent1"/>
        </a:buClr>
        <a:buSzPct val="100000"/>
        <a:buBlip>
          <a:blip r:embed="rId19"/>
        </a:buBlip>
        <a:defRPr sz="2300">
          <a:solidFill>
            <a:schemeClr val="tx1"/>
          </a:solidFill>
          <a:latin typeface="HelveticaNeueLT Pro 45 Lt"/>
          <a:ea typeface="ＭＳ Ｐゴシック" charset="0"/>
          <a:cs typeface="HelveticaNeueLT Pro 45 Lt"/>
        </a:defRPr>
      </a:lvl1pPr>
      <a:lvl2pPr marL="631825" indent="-276225" algn="l" defTabSz="952500" rtl="0" eaLnBrk="0" fontAlgn="base" hangingPunct="0">
        <a:spcBef>
          <a:spcPct val="20000"/>
        </a:spcBef>
        <a:spcAft>
          <a:spcPts val="575"/>
        </a:spcAft>
        <a:buClr>
          <a:srgbClr val="FF8C9A"/>
        </a:buClr>
        <a:buSzPct val="100000"/>
        <a:buFont typeface="Arial" pitchFamily="34" charset="0"/>
        <a:buChar char="•"/>
        <a:defRPr>
          <a:solidFill>
            <a:schemeClr val="tx1"/>
          </a:solidFill>
          <a:latin typeface="HelveticaNeueLT Pro 45 Lt"/>
          <a:ea typeface="ＭＳ Ｐゴシック" charset="0"/>
          <a:cs typeface="HelveticaNeueLT Pro 45 Lt"/>
        </a:defRPr>
      </a:lvl2pPr>
      <a:lvl3pPr marL="895350" indent="-234950" algn="l" defTabSz="952500" rtl="0" eaLnBrk="0" fontAlgn="base" hangingPunct="0">
        <a:spcBef>
          <a:spcPct val="20000"/>
        </a:spcBef>
        <a:spcAft>
          <a:spcPts val="575"/>
        </a:spcAft>
        <a:buClr>
          <a:srgbClr val="FF8C9A"/>
        </a:buClr>
        <a:buFont typeface="Times" pitchFamily="18" charset="0"/>
        <a:buChar char="•"/>
        <a:defRPr sz="1700">
          <a:solidFill>
            <a:schemeClr val="tx1"/>
          </a:solidFill>
          <a:latin typeface="HelveticaNeueLT Pro 45 Lt"/>
          <a:ea typeface="ＭＳ Ｐゴシック" charset="0"/>
          <a:cs typeface="HelveticaNeueLT Pro 45 Lt"/>
        </a:defRPr>
      </a:lvl3pPr>
      <a:lvl4pPr marL="1147763" indent="-234950" algn="l" defTabSz="952500" rtl="0" eaLnBrk="0" fontAlgn="base" hangingPunct="0">
        <a:spcBef>
          <a:spcPct val="20000"/>
        </a:spcBef>
        <a:spcAft>
          <a:spcPts val="575"/>
        </a:spcAft>
        <a:buClr>
          <a:schemeClr val="accent1"/>
        </a:buClr>
        <a:buFont typeface="Times" pitchFamily="18" charset="0"/>
        <a:buChar char="•"/>
        <a:defRPr sz="1500">
          <a:solidFill>
            <a:schemeClr val="tx1"/>
          </a:solidFill>
          <a:latin typeface="HelveticaNeueLT Pro 45 Lt"/>
          <a:ea typeface="ＭＳ Ｐゴシック" charset="0"/>
          <a:cs typeface="HelveticaNeueLT Pro 45 Lt"/>
        </a:defRPr>
      </a:lvl4pPr>
      <a:lvl5pPr marL="1400175" indent="-234950" algn="l" defTabSz="952500" rtl="0" eaLnBrk="0" fontAlgn="base" hangingPunct="0">
        <a:spcBef>
          <a:spcPct val="20000"/>
        </a:spcBef>
        <a:spcAft>
          <a:spcPts val="575"/>
        </a:spcAft>
        <a:buClr>
          <a:schemeClr val="accent1"/>
        </a:buClr>
        <a:buFont typeface="Times" pitchFamily="18" charset="0"/>
        <a:buChar char="•"/>
        <a:defRPr sz="1400">
          <a:solidFill>
            <a:schemeClr val="tx1"/>
          </a:solidFill>
          <a:latin typeface="HelveticaNeueLT Pro 45 Lt"/>
          <a:ea typeface="ＭＳ Ｐゴシック" charset="0"/>
          <a:cs typeface="HelveticaNeueLT Pro 45 Lt"/>
        </a:defRPr>
      </a:lvl5pPr>
      <a:lvl6pPr marL="2371346" indent="-238971" algn="l" defTabSz="955894" rtl="0" fontAlgn="base">
        <a:spcBef>
          <a:spcPct val="20000"/>
        </a:spcBef>
        <a:spcAft>
          <a:spcPct val="0"/>
        </a:spcAft>
        <a:buClr>
          <a:schemeClr val="accent1"/>
        </a:buClr>
        <a:buFont typeface="Times" pitchFamily="48" charset="0"/>
        <a:buChar char="•"/>
        <a:defRPr sz="2100">
          <a:solidFill>
            <a:schemeClr val="tx1"/>
          </a:solidFill>
          <a:latin typeface="+mn-lt"/>
        </a:defRPr>
      </a:lvl6pPr>
      <a:lvl7pPr marL="2591945" indent="-238971" algn="l" defTabSz="955894" rtl="0" fontAlgn="base">
        <a:spcBef>
          <a:spcPct val="20000"/>
        </a:spcBef>
        <a:spcAft>
          <a:spcPct val="0"/>
        </a:spcAft>
        <a:buClr>
          <a:schemeClr val="accent1"/>
        </a:buClr>
        <a:buFont typeface="Times" pitchFamily="48" charset="0"/>
        <a:buChar char="•"/>
        <a:defRPr sz="2100">
          <a:solidFill>
            <a:schemeClr val="tx1"/>
          </a:solidFill>
          <a:latin typeface="+mn-lt"/>
        </a:defRPr>
      </a:lvl7pPr>
      <a:lvl8pPr marL="2812522" indent="-238971" algn="l" defTabSz="955894" rtl="0" fontAlgn="base">
        <a:spcBef>
          <a:spcPct val="20000"/>
        </a:spcBef>
        <a:spcAft>
          <a:spcPct val="0"/>
        </a:spcAft>
        <a:buClr>
          <a:schemeClr val="accent1"/>
        </a:buClr>
        <a:buFont typeface="Times" pitchFamily="48" charset="0"/>
        <a:buChar char="•"/>
        <a:defRPr sz="2100">
          <a:solidFill>
            <a:schemeClr val="tx1"/>
          </a:solidFill>
          <a:latin typeface="+mn-lt"/>
        </a:defRPr>
      </a:lvl8pPr>
      <a:lvl9pPr marL="3033117" indent="-238971" algn="l" defTabSz="955894" rtl="0" fontAlgn="base">
        <a:spcBef>
          <a:spcPct val="20000"/>
        </a:spcBef>
        <a:spcAft>
          <a:spcPct val="0"/>
        </a:spcAft>
        <a:buClr>
          <a:schemeClr val="accent1"/>
        </a:buClr>
        <a:buFont typeface="Times" pitchFamily="48" charset="0"/>
        <a:buChar char="•"/>
        <a:defRPr sz="2100">
          <a:solidFill>
            <a:schemeClr val="tx1"/>
          </a:solidFill>
          <a:latin typeface="+mn-lt"/>
        </a:defRPr>
      </a:lvl9pPr>
    </p:bodyStyle>
    <p:otherStyle>
      <a:defPPr>
        <a:defRPr lang="en-US"/>
      </a:defPPr>
      <a:lvl1pPr marL="0" algn="l" defTabSz="441176" rtl="0" eaLnBrk="1" latinLnBrk="0" hangingPunct="1">
        <a:defRPr sz="800" kern="1200">
          <a:solidFill>
            <a:schemeClr val="tx1"/>
          </a:solidFill>
          <a:latin typeface="+mn-lt"/>
          <a:ea typeface="+mn-ea"/>
          <a:cs typeface="+mn-cs"/>
        </a:defRPr>
      </a:lvl1pPr>
      <a:lvl2pPr marL="220599" algn="l" defTabSz="441176" rtl="0" eaLnBrk="1" latinLnBrk="0" hangingPunct="1">
        <a:defRPr sz="800" kern="1200">
          <a:solidFill>
            <a:schemeClr val="tx1"/>
          </a:solidFill>
          <a:latin typeface="+mn-lt"/>
          <a:ea typeface="+mn-ea"/>
          <a:cs typeface="+mn-cs"/>
        </a:defRPr>
      </a:lvl2pPr>
      <a:lvl3pPr marL="441176" algn="l" defTabSz="441176" rtl="0" eaLnBrk="1" latinLnBrk="0" hangingPunct="1">
        <a:defRPr sz="800" kern="1200">
          <a:solidFill>
            <a:schemeClr val="tx1"/>
          </a:solidFill>
          <a:latin typeface="+mn-lt"/>
          <a:ea typeface="+mn-ea"/>
          <a:cs typeface="+mn-cs"/>
        </a:defRPr>
      </a:lvl3pPr>
      <a:lvl4pPr marL="661770" algn="l" defTabSz="441176" rtl="0" eaLnBrk="1" latinLnBrk="0" hangingPunct="1">
        <a:defRPr sz="800" kern="1200">
          <a:solidFill>
            <a:schemeClr val="tx1"/>
          </a:solidFill>
          <a:latin typeface="+mn-lt"/>
          <a:ea typeface="+mn-ea"/>
          <a:cs typeface="+mn-cs"/>
        </a:defRPr>
      </a:lvl4pPr>
      <a:lvl5pPr marL="882370" algn="l" defTabSz="441176" rtl="0" eaLnBrk="1" latinLnBrk="0" hangingPunct="1">
        <a:defRPr sz="800" kern="1200">
          <a:solidFill>
            <a:schemeClr val="tx1"/>
          </a:solidFill>
          <a:latin typeface="+mn-lt"/>
          <a:ea typeface="+mn-ea"/>
          <a:cs typeface="+mn-cs"/>
        </a:defRPr>
      </a:lvl5pPr>
      <a:lvl6pPr marL="1102943" algn="l" defTabSz="441176" rtl="0" eaLnBrk="1" latinLnBrk="0" hangingPunct="1">
        <a:defRPr sz="800" kern="1200">
          <a:solidFill>
            <a:schemeClr val="tx1"/>
          </a:solidFill>
          <a:latin typeface="+mn-lt"/>
          <a:ea typeface="+mn-ea"/>
          <a:cs typeface="+mn-cs"/>
        </a:defRPr>
      </a:lvl6pPr>
      <a:lvl7pPr marL="1323541" algn="l" defTabSz="441176" rtl="0" eaLnBrk="1" latinLnBrk="0" hangingPunct="1">
        <a:defRPr sz="800" kern="1200">
          <a:solidFill>
            <a:schemeClr val="tx1"/>
          </a:solidFill>
          <a:latin typeface="+mn-lt"/>
          <a:ea typeface="+mn-ea"/>
          <a:cs typeface="+mn-cs"/>
        </a:defRPr>
      </a:lvl7pPr>
      <a:lvl8pPr marL="1544140" algn="l" defTabSz="441176" rtl="0" eaLnBrk="1" latinLnBrk="0" hangingPunct="1">
        <a:defRPr sz="800" kern="1200">
          <a:solidFill>
            <a:schemeClr val="tx1"/>
          </a:solidFill>
          <a:latin typeface="+mn-lt"/>
          <a:ea typeface="+mn-ea"/>
          <a:cs typeface="+mn-cs"/>
        </a:defRPr>
      </a:lvl8pPr>
      <a:lvl9pPr marL="1764733" algn="l" defTabSz="441176" rtl="0" eaLnBrk="1" latinLnBrk="0" hangingPunct="1">
        <a:defRPr sz="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slideLayout" Target="../slideLayouts/slideLayout2.xml"/><Relationship Id="rId7" Type="http://schemas.openxmlformats.org/officeDocument/2006/relationships/image" Target="../media/image5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notesSlide" Target="../notesSlides/notesSlide9.xml"/><Relationship Id="rId9" Type="http://schemas.openxmlformats.org/officeDocument/2006/relationships/image" Target="../media/image61.jpeg"/></Relationships>
</file>

<file path=ppt/slides/_rels/slide1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12.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3" Type="http://schemas.openxmlformats.org/officeDocument/2006/relationships/image" Target="../media/image65.jpeg"/><Relationship Id="rId7" Type="http://schemas.openxmlformats.org/officeDocument/2006/relationships/image" Target="../media/image69.png"/><Relationship Id="rId12" Type="http://schemas.openxmlformats.org/officeDocument/2006/relationships/image" Target="../media/image74.tiff"/><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5" Type="http://schemas.openxmlformats.org/officeDocument/2006/relationships/image" Target="../media/image77.png"/><Relationship Id="rId10" Type="http://schemas.openxmlformats.org/officeDocument/2006/relationships/image" Target="../media/image72.png"/><Relationship Id="rId4" Type="http://schemas.openxmlformats.org/officeDocument/2006/relationships/image" Target="../media/image66.jpeg"/><Relationship Id="rId9" Type="http://schemas.openxmlformats.org/officeDocument/2006/relationships/image" Target="../media/image71.png"/><Relationship Id="rId14" Type="http://schemas.openxmlformats.org/officeDocument/2006/relationships/image" Target="../media/image76.png"/></Relationships>
</file>

<file path=ppt/slides/_rels/slide1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jpeg"/></Relationships>
</file>

<file path=ppt/slides/_rels/slide15.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88.jpeg"/><Relationship Id="rId7" Type="http://schemas.openxmlformats.org/officeDocument/2006/relationships/image" Target="../media/image92.jpe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 Id="rId9" Type="http://schemas.openxmlformats.org/officeDocument/2006/relationships/image" Target="../media/image94.png"/></Relationships>
</file>

<file path=ppt/slides/_rels/slide1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97.jpeg"/><Relationship Id="rId4" Type="http://schemas.openxmlformats.org/officeDocument/2006/relationships/image" Target="../media/image96.jpeg"/></Relationships>
</file>

<file path=ppt/slides/_rels/slide17.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102.jpe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101.png"/><Relationship Id="rId5" Type="http://schemas.openxmlformats.org/officeDocument/2006/relationships/image" Target="../media/image100.png"/><Relationship Id="rId10" Type="http://schemas.openxmlformats.org/officeDocument/2006/relationships/image" Target="../media/image105.png"/><Relationship Id="rId4" Type="http://schemas.openxmlformats.org/officeDocument/2006/relationships/image" Target="../media/image99.png"/><Relationship Id="rId9" Type="http://schemas.openxmlformats.org/officeDocument/2006/relationships/image" Target="../media/image104.png"/></Relationships>
</file>

<file path=ppt/slides/_rels/slide18.xml.rels><?xml version="1.0" encoding="UTF-8" standalone="yes"?>
<Relationships xmlns="http://schemas.openxmlformats.org/package/2006/relationships"><Relationship Id="rId8" Type="http://schemas.openxmlformats.org/officeDocument/2006/relationships/image" Target="../media/image111.emf"/><Relationship Id="rId3" Type="http://schemas.openxmlformats.org/officeDocument/2006/relationships/image" Target="../media/image106.jpeg"/><Relationship Id="rId7" Type="http://schemas.openxmlformats.org/officeDocument/2006/relationships/image" Target="../media/image110.em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09.emf"/><Relationship Id="rId5" Type="http://schemas.openxmlformats.org/officeDocument/2006/relationships/image" Target="../media/image108.emf"/><Relationship Id="rId4" Type="http://schemas.openxmlformats.org/officeDocument/2006/relationships/image" Target="../media/image107.emf"/><Relationship Id="rId9" Type="http://schemas.openxmlformats.org/officeDocument/2006/relationships/image" Target="../media/image112.emf"/></Relationships>
</file>

<file path=ppt/slides/_rels/slide19.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jpeg"/><Relationship Id="rId7" Type="http://schemas.openxmlformats.org/officeDocument/2006/relationships/image" Target="../media/image117.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 Id="rId9" Type="http://schemas.openxmlformats.org/officeDocument/2006/relationships/image" Target="../media/image119.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124.jpeg"/><Relationship Id="rId4" Type="http://schemas.openxmlformats.org/officeDocument/2006/relationships/image" Target="../media/image123.png"/></Relationships>
</file>

<file path=ppt/slides/_rels/slide2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jpeg"/><Relationship Id="rId10" Type="http://schemas.openxmlformats.org/officeDocument/2006/relationships/image" Target="../media/image20.jpeg"/><Relationship Id="rId4" Type="http://schemas.openxmlformats.org/officeDocument/2006/relationships/image" Target="../media/image14.png"/><Relationship Id="rId9" Type="http://schemas.openxmlformats.org/officeDocument/2006/relationships/image" Target="../media/image19.jpeg"/></Relationships>
</file>

<file path=ppt/slides/_rels/slide4.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5.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5.png"/><Relationship Id="rId3" Type="http://schemas.openxmlformats.org/officeDocument/2006/relationships/image" Target="../media/image27.png"/><Relationship Id="rId7" Type="http://schemas.openxmlformats.org/officeDocument/2006/relationships/image" Target="../media/image31.jpeg"/><Relationship Id="rId12"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0.jpeg"/><Relationship Id="rId11" Type="http://schemas.openxmlformats.org/officeDocument/2006/relationships/image" Target="../media/image34.png"/><Relationship Id="rId5" Type="http://schemas.openxmlformats.org/officeDocument/2006/relationships/image" Target="../media/image29.png"/><Relationship Id="rId10" Type="http://schemas.openxmlformats.org/officeDocument/2006/relationships/image" Target="../media/image21.png"/><Relationship Id="rId4" Type="http://schemas.openxmlformats.org/officeDocument/2006/relationships/image" Target="../media/image28.png"/><Relationship Id="rId9"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png"/><Relationship Id="rId7" Type="http://schemas.openxmlformats.org/officeDocument/2006/relationships/image" Target="../media/image44.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3.jpeg"/><Relationship Id="rId11" Type="http://schemas.openxmlformats.org/officeDocument/2006/relationships/image" Target="../media/image48.jpeg"/><Relationship Id="rId5" Type="http://schemas.openxmlformats.org/officeDocument/2006/relationships/image" Target="../media/image42.jpeg"/><Relationship Id="rId10" Type="http://schemas.openxmlformats.org/officeDocument/2006/relationships/image" Target="../media/image47.png"/><Relationship Id="rId4" Type="http://schemas.openxmlformats.org/officeDocument/2006/relationships/image" Target="../media/image41.jpeg"/><Relationship Id="rId9" Type="http://schemas.openxmlformats.org/officeDocument/2006/relationships/image" Target="../media/image46.png"/></Relationships>
</file>

<file path=ppt/slides/_rels/slide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9.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2"/>
          <p:cNvPicPr>
            <a:picLocks noChangeArrowheads="1"/>
          </p:cNvPicPr>
          <p:nvPr/>
        </p:nvPicPr>
        <p:blipFill>
          <a:blip r:embed="rId2" cstate="screen">
            <a:alphaModFix amt="30000"/>
            <a:extLst>
              <a:ext uri="{28A0092B-C50C-407E-A947-70E740481C1C}">
                <a14:useLocalDpi xmlns:a14="http://schemas.microsoft.com/office/drawing/2010/main"/>
              </a:ext>
            </a:extLst>
          </a:blip>
          <a:srcRect/>
          <a:stretch>
            <a:fillRect/>
          </a:stretch>
        </p:blipFill>
        <p:spPr bwMode="auto">
          <a:xfrm>
            <a:off x="0" y="0"/>
            <a:ext cx="3533775" cy="2897188"/>
          </a:xfrm>
          <a:prstGeom prst="rect">
            <a:avLst/>
          </a:prstGeom>
          <a:noFill/>
          <a:ln w="9525">
            <a:noFill/>
            <a:miter lim="800000"/>
            <a:headEnd/>
            <a:tailEnd/>
          </a:ln>
        </p:spPr>
      </p:pic>
      <p:pic>
        <p:nvPicPr>
          <p:cNvPr id="23557" name="Picture 4"/>
          <p:cNvPicPr>
            <a:picLocks noChangeArrowheads="1"/>
          </p:cNvPicPr>
          <p:nvPr/>
        </p:nvPicPr>
        <p:blipFill>
          <a:blip r:embed="rId3" cstate="screen">
            <a:alphaModFix amt="30000"/>
            <a:extLst>
              <a:ext uri="{28A0092B-C50C-407E-A947-70E740481C1C}">
                <a14:useLocalDpi xmlns:a14="http://schemas.microsoft.com/office/drawing/2010/main"/>
              </a:ext>
            </a:extLst>
          </a:blip>
          <a:srcRect/>
          <a:stretch>
            <a:fillRect/>
          </a:stretch>
        </p:blipFill>
        <p:spPr bwMode="auto">
          <a:xfrm>
            <a:off x="0" y="2894013"/>
            <a:ext cx="3533775" cy="2990850"/>
          </a:xfrm>
          <a:prstGeom prst="rect">
            <a:avLst/>
          </a:prstGeom>
          <a:noFill/>
          <a:ln w="9525">
            <a:noFill/>
            <a:miter lim="800000"/>
            <a:headEnd/>
            <a:tailEnd/>
          </a:ln>
        </p:spPr>
      </p:pic>
      <p:sp>
        <p:nvSpPr>
          <p:cNvPr id="8" name="Title 2"/>
          <p:cNvSpPr>
            <a:spLocks noGrp="1"/>
          </p:cNvSpPr>
          <p:nvPr>
            <p:ph type="ctrTitle"/>
          </p:nvPr>
        </p:nvSpPr>
        <p:spPr>
          <a:xfrm>
            <a:off x="155330" y="1272209"/>
            <a:ext cx="8633070" cy="3020391"/>
          </a:xfrm>
        </p:spPr>
        <p:txBody>
          <a:bodyPr/>
          <a:lstStyle/>
          <a:p>
            <a:pPr algn="r" eaLnBrk="1" hangingPunct="1"/>
            <a:r>
              <a:rPr lang="en-GB" b="1" spc="100" dirty="0">
                <a:latin typeface="Arial" charset="0"/>
                <a:ea typeface="ヒラギノ角ゴ Pro W3" charset="0"/>
                <a:cs typeface="ヒラギノ角ゴ Pro W3" charset="0"/>
              </a:rPr>
              <a:t>European Molecular Biology </a:t>
            </a:r>
            <a:r>
              <a:rPr lang="en-GB" b="1" spc="100" dirty="0" smtClean="0">
                <a:latin typeface="Arial" charset="0"/>
                <a:ea typeface="ヒラギノ角ゴ Pro W3" charset="0"/>
                <a:cs typeface="ヒラギノ角ゴ Pro W3" charset="0"/>
              </a:rPr>
              <a:t>Laboratory</a:t>
            </a:r>
            <a:br>
              <a:rPr lang="en-GB" b="1" spc="100" dirty="0" smtClean="0">
                <a:latin typeface="Arial" charset="0"/>
                <a:ea typeface="ヒラギノ角ゴ Pro W3" charset="0"/>
                <a:cs typeface="ヒラギノ角ゴ Pro W3" charset="0"/>
              </a:rPr>
            </a:br>
            <a:r>
              <a:rPr lang="en-GB" b="1" spc="100" dirty="0" smtClean="0">
                <a:latin typeface="Arial" charset="0"/>
                <a:ea typeface="ヒラギノ角ゴ Pro W3" charset="0"/>
                <a:cs typeface="ヒラギノ角ゴ Pro W3" charset="0"/>
              </a:rPr>
              <a:t/>
            </a:r>
            <a:br>
              <a:rPr lang="en-GB" b="1" spc="100" dirty="0" smtClean="0">
                <a:latin typeface="Arial" charset="0"/>
                <a:ea typeface="ヒラギノ角ゴ Pro W3" charset="0"/>
                <a:cs typeface="ヒラギノ角ゴ Pro W3" charset="0"/>
              </a:rPr>
            </a:br>
            <a:r>
              <a:rPr lang="en-GB" b="1" spc="100" dirty="0" smtClean="0">
                <a:latin typeface="Arial" charset="0"/>
                <a:ea typeface="ヒラギノ角ゴ Pro W3" charset="0"/>
                <a:cs typeface="ヒラギノ角ゴ Pro W3" charset="0"/>
              </a:rPr>
              <a:t>Introduction and links to Member States</a:t>
            </a:r>
            <a:r>
              <a:rPr lang="en-GB" b="1" spc="150" dirty="0" smtClean="0">
                <a:latin typeface="Arial" charset="0"/>
                <a:ea typeface="ヒラギノ角ゴ Pro W3" charset="0"/>
                <a:cs typeface="ヒラギノ角ゴ Pro W3" charset="0"/>
              </a:rPr>
              <a:t/>
            </a:r>
            <a:br>
              <a:rPr lang="en-GB" b="1" spc="150" dirty="0" smtClean="0">
                <a:latin typeface="Arial" charset="0"/>
                <a:ea typeface="ヒラギノ角ゴ Pro W3" charset="0"/>
                <a:cs typeface="ヒラギノ角ゴ Pro W3" charset="0"/>
              </a:rPr>
            </a:br>
            <a:r>
              <a:rPr lang="en-GB" b="1" dirty="0" smtClean="0">
                <a:latin typeface="Arial" charset="0"/>
                <a:ea typeface="ヒラギノ角ゴ Pro W3" charset="0"/>
                <a:cs typeface="ヒラギノ角ゴ Pro W3" charset="0"/>
              </a:rPr>
              <a:t/>
            </a:r>
            <a:br>
              <a:rPr lang="en-GB" b="1" dirty="0" smtClean="0">
                <a:latin typeface="Arial" charset="0"/>
                <a:ea typeface="ヒラギノ角ゴ Pro W3" charset="0"/>
                <a:cs typeface="ヒラギノ角ゴ Pro W3" charset="0"/>
              </a:rPr>
            </a:br>
            <a:r>
              <a:rPr lang="en-GB" b="1" dirty="0" smtClean="0">
                <a:latin typeface="Arial" charset="0"/>
                <a:ea typeface="ヒラギノ角ゴ Pro W3" charset="0"/>
                <a:cs typeface="ヒラギノ角ゴ Pro W3" charset="0"/>
              </a:rPr>
              <a:t/>
            </a:r>
            <a:br>
              <a:rPr lang="en-GB" b="1" dirty="0" smtClean="0">
                <a:latin typeface="Arial" charset="0"/>
                <a:ea typeface="ヒラギノ角ゴ Pro W3" charset="0"/>
                <a:cs typeface="ヒラギノ角ゴ Pro W3" charset="0"/>
              </a:rPr>
            </a:br>
            <a:r>
              <a:rPr lang="en-US" sz="2200" dirty="0" smtClean="0">
                <a:latin typeface="Arial" charset="0"/>
                <a:cs typeface="ヒラギノ角ゴ Pro W3" charset="0"/>
              </a:rPr>
              <a:t>Dr Silke Schumacher</a:t>
            </a:r>
            <a:br>
              <a:rPr lang="en-US" sz="2200" dirty="0" smtClean="0">
                <a:latin typeface="Arial" charset="0"/>
                <a:cs typeface="ヒラギノ角ゴ Pro W3" charset="0"/>
              </a:rPr>
            </a:br>
            <a:r>
              <a:rPr lang="en-US" sz="2200" dirty="0" smtClean="0">
                <a:latin typeface="Arial" charset="0"/>
                <a:cs typeface="ヒラギノ角ゴ Pro W3" charset="0"/>
              </a:rPr>
              <a:t>Director International Relations</a:t>
            </a:r>
            <a:br>
              <a:rPr lang="en-US" sz="2200" dirty="0" smtClean="0">
                <a:latin typeface="Arial" charset="0"/>
                <a:cs typeface="ヒラギノ角ゴ Pro W3" charset="0"/>
              </a:rPr>
            </a:br>
            <a:r>
              <a:rPr lang="en-US" sz="2200" dirty="0" smtClean="0">
                <a:latin typeface="Arial" charset="0"/>
                <a:cs typeface="ヒラギノ角ゴ Pro W3" charset="0"/>
              </a:rPr>
              <a:t/>
            </a:r>
            <a:br>
              <a:rPr lang="en-US" sz="2200" dirty="0" smtClean="0">
                <a:latin typeface="Arial" charset="0"/>
                <a:cs typeface="ヒラギノ角ゴ Pro W3" charset="0"/>
              </a:rPr>
            </a:br>
            <a:r>
              <a:rPr lang="de-DE" sz="2200" dirty="0" smtClean="0">
                <a:latin typeface="Arial" charset="0"/>
                <a:cs typeface="ヒラギノ角ゴ Pro W3" charset="0"/>
              </a:rPr>
              <a:t/>
            </a:r>
            <a:br>
              <a:rPr lang="de-DE" sz="2200" dirty="0" smtClean="0">
                <a:latin typeface="Arial" charset="0"/>
                <a:cs typeface="ヒラギノ角ゴ Pro W3" charset="0"/>
              </a:rPr>
            </a:br>
            <a:r>
              <a:rPr lang="de-DE" altLang="ja-JP" sz="2200" dirty="0" smtClean="0">
                <a:latin typeface="Arial" charset="0"/>
                <a:cs typeface="ＭＳ Ｐゴシック" charset="0"/>
              </a:rPr>
              <a:t/>
            </a:r>
            <a:br>
              <a:rPr lang="de-DE" altLang="ja-JP" sz="2200" dirty="0" smtClean="0">
                <a:latin typeface="Arial" charset="0"/>
                <a:cs typeface="ＭＳ Ｐゴシック" charset="0"/>
              </a:rPr>
            </a:br>
            <a:endParaRPr lang="en-US" dirty="0">
              <a:latin typeface="Arial" charset="0"/>
              <a:cs typeface="Geneva" charset="0"/>
            </a:endParaRPr>
          </a:p>
        </p:txBody>
      </p:sp>
    </p:spTree>
    <p:extLst>
      <p:ext uri="{BB962C8B-B14F-4D97-AF65-F5344CB8AC3E}">
        <p14:creationId xmlns:p14="http://schemas.microsoft.com/office/powerpoint/2010/main" val="30723772"/>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p:cNvSpPr/>
          <p:nvPr/>
        </p:nvSpPr>
        <p:spPr bwMode="auto">
          <a:xfrm>
            <a:off x="1" y="1003444"/>
            <a:ext cx="9144000" cy="5168755"/>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395" tIns="45696" rIns="91395" bIns="45696" numCol="1" rtlCol="0" anchor="t" anchorCtr="0" compatLnSpc="1">
            <a:prstTxWarp prst="textNoShape">
              <a:avLst/>
            </a:prstTxWarp>
          </a:bodyPr>
          <a:lstStyle/>
          <a:p>
            <a:pPr defTabSz="913950" eaLnBrk="0" hangingPunct="0"/>
            <a:endParaRPr lang="en-US">
              <a:latin typeface="Arial" pitchFamily="-112" charset="0"/>
              <a:ea typeface="Geneva" pitchFamily="-112" charset="0"/>
              <a:cs typeface="Geneva" pitchFamily="-112" charset="0"/>
            </a:endParaRPr>
          </a:p>
        </p:txBody>
      </p:sp>
      <p:sp>
        <p:nvSpPr>
          <p:cNvPr id="28" name="Rectangle 3"/>
          <p:cNvSpPr>
            <a:spLocks/>
          </p:cNvSpPr>
          <p:nvPr/>
        </p:nvSpPr>
        <p:spPr bwMode="auto">
          <a:xfrm>
            <a:off x="1718770" y="1239125"/>
            <a:ext cx="2514563" cy="271341"/>
          </a:xfrm>
          <a:prstGeom prst="rect">
            <a:avLst/>
          </a:prstGeom>
          <a:solidFill>
            <a:schemeClr val="accent1"/>
          </a:solidFill>
          <a:ln w="9525" cap="flat">
            <a:noFill/>
            <a:miter lim="800000"/>
            <a:headEnd type="none" w="med" len="med"/>
            <a:tailEnd type="none" w="med" len="med"/>
          </a:ln>
          <a:effectLst>
            <a:outerShdw blurRad="50800" dist="38100" dir="2700000" algn="tl" rotWithShape="0">
              <a:srgbClr val="000000">
                <a:alpha val="40000"/>
              </a:srgbClr>
            </a:outerShdw>
          </a:effectLst>
        </p:spPr>
        <p:txBody>
          <a:bodyPr lIns="0" tIns="0" rIns="0" bIns="0"/>
          <a:lstStyle/>
          <a:p>
            <a:pPr algn="r">
              <a:defRPr/>
            </a:pPr>
            <a:endParaRPr lang="en-GB">
              <a:ea typeface="ヒラギノ角ゴ Pro W3" charset="-128"/>
              <a:cs typeface="+mn-cs"/>
            </a:endParaRPr>
          </a:p>
        </p:txBody>
      </p:sp>
      <p:sp>
        <p:nvSpPr>
          <p:cNvPr id="29" name="TextBox 28"/>
          <p:cNvSpPr txBox="1"/>
          <p:nvPr/>
        </p:nvSpPr>
        <p:spPr>
          <a:xfrm>
            <a:off x="1693370" y="1226333"/>
            <a:ext cx="777674" cy="292339"/>
          </a:xfrm>
          <a:prstGeom prst="rect">
            <a:avLst/>
          </a:prstGeom>
          <a:noFill/>
        </p:spPr>
        <p:txBody>
          <a:bodyPr wrap="none" lIns="91395" tIns="45696" rIns="91395" bIns="45696" rtlCol="0">
            <a:spAutoFit/>
          </a:bodyPr>
          <a:lstStyle/>
          <a:p>
            <a:r>
              <a:rPr lang="en-US" sz="1300" dirty="0" smtClean="0">
                <a:solidFill>
                  <a:schemeClr val="bg1"/>
                </a:solidFill>
              </a:rPr>
              <a:t>Imaging</a:t>
            </a:r>
            <a:endParaRPr lang="en-US" sz="1300" dirty="0">
              <a:solidFill>
                <a:schemeClr val="bg1"/>
              </a:solidFill>
            </a:endParaRPr>
          </a:p>
        </p:txBody>
      </p:sp>
      <p:sp>
        <p:nvSpPr>
          <p:cNvPr id="4" name="Slide Number Placeholder 3"/>
          <p:cNvSpPr>
            <a:spLocks noGrp="1"/>
          </p:cNvSpPr>
          <p:nvPr>
            <p:ph type="sldNum" sz="quarter" idx="11"/>
          </p:nvPr>
        </p:nvSpPr>
        <p:spPr/>
        <p:txBody>
          <a:bodyPr/>
          <a:lstStyle/>
          <a:p>
            <a:pPr>
              <a:defRPr/>
            </a:pPr>
            <a:fld id="{41EE0480-9F39-9045-90FA-84C05723978D}" type="slidenum">
              <a:rPr lang="de-DE" smtClean="0"/>
              <a:pPr>
                <a:defRPr/>
              </a:pPr>
              <a:t>10</a:t>
            </a:fld>
            <a:endParaRPr lang="de-DE" dirty="0"/>
          </a:p>
        </p:txBody>
      </p:sp>
      <p:pic>
        <p:nvPicPr>
          <p:cNvPr id="14" name="7-3-2013_Position_0_Stack_0_1s_5min_blue_green.mp4">
            <a:hlinkClick r:id="" action="ppaction://media"/>
          </p:cNvPr>
          <p:cNvPicPr/>
          <p:nvPr>
            <a:videoFile r:link="rId2"/>
            <p:extLst>
              <p:ext uri="{DAA4B4D4-6D71-4841-9C94-3DE7FCFB9230}">
                <p14:media xmlns:p14="http://schemas.microsoft.com/office/powerpoint/2010/main" r:embed="rId1"/>
              </p:ext>
            </p:extLst>
          </p:nvPr>
        </p:nvPicPr>
        <p:blipFill>
          <a:blip r:embed="rId5"/>
          <a:stretch>
            <a:fillRect/>
          </a:stretch>
        </p:blipFill>
        <p:spPr>
          <a:xfrm>
            <a:off x="1720685" y="1508656"/>
            <a:ext cx="2507922" cy="2287631"/>
          </a:xfrm>
          <a:prstGeom prst="rect">
            <a:avLst/>
          </a:prstGeom>
          <a:effectLst>
            <a:outerShdw blurRad="50800" dist="38100" dir="2700000" algn="tl" rotWithShape="0">
              <a:srgbClr val="000000">
                <a:alpha val="40000"/>
              </a:srgbClr>
            </a:outerShdw>
          </a:effectLst>
        </p:spPr>
      </p:pic>
      <p:sp>
        <p:nvSpPr>
          <p:cNvPr id="27" name="Title 1"/>
          <p:cNvSpPr txBox="1">
            <a:spLocks/>
          </p:cNvSpPr>
          <p:nvPr/>
        </p:nvSpPr>
        <p:spPr bwMode="auto">
          <a:xfrm>
            <a:off x="534763" y="293922"/>
            <a:ext cx="8458199"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3200">
                <a:solidFill>
                  <a:srgbClr val="529A43"/>
                </a:solidFill>
                <a:latin typeface="+mj-lt"/>
                <a:ea typeface="ＭＳ Ｐゴシック" charset="0"/>
                <a:cs typeface="+mj-cs"/>
              </a:defRPr>
            </a:lvl1pPr>
            <a:lvl2pPr algn="l" rtl="0" eaLnBrk="0" fontAlgn="base" hangingPunct="0">
              <a:spcBef>
                <a:spcPct val="0"/>
              </a:spcBef>
              <a:spcAft>
                <a:spcPct val="0"/>
              </a:spcAft>
              <a:defRPr sz="3200">
                <a:solidFill>
                  <a:srgbClr val="529A43"/>
                </a:solidFill>
                <a:latin typeface="Arial" pitchFamily="-112" charset="0"/>
                <a:ea typeface="ＭＳ Ｐゴシック" charset="0"/>
                <a:cs typeface="Geneva" pitchFamily="-112" charset="0"/>
              </a:defRPr>
            </a:lvl2pPr>
            <a:lvl3pPr algn="l" rtl="0" eaLnBrk="0" fontAlgn="base" hangingPunct="0">
              <a:spcBef>
                <a:spcPct val="0"/>
              </a:spcBef>
              <a:spcAft>
                <a:spcPct val="0"/>
              </a:spcAft>
              <a:defRPr sz="3200">
                <a:solidFill>
                  <a:srgbClr val="529A43"/>
                </a:solidFill>
                <a:latin typeface="Arial" pitchFamily="-112" charset="0"/>
                <a:ea typeface="ＭＳ Ｐゴシック" charset="0"/>
                <a:cs typeface="Geneva" pitchFamily="-112" charset="0"/>
              </a:defRPr>
            </a:lvl3pPr>
            <a:lvl4pPr algn="l" rtl="0" eaLnBrk="0" fontAlgn="base" hangingPunct="0">
              <a:spcBef>
                <a:spcPct val="0"/>
              </a:spcBef>
              <a:spcAft>
                <a:spcPct val="0"/>
              </a:spcAft>
              <a:defRPr sz="3200">
                <a:solidFill>
                  <a:srgbClr val="529A43"/>
                </a:solidFill>
                <a:latin typeface="Arial" pitchFamily="-112" charset="0"/>
                <a:ea typeface="ＭＳ Ｐゴシック" charset="0"/>
                <a:cs typeface="Geneva" pitchFamily="-112" charset="0"/>
              </a:defRPr>
            </a:lvl4pPr>
            <a:lvl5pPr algn="l" rtl="0" eaLnBrk="0" fontAlgn="base" hangingPunct="0">
              <a:spcBef>
                <a:spcPct val="0"/>
              </a:spcBef>
              <a:spcAft>
                <a:spcPct val="0"/>
              </a:spcAft>
              <a:defRPr sz="3200">
                <a:solidFill>
                  <a:srgbClr val="529A43"/>
                </a:solidFill>
                <a:latin typeface="Arial" pitchFamily="-112" charset="0"/>
                <a:ea typeface="ＭＳ Ｐゴシック" charset="0"/>
                <a:cs typeface="Geneva" pitchFamily="-112" charset="0"/>
              </a:defRPr>
            </a:lvl5pPr>
            <a:lvl6pPr marL="457200" algn="l" rtl="0" fontAlgn="base">
              <a:spcBef>
                <a:spcPct val="0"/>
              </a:spcBef>
              <a:spcAft>
                <a:spcPct val="0"/>
              </a:spcAft>
              <a:defRPr sz="3200">
                <a:solidFill>
                  <a:schemeClr val="accent1"/>
                </a:solidFill>
                <a:latin typeface="Arial" pitchFamily="-112" charset="0"/>
                <a:ea typeface="Geneva" pitchFamily="-112" charset="0"/>
                <a:cs typeface="Geneva" pitchFamily="-112" charset="0"/>
              </a:defRPr>
            </a:lvl6pPr>
            <a:lvl7pPr marL="914400" algn="l" rtl="0" fontAlgn="base">
              <a:spcBef>
                <a:spcPct val="0"/>
              </a:spcBef>
              <a:spcAft>
                <a:spcPct val="0"/>
              </a:spcAft>
              <a:defRPr sz="3200">
                <a:solidFill>
                  <a:schemeClr val="accent1"/>
                </a:solidFill>
                <a:latin typeface="Arial" pitchFamily="-112" charset="0"/>
                <a:ea typeface="Geneva" pitchFamily="-112" charset="0"/>
                <a:cs typeface="Geneva" pitchFamily="-112" charset="0"/>
              </a:defRPr>
            </a:lvl7pPr>
            <a:lvl8pPr marL="1371600" algn="l" rtl="0" fontAlgn="base">
              <a:spcBef>
                <a:spcPct val="0"/>
              </a:spcBef>
              <a:spcAft>
                <a:spcPct val="0"/>
              </a:spcAft>
              <a:defRPr sz="3200">
                <a:solidFill>
                  <a:schemeClr val="accent1"/>
                </a:solidFill>
                <a:latin typeface="Arial" pitchFamily="-112" charset="0"/>
                <a:ea typeface="Geneva" pitchFamily="-112" charset="0"/>
                <a:cs typeface="Geneva" pitchFamily="-112" charset="0"/>
              </a:defRPr>
            </a:lvl8pPr>
            <a:lvl9pPr marL="1828800" algn="l" rtl="0" fontAlgn="base">
              <a:spcBef>
                <a:spcPct val="0"/>
              </a:spcBef>
              <a:spcAft>
                <a:spcPct val="0"/>
              </a:spcAft>
              <a:defRPr sz="3200">
                <a:solidFill>
                  <a:schemeClr val="accent1"/>
                </a:solidFill>
                <a:latin typeface="Arial" pitchFamily="-112" charset="0"/>
                <a:ea typeface="Geneva" pitchFamily="-112" charset="0"/>
                <a:cs typeface="Geneva" pitchFamily="-112" charset="0"/>
              </a:defRPr>
            </a:lvl9pPr>
          </a:lstStyle>
          <a:p>
            <a:r>
              <a:rPr lang="en-US" dirty="0" smtClean="0"/>
              <a:t>Research directions: 2012-2016 </a:t>
            </a:r>
            <a:r>
              <a:rPr lang="en-US" dirty="0" err="1" smtClean="0"/>
              <a:t>Programme</a:t>
            </a:r>
            <a:endParaRPr lang="en-US" dirty="0"/>
          </a:p>
        </p:txBody>
      </p:sp>
      <p:sp>
        <p:nvSpPr>
          <p:cNvPr id="30" name="Rectangle 3"/>
          <p:cNvSpPr>
            <a:spLocks/>
          </p:cNvSpPr>
          <p:nvPr/>
        </p:nvSpPr>
        <p:spPr bwMode="auto">
          <a:xfrm>
            <a:off x="4911808" y="1233632"/>
            <a:ext cx="2510365" cy="276638"/>
          </a:xfrm>
          <a:prstGeom prst="rect">
            <a:avLst/>
          </a:prstGeom>
          <a:solidFill>
            <a:schemeClr val="accent1"/>
          </a:solidFill>
          <a:ln w="9525" cap="flat">
            <a:noFill/>
            <a:miter lim="800000"/>
            <a:headEnd type="none" w="med" len="med"/>
            <a:tailEnd type="none" w="med" len="med"/>
          </a:ln>
          <a:effectLst>
            <a:outerShdw blurRad="50800" dist="38100" dir="2700000" algn="tl" rotWithShape="0">
              <a:srgbClr val="000000">
                <a:alpha val="40000"/>
              </a:srgbClr>
            </a:outerShdw>
          </a:effectLst>
        </p:spPr>
        <p:txBody>
          <a:bodyPr lIns="0" tIns="0" rIns="0" bIns="0"/>
          <a:lstStyle/>
          <a:p>
            <a:pPr algn="r">
              <a:defRPr/>
            </a:pPr>
            <a:endParaRPr lang="en-GB">
              <a:ea typeface="ヒラギノ角ゴ Pro W3" charset="-128"/>
              <a:cs typeface="+mn-cs"/>
            </a:endParaRPr>
          </a:p>
        </p:txBody>
      </p:sp>
      <p:pic>
        <p:nvPicPr>
          <p:cNvPr id="11" name="Picture 7"/>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910697" y="1502833"/>
            <a:ext cx="2516397" cy="2292748"/>
          </a:xfrm>
          <a:prstGeom prst="rect">
            <a:avLst/>
          </a:prstGeom>
          <a:noFill/>
          <a:ln>
            <a:noFill/>
          </a:ln>
          <a:effectLst>
            <a:outerShdw blurRad="50800" dist="38100" dir="2700000" algn="tl" rotWithShape="0">
              <a:schemeClr val="bg2">
                <a:alpha val="4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5" name="Rectangle 3"/>
          <p:cNvSpPr>
            <a:spLocks/>
          </p:cNvSpPr>
          <p:nvPr/>
        </p:nvSpPr>
        <p:spPr bwMode="auto">
          <a:xfrm>
            <a:off x="703872" y="4053031"/>
            <a:ext cx="2510365" cy="271341"/>
          </a:xfrm>
          <a:prstGeom prst="rect">
            <a:avLst/>
          </a:prstGeom>
          <a:solidFill>
            <a:schemeClr val="accent1"/>
          </a:solidFill>
          <a:ln w="9525" cap="flat">
            <a:noFill/>
            <a:miter lim="800000"/>
            <a:headEnd type="none" w="med" len="med"/>
            <a:tailEnd type="none" w="med" len="med"/>
          </a:ln>
          <a:effectLst>
            <a:outerShdw blurRad="50800" dist="38100" dir="2700000" algn="tl" rotWithShape="0">
              <a:srgbClr val="000000">
                <a:alpha val="40000"/>
              </a:srgbClr>
            </a:outerShdw>
          </a:effectLst>
        </p:spPr>
        <p:txBody>
          <a:bodyPr lIns="0" tIns="0" rIns="0" bIns="0"/>
          <a:lstStyle/>
          <a:p>
            <a:pPr algn="r">
              <a:defRPr/>
            </a:pPr>
            <a:endParaRPr lang="en-GB">
              <a:ea typeface="ヒラギノ角ゴ Pro W3" charset="-128"/>
              <a:cs typeface="+mn-cs"/>
            </a:endParaRPr>
          </a:p>
        </p:txBody>
      </p:sp>
      <p:sp>
        <p:nvSpPr>
          <p:cNvPr id="36" name="TextBox 35"/>
          <p:cNvSpPr txBox="1"/>
          <p:nvPr/>
        </p:nvSpPr>
        <p:spPr>
          <a:xfrm>
            <a:off x="671607" y="4040239"/>
            <a:ext cx="1852675" cy="292339"/>
          </a:xfrm>
          <a:prstGeom prst="rect">
            <a:avLst/>
          </a:prstGeom>
          <a:noFill/>
        </p:spPr>
        <p:txBody>
          <a:bodyPr wrap="none" lIns="91395" tIns="45696" rIns="91395" bIns="45696" rtlCol="0">
            <a:spAutoFit/>
          </a:bodyPr>
          <a:lstStyle/>
          <a:p>
            <a:r>
              <a:rPr lang="en-US" sz="1300" dirty="0" smtClean="0">
                <a:solidFill>
                  <a:schemeClr val="bg1"/>
                </a:solidFill>
              </a:rPr>
              <a:t>Computational Biology</a:t>
            </a:r>
            <a:endParaRPr lang="en-US" sz="1300" dirty="0">
              <a:solidFill>
                <a:schemeClr val="bg1"/>
              </a:solidFill>
            </a:endParaRPr>
          </a:p>
        </p:txBody>
      </p:sp>
      <p:pic>
        <p:nvPicPr>
          <p:cNvPr id="10" name="Picture 2"/>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t="-749" r="-1013"/>
          <a:stretch/>
        </p:blipFill>
        <p:spPr bwMode="auto">
          <a:xfrm>
            <a:off x="702730" y="4313765"/>
            <a:ext cx="2531533" cy="1638295"/>
          </a:xfrm>
          <a:prstGeom prst="rect">
            <a:avLst/>
          </a:prstGeom>
          <a:noFill/>
          <a:ln w="9525">
            <a:noFill/>
            <a:miter lim="800000"/>
            <a:headEnd/>
            <a:tailEnd/>
          </a:ln>
          <a:effectLst>
            <a:outerShdw blurRad="50800" dist="38100" dir="2700000" algn="tl" rotWithShape="0">
              <a:srgbClr val="000000">
                <a:alpha val="40000"/>
              </a:srgbClr>
            </a:outerShdw>
          </a:effectLst>
        </p:spPr>
      </p:pic>
      <p:sp>
        <p:nvSpPr>
          <p:cNvPr id="41" name="Rectangle 3"/>
          <p:cNvSpPr>
            <a:spLocks/>
          </p:cNvSpPr>
          <p:nvPr/>
        </p:nvSpPr>
        <p:spPr bwMode="auto">
          <a:xfrm>
            <a:off x="3845014" y="4053033"/>
            <a:ext cx="4596258" cy="271341"/>
          </a:xfrm>
          <a:prstGeom prst="rect">
            <a:avLst/>
          </a:prstGeom>
          <a:solidFill>
            <a:schemeClr val="accent1"/>
          </a:solidFill>
          <a:ln w="9525" cap="flat">
            <a:noFill/>
            <a:miter lim="800000"/>
            <a:headEnd type="none" w="med" len="med"/>
            <a:tailEnd type="none" w="med" len="med"/>
          </a:ln>
          <a:effectLst>
            <a:outerShdw blurRad="50800" dist="38100" dir="2700000" algn="tl" rotWithShape="0">
              <a:srgbClr val="000000">
                <a:alpha val="40000"/>
              </a:srgbClr>
            </a:outerShdw>
          </a:effectLst>
        </p:spPr>
        <p:txBody>
          <a:bodyPr lIns="0" tIns="0" rIns="0" bIns="0"/>
          <a:lstStyle/>
          <a:p>
            <a:pPr algn="r">
              <a:defRPr/>
            </a:pPr>
            <a:endParaRPr lang="en-GB">
              <a:ea typeface="ヒラギノ角ゴ Pro W3" charset="-128"/>
              <a:cs typeface="+mn-cs"/>
            </a:endParaRPr>
          </a:p>
        </p:txBody>
      </p:sp>
      <p:sp>
        <p:nvSpPr>
          <p:cNvPr id="42" name="TextBox 41"/>
          <p:cNvSpPr txBox="1"/>
          <p:nvPr/>
        </p:nvSpPr>
        <p:spPr>
          <a:xfrm>
            <a:off x="3812749" y="4040241"/>
            <a:ext cx="2955435" cy="292339"/>
          </a:xfrm>
          <a:prstGeom prst="rect">
            <a:avLst/>
          </a:prstGeom>
          <a:noFill/>
        </p:spPr>
        <p:txBody>
          <a:bodyPr wrap="none" lIns="91395" tIns="45696" rIns="91395" bIns="45696" rtlCol="0">
            <a:spAutoFit/>
          </a:bodyPr>
          <a:lstStyle/>
          <a:p>
            <a:r>
              <a:rPr lang="en-US" sz="1300" dirty="0" err="1" smtClean="0">
                <a:solidFill>
                  <a:schemeClr val="bg1"/>
                </a:solidFill>
              </a:rPr>
              <a:t>Utilising</a:t>
            </a:r>
            <a:r>
              <a:rPr lang="en-US" sz="1300" dirty="0" smtClean="0">
                <a:solidFill>
                  <a:schemeClr val="bg1"/>
                </a:solidFill>
              </a:rPr>
              <a:t> Next Generation Sequencing</a:t>
            </a:r>
            <a:endParaRPr lang="en-US" sz="1300" dirty="0">
              <a:solidFill>
                <a:schemeClr val="bg1"/>
              </a:solidFill>
            </a:endParaRPr>
          </a:p>
        </p:txBody>
      </p:sp>
      <p:sp>
        <p:nvSpPr>
          <p:cNvPr id="2" name="Rectangle 1"/>
          <p:cNvSpPr/>
          <p:nvPr/>
        </p:nvSpPr>
        <p:spPr bwMode="auto">
          <a:xfrm>
            <a:off x="3843870" y="4322233"/>
            <a:ext cx="4605866" cy="1629834"/>
          </a:xfrm>
          <a:prstGeom prst="rect">
            <a:avLst/>
          </a:prstGeom>
          <a:solidFill>
            <a:schemeClr val="bg1"/>
          </a:solidFill>
          <a:ln w="9525" cap="flat" cmpd="sng" algn="ctr">
            <a:noFill/>
            <a:prstDash val="solid"/>
            <a:round/>
            <a:headEnd type="none" w="med" len="med"/>
            <a:tailEnd type="none" w="med" len="med"/>
          </a:ln>
          <a:effectLst>
            <a:outerShdw blurRad="50800" dist="38100" dir="2700000" algn="tl" rotWithShape="0">
              <a:srgbClr val="000000">
                <a:alpha val="40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Geneva" pitchFamily="-112" charset="0"/>
              <a:cs typeface="Geneva" pitchFamily="-112" charset="0"/>
            </a:endParaRPr>
          </a:p>
        </p:txBody>
      </p:sp>
      <p:pic>
        <p:nvPicPr>
          <p:cNvPr id="9" name="Picture 1"/>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928541" y="4402012"/>
            <a:ext cx="2203451" cy="14759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8"/>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216131" y="4408119"/>
            <a:ext cx="2148945" cy="14619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46" name="TextBox 45"/>
          <p:cNvSpPr txBox="1"/>
          <p:nvPr/>
        </p:nvSpPr>
        <p:spPr>
          <a:xfrm>
            <a:off x="4879543" y="1220840"/>
            <a:ext cx="2677119" cy="292339"/>
          </a:xfrm>
          <a:prstGeom prst="rect">
            <a:avLst/>
          </a:prstGeom>
          <a:noFill/>
        </p:spPr>
        <p:txBody>
          <a:bodyPr wrap="none" lIns="91395" tIns="45696" rIns="91395" bIns="45696" rtlCol="0">
            <a:spAutoFit/>
          </a:bodyPr>
          <a:lstStyle/>
          <a:p>
            <a:r>
              <a:rPr lang="en-US" sz="1300" spc="-10" dirty="0" smtClean="0">
                <a:solidFill>
                  <a:schemeClr val="bg1"/>
                </a:solidFill>
              </a:rPr>
              <a:t>Disease Models and Mechanisms</a:t>
            </a:r>
            <a:endParaRPr lang="en-US" sz="1300" spc="-10" dirty="0">
              <a:solidFill>
                <a:schemeClr val="bg1"/>
              </a:solidFill>
            </a:endParaRPr>
          </a:p>
        </p:txBody>
      </p:sp>
    </p:spTree>
    <p:extLst>
      <p:ext uri="{BB962C8B-B14F-4D97-AF65-F5344CB8AC3E}">
        <p14:creationId xmlns:p14="http://schemas.microsoft.com/office/powerpoint/2010/main" val="2044121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50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4"/>
                                        </p:tgtEl>
                                      </p:cBhvr>
                                    </p:cmd>
                                  </p:childTnLst>
                                </p:cTn>
                              </p:par>
                            </p:childTnLst>
                          </p:cTn>
                        </p:par>
                      </p:childTnLst>
                    </p:cTn>
                  </p:par>
                </p:childTnLst>
              </p:cTn>
              <p:nextCondLst>
                <p:cond evt="onClick" delay="0">
                  <p:tgtEl>
                    <p:spTgt spid="14"/>
                  </p:tgtEl>
                </p:cond>
              </p:nextCondLst>
            </p:seq>
            <p:video>
              <p:cMediaNode vol="80000">
                <p:cTn id="12" repeatCount="indefinite" fill="hold" display="0">
                  <p:stCondLst>
                    <p:cond delay="indefinite"/>
                  </p:stCondLst>
                </p:cTn>
                <p:tgtEl>
                  <p:spTgt spid="1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bwMode="auto">
          <a:xfrm>
            <a:off x="0" y="2856895"/>
            <a:ext cx="9144000" cy="1584000"/>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395" tIns="45696" rIns="91395" bIns="45696" numCol="1" rtlCol="0" anchor="t" anchorCtr="0" compatLnSpc="1">
            <a:prstTxWarp prst="textNoShape">
              <a:avLst/>
            </a:prstTxWarp>
          </a:bodyPr>
          <a:lstStyle/>
          <a:p>
            <a:pPr defTabSz="913950" eaLnBrk="0" hangingPunct="0"/>
            <a:endParaRPr lang="en-US">
              <a:latin typeface="Arial" pitchFamily="-112" charset="0"/>
              <a:ea typeface="Geneva" pitchFamily="-112" charset="0"/>
              <a:cs typeface="Geneva" pitchFamily="-112" charset="0"/>
            </a:endParaRPr>
          </a:p>
        </p:txBody>
      </p:sp>
      <p:sp>
        <p:nvSpPr>
          <p:cNvPr id="19" name="Rectangle 18"/>
          <p:cNvSpPr/>
          <p:nvPr/>
        </p:nvSpPr>
        <p:spPr bwMode="auto">
          <a:xfrm>
            <a:off x="0" y="4523015"/>
            <a:ext cx="9144000" cy="1584000"/>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395" tIns="45696" rIns="91395" bIns="45696" numCol="1" rtlCol="0" anchor="t" anchorCtr="0" compatLnSpc="1">
            <a:prstTxWarp prst="textNoShape">
              <a:avLst/>
            </a:prstTxWarp>
          </a:bodyPr>
          <a:lstStyle/>
          <a:p>
            <a:pPr defTabSz="913950" eaLnBrk="0" hangingPunct="0"/>
            <a:endParaRPr lang="en-US">
              <a:latin typeface="Arial" pitchFamily="-112" charset="0"/>
              <a:ea typeface="Geneva" pitchFamily="-112" charset="0"/>
              <a:cs typeface="Geneva" pitchFamily="-112" charset="0"/>
            </a:endParaRPr>
          </a:p>
        </p:txBody>
      </p:sp>
      <p:sp>
        <p:nvSpPr>
          <p:cNvPr id="17" name="Rectangle 16"/>
          <p:cNvSpPr/>
          <p:nvPr/>
        </p:nvSpPr>
        <p:spPr bwMode="auto">
          <a:xfrm>
            <a:off x="1" y="1191380"/>
            <a:ext cx="9144000" cy="1584000"/>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395" tIns="45696" rIns="91395" bIns="45696" numCol="1" rtlCol="0" anchor="t" anchorCtr="0" compatLnSpc="1">
            <a:prstTxWarp prst="textNoShape">
              <a:avLst/>
            </a:prstTxWarp>
          </a:bodyPr>
          <a:lstStyle/>
          <a:p>
            <a:pPr defTabSz="913950" eaLnBrk="0" hangingPunct="0"/>
            <a:endParaRPr lang="en-US">
              <a:latin typeface="Arial" pitchFamily="-112" charset="0"/>
              <a:ea typeface="Geneva" pitchFamily="-112" charset="0"/>
              <a:cs typeface="Geneva" pitchFamily="-112" charset="0"/>
            </a:endParaRPr>
          </a:p>
        </p:txBody>
      </p:sp>
      <p:sp>
        <p:nvSpPr>
          <p:cNvPr id="5" name="Rectangle 3"/>
          <p:cNvSpPr txBox="1">
            <a:spLocks noChangeArrowheads="1"/>
          </p:cNvSpPr>
          <p:nvPr/>
        </p:nvSpPr>
        <p:spPr>
          <a:xfrm>
            <a:off x="533400" y="304800"/>
            <a:ext cx="8153400" cy="762000"/>
          </a:xfrm>
          <a:prstGeom prst="rect">
            <a:avLst/>
          </a:prstGeom>
        </p:spPr>
        <p:txBody>
          <a:bodyPr lIns="91395" tIns="45696" rIns="91395" bIns="45696"/>
          <a:lstStyle>
            <a:lvl1pPr algn="l" rtl="0" eaLnBrk="0" fontAlgn="base" hangingPunct="0">
              <a:spcBef>
                <a:spcPct val="0"/>
              </a:spcBef>
              <a:spcAft>
                <a:spcPct val="0"/>
              </a:spcAft>
              <a:defRPr sz="3200">
                <a:solidFill>
                  <a:srgbClr val="529A43"/>
                </a:solidFill>
                <a:latin typeface="+mj-lt"/>
                <a:ea typeface="ＭＳ Ｐゴシック" charset="0"/>
                <a:cs typeface="+mj-cs"/>
              </a:defRPr>
            </a:lvl1pPr>
            <a:lvl2pPr algn="l" rtl="0" eaLnBrk="0" fontAlgn="base" hangingPunct="0">
              <a:spcBef>
                <a:spcPct val="0"/>
              </a:spcBef>
              <a:spcAft>
                <a:spcPct val="0"/>
              </a:spcAft>
              <a:defRPr sz="3200">
                <a:solidFill>
                  <a:srgbClr val="529A43"/>
                </a:solidFill>
                <a:latin typeface="Arial" pitchFamily="-112" charset="0"/>
                <a:ea typeface="ＭＳ Ｐゴシック" charset="0"/>
                <a:cs typeface="Geneva" pitchFamily="-112" charset="0"/>
              </a:defRPr>
            </a:lvl2pPr>
            <a:lvl3pPr algn="l" rtl="0" eaLnBrk="0" fontAlgn="base" hangingPunct="0">
              <a:spcBef>
                <a:spcPct val="0"/>
              </a:spcBef>
              <a:spcAft>
                <a:spcPct val="0"/>
              </a:spcAft>
              <a:defRPr sz="3200">
                <a:solidFill>
                  <a:srgbClr val="529A43"/>
                </a:solidFill>
                <a:latin typeface="Arial" pitchFamily="-112" charset="0"/>
                <a:ea typeface="ＭＳ Ｐゴシック" charset="0"/>
                <a:cs typeface="Geneva" pitchFamily="-112" charset="0"/>
              </a:defRPr>
            </a:lvl3pPr>
            <a:lvl4pPr algn="l" rtl="0" eaLnBrk="0" fontAlgn="base" hangingPunct="0">
              <a:spcBef>
                <a:spcPct val="0"/>
              </a:spcBef>
              <a:spcAft>
                <a:spcPct val="0"/>
              </a:spcAft>
              <a:defRPr sz="3200">
                <a:solidFill>
                  <a:srgbClr val="529A43"/>
                </a:solidFill>
                <a:latin typeface="Arial" pitchFamily="-112" charset="0"/>
                <a:ea typeface="ＭＳ Ｐゴシック" charset="0"/>
                <a:cs typeface="Geneva" pitchFamily="-112" charset="0"/>
              </a:defRPr>
            </a:lvl4pPr>
            <a:lvl5pPr algn="l" rtl="0" eaLnBrk="0" fontAlgn="base" hangingPunct="0">
              <a:spcBef>
                <a:spcPct val="0"/>
              </a:spcBef>
              <a:spcAft>
                <a:spcPct val="0"/>
              </a:spcAft>
              <a:defRPr sz="3200">
                <a:solidFill>
                  <a:srgbClr val="529A43"/>
                </a:solidFill>
                <a:latin typeface="Arial" pitchFamily="-112" charset="0"/>
                <a:ea typeface="ＭＳ Ｐゴシック" charset="0"/>
                <a:cs typeface="Geneva" pitchFamily="-112" charset="0"/>
              </a:defRPr>
            </a:lvl5pPr>
            <a:lvl6pPr marL="457200" algn="l" rtl="0" fontAlgn="base">
              <a:spcBef>
                <a:spcPct val="0"/>
              </a:spcBef>
              <a:spcAft>
                <a:spcPct val="0"/>
              </a:spcAft>
              <a:defRPr sz="3200">
                <a:solidFill>
                  <a:schemeClr val="accent1"/>
                </a:solidFill>
                <a:latin typeface="Arial" pitchFamily="-112" charset="0"/>
                <a:ea typeface="Geneva" pitchFamily="-112" charset="0"/>
                <a:cs typeface="Geneva" pitchFamily="-112" charset="0"/>
              </a:defRPr>
            </a:lvl6pPr>
            <a:lvl7pPr marL="914400" algn="l" rtl="0" fontAlgn="base">
              <a:spcBef>
                <a:spcPct val="0"/>
              </a:spcBef>
              <a:spcAft>
                <a:spcPct val="0"/>
              </a:spcAft>
              <a:defRPr sz="3200">
                <a:solidFill>
                  <a:schemeClr val="accent1"/>
                </a:solidFill>
                <a:latin typeface="Arial" pitchFamily="-112" charset="0"/>
                <a:ea typeface="Geneva" pitchFamily="-112" charset="0"/>
                <a:cs typeface="Geneva" pitchFamily="-112" charset="0"/>
              </a:defRPr>
            </a:lvl7pPr>
            <a:lvl8pPr marL="1371600" algn="l" rtl="0" fontAlgn="base">
              <a:spcBef>
                <a:spcPct val="0"/>
              </a:spcBef>
              <a:spcAft>
                <a:spcPct val="0"/>
              </a:spcAft>
              <a:defRPr sz="3200">
                <a:solidFill>
                  <a:schemeClr val="accent1"/>
                </a:solidFill>
                <a:latin typeface="Arial" pitchFamily="-112" charset="0"/>
                <a:ea typeface="Geneva" pitchFamily="-112" charset="0"/>
                <a:cs typeface="Geneva" pitchFamily="-112" charset="0"/>
              </a:defRPr>
            </a:lvl8pPr>
            <a:lvl9pPr marL="1828800" algn="l" rtl="0" fontAlgn="base">
              <a:spcBef>
                <a:spcPct val="0"/>
              </a:spcBef>
              <a:spcAft>
                <a:spcPct val="0"/>
              </a:spcAft>
              <a:defRPr sz="3200">
                <a:solidFill>
                  <a:schemeClr val="accent1"/>
                </a:solidFill>
                <a:latin typeface="Arial" pitchFamily="-112" charset="0"/>
                <a:ea typeface="Geneva" pitchFamily="-112" charset="0"/>
                <a:cs typeface="Geneva" pitchFamily="-112" charset="0"/>
              </a:defRPr>
            </a:lvl9pPr>
          </a:lstStyle>
          <a:p>
            <a:pPr eaLnBrk="1" hangingPunct="1"/>
            <a:r>
              <a:rPr lang="en-US" dirty="0" smtClean="0">
                <a:latin typeface="Arial" charset="0"/>
                <a:ea typeface="ヒラギノ角ゴ Pro W3" charset="0"/>
                <a:cs typeface="ヒラギノ角ゴ Pro W3" charset="0"/>
              </a:rPr>
              <a:t>EMBL infrastructure and services</a:t>
            </a:r>
            <a:endParaRPr lang="en-US" dirty="0">
              <a:latin typeface="Arial" charset="0"/>
              <a:ea typeface="ヒラギノ角ゴ Pro W3" charset="0"/>
              <a:cs typeface="ヒラギノ角ゴ Pro W3" charset="0"/>
            </a:endParaRPr>
          </a:p>
        </p:txBody>
      </p:sp>
      <p:sp>
        <p:nvSpPr>
          <p:cNvPr id="8" name="Rectangle 6"/>
          <p:cNvSpPr>
            <a:spLocks/>
          </p:cNvSpPr>
          <p:nvPr/>
        </p:nvSpPr>
        <p:spPr bwMode="auto">
          <a:xfrm>
            <a:off x="3165479" y="1277105"/>
            <a:ext cx="4546511" cy="944592"/>
          </a:xfrm>
          <a:prstGeom prst="rect">
            <a:avLst/>
          </a:prstGeom>
          <a:noFill/>
          <a:ln w="12700">
            <a:noFill/>
            <a:miter lim="800000"/>
            <a:headEnd/>
            <a:tailEnd/>
          </a:ln>
        </p:spPr>
        <p:txBody>
          <a:bodyPr wrap="none" lIns="0" tIns="0" rIns="40619" bIns="0">
            <a:spAutoFit/>
          </a:bodyPr>
          <a:lstStyle/>
          <a:p>
            <a:pPr marL="39668">
              <a:defRPr/>
            </a:pPr>
            <a:r>
              <a:rPr lang="en-US" sz="2000" b="1" dirty="0">
                <a:solidFill>
                  <a:srgbClr val="000000"/>
                </a:solidFill>
                <a:latin typeface="+mj-lt"/>
                <a:ea typeface="Arial Bold" pitchFamily="34" charset="0"/>
                <a:cs typeface="Arial Bold" pitchFamily="34" charset="0"/>
                <a:sym typeface="Arial Bold" pitchFamily="34" charset="0"/>
              </a:rPr>
              <a:t>Structural Biology</a:t>
            </a:r>
            <a:r>
              <a:rPr lang="en-US" sz="2000" b="1" dirty="0">
                <a:solidFill>
                  <a:srgbClr val="000000"/>
                </a:solidFill>
                <a:latin typeface="+mj-lt"/>
                <a:ea typeface="Arial" charset="0"/>
                <a:cs typeface="Arial" charset="0"/>
              </a:rPr>
              <a:t> </a:t>
            </a:r>
          </a:p>
          <a:p>
            <a:pPr marL="39668">
              <a:defRPr/>
            </a:pPr>
            <a:r>
              <a:rPr lang="en-GB" sz="2000" dirty="0">
                <a:solidFill>
                  <a:schemeClr val="accent4"/>
                </a:solidFill>
                <a:cs typeface="Geneva" charset="0"/>
              </a:rPr>
              <a:t>~</a:t>
            </a:r>
            <a:r>
              <a:rPr lang="en-US" sz="2000" dirty="0" smtClean="0">
                <a:solidFill>
                  <a:srgbClr val="000000"/>
                </a:solidFill>
                <a:latin typeface="+mj-lt"/>
                <a:ea typeface="Arial" charset="0"/>
                <a:cs typeface="Arial" charset="0"/>
              </a:rPr>
              <a:t> 2,500 user visits per year</a:t>
            </a:r>
            <a:endParaRPr lang="en-US" sz="2000" dirty="0">
              <a:solidFill>
                <a:srgbClr val="000000"/>
              </a:solidFill>
              <a:latin typeface="+mj-lt"/>
              <a:ea typeface="Arial" charset="0"/>
              <a:cs typeface="Arial" charset="0"/>
            </a:endParaRPr>
          </a:p>
          <a:p>
            <a:pPr marL="39668">
              <a:defRPr/>
            </a:pPr>
            <a:r>
              <a:rPr lang="en-US" sz="2000" dirty="0">
                <a:solidFill>
                  <a:srgbClr val="000000"/>
                </a:solidFill>
                <a:latin typeface="+mj-lt"/>
                <a:ea typeface="Arial" charset="0"/>
                <a:cs typeface="Arial" charset="0"/>
              </a:rPr>
              <a:t>many users of complementary </a:t>
            </a:r>
            <a:r>
              <a:rPr lang="en-US" sz="2000" dirty="0">
                <a:solidFill>
                  <a:schemeClr val="accent4"/>
                </a:solidFill>
              </a:rPr>
              <a:t>services </a:t>
            </a:r>
            <a:r>
              <a:rPr lang="en-US" sz="2000" dirty="0">
                <a:solidFill>
                  <a:srgbClr val="000000"/>
                </a:solidFill>
                <a:latin typeface="+mj-lt"/>
                <a:ea typeface="Arial" charset="0"/>
                <a:cs typeface="Arial" charset="0"/>
              </a:rPr>
              <a:t> </a:t>
            </a:r>
          </a:p>
        </p:txBody>
      </p:sp>
      <p:pic>
        <p:nvPicPr>
          <p:cNvPr id="9" name="Picture 4" descr="CCS-2"/>
          <p:cNvPicPr>
            <a:picLocks noChangeAspect="1" noChangeArrowheads="1"/>
          </p:cNvPicPr>
          <p:nvPr/>
        </p:nvPicPr>
        <p:blipFill>
          <a:blip r:embed="rId3"/>
          <a:srcRect/>
          <a:stretch>
            <a:fillRect/>
          </a:stretch>
        </p:blipFill>
        <p:spPr bwMode="auto">
          <a:xfrm>
            <a:off x="539751" y="4535715"/>
            <a:ext cx="2082800" cy="1555750"/>
          </a:xfrm>
          <a:prstGeom prst="rect">
            <a:avLst/>
          </a:prstGeom>
          <a:noFill/>
          <a:ln>
            <a:noFill/>
          </a:ln>
          <a:effectLst/>
          <a:extLst/>
        </p:spPr>
      </p:pic>
      <p:sp>
        <p:nvSpPr>
          <p:cNvPr id="10" name="TextBox 12"/>
          <p:cNvSpPr txBox="1">
            <a:spLocks noChangeArrowheads="1"/>
          </p:cNvSpPr>
          <p:nvPr/>
        </p:nvSpPr>
        <p:spPr bwMode="auto">
          <a:xfrm>
            <a:off x="3094038" y="4438629"/>
            <a:ext cx="3710210" cy="1037539"/>
          </a:xfrm>
          <a:prstGeom prst="rect">
            <a:avLst/>
          </a:prstGeom>
          <a:noFill/>
          <a:ln w="9525">
            <a:noFill/>
            <a:miter lim="800000"/>
            <a:headEnd/>
            <a:tailEnd/>
          </a:ln>
        </p:spPr>
        <p:txBody>
          <a:bodyPr wrap="square" lIns="91395" tIns="45696" rIns="91395" bIns="45696">
            <a:spAutoFit/>
          </a:bodyPr>
          <a:lstStyle/>
          <a:p>
            <a:pPr>
              <a:defRPr/>
            </a:pPr>
            <a:r>
              <a:rPr lang="en-US" sz="2000" b="1" dirty="0">
                <a:solidFill>
                  <a:srgbClr val="000000"/>
                </a:solidFill>
                <a:latin typeface="+mj-lt"/>
                <a:ea typeface="ヒラギノ角ゴ Pro W3" charset="-128"/>
                <a:cs typeface="ヒラギノ角ゴ Pro W3" charset="-128"/>
              </a:rPr>
              <a:t>Core Facilities</a:t>
            </a:r>
          </a:p>
          <a:p>
            <a:pPr>
              <a:defRPr/>
            </a:pPr>
            <a:r>
              <a:rPr lang="en-GB" sz="2000" dirty="0" smtClean="0">
                <a:solidFill>
                  <a:srgbClr val="000000"/>
                </a:solidFill>
                <a:cs typeface="Geneva" charset="0"/>
              </a:rPr>
              <a:t>&gt;</a:t>
            </a:r>
            <a:r>
              <a:rPr lang="en-US" sz="2000" dirty="0" smtClean="0">
                <a:solidFill>
                  <a:srgbClr val="000000"/>
                </a:solidFill>
                <a:latin typeface="+mj-lt"/>
                <a:ea typeface="ヒラギノ角ゴ Pro W3" charset="-128"/>
                <a:cs typeface="ヒラギノ角ゴ Pro W3" charset="-128"/>
              </a:rPr>
              <a:t> 1,200 </a:t>
            </a:r>
            <a:r>
              <a:rPr lang="en-US" sz="2000" dirty="0">
                <a:solidFill>
                  <a:srgbClr val="000000"/>
                </a:solidFill>
                <a:latin typeface="+mj-lt"/>
                <a:ea typeface="ヒラギノ角ゴ Pro W3" charset="-128"/>
                <a:cs typeface="ヒラギノ角ゴ Pro W3" charset="-128"/>
              </a:rPr>
              <a:t>internal and external users per year</a:t>
            </a:r>
          </a:p>
        </p:txBody>
      </p:sp>
      <p:sp>
        <p:nvSpPr>
          <p:cNvPr id="12" name="Rectangle 7"/>
          <p:cNvSpPr>
            <a:spLocks/>
          </p:cNvSpPr>
          <p:nvPr/>
        </p:nvSpPr>
        <p:spPr bwMode="auto">
          <a:xfrm>
            <a:off x="3165476" y="2877533"/>
            <a:ext cx="3636379" cy="615553"/>
          </a:xfrm>
          <a:prstGeom prst="rect">
            <a:avLst/>
          </a:prstGeom>
          <a:noFill/>
          <a:ln w="12700">
            <a:noFill/>
            <a:miter lim="800000"/>
            <a:headEnd/>
            <a:tailEnd/>
          </a:ln>
        </p:spPr>
        <p:txBody>
          <a:bodyPr wrap="none" lIns="0" tIns="0" rIns="40619" bIns="0">
            <a:spAutoFit/>
          </a:bodyPr>
          <a:lstStyle/>
          <a:p>
            <a:pPr marL="39668">
              <a:defRPr/>
            </a:pPr>
            <a:r>
              <a:rPr lang="en-US" sz="2000" b="1" dirty="0">
                <a:solidFill>
                  <a:srgbClr val="000000"/>
                </a:solidFill>
                <a:latin typeface="+mj-lt"/>
                <a:ea typeface="Arial Bold" pitchFamily="34" charset="0"/>
                <a:cs typeface="Arial Bold" pitchFamily="34" charset="0"/>
                <a:sym typeface="Arial Bold" pitchFamily="34" charset="0"/>
              </a:rPr>
              <a:t>Bioinformatics</a:t>
            </a:r>
            <a:r>
              <a:rPr lang="en-US" sz="2000" b="1" dirty="0">
                <a:solidFill>
                  <a:srgbClr val="000000"/>
                </a:solidFill>
                <a:latin typeface="+mj-lt"/>
                <a:ea typeface="Arial" charset="0"/>
                <a:cs typeface="Arial" charset="0"/>
              </a:rPr>
              <a:t> at </a:t>
            </a:r>
            <a:r>
              <a:rPr lang="en-US" sz="2000" b="1" dirty="0" smtClean="0">
                <a:solidFill>
                  <a:srgbClr val="000000"/>
                </a:solidFill>
                <a:latin typeface="+mj-lt"/>
                <a:ea typeface="Arial" charset="0"/>
                <a:cs typeface="Arial" charset="0"/>
              </a:rPr>
              <a:t>EMBL-EBI</a:t>
            </a:r>
            <a:endParaRPr lang="en-US" sz="2000" b="1" dirty="0">
              <a:solidFill>
                <a:srgbClr val="000000"/>
              </a:solidFill>
              <a:latin typeface="+mj-lt"/>
              <a:ea typeface="Arial" charset="0"/>
              <a:cs typeface="Arial" charset="0"/>
            </a:endParaRPr>
          </a:p>
          <a:p>
            <a:pPr marL="39671">
              <a:defRPr/>
            </a:pPr>
            <a:r>
              <a:rPr lang="en-GB" sz="2000" dirty="0" smtClean="0">
                <a:solidFill>
                  <a:srgbClr val="000000"/>
                </a:solidFill>
                <a:cs typeface="Geneva" charset="0"/>
              </a:rPr>
              <a:t>&gt;</a:t>
            </a:r>
            <a:r>
              <a:rPr lang="en-GB" sz="2000" dirty="0" smtClean="0">
                <a:cs typeface="Geneva" charset="0"/>
              </a:rPr>
              <a:t> </a:t>
            </a:r>
            <a:r>
              <a:rPr lang="en-US" sz="2000" dirty="0" smtClean="0">
                <a:solidFill>
                  <a:srgbClr val="000000"/>
                </a:solidFill>
                <a:latin typeface="+mj-lt"/>
                <a:ea typeface="Arial" charset="0"/>
                <a:cs typeface="Arial" charset="0"/>
              </a:rPr>
              <a:t>11,000,000 </a:t>
            </a:r>
            <a:r>
              <a:rPr lang="en-US" sz="2000" dirty="0">
                <a:solidFill>
                  <a:srgbClr val="000000"/>
                </a:solidFill>
                <a:latin typeface="+mj-lt"/>
                <a:ea typeface="Arial" charset="0"/>
                <a:cs typeface="Arial" charset="0"/>
              </a:rPr>
              <a:t>web visits per day</a:t>
            </a:r>
          </a:p>
        </p:txBody>
      </p:sp>
      <p:pic>
        <p:nvPicPr>
          <p:cNvPr id="3" name="Picture 2" descr="Screen Shot 2015-09-29 at 17.41.2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869" y="2872810"/>
            <a:ext cx="2088000" cy="1584000"/>
          </a:xfrm>
          <a:prstGeom prst="rect">
            <a:avLst/>
          </a:prstGeom>
        </p:spPr>
      </p:pic>
      <p:pic>
        <p:nvPicPr>
          <p:cNvPr id="4" name="Picture 3" descr="Screen Shot 2015-09-29 at 17.48.03.png"/>
          <p:cNvPicPr>
            <a:picLocks noChangeAspect="1"/>
          </p:cNvPicPr>
          <p:nvPr/>
        </p:nvPicPr>
        <p:blipFill rotWithShape="1">
          <a:blip r:embed="rId5">
            <a:extLst>
              <a:ext uri="{28A0092B-C50C-407E-A947-70E740481C1C}">
                <a14:useLocalDpi xmlns:a14="http://schemas.microsoft.com/office/drawing/2010/main" val="0"/>
              </a:ext>
            </a:extLst>
          </a:blip>
          <a:srcRect r="2693"/>
          <a:stretch/>
        </p:blipFill>
        <p:spPr>
          <a:xfrm>
            <a:off x="553120" y="1189399"/>
            <a:ext cx="2067313" cy="1584000"/>
          </a:xfrm>
          <a:prstGeom prst="rect">
            <a:avLst/>
          </a:prstGeom>
        </p:spPr>
      </p:pic>
      <p:sp>
        <p:nvSpPr>
          <p:cNvPr id="13" name="TextBox 12"/>
          <p:cNvSpPr txBox="1"/>
          <p:nvPr/>
        </p:nvSpPr>
        <p:spPr>
          <a:xfrm>
            <a:off x="7213159" y="684954"/>
            <a:ext cx="1459354" cy="461665"/>
          </a:xfrm>
          <a:prstGeom prst="rect">
            <a:avLst/>
          </a:prstGeom>
          <a:noFill/>
        </p:spPr>
        <p:txBody>
          <a:bodyPr wrap="none" lIns="91395" tIns="45696" rIns="91395" bIns="45696" rtlCol="0">
            <a:spAutoFit/>
          </a:bodyPr>
          <a:lstStyle/>
          <a:p>
            <a:r>
              <a:rPr lang="en-US" dirty="0" smtClean="0">
                <a:solidFill>
                  <a:srgbClr val="008000"/>
                </a:solidFill>
              </a:rPr>
              <a:t>+ training</a:t>
            </a:r>
            <a:endParaRPr lang="en-US" dirty="0">
              <a:solidFill>
                <a:srgbClr val="008000"/>
              </a:solidFill>
            </a:endParaRPr>
          </a:p>
        </p:txBody>
      </p:sp>
      <p:sp>
        <p:nvSpPr>
          <p:cNvPr id="14" name="Slide Number Placeholder 3"/>
          <p:cNvSpPr>
            <a:spLocks noGrp="1"/>
          </p:cNvSpPr>
          <p:nvPr>
            <p:ph type="sldNum" sz="quarter" idx="11"/>
          </p:nvPr>
        </p:nvSpPr>
        <p:spPr>
          <a:xfrm>
            <a:off x="152400" y="6463133"/>
            <a:ext cx="304800" cy="228600"/>
          </a:xfrm>
        </p:spPr>
        <p:txBody>
          <a:bodyPr/>
          <a:lstStyle/>
          <a:p>
            <a:pPr>
              <a:defRPr/>
            </a:pPr>
            <a:fld id="{41EE0480-9F39-9045-90FA-84C05723978D}" type="slidenum">
              <a:rPr lang="de-DE" smtClean="0"/>
              <a:pPr>
                <a:defRPr/>
              </a:pPr>
              <a:t>11</a:t>
            </a:fld>
            <a:endParaRPr lang="de-DE" dirty="0"/>
          </a:p>
        </p:txBody>
      </p:sp>
    </p:spTree>
    <p:extLst>
      <p:ext uri="{BB962C8B-B14F-4D97-AF65-F5344CB8AC3E}">
        <p14:creationId xmlns:p14="http://schemas.microsoft.com/office/powerpoint/2010/main" val="22610234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p:cNvSpPr/>
          <p:nvPr/>
        </p:nvSpPr>
        <p:spPr bwMode="auto">
          <a:xfrm flipV="1">
            <a:off x="4616827" y="1030940"/>
            <a:ext cx="4527173" cy="4325471"/>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395" tIns="45696" rIns="91395" bIns="45696" numCol="1" rtlCol="0" anchor="t" anchorCtr="0" compatLnSpc="1">
            <a:prstTxWarp prst="textNoShape">
              <a:avLst/>
            </a:prstTxWarp>
          </a:bodyPr>
          <a:lstStyle/>
          <a:p>
            <a:pPr defTabSz="913950" eaLnBrk="0" hangingPunct="0"/>
            <a:endParaRPr lang="en-US">
              <a:latin typeface="Arial" pitchFamily="-112" charset="0"/>
              <a:ea typeface="Geneva" pitchFamily="-112" charset="0"/>
              <a:cs typeface="Geneva" pitchFamily="-112" charset="0"/>
            </a:endParaRPr>
          </a:p>
        </p:txBody>
      </p:sp>
      <p:sp>
        <p:nvSpPr>
          <p:cNvPr id="39" name="Rectangle 38"/>
          <p:cNvSpPr/>
          <p:nvPr/>
        </p:nvSpPr>
        <p:spPr bwMode="auto">
          <a:xfrm flipV="1">
            <a:off x="0" y="1030941"/>
            <a:ext cx="4557058" cy="4318000"/>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395" tIns="45696" rIns="91395" bIns="45696" numCol="1" rtlCol="0" anchor="t" anchorCtr="0" compatLnSpc="1">
            <a:prstTxWarp prst="textNoShape">
              <a:avLst/>
            </a:prstTxWarp>
          </a:bodyPr>
          <a:lstStyle/>
          <a:p>
            <a:pPr defTabSz="913950" eaLnBrk="0" hangingPunct="0"/>
            <a:endParaRPr lang="en-US">
              <a:latin typeface="Arial" pitchFamily="-112" charset="0"/>
              <a:ea typeface="Geneva" pitchFamily="-112" charset="0"/>
              <a:cs typeface="Geneva" pitchFamily="-112" charset="0"/>
            </a:endParaRPr>
          </a:p>
        </p:txBody>
      </p:sp>
      <p:sp>
        <p:nvSpPr>
          <p:cNvPr id="42" name="Rectangle 41"/>
          <p:cNvSpPr/>
          <p:nvPr/>
        </p:nvSpPr>
        <p:spPr bwMode="auto">
          <a:xfrm>
            <a:off x="0" y="3309471"/>
            <a:ext cx="9144000" cy="499843"/>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395" tIns="45696" rIns="91395" bIns="45696" numCol="1" rtlCol="0" anchor="t" anchorCtr="0" compatLnSpc="1">
            <a:prstTxWarp prst="textNoShape">
              <a:avLst/>
            </a:prstTxWarp>
          </a:bodyPr>
          <a:lstStyle/>
          <a:p>
            <a:pPr defTabSz="913950" eaLnBrk="0" hangingPunct="0"/>
            <a:endParaRPr lang="en-US">
              <a:latin typeface="Arial" pitchFamily="-112" charset="0"/>
              <a:ea typeface="Geneva" pitchFamily="-112" charset="0"/>
              <a:cs typeface="Geneva" pitchFamily="-112" charset="0"/>
            </a:endParaRPr>
          </a:p>
        </p:txBody>
      </p:sp>
      <p:sp>
        <p:nvSpPr>
          <p:cNvPr id="2" name="Title 1"/>
          <p:cNvSpPr>
            <a:spLocks noGrp="1"/>
          </p:cNvSpPr>
          <p:nvPr>
            <p:ph type="title"/>
          </p:nvPr>
        </p:nvSpPr>
        <p:spPr>
          <a:xfrm>
            <a:off x="533400" y="295729"/>
            <a:ext cx="8153400" cy="762000"/>
          </a:xfrm>
        </p:spPr>
        <p:txBody>
          <a:bodyPr/>
          <a:lstStyle/>
          <a:p>
            <a:r>
              <a:rPr lang="en-GB" dirty="0" smtClean="0"/>
              <a:t>EMBL Services in Structural Biology</a:t>
            </a:r>
            <a:br>
              <a:rPr lang="en-GB" dirty="0" smtClean="0"/>
            </a:br>
            <a:endParaRPr lang="en-GB" dirty="0"/>
          </a:p>
        </p:txBody>
      </p:sp>
      <p:sp>
        <p:nvSpPr>
          <p:cNvPr id="4" name="Slide Number Placeholder 3"/>
          <p:cNvSpPr>
            <a:spLocks noGrp="1"/>
          </p:cNvSpPr>
          <p:nvPr>
            <p:ph type="sldNum" sz="quarter" idx="12"/>
          </p:nvPr>
        </p:nvSpPr>
        <p:spPr/>
        <p:txBody>
          <a:bodyPr/>
          <a:lstStyle/>
          <a:p>
            <a:pPr>
              <a:defRPr/>
            </a:pPr>
            <a:fld id="{4E4B7DE6-98C5-2C41-8DCB-EEA5156D5504}" type="slidenum">
              <a:rPr lang="en-GB" smtClean="0"/>
              <a:pPr>
                <a:defRPr/>
              </a:pPr>
              <a:t>12</a:t>
            </a:fld>
            <a:endParaRPr lang="en-GB"/>
          </a:p>
        </p:txBody>
      </p:sp>
      <p:pic>
        <p:nvPicPr>
          <p:cNvPr id="7" name="Picture 4"/>
          <p:cNvPicPr>
            <a:picLocks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57312" y="1117565"/>
            <a:ext cx="2946400" cy="21005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6"/>
          <p:cNvPicPr>
            <a:picLocks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241480" y="1123191"/>
            <a:ext cx="3166295" cy="2097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p:nvSpPr>
        <p:spPr>
          <a:xfrm>
            <a:off x="731912" y="1090396"/>
            <a:ext cx="3048000" cy="646282"/>
          </a:xfrm>
          <a:prstGeom prst="rect">
            <a:avLst/>
          </a:prstGeom>
          <a:effectLst>
            <a:outerShdw blurRad="50800" dist="38100" dir="2700000" algn="tl" rotWithShape="0">
              <a:srgbClr val="000000">
                <a:alpha val="40000"/>
              </a:srgbClr>
            </a:outerShdw>
          </a:effectLst>
        </p:spPr>
        <p:txBody>
          <a:bodyPr wrap="square" lIns="91395" tIns="45696" rIns="91395" bIns="45696">
            <a:spAutoFit/>
          </a:bodyPr>
          <a:lstStyle/>
          <a:p>
            <a:r>
              <a:rPr lang="en-GB" sz="1800" dirty="0">
                <a:solidFill>
                  <a:schemeClr val="bg1"/>
                </a:solidFill>
                <a:cs typeface="Geneva" charset="0"/>
              </a:rPr>
              <a:t>EMBL Grenoble at ESRF </a:t>
            </a:r>
          </a:p>
          <a:p>
            <a:r>
              <a:rPr lang="en-GB" sz="1800" dirty="0">
                <a:solidFill>
                  <a:schemeClr val="bg1"/>
                </a:solidFill>
                <a:cs typeface="Geneva" charset="0"/>
              </a:rPr>
              <a:t>5 MX &amp; 1 SAXS</a:t>
            </a:r>
            <a:endParaRPr lang="en-GB" sz="1800" dirty="0">
              <a:solidFill>
                <a:schemeClr val="bg1"/>
              </a:solidFill>
            </a:endParaRPr>
          </a:p>
        </p:txBody>
      </p:sp>
      <p:sp>
        <p:nvSpPr>
          <p:cNvPr id="10" name="Rectangle 9"/>
          <p:cNvSpPr/>
          <p:nvPr/>
        </p:nvSpPr>
        <p:spPr>
          <a:xfrm>
            <a:off x="5226422" y="1079345"/>
            <a:ext cx="3225800" cy="646282"/>
          </a:xfrm>
          <a:prstGeom prst="rect">
            <a:avLst/>
          </a:prstGeom>
          <a:effectLst>
            <a:outerShdw blurRad="50800" dist="38100" dir="2700000" algn="tl" rotWithShape="0">
              <a:srgbClr val="000000">
                <a:alpha val="40000"/>
              </a:srgbClr>
            </a:outerShdw>
          </a:effectLst>
        </p:spPr>
        <p:txBody>
          <a:bodyPr wrap="square" lIns="91395" tIns="45696" rIns="91395" bIns="45696">
            <a:spAutoFit/>
          </a:bodyPr>
          <a:lstStyle/>
          <a:p>
            <a:r>
              <a:rPr lang="en-GB" sz="1800" dirty="0">
                <a:solidFill>
                  <a:srgbClr val="FFFFFF"/>
                </a:solidFill>
                <a:cs typeface="Geneva" charset="0"/>
              </a:rPr>
              <a:t>EMBL Hamburg at </a:t>
            </a:r>
            <a:r>
              <a:rPr lang="en-GB" sz="1800" dirty="0">
                <a:solidFill>
                  <a:srgbClr val="FFFFFF"/>
                </a:solidFill>
                <a:latin typeface="Arial Narrow"/>
                <a:cs typeface="Arial Narrow"/>
              </a:rPr>
              <a:t>PETRAIII </a:t>
            </a:r>
            <a:r>
              <a:rPr lang="en-GB" sz="1800" dirty="0" smtClean="0">
                <a:solidFill>
                  <a:srgbClr val="FFFFFF"/>
                </a:solidFill>
                <a:latin typeface="Arial Narrow"/>
                <a:cs typeface="Arial Narrow"/>
              </a:rPr>
              <a:t/>
            </a:r>
            <a:br>
              <a:rPr lang="en-GB" sz="1800" dirty="0" smtClean="0">
                <a:solidFill>
                  <a:srgbClr val="FFFFFF"/>
                </a:solidFill>
                <a:latin typeface="Arial Narrow"/>
                <a:cs typeface="Arial Narrow"/>
              </a:rPr>
            </a:br>
            <a:r>
              <a:rPr lang="en-GB" sz="1800" dirty="0" smtClean="0">
                <a:solidFill>
                  <a:srgbClr val="FFFFFF"/>
                </a:solidFill>
                <a:cs typeface="Geneva" charset="0"/>
              </a:rPr>
              <a:t>2 </a:t>
            </a:r>
            <a:r>
              <a:rPr lang="en-GB" sz="1800" dirty="0">
                <a:solidFill>
                  <a:srgbClr val="FFFFFF"/>
                </a:solidFill>
                <a:cs typeface="Geneva" charset="0"/>
              </a:rPr>
              <a:t>MX &amp; 1 SAXS</a:t>
            </a:r>
          </a:p>
        </p:txBody>
      </p:sp>
      <p:pic>
        <p:nvPicPr>
          <p:cNvPr id="28" name="Picture 2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0768" y="5522190"/>
            <a:ext cx="524932" cy="493204"/>
          </a:xfrm>
          <a:prstGeom prst="rect">
            <a:avLst/>
          </a:prstGeom>
        </p:spPr>
      </p:pic>
      <p:sp>
        <p:nvSpPr>
          <p:cNvPr id="29" name="TextBox 28"/>
          <p:cNvSpPr txBox="1"/>
          <p:nvPr/>
        </p:nvSpPr>
        <p:spPr>
          <a:xfrm>
            <a:off x="1327150" y="5570505"/>
            <a:ext cx="2510723" cy="430887"/>
          </a:xfrm>
          <a:prstGeom prst="rect">
            <a:avLst/>
          </a:prstGeom>
          <a:noFill/>
        </p:spPr>
        <p:txBody>
          <a:bodyPr wrap="none" rtlCol="0">
            <a:spAutoFit/>
          </a:bodyPr>
          <a:lstStyle/>
          <a:p>
            <a:r>
              <a:rPr lang="en-GB" sz="1100" dirty="0">
                <a:solidFill>
                  <a:srgbClr val="000000"/>
                </a:solidFill>
              </a:rPr>
              <a:t>Access to Neutron Sources</a:t>
            </a:r>
          </a:p>
          <a:p>
            <a:r>
              <a:rPr lang="en-GB" sz="1100" dirty="0" err="1">
                <a:solidFill>
                  <a:srgbClr val="000000"/>
                </a:solidFill>
              </a:rPr>
              <a:t>Deuteration</a:t>
            </a:r>
            <a:r>
              <a:rPr lang="en-GB" sz="1100" dirty="0">
                <a:solidFill>
                  <a:srgbClr val="000000"/>
                </a:solidFill>
              </a:rPr>
              <a:t> Isotope Labelling Facility</a:t>
            </a:r>
          </a:p>
        </p:txBody>
      </p:sp>
      <p:pic>
        <p:nvPicPr>
          <p:cNvPr id="32" name="Picture 31"/>
          <p:cNvPicPr>
            <a:picLocks noChangeAspect="1"/>
          </p:cNvPicPr>
          <p:nvPr/>
        </p:nvPicPr>
        <p:blipFill>
          <a:blip r:embed="rId6"/>
          <a:stretch>
            <a:fillRect/>
          </a:stretch>
        </p:blipFill>
        <p:spPr>
          <a:xfrm>
            <a:off x="4457794" y="5514932"/>
            <a:ext cx="1027112" cy="513556"/>
          </a:xfrm>
          <a:prstGeom prst="rect">
            <a:avLst/>
          </a:prstGeom>
        </p:spPr>
      </p:pic>
      <p:sp>
        <p:nvSpPr>
          <p:cNvPr id="6" name="Content Placeholder 3"/>
          <p:cNvSpPr txBox="1">
            <a:spLocks/>
          </p:cNvSpPr>
          <p:nvPr/>
        </p:nvSpPr>
        <p:spPr bwMode="auto">
          <a:xfrm>
            <a:off x="401860" y="3362322"/>
            <a:ext cx="8534400" cy="6096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Clr>
                <a:srgbClr val="529A43"/>
              </a:buClr>
              <a:buChar char="•"/>
              <a:defRPr sz="2400">
                <a:solidFill>
                  <a:srgbClr val="000000"/>
                </a:solidFill>
                <a:latin typeface="+mn-lt"/>
                <a:ea typeface="ＭＳ Ｐゴシック" charset="0"/>
                <a:cs typeface="+mn-cs"/>
              </a:defRPr>
            </a:lvl1pPr>
            <a:lvl2pPr marL="742950" indent="-285750" algn="l" rtl="0" eaLnBrk="0" fontAlgn="base" hangingPunct="0">
              <a:spcBef>
                <a:spcPct val="20000"/>
              </a:spcBef>
              <a:spcAft>
                <a:spcPct val="0"/>
              </a:spcAft>
              <a:buClr>
                <a:srgbClr val="529A43"/>
              </a:buClr>
              <a:buFont typeface="Times" charset="0"/>
              <a:buChar char="•"/>
              <a:defRPr sz="2000">
                <a:solidFill>
                  <a:srgbClr val="000000"/>
                </a:solidFill>
                <a:latin typeface="+mn-lt"/>
                <a:ea typeface="+mn-ea"/>
                <a:cs typeface="+mn-cs"/>
              </a:defRPr>
            </a:lvl2pPr>
            <a:lvl3pPr marL="1143000" indent="-228600" algn="l" rtl="0" eaLnBrk="0" fontAlgn="base" hangingPunct="0">
              <a:spcBef>
                <a:spcPct val="20000"/>
              </a:spcBef>
              <a:spcAft>
                <a:spcPct val="0"/>
              </a:spcAft>
              <a:buClr>
                <a:srgbClr val="529A43"/>
              </a:buClr>
              <a:buFont typeface="Times" charset="0"/>
              <a:buChar char="•"/>
              <a:defRPr sz="2000">
                <a:solidFill>
                  <a:srgbClr val="000000"/>
                </a:solidFill>
                <a:latin typeface="+mn-lt"/>
                <a:ea typeface="+mn-ea"/>
                <a:cs typeface="+mn-cs"/>
              </a:defRPr>
            </a:lvl3pPr>
            <a:lvl4pPr marL="1600200" indent="-228600" algn="l" rtl="0" eaLnBrk="0" fontAlgn="base" hangingPunct="0">
              <a:spcBef>
                <a:spcPct val="20000"/>
              </a:spcBef>
              <a:spcAft>
                <a:spcPct val="0"/>
              </a:spcAft>
              <a:buClr>
                <a:srgbClr val="529A43"/>
              </a:buClr>
              <a:buFont typeface="Times" charset="0"/>
              <a:buChar char="•"/>
              <a:defRPr sz="2000">
                <a:solidFill>
                  <a:srgbClr val="000000"/>
                </a:solidFill>
                <a:latin typeface="+mn-lt"/>
                <a:ea typeface="+mn-ea"/>
                <a:cs typeface="+mn-cs"/>
              </a:defRPr>
            </a:lvl4pPr>
            <a:lvl5pPr marL="2057400" indent="-228600" algn="l" rtl="0" eaLnBrk="0" fontAlgn="base" hangingPunct="0">
              <a:spcBef>
                <a:spcPct val="20000"/>
              </a:spcBef>
              <a:spcAft>
                <a:spcPct val="0"/>
              </a:spcAft>
              <a:buClr>
                <a:srgbClr val="529A43"/>
              </a:buClr>
              <a:buFont typeface="Times" charset="0"/>
              <a:buChar char="•"/>
              <a:defRPr sz="2000">
                <a:solidFill>
                  <a:srgbClr val="000000"/>
                </a:solidFill>
                <a:latin typeface="+mn-lt"/>
                <a:ea typeface="+mn-ea"/>
                <a:cs typeface="+mn-cs"/>
              </a:defRPr>
            </a:lvl5pPr>
            <a:lvl6pPr marL="2514600" indent="-228600" algn="l" rtl="0" fontAlgn="base">
              <a:spcBef>
                <a:spcPct val="20000"/>
              </a:spcBef>
              <a:spcAft>
                <a:spcPct val="0"/>
              </a:spcAft>
              <a:buClr>
                <a:schemeClr val="accent1"/>
              </a:buClr>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accent1"/>
              </a:buClr>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accent1"/>
              </a:buClr>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accent1"/>
              </a:buClr>
              <a:buFont typeface="Times" pitchFamily="-112" charset="0"/>
              <a:buChar char="•"/>
              <a:defRPr sz="2000">
                <a:solidFill>
                  <a:schemeClr val="tx1"/>
                </a:solidFill>
                <a:latin typeface="+mn-lt"/>
                <a:ea typeface="+mn-ea"/>
                <a:cs typeface="+mn-cs"/>
              </a:defRPr>
            </a:lvl9pPr>
          </a:lstStyle>
          <a:p>
            <a:pPr marL="0" indent="0" algn="ctr">
              <a:buNone/>
            </a:pPr>
            <a:r>
              <a:rPr lang="en-GB" sz="1300" dirty="0" err="1">
                <a:solidFill>
                  <a:srgbClr val="FFFFFF"/>
                </a:solidFill>
                <a:latin typeface="Arial" charset="0"/>
                <a:cs typeface="Geneva" charset="0"/>
              </a:rPr>
              <a:t>Beamlines</a:t>
            </a:r>
            <a:r>
              <a:rPr lang="en-GB" sz="1300" dirty="0">
                <a:solidFill>
                  <a:srgbClr val="FFFFFF"/>
                </a:solidFill>
                <a:latin typeface="Arial" charset="0"/>
                <a:cs typeface="Geneva" charset="0"/>
              </a:rPr>
              <a:t> are integrated into advanced facilities for </a:t>
            </a:r>
            <a:r>
              <a:rPr lang="en-GB" sz="1300" dirty="0" smtClean="0">
                <a:solidFill>
                  <a:srgbClr val="FFFFFF"/>
                </a:solidFill>
                <a:latin typeface="Arial" charset="0"/>
                <a:cs typeface="Geneva" charset="0"/>
              </a:rPr>
              <a:t/>
            </a:r>
            <a:br>
              <a:rPr lang="en-GB" sz="1300" dirty="0" smtClean="0">
                <a:solidFill>
                  <a:srgbClr val="FFFFFF"/>
                </a:solidFill>
                <a:latin typeface="Arial" charset="0"/>
                <a:cs typeface="Geneva" charset="0"/>
              </a:rPr>
            </a:br>
            <a:r>
              <a:rPr lang="en-GB" sz="1300" dirty="0" smtClean="0">
                <a:solidFill>
                  <a:srgbClr val="FFFFFF"/>
                </a:solidFill>
                <a:latin typeface="Arial" charset="0"/>
                <a:cs typeface="Geneva" charset="0"/>
              </a:rPr>
              <a:t>biological </a:t>
            </a:r>
            <a:r>
              <a:rPr lang="en-GB" sz="1300" dirty="0">
                <a:solidFill>
                  <a:srgbClr val="FFFFFF"/>
                </a:solidFill>
                <a:latin typeface="Arial" charset="0"/>
                <a:cs typeface="Geneva" charset="0"/>
              </a:rPr>
              <a:t>sample preparation, characterisation, crystallisation, X-ray data processing and evaluation</a:t>
            </a:r>
          </a:p>
          <a:p>
            <a:pPr algn="ctr"/>
            <a:endParaRPr lang="en-GB" sz="1300" dirty="0">
              <a:solidFill>
                <a:srgbClr val="FFFFFF"/>
              </a:solidFill>
              <a:latin typeface="Arial" charset="0"/>
              <a:cs typeface="Geneva" charset="0"/>
            </a:endParaRPr>
          </a:p>
          <a:p>
            <a:pPr algn="ctr"/>
            <a:endParaRPr lang="en-GB" sz="1300" dirty="0">
              <a:solidFill>
                <a:srgbClr val="FFFFFF"/>
              </a:solidFill>
              <a:latin typeface="Arial" charset="0"/>
              <a:cs typeface="Geneva" charset="0"/>
            </a:endParaRPr>
          </a:p>
        </p:txBody>
      </p:sp>
      <p:pic>
        <p:nvPicPr>
          <p:cNvPr id="11" name="Picture 10"/>
          <p:cNvPicPr>
            <a:picLocks noChangeAspect="1"/>
          </p:cNvPicPr>
          <p:nvPr/>
        </p:nvPicPr>
        <p:blipFill>
          <a:blip r:embed="rId7"/>
          <a:stretch>
            <a:fillRect/>
          </a:stretch>
        </p:blipFill>
        <p:spPr>
          <a:xfrm>
            <a:off x="1651002" y="3898900"/>
            <a:ext cx="1461655" cy="972000"/>
          </a:xfrm>
          <a:prstGeom prst="rect">
            <a:avLst/>
          </a:prstGeom>
        </p:spPr>
      </p:pic>
      <p:pic>
        <p:nvPicPr>
          <p:cNvPr id="12" name="Picture 11"/>
          <p:cNvPicPr>
            <a:picLocks noChangeAspect="1"/>
          </p:cNvPicPr>
          <p:nvPr/>
        </p:nvPicPr>
        <p:blipFill>
          <a:blip r:embed="rId8"/>
          <a:stretch>
            <a:fillRect/>
          </a:stretch>
        </p:blipFill>
        <p:spPr>
          <a:xfrm>
            <a:off x="95252" y="3898900"/>
            <a:ext cx="1495383" cy="972000"/>
          </a:xfrm>
          <a:prstGeom prst="rect">
            <a:avLst/>
          </a:prstGeom>
        </p:spPr>
      </p:pic>
      <p:sp>
        <p:nvSpPr>
          <p:cNvPr id="13" name="TextBox 12"/>
          <p:cNvSpPr txBox="1"/>
          <p:nvPr/>
        </p:nvSpPr>
        <p:spPr>
          <a:xfrm>
            <a:off x="1651000" y="4895105"/>
            <a:ext cx="1460500" cy="430887"/>
          </a:xfrm>
          <a:prstGeom prst="rect">
            <a:avLst/>
          </a:prstGeom>
          <a:noFill/>
        </p:spPr>
        <p:txBody>
          <a:bodyPr wrap="square" rtlCol="0">
            <a:spAutoFit/>
          </a:bodyPr>
          <a:lstStyle/>
          <a:p>
            <a:pPr algn="ctr"/>
            <a:r>
              <a:rPr lang="en-GB" sz="1100" dirty="0">
                <a:solidFill>
                  <a:schemeClr val="accent4"/>
                </a:solidFill>
              </a:rPr>
              <a:t>High-throughput </a:t>
            </a:r>
          </a:p>
          <a:p>
            <a:pPr algn="ctr"/>
            <a:r>
              <a:rPr lang="en-GB" sz="1100" dirty="0">
                <a:solidFill>
                  <a:schemeClr val="accent4"/>
                </a:solidFill>
              </a:rPr>
              <a:t>crystallisation</a:t>
            </a:r>
          </a:p>
        </p:txBody>
      </p:sp>
      <p:pic>
        <p:nvPicPr>
          <p:cNvPr id="14" name="Picture 13"/>
          <p:cNvPicPr>
            <a:picLocks noChangeAspect="1"/>
          </p:cNvPicPr>
          <p:nvPr/>
        </p:nvPicPr>
        <p:blipFill>
          <a:blip r:embed="rId9"/>
          <a:stretch>
            <a:fillRect/>
          </a:stretch>
        </p:blipFill>
        <p:spPr>
          <a:xfrm>
            <a:off x="3175000" y="3897313"/>
            <a:ext cx="1296000" cy="972000"/>
          </a:xfrm>
          <a:prstGeom prst="rect">
            <a:avLst/>
          </a:prstGeom>
        </p:spPr>
      </p:pic>
      <p:sp>
        <p:nvSpPr>
          <p:cNvPr id="15" name="TextBox 14"/>
          <p:cNvSpPr txBox="1"/>
          <p:nvPr/>
        </p:nvSpPr>
        <p:spPr>
          <a:xfrm>
            <a:off x="3175000" y="4901455"/>
            <a:ext cx="1299882" cy="430887"/>
          </a:xfrm>
          <a:prstGeom prst="rect">
            <a:avLst/>
          </a:prstGeom>
          <a:noFill/>
        </p:spPr>
        <p:txBody>
          <a:bodyPr wrap="square" rtlCol="0">
            <a:spAutoFit/>
          </a:bodyPr>
          <a:lstStyle/>
          <a:p>
            <a:pPr algn="ctr"/>
            <a:r>
              <a:rPr lang="en-GB" sz="1100" dirty="0">
                <a:solidFill>
                  <a:schemeClr val="accent4"/>
                </a:solidFill>
              </a:rPr>
              <a:t>Analysis </a:t>
            </a:r>
            <a:r>
              <a:rPr lang="en-GB" sz="1100" dirty="0" smtClean="0">
                <a:solidFill>
                  <a:schemeClr val="accent4"/>
                </a:solidFill>
              </a:rPr>
              <a:t>of interactions</a:t>
            </a:r>
            <a:endParaRPr lang="en-GB" sz="1100" dirty="0">
              <a:solidFill>
                <a:schemeClr val="accent4"/>
              </a:solidFill>
            </a:endParaRPr>
          </a:p>
        </p:txBody>
      </p:sp>
      <p:sp>
        <p:nvSpPr>
          <p:cNvPr id="16" name="TextBox 15"/>
          <p:cNvSpPr txBox="1"/>
          <p:nvPr/>
        </p:nvSpPr>
        <p:spPr>
          <a:xfrm>
            <a:off x="89647" y="4901455"/>
            <a:ext cx="1501587" cy="430887"/>
          </a:xfrm>
          <a:prstGeom prst="rect">
            <a:avLst/>
          </a:prstGeom>
          <a:noFill/>
        </p:spPr>
        <p:txBody>
          <a:bodyPr wrap="square" rtlCol="0">
            <a:spAutoFit/>
          </a:bodyPr>
          <a:lstStyle/>
          <a:p>
            <a:pPr algn="ctr"/>
            <a:r>
              <a:rPr lang="en-GB" sz="1100" dirty="0">
                <a:solidFill>
                  <a:schemeClr val="accent4"/>
                </a:solidFill>
              </a:rPr>
              <a:t>High-throughput </a:t>
            </a:r>
          </a:p>
          <a:p>
            <a:pPr algn="ctr"/>
            <a:r>
              <a:rPr lang="en-GB" sz="1100" dirty="0">
                <a:solidFill>
                  <a:schemeClr val="accent4"/>
                </a:solidFill>
              </a:rPr>
              <a:t>expression</a:t>
            </a:r>
          </a:p>
        </p:txBody>
      </p:sp>
      <p:pic>
        <p:nvPicPr>
          <p:cNvPr id="17" name="Picture 16"/>
          <p:cNvPicPr>
            <a:picLocks noChangeAspect="1"/>
          </p:cNvPicPr>
          <p:nvPr/>
        </p:nvPicPr>
        <p:blipFill>
          <a:blip r:embed="rId10"/>
          <a:stretch>
            <a:fillRect/>
          </a:stretch>
        </p:blipFill>
        <p:spPr>
          <a:xfrm>
            <a:off x="4711701" y="3896814"/>
            <a:ext cx="1295996" cy="971996"/>
          </a:xfrm>
          <a:prstGeom prst="rect">
            <a:avLst/>
          </a:prstGeom>
        </p:spPr>
      </p:pic>
      <p:sp>
        <p:nvSpPr>
          <p:cNvPr id="18" name="TextBox 17"/>
          <p:cNvSpPr txBox="1"/>
          <p:nvPr/>
        </p:nvSpPr>
        <p:spPr>
          <a:xfrm>
            <a:off x="4586944" y="4912568"/>
            <a:ext cx="1524000" cy="430887"/>
          </a:xfrm>
          <a:prstGeom prst="rect">
            <a:avLst/>
          </a:prstGeom>
          <a:noFill/>
        </p:spPr>
        <p:txBody>
          <a:bodyPr wrap="square" rtlCol="0">
            <a:spAutoFit/>
          </a:bodyPr>
          <a:lstStyle/>
          <a:p>
            <a:pPr algn="ctr"/>
            <a:r>
              <a:rPr lang="en-GB" sz="1100" spc="-70" dirty="0">
                <a:solidFill>
                  <a:schemeClr val="accent4"/>
                </a:solidFill>
              </a:rPr>
              <a:t>Sample </a:t>
            </a:r>
            <a:r>
              <a:rPr lang="en-GB" sz="1100" spc="-70" dirty="0" smtClean="0">
                <a:solidFill>
                  <a:schemeClr val="accent4"/>
                </a:solidFill>
              </a:rPr>
              <a:t>preparation </a:t>
            </a:r>
            <a:endParaRPr lang="en-GB" sz="1100" spc="-70" dirty="0">
              <a:solidFill>
                <a:schemeClr val="accent4"/>
              </a:solidFill>
            </a:endParaRPr>
          </a:p>
          <a:p>
            <a:pPr algn="ctr"/>
            <a:r>
              <a:rPr lang="en-GB" sz="1100" spc="-70" dirty="0">
                <a:solidFill>
                  <a:schemeClr val="accent4"/>
                </a:solidFill>
              </a:rPr>
              <a:t>&amp; characterisation</a:t>
            </a:r>
          </a:p>
        </p:txBody>
      </p:sp>
      <p:pic>
        <p:nvPicPr>
          <p:cNvPr id="19" name="Picture 18"/>
          <p:cNvPicPr>
            <a:picLocks noChangeAspect="1"/>
          </p:cNvPicPr>
          <p:nvPr/>
        </p:nvPicPr>
        <p:blipFill>
          <a:blip r:embed="rId7"/>
          <a:stretch>
            <a:fillRect/>
          </a:stretch>
        </p:blipFill>
        <p:spPr>
          <a:xfrm>
            <a:off x="6070602" y="3903213"/>
            <a:ext cx="1461655" cy="972000"/>
          </a:xfrm>
          <a:prstGeom prst="rect">
            <a:avLst/>
          </a:prstGeom>
        </p:spPr>
      </p:pic>
      <p:sp>
        <p:nvSpPr>
          <p:cNvPr id="20" name="TextBox 19"/>
          <p:cNvSpPr txBox="1"/>
          <p:nvPr/>
        </p:nvSpPr>
        <p:spPr>
          <a:xfrm>
            <a:off x="6076950" y="4912118"/>
            <a:ext cx="1454150" cy="430887"/>
          </a:xfrm>
          <a:prstGeom prst="rect">
            <a:avLst/>
          </a:prstGeom>
          <a:noFill/>
        </p:spPr>
        <p:txBody>
          <a:bodyPr wrap="square" rtlCol="0">
            <a:spAutoFit/>
          </a:bodyPr>
          <a:lstStyle/>
          <a:p>
            <a:pPr algn="ctr"/>
            <a:r>
              <a:rPr lang="en-GB" sz="1100" dirty="0">
                <a:solidFill>
                  <a:schemeClr val="accent4"/>
                </a:solidFill>
              </a:rPr>
              <a:t>High-throughput </a:t>
            </a:r>
          </a:p>
          <a:p>
            <a:pPr algn="ctr"/>
            <a:r>
              <a:rPr lang="en-GB" sz="1100" dirty="0">
                <a:solidFill>
                  <a:schemeClr val="accent4"/>
                </a:solidFill>
              </a:rPr>
              <a:t>crystallisation</a:t>
            </a:r>
          </a:p>
        </p:txBody>
      </p:sp>
      <p:pic>
        <p:nvPicPr>
          <p:cNvPr id="21" name="Picture 20"/>
          <p:cNvPicPr>
            <a:picLocks noChangeAspect="1"/>
          </p:cNvPicPr>
          <p:nvPr/>
        </p:nvPicPr>
        <p:blipFill>
          <a:blip r:embed="rId11"/>
          <a:stretch>
            <a:fillRect/>
          </a:stretch>
        </p:blipFill>
        <p:spPr>
          <a:xfrm>
            <a:off x="7588251" y="3903213"/>
            <a:ext cx="1466379" cy="972000"/>
          </a:xfrm>
          <a:prstGeom prst="rect">
            <a:avLst/>
          </a:prstGeom>
        </p:spPr>
      </p:pic>
      <p:sp>
        <p:nvSpPr>
          <p:cNvPr id="22" name="TextBox 21"/>
          <p:cNvSpPr txBox="1"/>
          <p:nvPr/>
        </p:nvSpPr>
        <p:spPr>
          <a:xfrm>
            <a:off x="7505700" y="4912568"/>
            <a:ext cx="1631951" cy="430887"/>
          </a:xfrm>
          <a:prstGeom prst="rect">
            <a:avLst/>
          </a:prstGeom>
          <a:noFill/>
        </p:spPr>
        <p:txBody>
          <a:bodyPr wrap="square" rtlCol="0">
            <a:spAutoFit/>
          </a:bodyPr>
          <a:lstStyle/>
          <a:p>
            <a:pPr algn="ctr"/>
            <a:r>
              <a:rPr lang="en-GB" sz="1100" dirty="0">
                <a:solidFill>
                  <a:schemeClr val="accent4"/>
                </a:solidFill>
              </a:rPr>
              <a:t>Computational </a:t>
            </a:r>
          </a:p>
          <a:p>
            <a:pPr algn="ctr"/>
            <a:r>
              <a:rPr lang="en-GB" sz="1100" dirty="0">
                <a:solidFill>
                  <a:schemeClr val="accent4"/>
                </a:solidFill>
              </a:rPr>
              <a:t>facilities &amp; software</a:t>
            </a:r>
          </a:p>
        </p:txBody>
      </p:sp>
      <p:pic>
        <p:nvPicPr>
          <p:cNvPr id="31" name="Picture 30" descr="Atsas25.tif"/>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963489" y="5502087"/>
            <a:ext cx="438305" cy="561681"/>
          </a:xfrm>
          <a:prstGeom prst="rect">
            <a:avLst/>
          </a:prstGeom>
        </p:spPr>
      </p:pic>
      <p:pic>
        <p:nvPicPr>
          <p:cNvPr id="35" name="Picture 34" descr="Screen Shot 2014-12-09 at 15.17.01.png"/>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8484270" y="5509901"/>
            <a:ext cx="561336" cy="519236"/>
          </a:xfrm>
          <a:prstGeom prst="rect">
            <a:avLst/>
          </a:prstGeom>
        </p:spPr>
      </p:pic>
      <p:sp>
        <p:nvSpPr>
          <p:cNvPr id="40" name="Rectangle 39"/>
          <p:cNvSpPr/>
          <p:nvPr/>
        </p:nvSpPr>
        <p:spPr bwMode="auto">
          <a:xfrm>
            <a:off x="3067050" y="2612755"/>
            <a:ext cx="641350" cy="609659"/>
          </a:xfrm>
          <a:prstGeom prst="rect">
            <a:avLst/>
          </a:prstGeom>
          <a:solidFill>
            <a:schemeClr val="bg1"/>
          </a:solidFill>
          <a:ln w="9525" cap="flat" cmpd="sng" algn="ctr">
            <a:noFill/>
            <a:prstDash val="solid"/>
            <a:round/>
            <a:headEnd type="none" w="med" len="med"/>
            <a:tailEnd type="none" w="med" len="med"/>
          </a:ln>
          <a:effectLst/>
        </p:spPr>
        <p:txBody>
          <a:bodyPr vert="horz" wrap="square" lIns="91395" tIns="45696" rIns="91395" bIns="45696" numCol="1" rtlCol="0" anchor="t" anchorCtr="0" compatLnSpc="1">
            <a:prstTxWarp prst="textNoShape">
              <a:avLst/>
            </a:prstTxWarp>
          </a:bodyPr>
          <a:lstStyle/>
          <a:p>
            <a:pPr defTabSz="913950" eaLnBrk="0" hangingPunct="0"/>
            <a:endParaRPr lang="en-US">
              <a:solidFill>
                <a:srgbClr val="FFFFFF"/>
              </a:solidFill>
              <a:latin typeface="Arial" pitchFamily="-112" charset="0"/>
              <a:ea typeface="Geneva" pitchFamily="-112" charset="0"/>
              <a:cs typeface="Geneva" pitchFamily="-112" charset="0"/>
            </a:endParaRPr>
          </a:p>
        </p:txBody>
      </p:sp>
      <p:pic>
        <p:nvPicPr>
          <p:cNvPr id="25" name="Picture 24"/>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199279" y="2684780"/>
            <a:ext cx="387349" cy="464820"/>
          </a:xfrm>
          <a:prstGeom prst="rect">
            <a:avLst/>
          </a:prstGeom>
        </p:spPr>
      </p:pic>
      <p:sp>
        <p:nvSpPr>
          <p:cNvPr id="41" name="Rectangle 40"/>
          <p:cNvSpPr/>
          <p:nvPr/>
        </p:nvSpPr>
        <p:spPr bwMode="auto">
          <a:xfrm>
            <a:off x="7773521" y="2613876"/>
            <a:ext cx="641350" cy="609659"/>
          </a:xfrm>
          <a:prstGeom prst="rect">
            <a:avLst/>
          </a:prstGeom>
          <a:solidFill>
            <a:schemeClr val="bg1"/>
          </a:solidFill>
          <a:ln w="9525" cap="flat" cmpd="sng" algn="ctr">
            <a:noFill/>
            <a:prstDash val="solid"/>
            <a:round/>
            <a:headEnd type="none" w="med" len="med"/>
            <a:tailEnd type="none" w="med" len="med"/>
          </a:ln>
          <a:effectLst/>
        </p:spPr>
        <p:txBody>
          <a:bodyPr vert="horz" wrap="square" lIns="91395" tIns="45696" rIns="91395" bIns="45696" numCol="1" rtlCol="0" anchor="t" anchorCtr="0" compatLnSpc="1">
            <a:prstTxWarp prst="textNoShape">
              <a:avLst/>
            </a:prstTxWarp>
          </a:bodyPr>
          <a:lstStyle/>
          <a:p>
            <a:pPr defTabSz="913950" eaLnBrk="0" hangingPunct="0"/>
            <a:endParaRPr lang="en-US">
              <a:solidFill>
                <a:srgbClr val="FFFFFF"/>
              </a:solidFill>
              <a:latin typeface="Arial" pitchFamily="-112" charset="0"/>
              <a:ea typeface="Geneva" pitchFamily="-112" charset="0"/>
              <a:cs typeface="Geneva" pitchFamily="-112" charset="0"/>
            </a:endParaRPr>
          </a:p>
        </p:txBody>
      </p:sp>
      <p:pic>
        <p:nvPicPr>
          <p:cNvPr id="26" name="Picture 25"/>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891640" y="2720042"/>
            <a:ext cx="427981" cy="427981"/>
          </a:xfrm>
          <a:prstGeom prst="rect">
            <a:avLst/>
          </a:prstGeom>
        </p:spPr>
      </p:pic>
    </p:spTree>
    <p:extLst>
      <p:ext uri="{BB962C8B-B14F-4D97-AF65-F5344CB8AC3E}">
        <p14:creationId xmlns:p14="http://schemas.microsoft.com/office/powerpoint/2010/main" val="4196456899"/>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45355" y="6032501"/>
            <a:ext cx="9216571" cy="89807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Geneva" pitchFamily="-112" charset="0"/>
              <a:cs typeface="Geneva" pitchFamily="-112" charset="0"/>
            </a:endParaRPr>
          </a:p>
        </p:txBody>
      </p:sp>
      <p:sp>
        <p:nvSpPr>
          <p:cNvPr id="31754" name="Title 1"/>
          <p:cNvSpPr>
            <a:spLocks noGrp="1"/>
          </p:cNvSpPr>
          <p:nvPr>
            <p:ph type="title"/>
          </p:nvPr>
        </p:nvSpPr>
        <p:spPr>
          <a:xfrm>
            <a:off x="533400" y="295729"/>
            <a:ext cx="8153400" cy="762000"/>
          </a:xfrm>
        </p:spPr>
        <p:txBody>
          <a:bodyPr/>
          <a:lstStyle/>
          <a:p>
            <a:r>
              <a:rPr lang="en-US" altLang="en-US" dirty="0" smtClean="0">
                <a:latin typeface="Arial"/>
                <a:ea typeface="ＭＳ Ｐゴシック" pitchFamily="34" charset="-128"/>
                <a:cs typeface="Arial"/>
              </a:rPr>
              <a:t>Infrastructure: Data resources at EMBL-EBI</a:t>
            </a:r>
          </a:p>
        </p:txBody>
      </p:sp>
      <p:grpSp>
        <p:nvGrpSpPr>
          <p:cNvPr id="11" name="Group 10"/>
          <p:cNvGrpSpPr/>
          <p:nvPr/>
        </p:nvGrpSpPr>
        <p:grpSpPr>
          <a:xfrm>
            <a:off x="93663" y="821643"/>
            <a:ext cx="9050339" cy="5968989"/>
            <a:chOff x="93663" y="776288"/>
            <a:chExt cx="9050339" cy="5968989"/>
          </a:xfrm>
        </p:grpSpPr>
        <p:pic>
          <p:nvPicPr>
            <p:cNvPr id="31745" name="Picture 2" descr="Arrow_with_sitting_man.jpe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7325" y="1152526"/>
              <a:ext cx="5969000" cy="5453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46" name="Rounded Rectangle 28"/>
            <p:cNvSpPr>
              <a:spLocks noChangeArrowheads="1"/>
            </p:cNvSpPr>
            <p:nvPr/>
          </p:nvSpPr>
          <p:spPr bwMode="auto">
            <a:xfrm>
              <a:off x="168276" y="3402018"/>
              <a:ext cx="1946275" cy="603051"/>
            </a:xfrm>
            <a:prstGeom prst="roundRect">
              <a:avLst>
                <a:gd name="adj" fmla="val 16667"/>
              </a:avLst>
            </a:prstGeom>
            <a:solidFill>
              <a:srgbClr val="A4C7E2"/>
            </a:solidFill>
            <a:ln>
              <a:noFill/>
            </a:ln>
            <a:extLst>
              <a:ext uri="{91240B29-F687-4f45-9708-019B960494DF}">
                <a14:hiddenLine xmlns:a14="http://schemas.microsoft.com/office/drawing/2010/main" xmlns="" w="9525">
                  <a:solidFill>
                    <a:srgbClr val="000000"/>
                  </a:solidFill>
                  <a:round/>
                  <a:headEnd/>
                  <a:tailEnd/>
                </a14:hiddenLine>
              </a:ext>
            </a:extLst>
          </p:spPr>
          <p:txBody>
            <a:bodyPr lIns="91395" tIns="45696" rIns="91395" bIns="45696"/>
            <a:lstStyle>
              <a:lvl1pPr defTabSz="1981200" eaLnBrk="0" hangingPunct="0">
                <a:defRPr sz="2400">
                  <a:solidFill>
                    <a:schemeClr val="tx1"/>
                  </a:solidFill>
                  <a:latin typeface="Arial" pitchFamily="34" charset="0"/>
                  <a:ea typeface="ＭＳ Ｐゴシック" pitchFamily="34" charset="-128"/>
                </a:defRPr>
              </a:lvl1pPr>
              <a:lvl2pPr marL="742950" indent="-285750" defTabSz="1981200" eaLnBrk="0" hangingPunct="0">
                <a:defRPr sz="2400">
                  <a:solidFill>
                    <a:schemeClr val="tx1"/>
                  </a:solidFill>
                  <a:latin typeface="Arial" pitchFamily="34" charset="0"/>
                  <a:ea typeface="ＭＳ Ｐゴシック" pitchFamily="34" charset="-128"/>
                </a:defRPr>
              </a:lvl2pPr>
              <a:lvl3pPr marL="1143000" indent="-228600" defTabSz="1981200" eaLnBrk="0" hangingPunct="0">
                <a:defRPr sz="2400">
                  <a:solidFill>
                    <a:schemeClr val="tx1"/>
                  </a:solidFill>
                  <a:latin typeface="Arial" pitchFamily="34" charset="0"/>
                  <a:ea typeface="ＭＳ Ｐゴシック" pitchFamily="34" charset="-128"/>
                </a:defRPr>
              </a:lvl3pPr>
              <a:lvl4pPr marL="1600200" indent="-228600" defTabSz="1981200" eaLnBrk="0" hangingPunct="0">
                <a:defRPr sz="2400">
                  <a:solidFill>
                    <a:schemeClr val="tx1"/>
                  </a:solidFill>
                  <a:latin typeface="Arial" pitchFamily="34" charset="0"/>
                  <a:ea typeface="ＭＳ Ｐゴシック" pitchFamily="34" charset="-128"/>
                </a:defRPr>
              </a:lvl4pPr>
              <a:lvl5pPr marL="2057400" indent="-228600" defTabSz="1981200" eaLnBrk="0" hangingPunct="0">
                <a:defRPr sz="2400">
                  <a:solidFill>
                    <a:schemeClr val="tx1"/>
                  </a:solidFill>
                  <a:latin typeface="Arial" pitchFamily="34" charset="0"/>
                  <a:ea typeface="ＭＳ Ｐゴシック" pitchFamily="34" charset="-128"/>
                </a:defRPr>
              </a:lvl5pPr>
              <a:lvl6pPr marL="2514600" indent="-228600" defTabSz="1981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1981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1981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1981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5200"/>
            </a:p>
          </p:txBody>
        </p:sp>
        <p:sp>
          <p:nvSpPr>
            <p:cNvPr id="31747" name="Rounded Rectangle 27"/>
            <p:cNvSpPr>
              <a:spLocks noChangeArrowheads="1"/>
            </p:cNvSpPr>
            <p:nvPr/>
          </p:nvSpPr>
          <p:spPr bwMode="auto">
            <a:xfrm>
              <a:off x="171452" y="6166426"/>
              <a:ext cx="2744366" cy="430931"/>
            </a:xfrm>
            <a:prstGeom prst="roundRect">
              <a:avLst>
                <a:gd name="adj" fmla="val 16667"/>
              </a:avLst>
            </a:prstGeom>
            <a:solidFill>
              <a:srgbClr val="FFB4AA"/>
            </a:solidFill>
            <a:ln>
              <a:noFill/>
            </a:ln>
            <a:extLst>
              <a:ext uri="{91240B29-F687-4f45-9708-019B960494DF}">
                <a14:hiddenLine xmlns:a14="http://schemas.microsoft.com/office/drawing/2010/main" xmlns="" w="9525">
                  <a:solidFill>
                    <a:srgbClr val="000000"/>
                  </a:solidFill>
                  <a:round/>
                  <a:headEnd/>
                  <a:tailEnd/>
                </a14:hiddenLine>
              </a:ext>
            </a:extLst>
          </p:spPr>
          <p:txBody>
            <a:bodyPr lIns="91395" tIns="45696" rIns="91395" bIns="45696"/>
            <a:lstStyle>
              <a:lvl1pPr defTabSz="1981200" eaLnBrk="0" hangingPunct="0">
                <a:defRPr sz="2400">
                  <a:solidFill>
                    <a:schemeClr val="tx1"/>
                  </a:solidFill>
                  <a:latin typeface="Arial" pitchFamily="34" charset="0"/>
                  <a:ea typeface="ＭＳ Ｐゴシック" pitchFamily="34" charset="-128"/>
                </a:defRPr>
              </a:lvl1pPr>
              <a:lvl2pPr marL="742950" indent="-285750" defTabSz="1981200" eaLnBrk="0" hangingPunct="0">
                <a:defRPr sz="2400">
                  <a:solidFill>
                    <a:schemeClr val="tx1"/>
                  </a:solidFill>
                  <a:latin typeface="Arial" pitchFamily="34" charset="0"/>
                  <a:ea typeface="ＭＳ Ｐゴシック" pitchFamily="34" charset="-128"/>
                </a:defRPr>
              </a:lvl2pPr>
              <a:lvl3pPr marL="1143000" indent="-228600" defTabSz="1981200" eaLnBrk="0" hangingPunct="0">
                <a:defRPr sz="2400">
                  <a:solidFill>
                    <a:schemeClr val="tx1"/>
                  </a:solidFill>
                  <a:latin typeface="Arial" pitchFamily="34" charset="0"/>
                  <a:ea typeface="ＭＳ Ｐゴシック" pitchFamily="34" charset="-128"/>
                </a:defRPr>
              </a:lvl3pPr>
              <a:lvl4pPr marL="1600200" indent="-228600" defTabSz="1981200" eaLnBrk="0" hangingPunct="0">
                <a:defRPr sz="2400">
                  <a:solidFill>
                    <a:schemeClr val="tx1"/>
                  </a:solidFill>
                  <a:latin typeface="Arial" pitchFamily="34" charset="0"/>
                  <a:ea typeface="ＭＳ Ｐゴシック" pitchFamily="34" charset="-128"/>
                </a:defRPr>
              </a:lvl4pPr>
              <a:lvl5pPr marL="2057400" indent="-228600" defTabSz="1981200" eaLnBrk="0" hangingPunct="0">
                <a:defRPr sz="2400">
                  <a:solidFill>
                    <a:schemeClr val="tx1"/>
                  </a:solidFill>
                  <a:latin typeface="Arial" pitchFamily="34" charset="0"/>
                  <a:ea typeface="ＭＳ Ｐゴシック" pitchFamily="34" charset="-128"/>
                </a:defRPr>
              </a:lvl5pPr>
              <a:lvl6pPr marL="2514600" indent="-228600" defTabSz="1981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1981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1981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1981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5200"/>
            </a:p>
          </p:txBody>
        </p:sp>
        <p:sp>
          <p:nvSpPr>
            <p:cNvPr id="31748" name="Rounded Rectangle 26"/>
            <p:cNvSpPr>
              <a:spLocks noChangeArrowheads="1"/>
            </p:cNvSpPr>
            <p:nvPr/>
          </p:nvSpPr>
          <p:spPr bwMode="auto">
            <a:xfrm>
              <a:off x="6088063" y="6097593"/>
              <a:ext cx="1148233" cy="573087"/>
            </a:xfrm>
            <a:prstGeom prst="roundRect">
              <a:avLst>
                <a:gd name="adj" fmla="val 16667"/>
              </a:avLst>
            </a:prstGeom>
            <a:solidFill>
              <a:srgbClr val="FFB4AA"/>
            </a:solidFill>
            <a:ln>
              <a:noFill/>
            </a:ln>
            <a:extLst>
              <a:ext uri="{91240B29-F687-4f45-9708-019B960494DF}">
                <a14:hiddenLine xmlns:a14="http://schemas.microsoft.com/office/drawing/2010/main" xmlns="" w="9525">
                  <a:solidFill>
                    <a:srgbClr val="000000"/>
                  </a:solidFill>
                  <a:round/>
                  <a:headEnd/>
                  <a:tailEnd/>
                </a14:hiddenLine>
              </a:ext>
            </a:extLst>
          </p:spPr>
          <p:txBody>
            <a:bodyPr lIns="91395" tIns="45696" rIns="91395" bIns="45696"/>
            <a:lstStyle>
              <a:lvl1pPr defTabSz="1981200" eaLnBrk="0" hangingPunct="0">
                <a:defRPr sz="2400">
                  <a:solidFill>
                    <a:schemeClr val="tx1"/>
                  </a:solidFill>
                  <a:latin typeface="Arial" pitchFamily="34" charset="0"/>
                  <a:ea typeface="ＭＳ Ｐゴシック" pitchFamily="34" charset="-128"/>
                </a:defRPr>
              </a:lvl1pPr>
              <a:lvl2pPr marL="742950" indent="-285750" defTabSz="1981200" eaLnBrk="0" hangingPunct="0">
                <a:defRPr sz="2400">
                  <a:solidFill>
                    <a:schemeClr val="tx1"/>
                  </a:solidFill>
                  <a:latin typeface="Arial" pitchFamily="34" charset="0"/>
                  <a:ea typeface="ＭＳ Ｐゴシック" pitchFamily="34" charset="-128"/>
                </a:defRPr>
              </a:lvl2pPr>
              <a:lvl3pPr marL="1143000" indent="-228600" defTabSz="1981200" eaLnBrk="0" hangingPunct="0">
                <a:defRPr sz="2400">
                  <a:solidFill>
                    <a:schemeClr val="tx1"/>
                  </a:solidFill>
                  <a:latin typeface="Arial" pitchFamily="34" charset="0"/>
                  <a:ea typeface="ＭＳ Ｐゴシック" pitchFamily="34" charset="-128"/>
                </a:defRPr>
              </a:lvl3pPr>
              <a:lvl4pPr marL="1600200" indent="-228600" defTabSz="1981200" eaLnBrk="0" hangingPunct="0">
                <a:defRPr sz="2400">
                  <a:solidFill>
                    <a:schemeClr val="tx1"/>
                  </a:solidFill>
                  <a:latin typeface="Arial" pitchFamily="34" charset="0"/>
                  <a:ea typeface="ＭＳ Ｐゴシック" pitchFamily="34" charset="-128"/>
                </a:defRPr>
              </a:lvl4pPr>
              <a:lvl5pPr marL="2057400" indent="-228600" defTabSz="1981200" eaLnBrk="0" hangingPunct="0">
                <a:defRPr sz="2400">
                  <a:solidFill>
                    <a:schemeClr val="tx1"/>
                  </a:solidFill>
                  <a:latin typeface="Arial" pitchFamily="34" charset="0"/>
                  <a:ea typeface="ＭＳ Ｐゴシック" pitchFamily="34" charset="-128"/>
                </a:defRPr>
              </a:lvl5pPr>
              <a:lvl6pPr marL="2514600" indent="-228600" defTabSz="1981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1981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1981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1981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5200">
                <a:solidFill>
                  <a:srgbClr val="5E5E5E"/>
                </a:solidFill>
              </a:endParaRPr>
            </a:p>
          </p:txBody>
        </p:sp>
        <p:sp>
          <p:nvSpPr>
            <p:cNvPr id="31749" name="Rounded Rectangle 25"/>
            <p:cNvSpPr>
              <a:spLocks noChangeArrowheads="1"/>
            </p:cNvSpPr>
            <p:nvPr/>
          </p:nvSpPr>
          <p:spPr bwMode="auto">
            <a:xfrm>
              <a:off x="6311900" y="5241930"/>
              <a:ext cx="1932508" cy="328613"/>
            </a:xfrm>
            <a:prstGeom prst="roundRect">
              <a:avLst>
                <a:gd name="adj" fmla="val 16667"/>
              </a:avLst>
            </a:prstGeom>
            <a:solidFill>
              <a:srgbClr val="FFC999"/>
            </a:solidFill>
            <a:ln>
              <a:noFill/>
            </a:ln>
            <a:extLst>
              <a:ext uri="{91240B29-F687-4f45-9708-019B960494DF}">
                <a14:hiddenLine xmlns:a14="http://schemas.microsoft.com/office/drawing/2010/main" xmlns="" w="9525">
                  <a:solidFill>
                    <a:srgbClr val="000000"/>
                  </a:solidFill>
                  <a:round/>
                  <a:headEnd/>
                  <a:tailEnd/>
                </a14:hiddenLine>
              </a:ext>
            </a:extLst>
          </p:spPr>
          <p:txBody>
            <a:bodyPr lIns="91395" tIns="45696" rIns="91395" bIns="45696"/>
            <a:lstStyle>
              <a:lvl1pPr defTabSz="1981200" eaLnBrk="0" hangingPunct="0">
                <a:defRPr sz="2400">
                  <a:solidFill>
                    <a:schemeClr val="tx1"/>
                  </a:solidFill>
                  <a:latin typeface="Arial" pitchFamily="34" charset="0"/>
                  <a:ea typeface="ＭＳ Ｐゴシック" pitchFamily="34" charset="-128"/>
                </a:defRPr>
              </a:lvl1pPr>
              <a:lvl2pPr marL="742950" indent="-285750" defTabSz="1981200" eaLnBrk="0" hangingPunct="0">
                <a:defRPr sz="2400">
                  <a:solidFill>
                    <a:schemeClr val="tx1"/>
                  </a:solidFill>
                  <a:latin typeface="Arial" pitchFamily="34" charset="0"/>
                  <a:ea typeface="ＭＳ Ｐゴシック" pitchFamily="34" charset="-128"/>
                </a:defRPr>
              </a:lvl2pPr>
              <a:lvl3pPr marL="1143000" indent="-228600" defTabSz="1981200" eaLnBrk="0" hangingPunct="0">
                <a:defRPr sz="2400">
                  <a:solidFill>
                    <a:schemeClr val="tx1"/>
                  </a:solidFill>
                  <a:latin typeface="Arial" pitchFamily="34" charset="0"/>
                  <a:ea typeface="ＭＳ Ｐゴシック" pitchFamily="34" charset="-128"/>
                </a:defRPr>
              </a:lvl3pPr>
              <a:lvl4pPr marL="1600200" indent="-228600" defTabSz="1981200" eaLnBrk="0" hangingPunct="0">
                <a:defRPr sz="2400">
                  <a:solidFill>
                    <a:schemeClr val="tx1"/>
                  </a:solidFill>
                  <a:latin typeface="Arial" pitchFamily="34" charset="0"/>
                  <a:ea typeface="ＭＳ Ｐゴシック" pitchFamily="34" charset="-128"/>
                </a:defRPr>
              </a:lvl4pPr>
              <a:lvl5pPr marL="2057400" indent="-228600" defTabSz="1981200" eaLnBrk="0" hangingPunct="0">
                <a:defRPr sz="2400">
                  <a:solidFill>
                    <a:schemeClr val="tx1"/>
                  </a:solidFill>
                  <a:latin typeface="Arial" pitchFamily="34" charset="0"/>
                  <a:ea typeface="ＭＳ Ｐゴシック" pitchFamily="34" charset="-128"/>
                </a:defRPr>
              </a:lvl5pPr>
              <a:lvl6pPr marL="2514600" indent="-228600" defTabSz="1981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1981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1981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1981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5200"/>
            </a:p>
          </p:txBody>
        </p:sp>
        <p:sp>
          <p:nvSpPr>
            <p:cNvPr id="25" name="Rounded Rectangle 24"/>
            <p:cNvSpPr/>
            <p:nvPr/>
          </p:nvSpPr>
          <p:spPr bwMode="auto">
            <a:xfrm>
              <a:off x="6521451" y="4149080"/>
              <a:ext cx="2299022" cy="432048"/>
            </a:xfrm>
            <a:prstGeom prst="roundRect">
              <a:avLst/>
            </a:prstGeom>
            <a:solidFill>
              <a:schemeClr val="accent5">
                <a:lumMod val="60000"/>
                <a:lumOff val="40000"/>
              </a:schemeClr>
            </a:solidFill>
            <a:ln w="9525" cap="flat" cmpd="sng" algn="ctr">
              <a:noFill/>
              <a:prstDash val="solid"/>
              <a:round/>
              <a:headEnd type="none" w="med" len="med"/>
              <a:tailEnd type="none" w="med" len="med"/>
            </a:ln>
            <a:effectLst/>
          </p:spPr>
          <p:txBody>
            <a:bodyPr lIns="91395" tIns="45696" rIns="91395" bIns="45696"/>
            <a:lstStyle/>
            <a:p>
              <a:pPr defTabSz="1980224" eaLnBrk="0" hangingPunct="0">
                <a:defRPr/>
              </a:pPr>
              <a:endParaRPr lang="en-US" sz="5200">
                <a:ea typeface="ＭＳ Ｐゴシック" charset="0"/>
                <a:cs typeface="ＭＳ Ｐゴシック" charset="0"/>
              </a:endParaRPr>
            </a:p>
          </p:txBody>
        </p:sp>
        <p:sp>
          <p:nvSpPr>
            <p:cNvPr id="31751" name="Rounded Rectangle 23"/>
            <p:cNvSpPr>
              <a:spLocks noChangeArrowheads="1"/>
            </p:cNvSpPr>
            <p:nvPr/>
          </p:nvSpPr>
          <p:spPr bwMode="auto">
            <a:xfrm>
              <a:off x="5480050" y="3254376"/>
              <a:ext cx="3340422" cy="371475"/>
            </a:xfrm>
            <a:prstGeom prst="roundRect">
              <a:avLst>
                <a:gd name="adj" fmla="val 16667"/>
              </a:avLst>
            </a:prstGeom>
            <a:solidFill>
              <a:srgbClr val="62D0DF"/>
            </a:solidFill>
            <a:ln>
              <a:noFill/>
            </a:ln>
            <a:extLst>
              <a:ext uri="{91240B29-F687-4f45-9708-019B960494DF}">
                <a14:hiddenLine xmlns:a14="http://schemas.microsoft.com/office/drawing/2010/main" xmlns="" w="9525">
                  <a:solidFill>
                    <a:srgbClr val="000000"/>
                  </a:solidFill>
                  <a:round/>
                  <a:headEnd/>
                  <a:tailEnd/>
                </a14:hiddenLine>
              </a:ext>
            </a:extLst>
          </p:spPr>
          <p:txBody>
            <a:bodyPr lIns="91395" tIns="45696" rIns="91395" bIns="45696"/>
            <a:lstStyle>
              <a:lvl1pPr defTabSz="1981200" eaLnBrk="0" hangingPunct="0">
                <a:defRPr sz="2400">
                  <a:solidFill>
                    <a:schemeClr val="tx1"/>
                  </a:solidFill>
                  <a:latin typeface="Arial" pitchFamily="34" charset="0"/>
                  <a:ea typeface="ＭＳ Ｐゴシック" pitchFamily="34" charset="-128"/>
                </a:defRPr>
              </a:lvl1pPr>
              <a:lvl2pPr marL="742950" indent="-285750" defTabSz="1981200" eaLnBrk="0" hangingPunct="0">
                <a:defRPr sz="2400">
                  <a:solidFill>
                    <a:schemeClr val="tx1"/>
                  </a:solidFill>
                  <a:latin typeface="Arial" pitchFamily="34" charset="0"/>
                  <a:ea typeface="ＭＳ Ｐゴシック" pitchFamily="34" charset="-128"/>
                </a:defRPr>
              </a:lvl2pPr>
              <a:lvl3pPr marL="1143000" indent="-228600" defTabSz="1981200" eaLnBrk="0" hangingPunct="0">
                <a:defRPr sz="2400">
                  <a:solidFill>
                    <a:schemeClr val="tx1"/>
                  </a:solidFill>
                  <a:latin typeface="Arial" pitchFamily="34" charset="0"/>
                  <a:ea typeface="ＭＳ Ｐゴシック" pitchFamily="34" charset="-128"/>
                </a:defRPr>
              </a:lvl3pPr>
              <a:lvl4pPr marL="1600200" indent="-228600" defTabSz="1981200" eaLnBrk="0" hangingPunct="0">
                <a:defRPr sz="2400">
                  <a:solidFill>
                    <a:schemeClr val="tx1"/>
                  </a:solidFill>
                  <a:latin typeface="Arial" pitchFamily="34" charset="0"/>
                  <a:ea typeface="ＭＳ Ｐゴシック" pitchFamily="34" charset="-128"/>
                </a:defRPr>
              </a:lvl4pPr>
              <a:lvl5pPr marL="2057400" indent="-228600" defTabSz="1981200" eaLnBrk="0" hangingPunct="0">
                <a:defRPr sz="2400">
                  <a:solidFill>
                    <a:schemeClr val="tx1"/>
                  </a:solidFill>
                  <a:latin typeface="Arial" pitchFamily="34" charset="0"/>
                  <a:ea typeface="ＭＳ Ｐゴシック" pitchFamily="34" charset="-128"/>
                </a:defRPr>
              </a:lvl5pPr>
              <a:lvl6pPr marL="2514600" indent="-228600" defTabSz="1981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1981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1981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1981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5200"/>
            </a:p>
          </p:txBody>
        </p:sp>
        <p:sp>
          <p:nvSpPr>
            <p:cNvPr id="31752" name="Rounded Rectangle 22"/>
            <p:cNvSpPr>
              <a:spLocks noChangeArrowheads="1"/>
            </p:cNvSpPr>
            <p:nvPr/>
          </p:nvSpPr>
          <p:spPr bwMode="auto">
            <a:xfrm>
              <a:off x="4025901" y="2254250"/>
              <a:ext cx="4794572" cy="454670"/>
            </a:xfrm>
            <a:prstGeom prst="roundRect">
              <a:avLst>
                <a:gd name="adj" fmla="val 16667"/>
              </a:avLst>
            </a:prstGeom>
            <a:solidFill>
              <a:srgbClr val="DAB7E2"/>
            </a:solidFill>
            <a:ln>
              <a:noFill/>
            </a:ln>
            <a:extLst>
              <a:ext uri="{91240B29-F687-4f45-9708-019B960494DF}">
                <a14:hiddenLine xmlns:a14="http://schemas.microsoft.com/office/drawing/2010/main" xmlns="" w="9525">
                  <a:solidFill>
                    <a:srgbClr val="000000"/>
                  </a:solidFill>
                  <a:round/>
                  <a:headEnd/>
                  <a:tailEnd/>
                </a14:hiddenLine>
              </a:ext>
            </a:extLst>
          </p:spPr>
          <p:txBody>
            <a:bodyPr lIns="91395" tIns="45696" rIns="91395" bIns="45696"/>
            <a:lstStyle>
              <a:lvl1pPr defTabSz="1981200" eaLnBrk="0" hangingPunct="0">
                <a:defRPr sz="2400">
                  <a:solidFill>
                    <a:schemeClr val="tx1"/>
                  </a:solidFill>
                  <a:latin typeface="Arial" pitchFamily="34" charset="0"/>
                  <a:ea typeface="ＭＳ Ｐゴシック" pitchFamily="34" charset="-128"/>
                </a:defRPr>
              </a:lvl1pPr>
              <a:lvl2pPr marL="742950" indent="-285750" defTabSz="1981200" eaLnBrk="0" hangingPunct="0">
                <a:defRPr sz="2400">
                  <a:solidFill>
                    <a:schemeClr val="tx1"/>
                  </a:solidFill>
                  <a:latin typeface="Arial" pitchFamily="34" charset="0"/>
                  <a:ea typeface="ＭＳ Ｐゴシック" pitchFamily="34" charset="-128"/>
                </a:defRPr>
              </a:lvl2pPr>
              <a:lvl3pPr marL="1143000" indent="-228600" defTabSz="1981200" eaLnBrk="0" hangingPunct="0">
                <a:defRPr sz="2400">
                  <a:solidFill>
                    <a:schemeClr val="tx1"/>
                  </a:solidFill>
                  <a:latin typeface="Arial" pitchFamily="34" charset="0"/>
                  <a:ea typeface="ＭＳ Ｐゴシック" pitchFamily="34" charset="-128"/>
                </a:defRPr>
              </a:lvl3pPr>
              <a:lvl4pPr marL="1600200" indent="-228600" defTabSz="1981200" eaLnBrk="0" hangingPunct="0">
                <a:defRPr sz="2400">
                  <a:solidFill>
                    <a:schemeClr val="tx1"/>
                  </a:solidFill>
                  <a:latin typeface="Arial" pitchFamily="34" charset="0"/>
                  <a:ea typeface="ＭＳ Ｐゴシック" pitchFamily="34" charset="-128"/>
                </a:defRPr>
              </a:lvl4pPr>
              <a:lvl5pPr marL="2057400" indent="-228600" defTabSz="1981200" eaLnBrk="0" hangingPunct="0">
                <a:defRPr sz="2400">
                  <a:solidFill>
                    <a:schemeClr val="tx1"/>
                  </a:solidFill>
                  <a:latin typeface="Arial" pitchFamily="34" charset="0"/>
                  <a:ea typeface="ＭＳ Ｐゴシック" pitchFamily="34" charset="-128"/>
                </a:defRPr>
              </a:lvl5pPr>
              <a:lvl6pPr marL="2514600" indent="-228600" defTabSz="1981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1981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1981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1981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5200"/>
            </a:p>
          </p:txBody>
        </p:sp>
        <p:sp>
          <p:nvSpPr>
            <p:cNvPr id="31753" name="Rounded Rectangle 4"/>
            <p:cNvSpPr>
              <a:spLocks noChangeArrowheads="1"/>
            </p:cNvSpPr>
            <p:nvPr/>
          </p:nvSpPr>
          <p:spPr bwMode="auto">
            <a:xfrm>
              <a:off x="2316164" y="1206500"/>
              <a:ext cx="6504309" cy="494308"/>
            </a:xfrm>
            <a:prstGeom prst="roundRect">
              <a:avLst>
                <a:gd name="adj" fmla="val 16667"/>
              </a:avLst>
            </a:prstGeom>
            <a:solidFill>
              <a:srgbClr val="DAC79D"/>
            </a:solidFill>
            <a:ln>
              <a:noFill/>
            </a:ln>
            <a:extLst>
              <a:ext uri="{91240B29-F687-4f45-9708-019B960494DF}">
                <a14:hiddenLine xmlns:a14="http://schemas.microsoft.com/office/drawing/2010/main" xmlns="" w="9525">
                  <a:solidFill>
                    <a:srgbClr val="000000"/>
                  </a:solidFill>
                  <a:round/>
                  <a:headEnd/>
                  <a:tailEnd/>
                </a14:hiddenLine>
              </a:ext>
            </a:extLst>
          </p:spPr>
          <p:txBody>
            <a:bodyPr lIns="91395" tIns="45696" rIns="91395" bIns="45696"/>
            <a:lstStyle>
              <a:lvl1pPr defTabSz="1981200" eaLnBrk="0" hangingPunct="0">
                <a:defRPr sz="2400">
                  <a:solidFill>
                    <a:schemeClr val="tx1"/>
                  </a:solidFill>
                  <a:latin typeface="Arial" pitchFamily="34" charset="0"/>
                  <a:ea typeface="ＭＳ Ｐゴシック" pitchFamily="34" charset="-128"/>
                </a:defRPr>
              </a:lvl1pPr>
              <a:lvl2pPr marL="742950" indent="-285750" defTabSz="1981200" eaLnBrk="0" hangingPunct="0">
                <a:defRPr sz="2400">
                  <a:solidFill>
                    <a:schemeClr val="tx1"/>
                  </a:solidFill>
                  <a:latin typeface="Arial" pitchFamily="34" charset="0"/>
                  <a:ea typeface="ＭＳ Ｐゴシック" pitchFamily="34" charset="-128"/>
                </a:defRPr>
              </a:lvl2pPr>
              <a:lvl3pPr marL="1143000" indent="-228600" defTabSz="1981200" eaLnBrk="0" hangingPunct="0">
                <a:defRPr sz="2400">
                  <a:solidFill>
                    <a:schemeClr val="tx1"/>
                  </a:solidFill>
                  <a:latin typeface="Arial" pitchFamily="34" charset="0"/>
                  <a:ea typeface="ＭＳ Ｐゴシック" pitchFamily="34" charset="-128"/>
                </a:defRPr>
              </a:lvl3pPr>
              <a:lvl4pPr marL="1600200" indent="-228600" defTabSz="1981200" eaLnBrk="0" hangingPunct="0">
                <a:defRPr sz="2400">
                  <a:solidFill>
                    <a:schemeClr val="tx1"/>
                  </a:solidFill>
                  <a:latin typeface="Arial" pitchFamily="34" charset="0"/>
                  <a:ea typeface="ＭＳ Ｐゴシック" pitchFamily="34" charset="-128"/>
                </a:defRPr>
              </a:lvl4pPr>
              <a:lvl5pPr marL="2057400" indent="-228600" defTabSz="1981200" eaLnBrk="0" hangingPunct="0">
                <a:defRPr sz="2400">
                  <a:solidFill>
                    <a:schemeClr val="tx1"/>
                  </a:solidFill>
                  <a:latin typeface="Arial" pitchFamily="34" charset="0"/>
                  <a:ea typeface="ＭＳ Ｐゴシック" pitchFamily="34" charset="-128"/>
                </a:defRPr>
              </a:lvl5pPr>
              <a:lvl6pPr marL="2514600" indent="-228600" defTabSz="1981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1981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1981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1981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5200"/>
            </a:p>
          </p:txBody>
        </p:sp>
        <p:sp>
          <p:nvSpPr>
            <p:cNvPr id="6" name="TextBox 5"/>
            <p:cNvSpPr txBox="1"/>
            <p:nvPr/>
          </p:nvSpPr>
          <p:spPr>
            <a:xfrm>
              <a:off x="2154237" y="776288"/>
              <a:ext cx="5540375" cy="424689"/>
            </a:xfrm>
            <a:prstGeom prst="rect">
              <a:avLst/>
            </a:prstGeom>
            <a:noFill/>
          </p:spPr>
          <p:txBody>
            <a:bodyPr lIns="91353" tIns="45675" rIns="91353" bIns="45675">
              <a:spAutoFit/>
            </a:bodyPr>
            <a:lstStyle/>
            <a:p>
              <a:pPr defTabSz="911901">
                <a:lnSpc>
                  <a:spcPct val="120000"/>
                </a:lnSpc>
                <a:buClr>
                  <a:schemeClr val="accent5">
                    <a:lumMod val="75000"/>
                  </a:schemeClr>
                </a:buClr>
                <a:defRPr/>
              </a:pPr>
              <a:r>
                <a:rPr lang="en-US" sz="1800" dirty="0">
                  <a:solidFill>
                    <a:schemeClr val="bg2">
                      <a:lumMod val="75000"/>
                    </a:schemeClr>
                  </a:solidFill>
                  <a:latin typeface="HelveticaNeueLT Pro 45 Lt"/>
                  <a:cs typeface="HelveticaNeueLT Pro 45 Lt"/>
                </a:rPr>
                <a:t>Genes, genomes &amp; variation</a:t>
              </a:r>
            </a:p>
          </p:txBody>
        </p:sp>
        <p:sp>
          <p:nvSpPr>
            <p:cNvPr id="8" name="TextBox 7"/>
            <p:cNvSpPr txBox="1"/>
            <p:nvPr/>
          </p:nvSpPr>
          <p:spPr>
            <a:xfrm>
              <a:off x="4169524" y="2237267"/>
              <a:ext cx="4506934" cy="399853"/>
            </a:xfrm>
            <a:prstGeom prst="rect">
              <a:avLst/>
            </a:prstGeom>
            <a:noFill/>
          </p:spPr>
          <p:txBody>
            <a:bodyPr lIns="91353" tIns="45675" rIns="91353" bIns="45675" numCol="3"/>
            <a:lstStyle/>
            <a:p>
              <a:pPr defTabSz="911901">
                <a:lnSpc>
                  <a:spcPct val="120000"/>
                </a:lnSpc>
                <a:buClr>
                  <a:schemeClr val="accent5">
                    <a:lumMod val="75000"/>
                  </a:schemeClr>
                </a:buClr>
                <a:defRPr/>
              </a:pPr>
              <a:r>
                <a:rPr lang="en-US" sz="1000" dirty="0" err="1">
                  <a:solidFill>
                    <a:srgbClr val="5E5E5E"/>
                  </a:solidFill>
                  <a:latin typeface="HelveticaNeueLT Pro 45 Lt"/>
                  <a:cs typeface="HelveticaNeueLT Pro 45 Lt"/>
                </a:rPr>
                <a:t>ArrayExpress</a:t>
              </a:r>
              <a:endParaRPr lang="en-US" sz="1000" dirty="0">
                <a:solidFill>
                  <a:srgbClr val="5E5E5E"/>
                </a:solidFill>
                <a:latin typeface="HelveticaNeueLT Pro 45 Lt"/>
                <a:cs typeface="HelveticaNeueLT Pro 45 Lt"/>
              </a:endParaRPr>
            </a:p>
            <a:p>
              <a:pPr defTabSz="911901">
                <a:lnSpc>
                  <a:spcPct val="120000"/>
                </a:lnSpc>
                <a:buClr>
                  <a:schemeClr val="accent5">
                    <a:lumMod val="75000"/>
                  </a:schemeClr>
                </a:buClr>
                <a:defRPr/>
              </a:pPr>
              <a:r>
                <a:rPr lang="en-US" sz="1000" dirty="0">
                  <a:solidFill>
                    <a:srgbClr val="5E5E5E"/>
                  </a:solidFill>
                  <a:latin typeface="HelveticaNeueLT Pro 45 Lt"/>
                  <a:cs typeface="HelveticaNeueLT Pro 45 Lt"/>
                </a:rPr>
                <a:t>Expression Atlas</a:t>
              </a:r>
            </a:p>
            <a:p>
              <a:pPr defTabSz="911901">
                <a:lnSpc>
                  <a:spcPct val="120000"/>
                </a:lnSpc>
                <a:buClr>
                  <a:schemeClr val="accent5">
                    <a:lumMod val="75000"/>
                  </a:schemeClr>
                </a:buClr>
                <a:defRPr/>
              </a:pPr>
              <a:r>
                <a:rPr lang="en-US" sz="1000" dirty="0" err="1">
                  <a:solidFill>
                    <a:srgbClr val="5E5E5E"/>
                  </a:solidFill>
                  <a:latin typeface="HelveticaNeueLT Pro 45 Lt"/>
                  <a:cs typeface="HelveticaNeueLT Pro 45 Lt"/>
                </a:rPr>
                <a:t>Metabolights</a:t>
              </a:r>
              <a:endParaRPr lang="en-US" sz="1000" dirty="0">
                <a:solidFill>
                  <a:srgbClr val="5E5E5E"/>
                </a:solidFill>
                <a:latin typeface="HelveticaNeueLT Pro 45 Lt"/>
                <a:cs typeface="HelveticaNeueLT Pro 45 Lt"/>
              </a:endParaRPr>
            </a:p>
            <a:p>
              <a:pPr defTabSz="911901">
                <a:lnSpc>
                  <a:spcPct val="120000"/>
                </a:lnSpc>
                <a:buClr>
                  <a:schemeClr val="accent5">
                    <a:lumMod val="75000"/>
                  </a:schemeClr>
                </a:buClr>
                <a:defRPr/>
              </a:pPr>
              <a:r>
                <a:rPr lang="en-US" sz="1000" dirty="0">
                  <a:solidFill>
                    <a:srgbClr val="5E5E5E"/>
                  </a:solidFill>
                  <a:latin typeface="HelveticaNeueLT Pro 45 Lt"/>
                  <a:cs typeface="HelveticaNeueLT Pro 45 Lt"/>
                </a:rPr>
                <a:t>PRIDE</a:t>
              </a:r>
            </a:p>
          </p:txBody>
        </p:sp>
        <p:sp>
          <p:nvSpPr>
            <p:cNvPr id="9" name="TextBox 8"/>
            <p:cNvSpPr txBox="1"/>
            <p:nvPr/>
          </p:nvSpPr>
          <p:spPr>
            <a:xfrm>
              <a:off x="5539087" y="3252240"/>
              <a:ext cx="3137370" cy="320775"/>
            </a:xfrm>
            <a:prstGeom prst="rect">
              <a:avLst/>
            </a:prstGeom>
            <a:noFill/>
          </p:spPr>
          <p:txBody>
            <a:bodyPr lIns="91353" tIns="45675" rIns="91353" bIns="45675" numCol="3"/>
            <a:lstStyle/>
            <a:p>
              <a:pPr defTabSz="911901">
                <a:lnSpc>
                  <a:spcPct val="120000"/>
                </a:lnSpc>
                <a:buClr>
                  <a:schemeClr val="accent5">
                    <a:lumMod val="75000"/>
                  </a:schemeClr>
                </a:buClr>
                <a:defRPr/>
              </a:pPr>
              <a:r>
                <a:rPr lang="en-US" sz="1000" dirty="0" err="1">
                  <a:solidFill>
                    <a:srgbClr val="5E5E5E"/>
                  </a:solidFill>
                  <a:latin typeface="HelveticaNeueLT Pro 45 Lt"/>
                  <a:cs typeface="HelveticaNeueLT Pro 45 Lt"/>
                </a:rPr>
                <a:t>InterPro</a:t>
              </a:r>
              <a:endParaRPr lang="en-US" sz="1000" dirty="0">
                <a:solidFill>
                  <a:srgbClr val="5E5E5E"/>
                </a:solidFill>
                <a:latin typeface="HelveticaNeueLT Pro 45 Lt"/>
                <a:cs typeface="HelveticaNeueLT Pro 45 Lt"/>
              </a:endParaRPr>
            </a:p>
            <a:p>
              <a:pPr defTabSz="911901">
                <a:lnSpc>
                  <a:spcPct val="120000"/>
                </a:lnSpc>
                <a:buClr>
                  <a:schemeClr val="accent5">
                    <a:lumMod val="75000"/>
                  </a:schemeClr>
                </a:buClr>
                <a:defRPr/>
              </a:pPr>
              <a:r>
                <a:rPr lang="en-US" sz="1000" dirty="0" err="1">
                  <a:solidFill>
                    <a:srgbClr val="5E5E5E"/>
                  </a:solidFill>
                  <a:latin typeface="HelveticaNeueLT Pro 45 Lt"/>
                  <a:cs typeface="HelveticaNeueLT Pro 45 Lt"/>
                </a:rPr>
                <a:t>Pfam</a:t>
              </a:r>
              <a:endParaRPr lang="en-US" sz="1000" dirty="0">
                <a:solidFill>
                  <a:srgbClr val="5E5E5E"/>
                </a:solidFill>
                <a:latin typeface="HelveticaNeueLT Pro 45 Lt"/>
                <a:cs typeface="HelveticaNeueLT Pro 45 Lt"/>
              </a:endParaRPr>
            </a:p>
            <a:p>
              <a:pPr defTabSz="911901">
                <a:lnSpc>
                  <a:spcPct val="120000"/>
                </a:lnSpc>
                <a:buClr>
                  <a:schemeClr val="accent5">
                    <a:lumMod val="75000"/>
                  </a:schemeClr>
                </a:buClr>
                <a:defRPr/>
              </a:pPr>
              <a:r>
                <a:rPr lang="en-US" sz="1000" dirty="0" err="1">
                  <a:solidFill>
                    <a:srgbClr val="5E5E5E"/>
                  </a:solidFill>
                  <a:latin typeface="HelveticaNeueLT Pro 45 Lt"/>
                  <a:cs typeface="HelveticaNeueLT Pro 45 Lt"/>
                </a:rPr>
                <a:t>UniProt</a:t>
              </a:r>
              <a:endParaRPr lang="en-US" sz="1000" dirty="0">
                <a:solidFill>
                  <a:srgbClr val="5E5E5E"/>
                </a:solidFill>
                <a:latin typeface="HelveticaNeueLT Pro 45 Lt"/>
                <a:cs typeface="HelveticaNeueLT Pro 45 Lt"/>
              </a:endParaRPr>
            </a:p>
          </p:txBody>
        </p:sp>
        <p:sp>
          <p:nvSpPr>
            <p:cNvPr id="12" name="TextBox 11"/>
            <p:cNvSpPr txBox="1"/>
            <p:nvPr/>
          </p:nvSpPr>
          <p:spPr>
            <a:xfrm>
              <a:off x="6428533" y="5222210"/>
              <a:ext cx="2299826" cy="378706"/>
            </a:xfrm>
            <a:prstGeom prst="rect">
              <a:avLst/>
            </a:prstGeom>
            <a:noFill/>
          </p:spPr>
          <p:txBody>
            <a:bodyPr lIns="91353" tIns="45675" rIns="91353" bIns="45675" numCol="2"/>
            <a:lstStyle/>
            <a:p>
              <a:pPr defTabSz="911901">
                <a:lnSpc>
                  <a:spcPct val="120000"/>
                </a:lnSpc>
                <a:buClr>
                  <a:schemeClr val="accent5">
                    <a:lumMod val="75000"/>
                  </a:schemeClr>
                </a:buClr>
                <a:defRPr/>
              </a:pPr>
              <a:r>
                <a:rPr lang="en-US" sz="1000" dirty="0" err="1">
                  <a:solidFill>
                    <a:srgbClr val="5E5E5E"/>
                  </a:solidFill>
                  <a:latin typeface="HelveticaNeueLT Pro 45 Lt"/>
                  <a:cs typeface="HelveticaNeueLT Pro 45 Lt"/>
                </a:rPr>
                <a:t>ChEMBL</a:t>
              </a:r>
              <a:endParaRPr lang="en-US" sz="1000" dirty="0">
                <a:solidFill>
                  <a:srgbClr val="5E5E5E"/>
                </a:solidFill>
                <a:latin typeface="HelveticaNeueLT Pro 45 Lt"/>
                <a:cs typeface="HelveticaNeueLT Pro 45 Lt"/>
              </a:endParaRPr>
            </a:p>
            <a:p>
              <a:pPr defTabSz="911901">
                <a:lnSpc>
                  <a:spcPct val="120000"/>
                </a:lnSpc>
                <a:buClr>
                  <a:schemeClr val="accent5">
                    <a:lumMod val="75000"/>
                  </a:schemeClr>
                </a:buClr>
                <a:defRPr/>
              </a:pPr>
              <a:r>
                <a:rPr lang="en-US" sz="1000" dirty="0" err="1">
                  <a:solidFill>
                    <a:srgbClr val="5E5E5E"/>
                  </a:solidFill>
                  <a:latin typeface="HelveticaNeueLT Pro 45 Lt"/>
                  <a:cs typeface="HelveticaNeueLT Pro 45 Lt"/>
                </a:rPr>
                <a:t>ChEBI</a:t>
              </a:r>
              <a:endParaRPr lang="en-US" sz="1000" dirty="0">
                <a:solidFill>
                  <a:srgbClr val="5E5E5E"/>
                </a:solidFill>
                <a:latin typeface="HelveticaNeueLT Pro 45 Lt"/>
                <a:cs typeface="HelveticaNeueLT Pro 45 Lt"/>
              </a:endParaRPr>
            </a:p>
          </p:txBody>
        </p:sp>
        <p:sp>
          <p:nvSpPr>
            <p:cNvPr id="13" name="TextBox 12"/>
            <p:cNvSpPr txBox="1"/>
            <p:nvPr/>
          </p:nvSpPr>
          <p:spPr>
            <a:xfrm>
              <a:off x="93663" y="2740030"/>
              <a:ext cx="2106612" cy="1272101"/>
            </a:xfrm>
            <a:prstGeom prst="rect">
              <a:avLst/>
            </a:prstGeom>
            <a:noFill/>
          </p:spPr>
          <p:txBody>
            <a:bodyPr lIns="91353" tIns="45675" rIns="91353" bIns="45675">
              <a:spAutoFit/>
            </a:bodyPr>
            <a:lstStyle/>
            <a:p>
              <a:pPr defTabSz="911901">
                <a:buClr>
                  <a:schemeClr val="accent5">
                    <a:lumMod val="75000"/>
                  </a:schemeClr>
                </a:buClr>
                <a:defRPr/>
              </a:pPr>
              <a:r>
                <a:rPr lang="en-US" sz="1800" dirty="0">
                  <a:solidFill>
                    <a:srgbClr val="5E5E5E"/>
                  </a:solidFill>
                  <a:latin typeface="HelveticaNeueLT Pro 45 Lt"/>
                  <a:cs typeface="HelveticaNeueLT Pro 45 Lt"/>
                </a:rPr>
                <a:t>Literature &amp; ontologies</a:t>
              </a:r>
            </a:p>
            <a:p>
              <a:pPr marL="184060" defTabSz="911901">
                <a:lnSpc>
                  <a:spcPct val="120000"/>
                </a:lnSpc>
                <a:spcBef>
                  <a:spcPts val="600"/>
                </a:spcBef>
                <a:buClr>
                  <a:schemeClr val="accent5">
                    <a:lumMod val="75000"/>
                  </a:schemeClr>
                </a:buClr>
                <a:defRPr/>
              </a:pPr>
              <a:r>
                <a:rPr lang="en-US" sz="1000" dirty="0">
                  <a:solidFill>
                    <a:srgbClr val="5E5E5E"/>
                  </a:solidFill>
                  <a:latin typeface="HelveticaNeueLT Pro 45 Lt"/>
                  <a:cs typeface="HelveticaNeueLT Pro 45 Lt"/>
                </a:rPr>
                <a:t>Europe PubMed Central</a:t>
              </a:r>
            </a:p>
            <a:p>
              <a:pPr marL="184060" defTabSz="911901">
                <a:lnSpc>
                  <a:spcPct val="120000"/>
                </a:lnSpc>
                <a:buClr>
                  <a:schemeClr val="accent5">
                    <a:lumMod val="75000"/>
                  </a:schemeClr>
                </a:buClr>
                <a:defRPr/>
              </a:pPr>
              <a:r>
                <a:rPr lang="en-US" sz="1000" dirty="0">
                  <a:solidFill>
                    <a:srgbClr val="5E5E5E"/>
                  </a:solidFill>
                  <a:latin typeface="HelveticaNeueLT Pro 45 Lt"/>
                  <a:cs typeface="HelveticaNeueLT Pro 45 Lt"/>
                </a:rPr>
                <a:t>Gene Ontology</a:t>
              </a:r>
            </a:p>
            <a:p>
              <a:pPr marL="184060" defTabSz="911901">
                <a:lnSpc>
                  <a:spcPct val="120000"/>
                </a:lnSpc>
                <a:buClr>
                  <a:schemeClr val="accent5">
                    <a:lumMod val="75000"/>
                  </a:schemeClr>
                </a:buClr>
                <a:defRPr/>
              </a:pPr>
              <a:r>
                <a:rPr lang="en-US" sz="1000" dirty="0">
                  <a:solidFill>
                    <a:srgbClr val="5E5E5E"/>
                  </a:solidFill>
                  <a:latin typeface="HelveticaNeueLT Pro 45 Lt"/>
                  <a:cs typeface="HelveticaNeueLT Pro 45 Lt"/>
                </a:rPr>
                <a:t>Experimental Factor Ontology</a:t>
              </a:r>
            </a:p>
          </p:txBody>
        </p:sp>
        <p:sp>
          <p:nvSpPr>
            <p:cNvPr id="15" name="TextBox 14"/>
            <p:cNvSpPr txBox="1"/>
            <p:nvPr/>
          </p:nvSpPr>
          <p:spPr>
            <a:xfrm>
              <a:off x="6427789" y="3717032"/>
              <a:ext cx="2392684" cy="865836"/>
            </a:xfrm>
            <a:prstGeom prst="rect">
              <a:avLst/>
            </a:prstGeom>
            <a:noFill/>
          </p:spPr>
          <p:txBody>
            <a:bodyPr wrap="square" lIns="91353" tIns="45675" rIns="91353" bIns="45675">
              <a:spAutoFit/>
            </a:bodyPr>
            <a:lstStyle/>
            <a:p>
              <a:pPr defTabSz="911901">
                <a:lnSpc>
                  <a:spcPct val="120000"/>
                </a:lnSpc>
                <a:buClr>
                  <a:schemeClr val="accent5">
                    <a:lumMod val="75000"/>
                  </a:schemeClr>
                </a:buClr>
                <a:defRPr/>
              </a:pPr>
              <a:r>
                <a:rPr lang="en-US" sz="1800" dirty="0">
                  <a:solidFill>
                    <a:srgbClr val="5E5E5E"/>
                  </a:solidFill>
                  <a:latin typeface="HelveticaNeueLT Pro 45 Lt"/>
                  <a:cs typeface="HelveticaNeueLT Pro 45 Lt"/>
                </a:rPr>
                <a:t>Molecular structures</a:t>
              </a:r>
            </a:p>
            <a:p>
              <a:pPr marL="264983" defTabSz="911901">
                <a:lnSpc>
                  <a:spcPct val="120000"/>
                </a:lnSpc>
                <a:spcBef>
                  <a:spcPts val="600"/>
                </a:spcBef>
                <a:buClr>
                  <a:schemeClr val="accent5">
                    <a:lumMod val="75000"/>
                  </a:schemeClr>
                </a:buClr>
                <a:defRPr/>
              </a:pPr>
              <a:r>
                <a:rPr lang="en-US" sz="1000" dirty="0">
                  <a:solidFill>
                    <a:srgbClr val="5E5E5E"/>
                  </a:solidFill>
                  <a:latin typeface="HelveticaNeueLT Pro 45 Lt"/>
                  <a:cs typeface="HelveticaNeueLT Pro 45 Lt"/>
                </a:rPr>
                <a:t>Protein Data Bank in Europe</a:t>
              </a:r>
            </a:p>
            <a:p>
              <a:pPr marL="264983" defTabSz="911901">
                <a:lnSpc>
                  <a:spcPct val="120000"/>
                </a:lnSpc>
                <a:buClr>
                  <a:schemeClr val="accent5">
                    <a:lumMod val="75000"/>
                  </a:schemeClr>
                </a:buClr>
                <a:defRPr/>
              </a:pPr>
              <a:r>
                <a:rPr lang="en-US" sz="1000" dirty="0">
                  <a:solidFill>
                    <a:srgbClr val="5E5E5E"/>
                  </a:solidFill>
                  <a:latin typeface="HelveticaNeueLT Pro 45 Lt"/>
                  <a:cs typeface="HelveticaNeueLT Pro 45 Lt"/>
                </a:rPr>
                <a:t>Electron Microscopy Data Bank</a:t>
              </a:r>
            </a:p>
          </p:txBody>
        </p:sp>
        <p:sp>
          <p:nvSpPr>
            <p:cNvPr id="4" name="TextBox 3"/>
            <p:cNvSpPr txBox="1"/>
            <p:nvPr/>
          </p:nvSpPr>
          <p:spPr>
            <a:xfrm>
              <a:off x="2433643" y="1184276"/>
              <a:ext cx="2116137" cy="768350"/>
            </a:xfrm>
            <a:prstGeom prst="rect">
              <a:avLst/>
            </a:prstGeom>
            <a:noFill/>
          </p:spPr>
          <p:txBody>
            <a:bodyPr lIns="91395" tIns="45696" rIns="91395" bIns="45696"/>
            <a:lstStyle/>
            <a:p>
              <a:pPr defTabSz="911901">
                <a:lnSpc>
                  <a:spcPct val="120000"/>
                </a:lnSpc>
                <a:buClr>
                  <a:schemeClr val="accent5">
                    <a:lumMod val="75000"/>
                  </a:schemeClr>
                </a:buClr>
                <a:defRPr/>
              </a:pPr>
              <a:r>
                <a:rPr lang="en-US" sz="1000" dirty="0">
                  <a:solidFill>
                    <a:srgbClr val="5E5E5E"/>
                  </a:solidFill>
                  <a:latin typeface="HelveticaNeueLT Pro 45 Lt"/>
                  <a:cs typeface="HelveticaNeueLT Pro 45 Lt"/>
                </a:rPr>
                <a:t>European Nucleotide Archive</a:t>
              </a:r>
            </a:p>
          </p:txBody>
        </p:sp>
        <p:sp>
          <p:nvSpPr>
            <p:cNvPr id="14" name="TextBox 13"/>
            <p:cNvSpPr txBox="1"/>
            <p:nvPr/>
          </p:nvSpPr>
          <p:spPr>
            <a:xfrm>
              <a:off x="3949700" y="1825627"/>
              <a:ext cx="4598988" cy="424689"/>
            </a:xfrm>
            <a:prstGeom prst="rect">
              <a:avLst/>
            </a:prstGeom>
            <a:noFill/>
          </p:spPr>
          <p:txBody>
            <a:bodyPr lIns="91353" tIns="45675" rIns="91353" bIns="45675">
              <a:spAutoFit/>
            </a:bodyPr>
            <a:lstStyle/>
            <a:p>
              <a:pPr defTabSz="911901">
                <a:lnSpc>
                  <a:spcPct val="120000"/>
                </a:lnSpc>
                <a:buClr>
                  <a:schemeClr val="accent5">
                    <a:lumMod val="75000"/>
                  </a:schemeClr>
                </a:buClr>
                <a:defRPr/>
              </a:pPr>
              <a:r>
                <a:rPr lang="en-US" sz="1800" dirty="0">
                  <a:solidFill>
                    <a:srgbClr val="5E5E5E"/>
                  </a:solidFill>
                  <a:latin typeface="HelveticaNeueLT Pro 45 Lt"/>
                  <a:cs typeface="HelveticaNeueLT Pro 45 Lt"/>
                </a:rPr>
                <a:t>Gene, protein &amp; metabolite expression</a:t>
              </a:r>
            </a:p>
          </p:txBody>
        </p:sp>
        <p:sp>
          <p:nvSpPr>
            <p:cNvPr id="18" name="TextBox 17"/>
            <p:cNvSpPr txBox="1"/>
            <p:nvPr/>
          </p:nvSpPr>
          <p:spPr>
            <a:xfrm>
              <a:off x="5403850" y="2832100"/>
              <a:ext cx="3740150" cy="424689"/>
            </a:xfrm>
            <a:prstGeom prst="rect">
              <a:avLst/>
            </a:prstGeom>
            <a:noFill/>
          </p:spPr>
          <p:txBody>
            <a:bodyPr lIns="91353" tIns="45675" rIns="91353" bIns="45675">
              <a:spAutoFit/>
            </a:bodyPr>
            <a:lstStyle/>
            <a:p>
              <a:pPr defTabSz="911901">
                <a:lnSpc>
                  <a:spcPct val="120000"/>
                </a:lnSpc>
                <a:buClr>
                  <a:schemeClr val="accent5">
                    <a:lumMod val="75000"/>
                  </a:schemeClr>
                </a:buClr>
                <a:defRPr/>
              </a:pPr>
              <a:r>
                <a:rPr lang="en-US" sz="1800" dirty="0">
                  <a:solidFill>
                    <a:srgbClr val="5E5E5E"/>
                  </a:solidFill>
                  <a:latin typeface="HelveticaNeueLT Pro 45 Lt"/>
                  <a:cs typeface="HelveticaNeueLT Pro 45 Lt"/>
                </a:rPr>
                <a:t>Proteins &amp; protein families</a:t>
              </a:r>
            </a:p>
          </p:txBody>
        </p:sp>
        <p:sp>
          <p:nvSpPr>
            <p:cNvPr id="19" name="TextBox 18"/>
            <p:cNvSpPr txBox="1"/>
            <p:nvPr/>
          </p:nvSpPr>
          <p:spPr>
            <a:xfrm>
              <a:off x="6245226" y="4805365"/>
              <a:ext cx="2898775" cy="424689"/>
            </a:xfrm>
            <a:prstGeom prst="rect">
              <a:avLst/>
            </a:prstGeom>
            <a:noFill/>
          </p:spPr>
          <p:txBody>
            <a:bodyPr lIns="91353" tIns="45675" rIns="91353" bIns="45675">
              <a:spAutoFit/>
            </a:bodyPr>
            <a:lstStyle/>
            <a:p>
              <a:pPr defTabSz="911901">
                <a:lnSpc>
                  <a:spcPct val="120000"/>
                </a:lnSpc>
                <a:buClr>
                  <a:schemeClr val="accent5">
                    <a:lumMod val="75000"/>
                  </a:schemeClr>
                </a:buClr>
                <a:defRPr/>
              </a:pPr>
              <a:r>
                <a:rPr lang="en-US" sz="1800" dirty="0">
                  <a:solidFill>
                    <a:srgbClr val="5E5E5E"/>
                  </a:solidFill>
                  <a:latin typeface="HelveticaNeueLT Pro 45 Lt"/>
                  <a:cs typeface="HelveticaNeueLT Pro 45 Lt"/>
                </a:rPr>
                <a:t>Chemical biology</a:t>
              </a:r>
            </a:p>
          </p:txBody>
        </p:sp>
        <p:sp>
          <p:nvSpPr>
            <p:cNvPr id="20" name="TextBox 19"/>
            <p:cNvSpPr txBox="1"/>
            <p:nvPr/>
          </p:nvSpPr>
          <p:spPr>
            <a:xfrm>
              <a:off x="93663" y="5422905"/>
              <a:ext cx="3173412" cy="657489"/>
            </a:xfrm>
            <a:prstGeom prst="rect">
              <a:avLst/>
            </a:prstGeom>
            <a:noFill/>
          </p:spPr>
          <p:txBody>
            <a:bodyPr lIns="91353" tIns="45675" rIns="91353" bIns="45675">
              <a:spAutoFit/>
            </a:bodyPr>
            <a:lstStyle/>
            <a:p>
              <a:pPr defTabSz="911901">
                <a:buClr>
                  <a:schemeClr val="accent5">
                    <a:lumMod val="75000"/>
                  </a:schemeClr>
                </a:buClr>
                <a:defRPr/>
              </a:pPr>
              <a:r>
                <a:rPr lang="en-US" sz="1800" kern="2200" dirty="0">
                  <a:solidFill>
                    <a:srgbClr val="5E5E5E"/>
                  </a:solidFill>
                  <a:latin typeface="HelveticaNeueLT Pro 45 Lt"/>
                  <a:cs typeface="HelveticaNeueLT Pro 45 Lt"/>
                </a:rPr>
                <a:t>Reactions, interactions &amp; pathways</a:t>
              </a:r>
            </a:p>
          </p:txBody>
        </p:sp>
        <p:sp>
          <p:nvSpPr>
            <p:cNvPr id="21" name="TextBox 20"/>
            <p:cNvSpPr txBox="1"/>
            <p:nvPr/>
          </p:nvSpPr>
          <p:spPr>
            <a:xfrm>
              <a:off x="283883" y="6186591"/>
              <a:ext cx="2559926" cy="378706"/>
            </a:xfrm>
            <a:prstGeom prst="rect">
              <a:avLst/>
            </a:prstGeom>
            <a:noFill/>
          </p:spPr>
          <p:txBody>
            <a:bodyPr lIns="91353" tIns="45675" rIns="91353" bIns="45675" numCol="3"/>
            <a:lstStyle/>
            <a:p>
              <a:pPr defTabSz="911901">
                <a:lnSpc>
                  <a:spcPct val="120000"/>
                </a:lnSpc>
                <a:buClr>
                  <a:schemeClr val="accent5">
                    <a:lumMod val="75000"/>
                  </a:schemeClr>
                </a:buClr>
                <a:defRPr/>
              </a:pPr>
              <a:r>
                <a:rPr lang="en-US" sz="1000" dirty="0" err="1">
                  <a:solidFill>
                    <a:srgbClr val="5E5E5E"/>
                  </a:solidFill>
                  <a:latin typeface="HelveticaNeueLT Pro 45 Lt"/>
                  <a:cs typeface="HelveticaNeueLT Pro 45 Lt"/>
                </a:rPr>
                <a:t>IntAct</a:t>
              </a:r>
              <a:r>
                <a:rPr lang="en-US" sz="1000" dirty="0">
                  <a:solidFill>
                    <a:srgbClr val="5E5E5E"/>
                  </a:solidFill>
                  <a:latin typeface="HelveticaNeueLT Pro 45 Lt"/>
                  <a:cs typeface="HelveticaNeueLT Pro 45 Lt"/>
                </a:rPr>
                <a:t> </a:t>
              </a:r>
              <a:r>
                <a:rPr lang="en-US" sz="1000" dirty="0" err="1">
                  <a:solidFill>
                    <a:srgbClr val="5E5E5E"/>
                  </a:solidFill>
                  <a:latin typeface="HelveticaNeueLT Pro 45 Lt"/>
                  <a:cs typeface="HelveticaNeueLT Pro 45 Lt"/>
                </a:rPr>
                <a:t>Reactome</a:t>
              </a:r>
              <a:endParaRPr lang="en-US" sz="1000" dirty="0">
                <a:solidFill>
                  <a:srgbClr val="5E5E5E"/>
                </a:solidFill>
                <a:latin typeface="HelveticaNeueLT Pro 45 Lt"/>
                <a:cs typeface="HelveticaNeueLT Pro 45 Lt"/>
              </a:endParaRPr>
            </a:p>
            <a:p>
              <a:pPr defTabSz="911901">
                <a:lnSpc>
                  <a:spcPct val="120000"/>
                </a:lnSpc>
                <a:buClr>
                  <a:schemeClr val="accent5">
                    <a:lumMod val="75000"/>
                  </a:schemeClr>
                </a:buClr>
                <a:defRPr/>
              </a:pPr>
              <a:r>
                <a:rPr lang="en-US" sz="1000" dirty="0" err="1">
                  <a:solidFill>
                    <a:srgbClr val="5E5E5E"/>
                  </a:solidFill>
                  <a:latin typeface="HelveticaNeueLT Pro 45 Lt"/>
                  <a:cs typeface="HelveticaNeueLT Pro 45 Lt"/>
                </a:rPr>
                <a:t>MetaboLights</a:t>
              </a:r>
              <a:endParaRPr lang="en-US" sz="1000" dirty="0">
                <a:solidFill>
                  <a:srgbClr val="5E5E5E"/>
                </a:solidFill>
                <a:latin typeface="HelveticaNeueLT Pro 45 Lt"/>
                <a:cs typeface="HelveticaNeueLT Pro 45 Lt"/>
              </a:endParaRPr>
            </a:p>
          </p:txBody>
        </p:sp>
        <p:sp>
          <p:nvSpPr>
            <p:cNvPr id="22" name="TextBox 21"/>
            <p:cNvSpPr txBox="1"/>
            <p:nvPr/>
          </p:nvSpPr>
          <p:spPr>
            <a:xfrm>
              <a:off x="6013450" y="5659438"/>
              <a:ext cx="2897188" cy="424689"/>
            </a:xfrm>
            <a:prstGeom prst="rect">
              <a:avLst/>
            </a:prstGeom>
            <a:noFill/>
          </p:spPr>
          <p:txBody>
            <a:bodyPr lIns="91353" tIns="45675" rIns="91353" bIns="45675">
              <a:spAutoFit/>
            </a:bodyPr>
            <a:lstStyle/>
            <a:p>
              <a:pPr defTabSz="911901">
                <a:lnSpc>
                  <a:spcPct val="120000"/>
                </a:lnSpc>
                <a:buClr>
                  <a:schemeClr val="accent5">
                    <a:lumMod val="75000"/>
                  </a:schemeClr>
                </a:buClr>
                <a:defRPr/>
              </a:pPr>
              <a:r>
                <a:rPr lang="en-US" sz="1800" dirty="0">
                  <a:solidFill>
                    <a:srgbClr val="5E5E5E"/>
                  </a:solidFill>
                  <a:latin typeface="HelveticaNeueLT Pro 45 Lt"/>
                  <a:cs typeface="HelveticaNeueLT Pro 45 Lt"/>
                </a:rPr>
                <a:t>Systems</a:t>
              </a:r>
            </a:p>
          </p:txBody>
        </p:sp>
        <p:sp>
          <p:nvSpPr>
            <p:cNvPr id="7" name="Rectangle 6"/>
            <p:cNvSpPr/>
            <p:nvPr/>
          </p:nvSpPr>
          <p:spPr>
            <a:xfrm>
              <a:off x="6106860" y="6070626"/>
              <a:ext cx="3037142" cy="674651"/>
            </a:xfrm>
            <a:prstGeom prst="rect">
              <a:avLst/>
            </a:prstGeom>
          </p:spPr>
          <p:txBody>
            <a:bodyPr lIns="91395" tIns="45696" rIns="91395" bIns="45696" numCol="2"/>
            <a:lstStyle/>
            <a:p>
              <a:pPr defTabSz="911901">
                <a:lnSpc>
                  <a:spcPct val="120000"/>
                </a:lnSpc>
                <a:buClr>
                  <a:schemeClr val="accent5">
                    <a:lumMod val="75000"/>
                  </a:schemeClr>
                </a:buClr>
                <a:defRPr/>
              </a:pPr>
              <a:r>
                <a:rPr lang="en-US" sz="1000" dirty="0" err="1">
                  <a:solidFill>
                    <a:srgbClr val="5E5E5E"/>
                  </a:solidFill>
                  <a:latin typeface="HelveticaNeueLT Pro 45 Lt"/>
                  <a:cs typeface="HelveticaNeueLT Pro 45 Lt"/>
                </a:rPr>
                <a:t>BioModels</a:t>
              </a:r>
              <a:endParaRPr lang="en-US" sz="1000" dirty="0">
                <a:solidFill>
                  <a:srgbClr val="5E5E5E"/>
                </a:solidFill>
                <a:latin typeface="HelveticaNeueLT Pro 45 Lt"/>
                <a:cs typeface="HelveticaNeueLT Pro 45 Lt"/>
              </a:endParaRPr>
            </a:p>
            <a:p>
              <a:pPr defTabSz="911901">
                <a:lnSpc>
                  <a:spcPct val="120000"/>
                </a:lnSpc>
                <a:buClr>
                  <a:schemeClr val="accent5">
                    <a:lumMod val="75000"/>
                  </a:schemeClr>
                </a:buClr>
                <a:defRPr/>
              </a:pPr>
              <a:r>
                <a:rPr lang="en-US" sz="1000" dirty="0">
                  <a:solidFill>
                    <a:srgbClr val="5E5E5E"/>
                  </a:solidFill>
                  <a:latin typeface="HelveticaNeueLT Pro 45 Lt"/>
                  <a:cs typeface="HelveticaNeueLT Pro 45 Lt"/>
                </a:rPr>
                <a:t>Enzyme Portal</a:t>
              </a:r>
            </a:p>
            <a:p>
              <a:pPr defTabSz="911901">
                <a:lnSpc>
                  <a:spcPct val="120000"/>
                </a:lnSpc>
                <a:buClr>
                  <a:schemeClr val="accent5">
                    <a:lumMod val="75000"/>
                  </a:schemeClr>
                </a:buClr>
                <a:defRPr/>
              </a:pPr>
              <a:r>
                <a:rPr lang="en-US" sz="1000" dirty="0" err="1">
                  <a:solidFill>
                    <a:srgbClr val="5E5E5E"/>
                  </a:solidFill>
                  <a:latin typeface="HelveticaNeueLT Pro 45 Lt"/>
                  <a:cs typeface="HelveticaNeueLT Pro 45 Lt"/>
                </a:rPr>
                <a:t>BioSamples</a:t>
              </a:r>
              <a:endParaRPr lang="en-US" sz="1000" dirty="0">
                <a:solidFill>
                  <a:srgbClr val="5E5E5E"/>
                </a:solidFill>
                <a:latin typeface="HelveticaNeueLT Pro 45 Lt"/>
                <a:cs typeface="HelveticaNeueLT Pro 45 Lt"/>
              </a:endParaRPr>
            </a:p>
          </p:txBody>
        </p:sp>
        <p:sp>
          <p:nvSpPr>
            <p:cNvPr id="2" name="Rectangle 1"/>
            <p:cNvSpPr/>
            <p:nvPr/>
          </p:nvSpPr>
          <p:spPr>
            <a:xfrm>
              <a:off x="4211960" y="1184280"/>
              <a:ext cx="2448272" cy="456535"/>
            </a:xfrm>
            <a:prstGeom prst="rect">
              <a:avLst/>
            </a:prstGeom>
          </p:spPr>
          <p:txBody>
            <a:bodyPr wrap="square" lIns="91395" tIns="45696" rIns="91395" bIns="45696">
              <a:spAutoFit/>
            </a:bodyPr>
            <a:lstStyle/>
            <a:p>
              <a:pPr defTabSz="911901">
                <a:lnSpc>
                  <a:spcPct val="120000"/>
                </a:lnSpc>
                <a:buClr>
                  <a:schemeClr val="accent5">
                    <a:lumMod val="75000"/>
                  </a:schemeClr>
                </a:buClr>
                <a:defRPr/>
              </a:pPr>
              <a:r>
                <a:rPr lang="en-US" sz="1000" dirty="0" err="1">
                  <a:solidFill>
                    <a:srgbClr val="5E5E5E"/>
                  </a:solidFill>
                  <a:latin typeface="HelveticaNeueLT Pro 45 Lt"/>
                  <a:cs typeface="HelveticaNeueLT Pro 45 Lt"/>
                </a:rPr>
                <a:t>Ensembl</a:t>
              </a:r>
              <a:r>
                <a:rPr lang="en-US" sz="1000" dirty="0">
                  <a:solidFill>
                    <a:srgbClr val="5E5E5E"/>
                  </a:solidFill>
                  <a:latin typeface="HelveticaNeueLT Pro 45 Lt"/>
                  <a:cs typeface="HelveticaNeueLT Pro 45 Lt"/>
                </a:rPr>
                <a:t>       1000 Genomes</a:t>
              </a:r>
            </a:p>
            <a:p>
              <a:pPr defTabSz="911901">
                <a:lnSpc>
                  <a:spcPct val="120000"/>
                </a:lnSpc>
                <a:buClr>
                  <a:schemeClr val="accent5">
                    <a:lumMod val="75000"/>
                  </a:schemeClr>
                </a:buClr>
                <a:defRPr/>
              </a:pPr>
              <a:r>
                <a:rPr lang="en-US" sz="1000" dirty="0" err="1">
                  <a:solidFill>
                    <a:srgbClr val="5E5E5E"/>
                  </a:solidFill>
                  <a:latin typeface="HelveticaNeueLT Pro 45 Lt"/>
                  <a:cs typeface="HelveticaNeueLT Pro 45 Lt"/>
                </a:rPr>
                <a:t>Ensembl</a:t>
              </a:r>
              <a:r>
                <a:rPr lang="en-US" sz="1000" dirty="0">
                  <a:solidFill>
                    <a:srgbClr val="5E5E5E"/>
                  </a:solidFill>
                  <a:latin typeface="HelveticaNeueLT Pro 45 Lt"/>
                  <a:cs typeface="HelveticaNeueLT Pro 45 Lt"/>
                </a:rPr>
                <a:t> Genomes</a:t>
              </a:r>
            </a:p>
          </p:txBody>
        </p:sp>
        <p:sp>
          <p:nvSpPr>
            <p:cNvPr id="3" name="Rectangle 2"/>
            <p:cNvSpPr/>
            <p:nvPr/>
          </p:nvSpPr>
          <p:spPr>
            <a:xfrm>
              <a:off x="6300192" y="1184280"/>
              <a:ext cx="2787650" cy="456535"/>
            </a:xfrm>
            <a:prstGeom prst="rect">
              <a:avLst/>
            </a:prstGeom>
          </p:spPr>
          <p:txBody>
            <a:bodyPr lIns="91395" tIns="45696" rIns="91395" bIns="45696">
              <a:spAutoFit/>
            </a:bodyPr>
            <a:lstStyle/>
            <a:p>
              <a:pPr defTabSz="911901">
                <a:lnSpc>
                  <a:spcPct val="120000"/>
                </a:lnSpc>
                <a:buClr>
                  <a:schemeClr val="accent5">
                    <a:lumMod val="75000"/>
                  </a:schemeClr>
                </a:buClr>
                <a:defRPr/>
              </a:pPr>
              <a:r>
                <a:rPr lang="en-US" sz="1000" dirty="0">
                  <a:solidFill>
                    <a:srgbClr val="5E5E5E"/>
                  </a:solidFill>
                  <a:latin typeface="HelveticaNeueLT Pro 45 Lt"/>
                  <a:cs typeface="HelveticaNeueLT Pro 45 Lt"/>
                </a:rPr>
                <a:t>European Genome-</a:t>
              </a:r>
              <a:r>
                <a:rPr lang="en-US" sz="1000" dirty="0" err="1">
                  <a:solidFill>
                    <a:srgbClr val="5E5E5E"/>
                  </a:solidFill>
                  <a:latin typeface="HelveticaNeueLT Pro 45 Lt"/>
                  <a:cs typeface="HelveticaNeueLT Pro 45 Lt"/>
                </a:rPr>
                <a:t>phenome</a:t>
              </a:r>
              <a:r>
                <a:rPr lang="en-US" sz="1000" dirty="0">
                  <a:solidFill>
                    <a:srgbClr val="5E5E5E"/>
                  </a:solidFill>
                  <a:latin typeface="HelveticaNeueLT Pro 45 Lt"/>
                  <a:cs typeface="HelveticaNeueLT Pro 45 Lt"/>
                </a:rPr>
                <a:t> Archive</a:t>
              </a:r>
            </a:p>
            <a:p>
              <a:pPr defTabSz="911901">
                <a:lnSpc>
                  <a:spcPct val="120000"/>
                </a:lnSpc>
                <a:buClr>
                  <a:schemeClr val="accent5">
                    <a:lumMod val="75000"/>
                  </a:schemeClr>
                </a:buClr>
                <a:defRPr/>
              </a:pPr>
              <a:r>
                <a:rPr lang="en-US" sz="1000" dirty="0" err="1">
                  <a:solidFill>
                    <a:srgbClr val="5E5E5E"/>
                  </a:solidFill>
                  <a:latin typeface="HelveticaNeueLT Pro 45 Lt"/>
                  <a:cs typeface="HelveticaNeueLT Pro 45 Lt"/>
                </a:rPr>
                <a:t>Metagenomics</a:t>
              </a:r>
              <a:r>
                <a:rPr lang="en-US" sz="1000" dirty="0">
                  <a:solidFill>
                    <a:srgbClr val="5E5E5E"/>
                  </a:solidFill>
                  <a:latin typeface="HelveticaNeueLT Pro 45 Lt"/>
                  <a:cs typeface="HelveticaNeueLT Pro 45 Lt"/>
                </a:rPr>
                <a:t> portal</a:t>
              </a:r>
            </a:p>
          </p:txBody>
        </p:sp>
      </p:grpSp>
    </p:spTree>
    <p:extLst>
      <p:ext uri="{BB962C8B-B14F-4D97-AF65-F5344CB8AC3E}">
        <p14:creationId xmlns:p14="http://schemas.microsoft.com/office/powerpoint/2010/main" val="1212404551"/>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3" name="Rectangle 3"/>
          <p:cNvSpPr>
            <a:spLocks noGrp="1" noChangeArrowheads="1"/>
          </p:cNvSpPr>
          <p:nvPr>
            <p:ph type="title"/>
          </p:nvPr>
        </p:nvSpPr>
        <p:spPr>
          <a:xfrm>
            <a:off x="533400" y="322942"/>
            <a:ext cx="8153400" cy="762000"/>
          </a:xfrm>
        </p:spPr>
        <p:txBody>
          <a:bodyPr/>
          <a:lstStyle/>
          <a:p>
            <a:pPr eaLnBrk="1" hangingPunct="1"/>
            <a:r>
              <a:rPr lang="en-US" sz="3000" dirty="0">
                <a:solidFill>
                  <a:srgbClr val="529A43"/>
                </a:solidFill>
                <a:latin typeface="Arial" charset="0"/>
                <a:ea typeface="ヒラギノ角ゴ Pro W3" charset="0"/>
                <a:cs typeface="ヒラギノ角ゴ Pro W3" charset="0"/>
              </a:rPr>
              <a:t>EMBL Scientific Core Facilities</a:t>
            </a:r>
          </a:p>
        </p:txBody>
      </p:sp>
      <p:grpSp>
        <p:nvGrpSpPr>
          <p:cNvPr id="28" name="Group 27"/>
          <p:cNvGrpSpPr>
            <a:grpSpLocks/>
          </p:cNvGrpSpPr>
          <p:nvPr/>
        </p:nvGrpSpPr>
        <p:grpSpPr bwMode="auto">
          <a:xfrm>
            <a:off x="2826588" y="4216652"/>
            <a:ext cx="2197444" cy="1891732"/>
            <a:chOff x="2826578" y="4386499"/>
            <a:chExt cx="2196743" cy="1891791"/>
          </a:xfrm>
        </p:grpSpPr>
        <p:pic>
          <p:nvPicPr>
            <p:cNvPr id="28697"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84680" y="4386499"/>
              <a:ext cx="2138641" cy="15208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TextBox 13"/>
            <p:cNvSpPr txBox="1"/>
            <p:nvPr/>
          </p:nvSpPr>
          <p:spPr>
            <a:xfrm>
              <a:off x="2826578" y="5908945"/>
              <a:ext cx="1967355" cy="369345"/>
            </a:xfrm>
            <a:prstGeom prst="rect">
              <a:avLst/>
            </a:prstGeom>
            <a:noFill/>
          </p:spPr>
          <p:txBody>
            <a:bodyPr wrap="none">
              <a:spAutoFit/>
            </a:bodyPr>
            <a:lstStyle/>
            <a:p>
              <a:pPr>
                <a:defRPr/>
              </a:pPr>
              <a:r>
                <a:rPr lang="en-US" sz="1800" dirty="0">
                  <a:solidFill>
                    <a:schemeClr val="accent4"/>
                  </a:solidFill>
                </a:rPr>
                <a:t>Chemical Biology</a:t>
              </a:r>
            </a:p>
          </p:txBody>
        </p:sp>
      </p:grpSp>
      <p:grpSp>
        <p:nvGrpSpPr>
          <p:cNvPr id="4" name="Group 3"/>
          <p:cNvGrpSpPr/>
          <p:nvPr/>
        </p:nvGrpSpPr>
        <p:grpSpPr>
          <a:xfrm>
            <a:off x="7248054" y="360002"/>
            <a:ext cx="1514412" cy="4465999"/>
            <a:chOff x="7365977" y="360002"/>
            <a:chExt cx="1514412" cy="4465999"/>
          </a:xfrm>
        </p:grpSpPr>
        <p:pic>
          <p:nvPicPr>
            <p:cNvPr id="28695" name="Picture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623090" y="934357"/>
              <a:ext cx="1257299" cy="38916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TextBox 19"/>
            <p:cNvSpPr txBox="1"/>
            <p:nvPr/>
          </p:nvSpPr>
          <p:spPr bwMode="auto">
            <a:xfrm>
              <a:off x="7365977" y="360002"/>
              <a:ext cx="461665" cy="2819400"/>
            </a:xfrm>
            <a:prstGeom prst="rect">
              <a:avLst/>
            </a:prstGeom>
            <a:noFill/>
          </p:spPr>
          <p:txBody>
            <a:bodyPr vert="vert">
              <a:spAutoFit/>
            </a:bodyPr>
            <a:lstStyle/>
            <a:p>
              <a:pPr algn="ctr">
                <a:defRPr/>
              </a:pPr>
              <a:r>
                <a:rPr lang="en-US" sz="1800" dirty="0">
                  <a:solidFill>
                    <a:schemeClr val="accent4"/>
                  </a:solidFill>
                </a:rPr>
                <a:t>Flow </a:t>
              </a:r>
              <a:r>
                <a:rPr lang="en-US" sz="1800" dirty="0" err="1">
                  <a:solidFill>
                    <a:schemeClr val="accent4"/>
                  </a:solidFill>
                </a:rPr>
                <a:t>Cytometry</a:t>
              </a:r>
              <a:endParaRPr lang="en-US" sz="1800" dirty="0">
                <a:solidFill>
                  <a:schemeClr val="accent4"/>
                </a:solidFill>
              </a:endParaRPr>
            </a:p>
          </p:txBody>
        </p:sp>
      </p:grpSp>
      <p:grpSp>
        <p:nvGrpSpPr>
          <p:cNvPr id="24" name="Group 23"/>
          <p:cNvGrpSpPr>
            <a:grpSpLocks/>
          </p:cNvGrpSpPr>
          <p:nvPr/>
        </p:nvGrpSpPr>
        <p:grpSpPr bwMode="auto">
          <a:xfrm>
            <a:off x="561293" y="2211375"/>
            <a:ext cx="2182231" cy="1930403"/>
            <a:chOff x="548588" y="2293255"/>
            <a:chExt cx="2181912" cy="1930403"/>
          </a:xfrm>
        </p:grpSpPr>
        <p:pic>
          <p:nvPicPr>
            <p:cNvPr id="28693" name="Picture 6"/>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54038" y="2293258"/>
              <a:ext cx="2176462" cy="193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94" name="TextBox 21"/>
            <p:cNvSpPr txBox="1">
              <a:spLocks noChangeArrowheads="1"/>
            </p:cNvSpPr>
            <p:nvPr/>
          </p:nvSpPr>
          <p:spPr bwMode="auto">
            <a:xfrm>
              <a:off x="548588" y="2293255"/>
              <a:ext cx="2121749"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ts val="1500"/>
                </a:spcBef>
              </a:pPr>
              <a:r>
                <a:rPr lang="en-US" sz="1800" dirty="0">
                  <a:solidFill>
                    <a:srgbClr val="000000"/>
                  </a:solidFill>
                </a:rPr>
                <a:t>Protein Expression </a:t>
              </a:r>
              <a:br>
                <a:rPr lang="en-US" sz="1800" dirty="0">
                  <a:solidFill>
                    <a:srgbClr val="000000"/>
                  </a:solidFill>
                </a:rPr>
              </a:br>
              <a:r>
                <a:rPr lang="en-US" sz="1800" dirty="0" smtClean="0">
                  <a:solidFill>
                    <a:srgbClr val="000000"/>
                  </a:solidFill>
                </a:rPr>
                <a:t>and </a:t>
              </a:r>
              <a:r>
                <a:rPr lang="en-US" sz="1800" dirty="0">
                  <a:solidFill>
                    <a:srgbClr val="000000"/>
                  </a:solidFill>
                </a:rPr>
                <a:t>Purification</a:t>
              </a:r>
            </a:p>
          </p:txBody>
        </p:sp>
      </p:grpSp>
      <p:grpSp>
        <p:nvGrpSpPr>
          <p:cNvPr id="5" name="Group 4"/>
          <p:cNvGrpSpPr/>
          <p:nvPr/>
        </p:nvGrpSpPr>
        <p:grpSpPr>
          <a:xfrm>
            <a:off x="2817145" y="2219709"/>
            <a:ext cx="2199355" cy="1894356"/>
            <a:chOff x="2808074" y="2219709"/>
            <a:chExt cx="2199355" cy="1894356"/>
          </a:xfrm>
        </p:grpSpPr>
        <p:pic>
          <p:nvPicPr>
            <p:cNvPr id="28691" name="Picture 12"/>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812143" y="2935496"/>
              <a:ext cx="2195286" cy="1178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92" name="TextBox 24"/>
            <p:cNvSpPr txBox="1">
              <a:spLocks noChangeArrowheads="1"/>
            </p:cNvSpPr>
            <p:nvPr/>
          </p:nvSpPr>
          <p:spPr bwMode="auto">
            <a:xfrm>
              <a:off x="2808074" y="2219709"/>
              <a:ext cx="147308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ts val="1500"/>
                </a:spcBef>
              </a:pPr>
              <a:r>
                <a:rPr lang="en-US" sz="1800" dirty="0">
                  <a:solidFill>
                    <a:srgbClr val="000000"/>
                  </a:solidFill>
                </a:rPr>
                <a:t>Proteomics</a:t>
              </a:r>
            </a:p>
          </p:txBody>
        </p:sp>
      </p:grpSp>
      <p:grpSp>
        <p:nvGrpSpPr>
          <p:cNvPr id="26" name="Group 25"/>
          <p:cNvGrpSpPr>
            <a:grpSpLocks/>
          </p:cNvGrpSpPr>
          <p:nvPr/>
        </p:nvGrpSpPr>
        <p:grpSpPr bwMode="auto">
          <a:xfrm>
            <a:off x="556441" y="4303246"/>
            <a:ext cx="2148659" cy="1799681"/>
            <a:chOff x="556440" y="4385126"/>
            <a:chExt cx="2148660" cy="1799680"/>
          </a:xfrm>
        </p:grpSpPr>
        <p:pic>
          <p:nvPicPr>
            <p:cNvPr id="28689" name="Picture 14"/>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66737" y="4385126"/>
              <a:ext cx="2138363" cy="1777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90" name="TextBox 26"/>
            <p:cNvSpPr txBox="1">
              <a:spLocks noChangeArrowheads="1"/>
            </p:cNvSpPr>
            <p:nvPr/>
          </p:nvSpPr>
          <p:spPr bwMode="auto">
            <a:xfrm>
              <a:off x="556440" y="5815474"/>
              <a:ext cx="122375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ts val="1500"/>
                </a:spcBef>
              </a:pPr>
              <a:r>
                <a:rPr lang="en-US" sz="1800" dirty="0">
                  <a:solidFill>
                    <a:srgbClr val="000000"/>
                  </a:solidFill>
                </a:rPr>
                <a:t>Genomics</a:t>
              </a:r>
            </a:p>
          </p:txBody>
        </p:sp>
      </p:grpSp>
      <p:grpSp>
        <p:nvGrpSpPr>
          <p:cNvPr id="6" name="Group 5"/>
          <p:cNvGrpSpPr/>
          <p:nvPr/>
        </p:nvGrpSpPr>
        <p:grpSpPr>
          <a:xfrm>
            <a:off x="5139556" y="2762753"/>
            <a:ext cx="2208376" cy="1736682"/>
            <a:chOff x="5139556" y="2877053"/>
            <a:chExt cx="2208376" cy="1736682"/>
          </a:xfrm>
        </p:grpSpPr>
        <p:pic>
          <p:nvPicPr>
            <p:cNvPr id="28687" name="Picture 63487"/>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5220073" y="3316521"/>
              <a:ext cx="1836349" cy="12972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 name="TextBox 28"/>
            <p:cNvSpPr txBox="1"/>
            <p:nvPr/>
          </p:nvSpPr>
          <p:spPr bwMode="auto">
            <a:xfrm>
              <a:off x="5139556" y="2877053"/>
              <a:ext cx="2208376" cy="400110"/>
            </a:xfrm>
            <a:prstGeom prst="rect">
              <a:avLst/>
            </a:prstGeom>
            <a:noFill/>
          </p:spPr>
          <p:txBody>
            <a:bodyPr wrap="none">
              <a:spAutoFit/>
            </a:bodyPr>
            <a:lstStyle/>
            <a:p>
              <a:pPr>
                <a:defRPr/>
              </a:pPr>
              <a:r>
                <a:rPr lang="en-US" sz="1800" dirty="0" err="1">
                  <a:solidFill>
                    <a:schemeClr val="accent4"/>
                  </a:solidFill>
                </a:rPr>
                <a:t>Transgenics</a:t>
              </a:r>
              <a:r>
                <a:rPr lang="en-US" sz="2000" dirty="0">
                  <a:solidFill>
                    <a:schemeClr val="accent4"/>
                  </a:solidFill>
                </a:rPr>
                <a:t> </a:t>
              </a:r>
              <a:r>
                <a:rPr lang="en-US" sz="1300" dirty="0">
                  <a:solidFill>
                    <a:schemeClr val="accent4"/>
                  </a:solidFill>
                </a:rPr>
                <a:t>(MR, HD)</a:t>
              </a:r>
            </a:p>
          </p:txBody>
        </p:sp>
      </p:grpSp>
      <p:grpSp>
        <p:nvGrpSpPr>
          <p:cNvPr id="19" name="Group 18"/>
          <p:cNvGrpSpPr>
            <a:grpSpLocks/>
          </p:cNvGrpSpPr>
          <p:nvPr/>
        </p:nvGrpSpPr>
        <p:grpSpPr bwMode="auto">
          <a:xfrm>
            <a:off x="5205413" y="984920"/>
            <a:ext cx="1817687" cy="1689100"/>
            <a:chOff x="5205413" y="1066801"/>
            <a:chExt cx="1817688" cy="1689100"/>
          </a:xfrm>
        </p:grpSpPr>
        <p:pic>
          <p:nvPicPr>
            <p:cNvPr id="16" name="Picture 3"/>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5205413" y="1066801"/>
              <a:ext cx="1808163" cy="16891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7" name="TextBox 16"/>
            <p:cNvSpPr txBox="1"/>
            <p:nvPr/>
          </p:nvSpPr>
          <p:spPr>
            <a:xfrm>
              <a:off x="5219700" y="2090044"/>
              <a:ext cx="1803401" cy="646331"/>
            </a:xfrm>
            <a:prstGeom prst="rect">
              <a:avLst/>
            </a:prstGeom>
            <a:noFill/>
          </p:spPr>
          <p:txBody>
            <a:bodyPr>
              <a:spAutoFit/>
            </a:bodyPr>
            <a:lstStyle/>
            <a:p>
              <a:pPr algn="ctr">
                <a:defRPr/>
              </a:pPr>
              <a:r>
                <a:rPr lang="en-US" sz="1800" dirty="0">
                  <a:solidFill>
                    <a:srgbClr val="FFFFFF"/>
                  </a:solidFill>
                </a:rPr>
                <a:t>Electron Microscopy</a:t>
              </a:r>
            </a:p>
          </p:txBody>
        </p:sp>
      </p:grpSp>
      <p:sp>
        <p:nvSpPr>
          <p:cNvPr id="30" name="Slide Number Placeholder 3"/>
          <p:cNvSpPr>
            <a:spLocks noGrp="1"/>
          </p:cNvSpPr>
          <p:nvPr>
            <p:ph type="sldNum" sz="quarter" idx="4294967295"/>
          </p:nvPr>
        </p:nvSpPr>
        <p:spPr>
          <a:xfrm>
            <a:off x="152400" y="6363370"/>
            <a:ext cx="304800" cy="2286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54CFC67-4A58-D547-875E-21121C618804}" type="slidenum">
              <a:rPr lang="de-DE" sz="900">
                <a:solidFill>
                  <a:srgbClr val="FFFFFF"/>
                </a:solidFill>
                <a:cs typeface="Geneva" charset="0"/>
              </a:rPr>
              <a:pPr/>
              <a:t>14</a:t>
            </a:fld>
            <a:endParaRPr lang="de-DE" sz="900" dirty="0">
              <a:solidFill>
                <a:srgbClr val="FFFFFF"/>
              </a:solidFill>
              <a:cs typeface="Geneva" charset="0"/>
            </a:endParaRPr>
          </a:p>
        </p:txBody>
      </p:sp>
      <p:grpSp>
        <p:nvGrpSpPr>
          <p:cNvPr id="3" name="Group 2"/>
          <p:cNvGrpSpPr/>
          <p:nvPr/>
        </p:nvGrpSpPr>
        <p:grpSpPr>
          <a:xfrm>
            <a:off x="5220072" y="4895813"/>
            <a:ext cx="3600400" cy="1080000"/>
            <a:chOff x="5220072" y="4941168"/>
            <a:chExt cx="3600400" cy="1080000"/>
          </a:xfrm>
        </p:grpSpPr>
        <p:pic>
          <p:nvPicPr>
            <p:cNvPr id="2" name="Picture 1" descr="Screen Shot 2015-03-05 at 10.11.24.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220072" y="4941168"/>
              <a:ext cx="3600400" cy="1080000"/>
            </a:xfrm>
            <a:prstGeom prst="rect">
              <a:avLst/>
            </a:prstGeom>
          </p:spPr>
        </p:pic>
        <p:sp>
          <p:nvSpPr>
            <p:cNvPr id="31" name="TextBox 30"/>
            <p:cNvSpPr txBox="1"/>
            <p:nvPr/>
          </p:nvSpPr>
          <p:spPr bwMode="auto">
            <a:xfrm>
              <a:off x="6228184" y="4953868"/>
              <a:ext cx="1078440" cy="261610"/>
            </a:xfrm>
            <a:prstGeom prst="rect">
              <a:avLst/>
            </a:prstGeom>
            <a:noFill/>
            <a:ln>
              <a:noFill/>
            </a:ln>
          </p:spPr>
          <p:txBody>
            <a:bodyPr wrap="none">
              <a:spAutoFit/>
            </a:bodyPr>
            <a:lstStyle/>
            <a:p>
              <a:pPr>
                <a:defRPr/>
              </a:pPr>
              <a:r>
                <a:rPr lang="en-US" sz="1100" dirty="0" smtClean="0">
                  <a:solidFill>
                    <a:srgbClr val="30AD1C"/>
                  </a:solidFill>
                </a:rPr>
                <a:t>(coming soon)</a:t>
              </a:r>
              <a:endParaRPr lang="en-US" sz="1100" dirty="0">
                <a:solidFill>
                  <a:srgbClr val="30AD1C"/>
                </a:solidFill>
              </a:endParaRPr>
            </a:p>
          </p:txBody>
        </p:sp>
      </p:grpSp>
      <p:pic>
        <p:nvPicPr>
          <p:cNvPr id="7" name="Picture 6" descr="Screen Shot 2015-09-21 at 16.50.52.png"/>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569784" y="978495"/>
            <a:ext cx="4578865" cy="1156766"/>
          </a:xfrm>
          <a:prstGeom prst="rect">
            <a:avLst/>
          </a:prstGeom>
        </p:spPr>
      </p:pic>
      <p:sp>
        <p:nvSpPr>
          <p:cNvPr id="34" name="TextBox 1"/>
          <p:cNvSpPr txBox="1">
            <a:spLocks noChangeArrowheads="1"/>
          </p:cNvSpPr>
          <p:nvPr/>
        </p:nvSpPr>
        <p:spPr bwMode="auto">
          <a:xfrm>
            <a:off x="589639" y="990359"/>
            <a:ext cx="302022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chemeClr val="bg1"/>
                </a:solidFill>
              </a:rPr>
              <a:t>Advanced Light Microscopy</a:t>
            </a:r>
          </a:p>
        </p:txBody>
      </p:sp>
    </p:spTree>
    <p:extLst>
      <p:ext uri="{BB962C8B-B14F-4D97-AF65-F5344CB8AC3E}">
        <p14:creationId xmlns:p14="http://schemas.microsoft.com/office/powerpoint/2010/main" val="2006158590"/>
      </p:ext>
    </p:extLst>
  </p:cSld>
  <p:clrMapOvr>
    <a:masterClrMapping/>
  </p:clrMapOvr>
  <p:transition advClick="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bwMode="auto">
          <a:xfrm>
            <a:off x="6088063" y="763024"/>
            <a:ext cx="2781300" cy="493713"/>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a:lstStyle/>
          <a:p>
            <a:pPr>
              <a:defRPr/>
            </a:pPr>
            <a:endParaRPr lang="en-US">
              <a:latin typeface="Arial" charset="0"/>
            </a:endParaRPr>
          </a:p>
        </p:txBody>
      </p:sp>
      <p:sp>
        <p:nvSpPr>
          <p:cNvPr id="44" name="Rectangle 43"/>
          <p:cNvSpPr/>
          <p:nvPr/>
        </p:nvSpPr>
        <p:spPr bwMode="auto">
          <a:xfrm>
            <a:off x="252413" y="755087"/>
            <a:ext cx="5732462" cy="493712"/>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a:lstStyle/>
          <a:p>
            <a:pPr>
              <a:defRPr/>
            </a:pPr>
            <a:endParaRPr lang="en-US">
              <a:latin typeface="Arial" charset="0"/>
            </a:endParaRPr>
          </a:p>
        </p:txBody>
      </p:sp>
      <p:sp>
        <p:nvSpPr>
          <p:cNvPr id="39" name="Rectangle 38"/>
          <p:cNvSpPr/>
          <p:nvPr/>
        </p:nvSpPr>
        <p:spPr bwMode="auto">
          <a:xfrm>
            <a:off x="6081713" y="3518924"/>
            <a:ext cx="2805112" cy="1973263"/>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a:lstStyle/>
          <a:p>
            <a:pPr>
              <a:defRPr/>
            </a:pPr>
            <a:endParaRPr lang="en-US">
              <a:latin typeface="Arial" charset="0"/>
            </a:endParaRPr>
          </a:p>
        </p:txBody>
      </p:sp>
      <p:sp>
        <p:nvSpPr>
          <p:cNvPr id="38" name="Rectangle 37"/>
          <p:cNvSpPr/>
          <p:nvPr/>
        </p:nvSpPr>
        <p:spPr bwMode="auto">
          <a:xfrm>
            <a:off x="6084888" y="1356749"/>
            <a:ext cx="2806700" cy="1973263"/>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a:lstStyle/>
          <a:p>
            <a:pPr>
              <a:defRPr/>
            </a:pPr>
            <a:endParaRPr lang="en-US">
              <a:latin typeface="Arial" charset="0"/>
            </a:endParaRPr>
          </a:p>
        </p:txBody>
      </p:sp>
      <p:sp>
        <p:nvSpPr>
          <p:cNvPr id="37" name="Rectangle 36"/>
          <p:cNvSpPr/>
          <p:nvPr/>
        </p:nvSpPr>
        <p:spPr bwMode="auto">
          <a:xfrm>
            <a:off x="252413" y="3518924"/>
            <a:ext cx="5732462" cy="1973263"/>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a:lstStyle/>
          <a:p>
            <a:pPr>
              <a:defRPr/>
            </a:pPr>
            <a:endParaRPr lang="en-US">
              <a:latin typeface="Arial" charset="0"/>
            </a:endParaRPr>
          </a:p>
        </p:txBody>
      </p:sp>
      <p:sp>
        <p:nvSpPr>
          <p:cNvPr id="30" name="Rectangle 29"/>
          <p:cNvSpPr/>
          <p:nvPr/>
        </p:nvSpPr>
        <p:spPr bwMode="auto">
          <a:xfrm>
            <a:off x="246063" y="1372624"/>
            <a:ext cx="5730875" cy="1973263"/>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a:lstStyle/>
          <a:p>
            <a:pPr>
              <a:defRPr/>
            </a:pPr>
            <a:endParaRPr lang="en-US">
              <a:latin typeface="Arial" charset="0"/>
            </a:endParaRPr>
          </a:p>
        </p:txBody>
      </p:sp>
      <p:sp>
        <p:nvSpPr>
          <p:cNvPr id="4104" name="Rectangle 34"/>
          <p:cNvSpPr>
            <a:spLocks noChangeArrowheads="1"/>
          </p:cNvSpPr>
          <p:nvPr/>
        </p:nvSpPr>
        <p:spPr bwMode="auto">
          <a:xfrm>
            <a:off x="334963" y="3609412"/>
            <a:ext cx="390525" cy="1728787"/>
          </a:xfrm>
          <a:prstGeom prst="rect">
            <a:avLst/>
          </a:prstGeom>
          <a:solidFill>
            <a:srgbClr val="FF9933"/>
          </a:solidFill>
          <a:ln w="9525" algn="ctr">
            <a:noFill/>
            <a:round/>
            <a:headEnd/>
            <a:tailEnd/>
          </a:ln>
        </p:spPr>
        <p:txBody>
          <a:bodyPr/>
          <a:lstStyle/>
          <a:p>
            <a:endParaRPr lang="en-US"/>
          </a:p>
        </p:txBody>
      </p:sp>
      <p:sp>
        <p:nvSpPr>
          <p:cNvPr id="4105" name="Slide Number Placeholder 4"/>
          <p:cNvSpPr>
            <a:spLocks noGrp="1"/>
          </p:cNvSpPr>
          <p:nvPr>
            <p:ph type="sldNum" sz="quarter" idx="12"/>
          </p:nvPr>
        </p:nvSpPr>
        <p:spPr>
          <a:xfrm>
            <a:off x="36513" y="5565212"/>
            <a:ext cx="304800" cy="228600"/>
          </a:xfrm>
          <a:noFill/>
        </p:spPr>
        <p:txBody>
          <a:bodyPr/>
          <a:lstStyle/>
          <a:p>
            <a:fld id="{584A96A4-151C-4C37-A9D6-92172AEE6705}" type="slidenum">
              <a:rPr lang="de-DE" smtClean="0">
                <a:ea typeface="ヒラギノ角ゴ Pro W3"/>
                <a:cs typeface="ヒラギノ角ゴ Pro W3"/>
              </a:rPr>
              <a:pPr/>
              <a:t>15</a:t>
            </a:fld>
            <a:endParaRPr lang="de-DE" smtClean="0">
              <a:ea typeface="ヒラギノ角ゴ Pro W3"/>
              <a:cs typeface="ヒラギノ角ゴ Pro W3"/>
            </a:endParaRPr>
          </a:p>
        </p:txBody>
      </p:sp>
      <p:pic>
        <p:nvPicPr>
          <p:cNvPr id="4139" name="Picture 9" descr="eingang-mit-tresen"/>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27100" y="4084074"/>
            <a:ext cx="2339975" cy="1263650"/>
          </a:xfrm>
          <a:prstGeom prst="rect">
            <a:avLst/>
          </a:prstGeom>
          <a:noFill/>
          <a:ln w="9525">
            <a:noFill/>
            <a:miter lim="800000"/>
            <a:headEnd/>
            <a:tailEnd/>
          </a:ln>
        </p:spPr>
      </p:pic>
      <p:pic>
        <p:nvPicPr>
          <p:cNvPr id="4134" name="Picture 20" descr="ELLS.jpg"/>
          <p:cNvPicPr>
            <a:picLocks/>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5988" y="1958412"/>
            <a:ext cx="2339975" cy="1273175"/>
          </a:xfrm>
          <a:prstGeom prst="rect">
            <a:avLst/>
          </a:prstGeom>
          <a:noFill/>
          <a:ln w="9525">
            <a:noFill/>
            <a:miter lim="800000"/>
            <a:headEnd/>
            <a:tailEnd/>
          </a:ln>
        </p:spPr>
      </p:pic>
      <p:sp>
        <p:nvSpPr>
          <p:cNvPr id="55306" name="Rectangle 1039"/>
          <p:cNvSpPr>
            <a:spLocks noChangeArrowheads="1"/>
          </p:cNvSpPr>
          <p:nvPr/>
        </p:nvSpPr>
        <p:spPr bwMode="auto">
          <a:xfrm>
            <a:off x="915988" y="1501212"/>
            <a:ext cx="2339975" cy="479988"/>
          </a:xfrm>
          <a:prstGeom prst="rect">
            <a:avLst/>
          </a:prstGeom>
          <a:solidFill>
            <a:srgbClr val="72AD46"/>
          </a:solidFill>
          <a:ln w="9525">
            <a:noFill/>
            <a:miter lim="800000"/>
            <a:headEnd/>
            <a:tailEnd/>
          </a:ln>
          <a:effectLst/>
        </p:spPr>
        <p:txBody>
          <a:bodyPr wrap="none" anchor="ctr"/>
          <a:lstStyle/>
          <a:p>
            <a:pPr>
              <a:defRPr/>
            </a:pPr>
            <a:endParaRPr lang="en-GB">
              <a:latin typeface="+mj-lt"/>
              <a:ea typeface="Arial" charset="0"/>
              <a:cs typeface="Arial" charset="0"/>
            </a:endParaRPr>
          </a:p>
        </p:txBody>
      </p:sp>
      <p:sp>
        <p:nvSpPr>
          <p:cNvPr id="4136" name="Text Box 1041"/>
          <p:cNvSpPr txBox="1">
            <a:spLocks noChangeArrowheads="1"/>
          </p:cNvSpPr>
          <p:nvPr/>
        </p:nvSpPr>
        <p:spPr bwMode="auto">
          <a:xfrm>
            <a:off x="965201" y="1539308"/>
            <a:ext cx="2286000" cy="400110"/>
          </a:xfrm>
          <a:prstGeom prst="rect">
            <a:avLst/>
          </a:prstGeom>
          <a:noFill/>
          <a:ln w="9525">
            <a:noFill/>
            <a:miter lim="800000"/>
            <a:headEnd/>
            <a:tailEnd/>
          </a:ln>
        </p:spPr>
        <p:txBody>
          <a:bodyPr lIns="0" tIns="0" rIns="0" bIns="0">
            <a:spAutoFit/>
          </a:bodyPr>
          <a:lstStyle/>
          <a:p>
            <a:pPr>
              <a:spcBef>
                <a:spcPct val="50000"/>
              </a:spcBef>
            </a:pPr>
            <a:r>
              <a:rPr lang="de-DE" sz="1300" dirty="0">
                <a:solidFill>
                  <a:srgbClr val="FFFFFF"/>
                </a:solidFill>
                <a:ea typeface="ヒラギノ角ゴ Pro W3"/>
                <a:cs typeface="Arial" pitchFamily="34" charset="0"/>
              </a:rPr>
              <a:t>EMBL International </a:t>
            </a:r>
            <a:r>
              <a:rPr lang="de-DE" sz="1300" dirty="0" smtClean="0">
                <a:solidFill>
                  <a:srgbClr val="FFFFFF"/>
                </a:solidFill>
                <a:ea typeface="ヒラギノ角ゴ Pro W3"/>
                <a:cs typeface="Arial" pitchFamily="34" charset="0"/>
              </a:rPr>
              <a:t/>
            </a:r>
            <a:br>
              <a:rPr lang="de-DE" sz="1300" dirty="0" smtClean="0">
                <a:solidFill>
                  <a:srgbClr val="FFFFFF"/>
                </a:solidFill>
                <a:ea typeface="ヒラギノ角ゴ Pro W3"/>
                <a:cs typeface="Arial" pitchFamily="34" charset="0"/>
              </a:rPr>
            </a:br>
            <a:r>
              <a:rPr lang="de-DE" sz="1300" dirty="0" err="1" smtClean="0">
                <a:solidFill>
                  <a:srgbClr val="FFFFFF"/>
                </a:solidFill>
                <a:ea typeface="ヒラギノ角ゴ Pro W3"/>
                <a:cs typeface="Arial" pitchFamily="34" charset="0"/>
              </a:rPr>
              <a:t>PhD</a:t>
            </a:r>
            <a:r>
              <a:rPr lang="de-DE" sz="1300" dirty="0" smtClean="0">
                <a:solidFill>
                  <a:srgbClr val="FFFFFF"/>
                </a:solidFill>
                <a:ea typeface="ヒラギノ角ゴ Pro W3"/>
                <a:cs typeface="Arial" pitchFamily="34" charset="0"/>
              </a:rPr>
              <a:t> </a:t>
            </a:r>
            <a:r>
              <a:rPr lang="de-DE" sz="1300" dirty="0">
                <a:solidFill>
                  <a:srgbClr val="FFFFFF"/>
                </a:solidFill>
                <a:ea typeface="ヒラギノ角ゴ Pro W3"/>
                <a:cs typeface="Arial" pitchFamily="34" charset="0"/>
              </a:rPr>
              <a:t>Programme</a:t>
            </a:r>
            <a:endParaRPr lang="de-DE" sz="1300" dirty="0">
              <a:solidFill>
                <a:schemeClr val="accent1"/>
              </a:solidFill>
              <a:ea typeface="ヒラギノ角ゴ Pro W3"/>
              <a:cs typeface="Arial" pitchFamily="34" charset="0"/>
            </a:endParaRPr>
          </a:p>
        </p:txBody>
      </p:sp>
      <p:pic>
        <p:nvPicPr>
          <p:cNvPr id="4131" name="Picture 25" descr="ELLS_brochure.jpg"/>
          <p:cNvPicPr>
            <a:picLocks/>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07138" y="3950724"/>
            <a:ext cx="2339975" cy="1422400"/>
          </a:xfrm>
          <a:prstGeom prst="rect">
            <a:avLst/>
          </a:prstGeom>
          <a:noFill/>
          <a:ln w="9525">
            <a:noFill/>
            <a:miter lim="800000"/>
            <a:headEnd/>
            <a:tailEnd/>
          </a:ln>
        </p:spPr>
      </p:pic>
      <p:sp>
        <p:nvSpPr>
          <p:cNvPr id="55317" name="Rectangle 1030"/>
          <p:cNvSpPr>
            <a:spLocks noChangeArrowheads="1"/>
          </p:cNvSpPr>
          <p:nvPr/>
        </p:nvSpPr>
        <p:spPr bwMode="auto">
          <a:xfrm>
            <a:off x="6307138" y="3630049"/>
            <a:ext cx="2339975" cy="488380"/>
          </a:xfrm>
          <a:prstGeom prst="rect">
            <a:avLst/>
          </a:prstGeom>
          <a:solidFill>
            <a:schemeClr val="bg1">
              <a:lumMod val="50000"/>
            </a:schemeClr>
          </a:solidFill>
          <a:ln w="9525">
            <a:noFill/>
            <a:miter lim="800000"/>
            <a:headEnd/>
            <a:tailEnd/>
          </a:ln>
          <a:effectLst/>
        </p:spPr>
        <p:txBody>
          <a:bodyPr wrap="none" anchor="ctr"/>
          <a:lstStyle/>
          <a:p>
            <a:pPr>
              <a:defRPr/>
            </a:pPr>
            <a:endParaRPr lang="en-GB">
              <a:latin typeface="+mj-lt"/>
              <a:ea typeface="Arial" charset="0"/>
              <a:cs typeface="Arial" charset="0"/>
            </a:endParaRPr>
          </a:p>
        </p:txBody>
      </p:sp>
      <p:sp>
        <p:nvSpPr>
          <p:cNvPr id="4133" name="Text Box 1032"/>
          <p:cNvSpPr txBox="1">
            <a:spLocks noChangeArrowheads="1"/>
          </p:cNvSpPr>
          <p:nvPr/>
        </p:nvSpPr>
        <p:spPr bwMode="auto">
          <a:xfrm>
            <a:off x="6359525" y="3668146"/>
            <a:ext cx="2368550" cy="400110"/>
          </a:xfrm>
          <a:prstGeom prst="rect">
            <a:avLst/>
          </a:prstGeom>
          <a:noFill/>
          <a:ln w="9525">
            <a:noFill/>
            <a:miter lim="800000"/>
            <a:headEnd/>
            <a:tailEnd/>
          </a:ln>
        </p:spPr>
        <p:txBody>
          <a:bodyPr lIns="0" tIns="0" rIns="0" bIns="0">
            <a:spAutoFit/>
          </a:bodyPr>
          <a:lstStyle/>
          <a:p>
            <a:r>
              <a:rPr lang="en-GB" sz="1300" dirty="0">
                <a:solidFill>
                  <a:srgbClr val="FFFFFF"/>
                </a:solidFill>
                <a:ea typeface="ヒラギノ角ゴ Pro W3"/>
                <a:cs typeface="Arial" pitchFamily="34" charset="0"/>
              </a:rPr>
              <a:t>European Learning Lab </a:t>
            </a:r>
            <a:r>
              <a:rPr lang="en-GB" sz="1300" dirty="0" smtClean="0">
                <a:solidFill>
                  <a:srgbClr val="FFFFFF"/>
                </a:solidFill>
                <a:ea typeface="ヒラギノ角ゴ Pro W3"/>
                <a:cs typeface="Arial" pitchFamily="34" charset="0"/>
              </a:rPr>
              <a:t/>
            </a:r>
            <a:br>
              <a:rPr lang="en-GB" sz="1300" dirty="0" smtClean="0">
                <a:solidFill>
                  <a:srgbClr val="FFFFFF"/>
                </a:solidFill>
                <a:ea typeface="ヒラギノ角ゴ Pro W3"/>
                <a:cs typeface="Arial" pitchFamily="34" charset="0"/>
              </a:rPr>
            </a:br>
            <a:r>
              <a:rPr lang="en-GB" sz="1300" dirty="0" smtClean="0">
                <a:solidFill>
                  <a:srgbClr val="FFFFFF"/>
                </a:solidFill>
                <a:ea typeface="ヒラギノ角ゴ Pro W3"/>
                <a:cs typeface="Arial" pitchFamily="34" charset="0"/>
              </a:rPr>
              <a:t>for </a:t>
            </a:r>
            <a:r>
              <a:rPr lang="en-GB" sz="1300" dirty="0">
                <a:solidFill>
                  <a:srgbClr val="FFFFFF"/>
                </a:solidFill>
                <a:ea typeface="ヒラギノ角ゴ Pro W3"/>
                <a:cs typeface="Arial" pitchFamily="34" charset="0"/>
              </a:rPr>
              <a:t>the Life Sciences</a:t>
            </a:r>
          </a:p>
        </p:txBody>
      </p:sp>
      <p:sp>
        <p:nvSpPr>
          <p:cNvPr id="4109" name="Rectangle 2"/>
          <p:cNvSpPr>
            <a:spLocks noChangeArrowheads="1"/>
          </p:cNvSpPr>
          <p:nvPr/>
        </p:nvSpPr>
        <p:spPr bwMode="auto">
          <a:xfrm>
            <a:off x="552210" y="152916"/>
            <a:ext cx="8359775" cy="501650"/>
          </a:xfrm>
          <a:prstGeom prst="rect">
            <a:avLst/>
          </a:prstGeom>
          <a:noFill/>
          <a:ln w="9525" algn="ctr">
            <a:noFill/>
            <a:miter lim="800000"/>
            <a:headEnd/>
            <a:tailEnd/>
          </a:ln>
        </p:spPr>
        <p:txBody>
          <a:bodyPr lIns="0" tIns="0" rIns="0" bIns="0"/>
          <a:lstStyle/>
          <a:p>
            <a:r>
              <a:rPr lang="en-US" sz="3000" dirty="0" smtClean="0">
                <a:solidFill>
                  <a:srgbClr val="529A43"/>
                </a:solidFill>
                <a:latin typeface="+mj-lt"/>
                <a:ea typeface="ＭＳ Ｐゴシック" charset="0"/>
                <a:cs typeface="+mj-cs"/>
              </a:rPr>
              <a:t>Training at EMBL</a:t>
            </a:r>
            <a:br>
              <a:rPr lang="en-US" sz="3000" dirty="0" smtClean="0">
                <a:solidFill>
                  <a:srgbClr val="529A43"/>
                </a:solidFill>
                <a:latin typeface="+mj-lt"/>
                <a:ea typeface="ＭＳ Ｐゴシック" charset="0"/>
                <a:cs typeface="+mj-cs"/>
              </a:rPr>
            </a:br>
            <a:r>
              <a:rPr lang="en-US" sz="3200" dirty="0">
                <a:solidFill>
                  <a:srgbClr val="529A43"/>
                </a:solidFill>
              </a:rPr>
              <a:t> 			</a:t>
            </a:r>
          </a:p>
        </p:txBody>
      </p:sp>
      <p:pic>
        <p:nvPicPr>
          <p:cNvPr id="4127" name="Picture 21" descr="General trainingcut.jpg"/>
          <p:cNvPicPr>
            <a:picLocks/>
          </p:cNvPicPr>
          <p:nvPr/>
        </p:nvPicPr>
        <p:blipFill>
          <a:blip r:embed="rId6" cstate="screen">
            <a:extLst>
              <a:ext uri="{28A0092B-C50C-407E-A947-70E740481C1C}">
                <a14:useLocalDpi xmlns:a14="http://schemas.microsoft.com/office/drawing/2010/main"/>
              </a:ext>
            </a:extLst>
          </a:blip>
          <a:srcRect/>
          <a:stretch>
            <a:fillRect/>
          </a:stretch>
        </p:blipFill>
        <p:spPr bwMode="auto">
          <a:xfrm>
            <a:off x="6318250" y="1496449"/>
            <a:ext cx="2338388" cy="1727200"/>
          </a:xfrm>
          <a:prstGeom prst="rect">
            <a:avLst/>
          </a:prstGeom>
          <a:noFill/>
          <a:ln w="9525">
            <a:noFill/>
            <a:miter lim="800000"/>
            <a:headEnd/>
            <a:tailEnd/>
          </a:ln>
        </p:spPr>
      </p:pic>
      <p:sp>
        <p:nvSpPr>
          <p:cNvPr id="55314" name="Rectangle 1039"/>
          <p:cNvSpPr>
            <a:spLocks noChangeArrowheads="1"/>
          </p:cNvSpPr>
          <p:nvPr/>
        </p:nvSpPr>
        <p:spPr bwMode="auto">
          <a:xfrm>
            <a:off x="6318250" y="1485337"/>
            <a:ext cx="2339975" cy="483164"/>
          </a:xfrm>
          <a:prstGeom prst="rect">
            <a:avLst/>
          </a:prstGeom>
          <a:solidFill>
            <a:schemeClr val="accent2"/>
          </a:solidFill>
          <a:ln w="9525">
            <a:noFill/>
            <a:miter lim="800000"/>
            <a:headEnd/>
            <a:tailEnd/>
          </a:ln>
          <a:effectLst/>
        </p:spPr>
        <p:txBody>
          <a:bodyPr wrap="none" anchor="ctr"/>
          <a:lstStyle/>
          <a:p>
            <a:pPr>
              <a:defRPr/>
            </a:pPr>
            <a:endParaRPr lang="en-GB">
              <a:latin typeface="+mj-lt"/>
              <a:ea typeface="Arial" charset="0"/>
              <a:cs typeface="Arial" charset="0"/>
            </a:endParaRPr>
          </a:p>
        </p:txBody>
      </p:sp>
      <p:sp>
        <p:nvSpPr>
          <p:cNvPr id="4129" name="Text Box 1032"/>
          <p:cNvSpPr txBox="1">
            <a:spLocks noChangeArrowheads="1"/>
          </p:cNvSpPr>
          <p:nvPr/>
        </p:nvSpPr>
        <p:spPr bwMode="auto">
          <a:xfrm>
            <a:off x="6367463" y="1536588"/>
            <a:ext cx="2363787" cy="400110"/>
          </a:xfrm>
          <a:prstGeom prst="rect">
            <a:avLst/>
          </a:prstGeom>
          <a:noFill/>
          <a:ln w="9525">
            <a:noFill/>
            <a:miter lim="800000"/>
            <a:headEnd/>
            <a:tailEnd/>
          </a:ln>
        </p:spPr>
        <p:txBody>
          <a:bodyPr lIns="0" tIns="0" rIns="0" bIns="0">
            <a:spAutoFit/>
          </a:bodyPr>
          <a:lstStyle/>
          <a:p>
            <a:r>
              <a:rPr lang="en-GB" sz="1300" dirty="0">
                <a:solidFill>
                  <a:srgbClr val="FFFFFF"/>
                </a:solidFill>
                <a:ea typeface="ヒラギノ角ゴ Pro W3"/>
                <a:cs typeface="Arial" pitchFamily="34" charset="0"/>
              </a:rPr>
              <a:t>General Training </a:t>
            </a:r>
            <a:r>
              <a:rPr lang="en-GB" sz="1300" dirty="0" smtClean="0">
                <a:solidFill>
                  <a:srgbClr val="FFFFFF"/>
                </a:solidFill>
                <a:ea typeface="ヒラギノ角ゴ Pro W3"/>
                <a:cs typeface="Arial" pitchFamily="34" charset="0"/>
              </a:rPr>
              <a:t>and </a:t>
            </a:r>
            <a:r>
              <a:rPr lang="en-GB" sz="1300" dirty="0">
                <a:solidFill>
                  <a:srgbClr val="FFFFFF"/>
                </a:solidFill>
                <a:ea typeface="ヒラギノ角ゴ Pro W3"/>
                <a:cs typeface="Arial" pitchFamily="34" charset="0"/>
              </a:rPr>
              <a:t>Development </a:t>
            </a:r>
            <a:r>
              <a:rPr lang="en-GB" sz="1300" dirty="0" smtClean="0">
                <a:solidFill>
                  <a:srgbClr val="FFFFFF"/>
                </a:solidFill>
                <a:ea typeface="ヒラギノ角ゴ Pro W3"/>
                <a:cs typeface="Arial" pitchFamily="34" charset="0"/>
              </a:rPr>
              <a:t>Programme</a:t>
            </a:r>
            <a:endParaRPr lang="en-GB" sz="1300" dirty="0">
              <a:solidFill>
                <a:schemeClr val="accent1"/>
              </a:solidFill>
              <a:ea typeface="ヒラギノ角ゴ Pro W3"/>
              <a:cs typeface="Arial" pitchFamily="34" charset="0"/>
            </a:endParaRPr>
          </a:p>
        </p:txBody>
      </p:sp>
      <p:pic>
        <p:nvPicPr>
          <p:cNvPr id="4130" name="Picture 9"/>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6313488" y="1965820"/>
            <a:ext cx="1227137" cy="1253629"/>
          </a:xfrm>
          <a:prstGeom prst="rect">
            <a:avLst/>
          </a:prstGeom>
          <a:noFill/>
          <a:ln w="28575">
            <a:noFill/>
            <a:miter lim="800000"/>
            <a:headEnd/>
            <a:tailEnd/>
          </a:ln>
        </p:spPr>
      </p:pic>
      <p:pic>
        <p:nvPicPr>
          <p:cNvPr id="4126" name="Picture 29" descr="Visitors.jpg"/>
          <p:cNvPicPr>
            <a:picLocks/>
          </p:cNvPicPr>
          <p:nvPr/>
        </p:nvPicPr>
        <p:blipFill>
          <a:blip r:embed="rId8" cstate="screen">
            <a:extLst>
              <a:ext uri="{28A0092B-C50C-407E-A947-70E740481C1C}">
                <a14:useLocalDpi xmlns:a14="http://schemas.microsoft.com/office/drawing/2010/main"/>
              </a:ext>
            </a:extLst>
          </a:blip>
          <a:srcRect/>
          <a:stretch>
            <a:fillRect/>
          </a:stretch>
        </p:blipFill>
        <p:spPr bwMode="auto">
          <a:xfrm>
            <a:off x="3448050" y="4087249"/>
            <a:ext cx="2339975" cy="1282700"/>
          </a:xfrm>
          <a:prstGeom prst="rect">
            <a:avLst/>
          </a:prstGeom>
          <a:noFill/>
          <a:ln w="9525">
            <a:noFill/>
            <a:miter lim="800000"/>
            <a:headEnd/>
            <a:tailEnd/>
          </a:ln>
        </p:spPr>
      </p:pic>
      <p:sp>
        <p:nvSpPr>
          <p:cNvPr id="55309" name="Rectangle 1027"/>
          <p:cNvSpPr>
            <a:spLocks noChangeArrowheads="1"/>
          </p:cNvSpPr>
          <p:nvPr/>
        </p:nvSpPr>
        <p:spPr bwMode="auto">
          <a:xfrm>
            <a:off x="3438525" y="1498600"/>
            <a:ext cx="2339975" cy="482601"/>
          </a:xfrm>
          <a:prstGeom prst="rect">
            <a:avLst/>
          </a:prstGeom>
          <a:solidFill>
            <a:srgbClr val="72AD46"/>
          </a:solidFill>
          <a:ln w="9525">
            <a:noFill/>
            <a:miter lim="800000"/>
            <a:headEnd/>
            <a:tailEnd/>
          </a:ln>
          <a:effectLst/>
        </p:spPr>
        <p:txBody>
          <a:bodyPr wrap="none" anchor="ctr"/>
          <a:lstStyle/>
          <a:p>
            <a:pPr>
              <a:defRPr/>
            </a:pPr>
            <a:endParaRPr lang="en-GB">
              <a:latin typeface="+mj-lt"/>
              <a:ea typeface="Arial" charset="0"/>
              <a:cs typeface="Arial" charset="0"/>
            </a:endParaRPr>
          </a:p>
        </p:txBody>
      </p:sp>
      <p:sp>
        <p:nvSpPr>
          <p:cNvPr id="4123" name="Text Box 1029"/>
          <p:cNvSpPr txBox="1">
            <a:spLocks noChangeArrowheads="1"/>
          </p:cNvSpPr>
          <p:nvPr/>
        </p:nvSpPr>
        <p:spPr bwMode="auto">
          <a:xfrm>
            <a:off x="3505200" y="1540895"/>
            <a:ext cx="2236788" cy="400110"/>
          </a:xfrm>
          <a:prstGeom prst="rect">
            <a:avLst/>
          </a:prstGeom>
          <a:noFill/>
          <a:ln w="9525">
            <a:noFill/>
            <a:miter lim="800000"/>
            <a:headEnd/>
            <a:tailEnd/>
          </a:ln>
        </p:spPr>
        <p:txBody>
          <a:bodyPr lIns="0" tIns="0" rIns="0" bIns="0">
            <a:spAutoFit/>
          </a:bodyPr>
          <a:lstStyle/>
          <a:p>
            <a:r>
              <a:rPr lang="en-GB" sz="1300" dirty="0">
                <a:solidFill>
                  <a:srgbClr val="FFFFFF"/>
                </a:solidFill>
                <a:ea typeface="ヒラギノ角ゴ Pro W3"/>
                <a:cs typeface="Arial" pitchFamily="34" charset="0"/>
              </a:rPr>
              <a:t>EMBL Postdoctoral Programme</a:t>
            </a:r>
            <a:endParaRPr lang="en-GB" sz="1300" dirty="0">
              <a:solidFill>
                <a:schemeClr val="accent1"/>
              </a:solidFill>
              <a:ea typeface="ヒラギノ角ゴ Pro W3"/>
              <a:cs typeface="Arial" pitchFamily="34" charset="0"/>
            </a:endParaRPr>
          </a:p>
        </p:txBody>
      </p:sp>
      <p:sp>
        <p:nvSpPr>
          <p:cNvPr id="4115" name="TextBox 28"/>
          <p:cNvSpPr txBox="1">
            <a:spLocks noChangeArrowheads="1"/>
          </p:cNvSpPr>
          <p:nvPr/>
        </p:nvSpPr>
        <p:spPr bwMode="auto">
          <a:xfrm rot="-5400000">
            <a:off x="-322263" y="4270346"/>
            <a:ext cx="1727202" cy="400110"/>
          </a:xfrm>
          <a:prstGeom prst="rect">
            <a:avLst/>
          </a:prstGeom>
          <a:noFill/>
          <a:ln w="9525">
            <a:noFill/>
            <a:miter lim="800000"/>
            <a:headEnd/>
            <a:tailEnd/>
          </a:ln>
        </p:spPr>
        <p:txBody>
          <a:bodyPr wrap="square">
            <a:spAutoFit/>
          </a:bodyPr>
          <a:lstStyle/>
          <a:p>
            <a:pPr algn="ctr"/>
            <a:r>
              <a:rPr lang="en-US" sz="2000" dirty="0">
                <a:solidFill>
                  <a:srgbClr val="FFFFFF"/>
                </a:solidFill>
              </a:rPr>
              <a:t>External </a:t>
            </a:r>
            <a:endParaRPr lang="en-US" sz="2000" dirty="0"/>
          </a:p>
        </p:txBody>
      </p:sp>
      <p:sp>
        <p:nvSpPr>
          <p:cNvPr id="4116" name="Rectangle 30"/>
          <p:cNvSpPr>
            <a:spLocks noChangeArrowheads="1"/>
          </p:cNvSpPr>
          <p:nvPr/>
        </p:nvSpPr>
        <p:spPr bwMode="auto">
          <a:xfrm>
            <a:off x="339725" y="1505974"/>
            <a:ext cx="388938" cy="1728788"/>
          </a:xfrm>
          <a:prstGeom prst="rect">
            <a:avLst/>
          </a:prstGeom>
          <a:solidFill>
            <a:srgbClr val="FF9933"/>
          </a:solidFill>
          <a:ln w="9525" algn="ctr">
            <a:noFill/>
            <a:round/>
            <a:headEnd/>
            <a:tailEnd/>
          </a:ln>
        </p:spPr>
        <p:txBody>
          <a:bodyPr/>
          <a:lstStyle/>
          <a:p>
            <a:endParaRPr lang="en-US"/>
          </a:p>
        </p:txBody>
      </p:sp>
      <p:sp>
        <p:nvSpPr>
          <p:cNvPr id="4117" name="TextBox 31"/>
          <p:cNvSpPr txBox="1">
            <a:spLocks noChangeArrowheads="1"/>
          </p:cNvSpPr>
          <p:nvPr/>
        </p:nvSpPr>
        <p:spPr bwMode="auto">
          <a:xfrm rot="-5400000">
            <a:off x="-328612" y="2162145"/>
            <a:ext cx="1727200" cy="400110"/>
          </a:xfrm>
          <a:prstGeom prst="rect">
            <a:avLst/>
          </a:prstGeom>
          <a:noFill/>
          <a:ln w="9525">
            <a:noFill/>
            <a:miter lim="800000"/>
            <a:headEnd/>
            <a:tailEnd/>
          </a:ln>
        </p:spPr>
        <p:txBody>
          <a:bodyPr wrap="square">
            <a:spAutoFit/>
          </a:bodyPr>
          <a:lstStyle/>
          <a:p>
            <a:pPr algn="ctr"/>
            <a:r>
              <a:rPr lang="en-US" sz="2000" dirty="0">
                <a:solidFill>
                  <a:srgbClr val="FFFFFF"/>
                </a:solidFill>
              </a:rPr>
              <a:t>Internal </a:t>
            </a:r>
          </a:p>
        </p:txBody>
      </p:sp>
      <p:sp>
        <p:nvSpPr>
          <p:cNvPr id="4118" name="Rectangle 41"/>
          <p:cNvSpPr>
            <a:spLocks noChangeArrowheads="1"/>
          </p:cNvSpPr>
          <p:nvPr/>
        </p:nvSpPr>
        <p:spPr bwMode="auto">
          <a:xfrm>
            <a:off x="211138" y="804299"/>
            <a:ext cx="6189662" cy="384721"/>
          </a:xfrm>
          <a:prstGeom prst="rect">
            <a:avLst/>
          </a:prstGeom>
          <a:noFill/>
          <a:ln w="9525">
            <a:noFill/>
            <a:miter lim="800000"/>
            <a:headEnd/>
            <a:tailEnd/>
          </a:ln>
        </p:spPr>
        <p:txBody>
          <a:bodyPr>
            <a:spAutoFit/>
          </a:bodyPr>
          <a:lstStyle/>
          <a:p>
            <a:r>
              <a:rPr lang="en-US" sz="1900" b="1" dirty="0">
                <a:solidFill>
                  <a:schemeClr val="accent1"/>
                </a:solidFill>
              </a:rPr>
              <a:t>E</a:t>
            </a:r>
            <a:r>
              <a:rPr lang="en-US" sz="1900" b="1" dirty="0">
                <a:solidFill>
                  <a:srgbClr val="000043"/>
                </a:solidFill>
              </a:rPr>
              <a:t>MBL </a:t>
            </a:r>
            <a:r>
              <a:rPr lang="en-US" sz="1900" b="1" dirty="0">
                <a:solidFill>
                  <a:schemeClr val="accent1"/>
                </a:solidFill>
              </a:rPr>
              <a:t>I</a:t>
            </a:r>
            <a:r>
              <a:rPr lang="en-US" sz="1900" b="1" dirty="0">
                <a:solidFill>
                  <a:srgbClr val="000043"/>
                </a:solidFill>
              </a:rPr>
              <a:t>nternational </a:t>
            </a:r>
            <a:r>
              <a:rPr lang="en-US" sz="1900" b="1" dirty="0">
                <a:solidFill>
                  <a:schemeClr val="accent1"/>
                </a:solidFill>
              </a:rPr>
              <a:t>C</a:t>
            </a:r>
            <a:r>
              <a:rPr lang="en-US" sz="1900" b="1" dirty="0">
                <a:solidFill>
                  <a:srgbClr val="000043"/>
                </a:solidFill>
              </a:rPr>
              <a:t>enter for </a:t>
            </a:r>
            <a:r>
              <a:rPr lang="en-US" sz="1900" b="1" dirty="0">
                <a:solidFill>
                  <a:schemeClr val="accent1"/>
                </a:solidFill>
              </a:rPr>
              <a:t>A</a:t>
            </a:r>
            <a:r>
              <a:rPr lang="en-US" sz="1900" b="1" dirty="0">
                <a:solidFill>
                  <a:srgbClr val="000043"/>
                </a:solidFill>
              </a:rPr>
              <a:t>dvanced </a:t>
            </a:r>
            <a:r>
              <a:rPr lang="en-US" sz="1900" b="1" dirty="0">
                <a:solidFill>
                  <a:schemeClr val="accent1"/>
                </a:solidFill>
              </a:rPr>
              <a:t>T</a:t>
            </a:r>
            <a:r>
              <a:rPr lang="en-US" sz="1900" b="1" dirty="0">
                <a:solidFill>
                  <a:srgbClr val="000043"/>
                </a:solidFill>
              </a:rPr>
              <a:t>raining    </a:t>
            </a:r>
            <a:endParaRPr lang="en-US" dirty="0"/>
          </a:p>
        </p:txBody>
      </p:sp>
      <p:sp>
        <p:nvSpPr>
          <p:cNvPr id="4119" name="Rectangle 42"/>
          <p:cNvSpPr>
            <a:spLocks noChangeArrowheads="1"/>
          </p:cNvSpPr>
          <p:nvPr/>
        </p:nvSpPr>
        <p:spPr bwMode="auto">
          <a:xfrm>
            <a:off x="6210300" y="804299"/>
            <a:ext cx="1955800" cy="384175"/>
          </a:xfrm>
          <a:prstGeom prst="rect">
            <a:avLst/>
          </a:prstGeom>
          <a:noFill/>
          <a:ln w="9525">
            <a:noFill/>
            <a:miter lim="800000"/>
            <a:headEnd/>
            <a:tailEnd/>
          </a:ln>
        </p:spPr>
        <p:txBody>
          <a:bodyPr wrap="none">
            <a:spAutoFit/>
          </a:bodyPr>
          <a:lstStyle/>
          <a:p>
            <a:r>
              <a:rPr lang="en-US" sz="1900" b="1" dirty="0">
                <a:solidFill>
                  <a:srgbClr val="72AD46"/>
                </a:solidFill>
              </a:rPr>
              <a:t>EICAT</a:t>
            </a:r>
            <a:r>
              <a:rPr lang="en-US" sz="1900" b="1" dirty="0">
                <a:solidFill>
                  <a:schemeClr val="accent4"/>
                </a:solidFill>
              </a:rPr>
              <a:t> Partners</a:t>
            </a:r>
            <a:endParaRPr lang="en-US" sz="1900" dirty="0">
              <a:solidFill>
                <a:schemeClr val="accent4"/>
              </a:solidFill>
            </a:endParaRPr>
          </a:p>
        </p:txBody>
      </p:sp>
      <p:sp>
        <p:nvSpPr>
          <p:cNvPr id="46" name="Rectangle 45"/>
          <p:cNvSpPr/>
          <p:nvPr/>
        </p:nvSpPr>
        <p:spPr>
          <a:xfrm>
            <a:off x="816429" y="5601992"/>
            <a:ext cx="7967412" cy="492443"/>
          </a:xfrm>
          <a:prstGeom prst="rect">
            <a:avLst/>
          </a:prstGeom>
        </p:spPr>
        <p:txBody>
          <a:bodyPr wrap="square">
            <a:spAutoFit/>
          </a:bodyPr>
          <a:lstStyle/>
          <a:p>
            <a:r>
              <a:rPr lang="en-US" sz="1300" b="1" dirty="0" smtClean="0">
                <a:solidFill>
                  <a:schemeClr val="accent4"/>
                </a:solidFill>
              </a:rPr>
              <a:t>EMBL’s fixed-term contract system means we also constantly train </a:t>
            </a:r>
            <a:br>
              <a:rPr lang="en-US" sz="1300" b="1" dirty="0" smtClean="0">
                <a:solidFill>
                  <a:schemeClr val="accent4"/>
                </a:solidFill>
              </a:rPr>
            </a:br>
            <a:r>
              <a:rPr lang="en-US" sz="1300" b="1" dirty="0" smtClean="0">
                <a:solidFill>
                  <a:schemeClr val="accent4"/>
                </a:solidFill>
              </a:rPr>
              <a:t>new research, service and administrative staff</a:t>
            </a:r>
            <a:endParaRPr lang="en-US" sz="1300" b="1" dirty="0">
              <a:solidFill>
                <a:schemeClr val="accent4"/>
              </a:solidFill>
            </a:endParaRPr>
          </a:p>
        </p:txBody>
      </p:sp>
      <p:pic>
        <p:nvPicPr>
          <p:cNvPr id="41" name="Picture 25"/>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bwMode="auto">
          <a:xfrm>
            <a:off x="3436937" y="1974287"/>
            <a:ext cx="2341563" cy="1251514"/>
          </a:xfrm>
          <a:prstGeom prst="rect">
            <a:avLst/>
          </a:prstGeom>
          <a:noFill/>
          <a:ln w="9525">
            <a:noFill/>
            <a:miter lim="800000"/>
            <a:headEnd/>
            <a:tailEnd/>
          </a:ln>
        </p:spPr>
      </p:pic>
      <p:sp>
        <p:nvSpPr>
          <p:cNvPr id="55302" name="Rectangle 1036"/>
          <p:cNvSpPr>
            <a:spLocks noChangeArrowheads="1"/>
          </p:cNvSpPr>
          <p:nvPr/>
        </p:nvSpPr>
        <p:spPr bwMode="auto">
          <a:xfrm>
            <a:off x="927100" y="3626874"/>
            <a:ext cx="2339975" cy="491555"/>
          </a:xfrm>
          <a:prstGeom prst="rect">
            <a:avLst/>
          </a:prstGeom>
          <a:solidFill>
            <a:srgbClr val="72AD46"/>
          </a:solidFill>
          <a:ln w="9525">
            <a:noFill/>
            <a:miter lim="800000"/>
            <a:headEnd/>
            <a:tailEnd/>
          </a:ln>
          <a:effectLst/>
        </p:spPr>
        <p:txBody>
          <a:bodyPr wrap="none" anchor="ctr"/>
          <a:lstStyle/>
          <a:p>
            <a:pPr>
              <a:defRPr/>
            </a:pPr>
            <a:endParaRPr lang="en-GB">
              <a:latin typeface="+mj-lt"/>
              <a:ea typeface="Arial" charset="0"/>
              <a:cs typeface="Arial" charset="0"/>
            </a:endParaRPr>
          </a:p>
        </p:txBody>
      </p:sp>
      <p:sp>
        <p:nvSpPr>
          <p:cNvPr id="4138" name="Text Box 1038"/>
          <p:cNvSpPr txBox="1">
            <a:spLocks noChangeArrowheads="1"/>
          </p:cNvSpPr>
          <p:nvPr/>
        </p:nvSpPr>
        <p:spPr bwMode="auto">
          <a:xfrm>
            <a:off x="976312" y="3680846"/>
            <a:ext cx="2286000" cy="400110"/>
          </a:xfrm>
          <a:prstGeom prst="rect">
            <a:avLst/>
          </a:prstGeom>
          <a:noFill/>
          <a:ln w="9525">
            <a:noFill/>
            <a:miter lim="800000"/>
            <a:headEnd/>
            <a:tailEnd/>
          </a:ln>
        </p:spPr>
        <p:txBody>
          <a:bodyPr lIns="0" tIns="0" rIns="0" bIns="0">
            <a:spAutoFit/>
          </a:bodyPr>
          <a:lstStyle/>
          <a:p>
            <a:r>
              <a:rPr lang="en-GB" sz="1300" dirty="0">
                <a:solidFill>
                  <a:srgbClr val="FFFFFF"/>
                </a:solidFill>
                <a:ea typeface="ヒラギノ角ゴ Pro W3"/>
                <a:cs typeface="Arial" pitchFamily="34" charset="0"/>
              </a:rPr>
              <a:t>EMBL Courses </a:t>
            </a:r>
            <a:r>
              <a:rPr lang="en-GB" sz="1300" dirty="0" smtClean="0">
                <a:solidFill>
                  <a:srgbClr val="FFFFFF"/>
                </a:solidFill>
                <a:ea typeface="ヒラギノ角ゴ Pro W3"/>
                <a:cs typeface="Arial" pitchFamily="34" charset="0"/>
              </a:rPr>
              <a:t/>
            </a:r>
            <a:br>
              <a:rPr lang="en-GB" sz="1300" dirty="0" smtClean="0">
                <a:solidFill>
                  <a:srgbClr val="FFFFFF"/>
                </a:solidFill>
                <a:ea typeface="ヒラギノ角ゴ Pro W3"/>
                <a:cs typeface="Arial" pitchFamily="34" charset="0"/>
              </a:rPr>
            </a:br>
            <a:r>
              <a:rPr lang="en-GB" sz="1300" dirty="0" smtClean="0">
                <a:solidFill>
                  <a:srgbClr val="FFFFFF"/>
                </a:solidFill>
                <a:ea typeface="ヒラギノ角ゴ Pro W3"/>
                <a:cs typeface="Arial" pitchFamily="34" charset="0"/>
              </a:rPr>
              <a:t>and </a:t>
            </a:r>
            <a:r>
              <a:rPr lang="en-GB" sz="1300" dirty="0">
                <a:solidFill>
                  <a:srgbClr val="FFFFFF"/>
                </a:solidFill>
                <a:ea typeface="ヒラギノ角ゴ Pro W3"/>
                <a:cs typeface="Arial" pitchFamily="34" charset="0"/>
              </a:rPr>
              <a:t>Conferences</a:t>
            </a:r>
            <a:endParaRPr lang="en-GB" sz="1300" dirty="0">
              <a:solidFill>
                <a:schemeClr val="accent1"/>
              </a:solidFill>
              <a:ea typeface="ヒラギノ角ゴ Pro W3"/>
              <a:cs typeface="Arial" pitchFamily="34" charset="0"/>
            </a:endParaRPr>
          </a:p>
        </p:txBody>
      </p:sp>
      <p:sp>
        <p:nvSpPr>
          <p:cNvPr id="55311" name="Rectangle 1033"/>
          <p:cNvSpPr>
            <a:spLocks noChangeArrowheads="1"/>
          </p:cNvSpPr>
          <p:nvPr/>
        </p:nvSpPr>
        <p:spPr bwMode="auto">
          <a:xfrm>
            <a:off x="3448050" y="3623700"/>
            <a:ext cx="2339975" cy="494730"/>
          </a:xfrm>
          <a:prstGeom prst="rect">
            <a:avLst/>
          </a:prstGeom>
          <a:solidFill>
            <a:srgbClr val="72AD46"/>
          </a:solidFill>
          <a:ln w="9525">
            <a:noFill/>
            <a:miter lim="800000"/>
            <a:headEnd/>
            <a:tailEnd/>
          </a:ln>
          <a:effectLst/>
        </p:spPr>
        <p:txBody>
          <a:bodyPr wrap="none" anchor="ctr"/>
          <a:lstStyle/>
          <a:p>
            <a:pPr>
              <a:defRPr/>
            </a:pPr>
            <a:endParaRPr lang="en-GB">
              <a:latin typeface="+mj-lt"/>
              <a:ea typeface="Arial" charset="0"/>
              <a:cs typeface="Arial" charset="0"/>
            </a:endParaRPr>
          </a:p>
        </p:txBody>
      </p:sp>
      <p:sp>
        <p:nvSpPr>
          <p:cNvPr id="4125" name="Text Box 1035"/>
          <p:cNvSpPr txBox="1">
            <a:spLocks noChangeArrowheads="1"/>
          </p:cNvSpPr>
          <p:nvPr/>
        </p:nvSpPr>
        <p:spPr bwMode="auto">
          <a:xfrm>
            <a:off x="3506788" y="3679033"/>
            <a:ext cx="2141537" cy="400110"/>
          </a:xfrm>
          <a:prstGeom prst="rect">
            <a:avLst/>
          </a:prstGeom>
          <a:noFill/>
          <a:ln w="9525">
            <a:noFill/>
            <a:miter lim="800000"/>
            <a:headEnd/>
            <a:tailEnd/>
          </a:ln>
        </p:spPr>
        <p:txBody>
          <a:bodyPr lIns="0" tIns="0" rIns="0" bIns="0">
            <a:spAutoFit/>
          </a:bodyPr>
          <a:lstStyle/>
          <a:p>
            <a:r>
              <a:rPr lang="en-GB" sz="1300" dirty="0">
                <a:solidFill>
                  <a:srgbClr val="FFFFFF"/>
                </a:solidFill>
                <a:ea typeface="ヒラギノ角ゴ Pro W3"/>
                <a:cs typeface="ヒラギノ角ゴ Pro W3"/>
              </a:rPr>
              <a:t>EMBL Visitors’ </a:t>
            </a:r>
            <a:r>
              <a:rPr lang="en-GB" sz="1300" dirty="0" smtClean="0">
                <a:solidFill>
                  <a:srgbClr val="FFFFFF"/>
                </a:solidFill>
                <a:ea typeface="ヒラギノ角ゴ Pro W3"/>
                <a:cs typeface="ヒラギノ角ゴ Pro W3"/>
              </a:rPr>
              <a:t/>
            </a:r>
            <a:br>
              <a:rPr lang="en-GB" sz="1300" dirty="0" smtClean="0">
                <a:solidFill>
                  <a:srgbClr val="FFFFFF"/>
                </a:solidFill>
                <a:ea typeface="ヒラギノ角ゴ Pro W3"/>
                <a:cs typeface="ヒラギノ角ゴ Pro W3"/>
              </a:rPr>
            </a:br>
            <a:r>
              <a:rPr lang="en-GB" sz="1300" dirty="0" smtClean="0">
                <a:solidFill>
                  <a:srgbClr val="FFFFFF"/>
                </a:solidFill>
                <a:ea typeface="ヒラギノ角ゴ Pro W3"/>
                <a:cs typeface="ヒラギノ角ゴ Pro W3"/>
              </a:rPr>
              <a:t>and </a:t>
            </a:r>
            <a:r>
              <a:rPr lang="en-GB" sz="1300" dirty="0">
                <a:solidFill>
                  <a:srgbClr val="FFFFFF"/>
                </a:solidFill>
                <a:ea typeface="ヒラギノ角ゴ Pro W3"/>
                <a:cs typeface="ヒラギノ角ゴ Pro W3"/>
              </a:rPr>
              <a:t>Scholars’ Programme</a:t>
            </a:r>
            <a:endParaRPr lang="en-GB" sz="1300" dirty="0">
              <a:solidFill>
                <a:srgbClr val="FFFFFF"/>
              </a:solidFill>
              <a:ea typeface="ヒラギノ角ゴ Pro W3"/>
              <a:cs typeface="Arial" pitchFamily="34" charset="0"/>
            </a:endParaRPr>
          </a:p>
        </p:txBody>
      </p:sp>
      <p:sp>
        <p:nvSpPr>
          <p:cNvPr id="36" name="Slide Number Placeholder 3"/>
          <p:cNvSpPr txBox="1">
            <a:spLocks/>
          </p:cNvSpPr>
          <p:nvPr/>
        </p:nvSpPr>
        <p:spPr bwMode="auto">
          <a:xfrm>
            <a:off x="152400" y="6427851"/>
            <a:ext cx="304800" cy="2286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defPPr>
              <a:defRPr lang="de-DE"/>
            </a:defPPr>
            <a:lvl1pPr algn="l" rtl="0" fontAlgn="base">
              <a:spcBef>
                <a:spcPct val="0"/>
              </a:spcBef>
              <a:spcAft>
                <a:spcPct val="0"/>
              </a:spcAft>
              <a:defRPr sz="900" kern="1200">
                <a:solidFill>
                  <a:srgbClr val="FFFFFF"/>
                </a:solidFill>
                <a:latin typeface="Arial" pitchFamily="26" charset="0"/>
                <a:ea typeface="ヒラギノ角ゴ Pro W3" pitchFamily="26" charset="-128"/>
                <a:cs typeface="Geneva" charset="0"/>
              </a:defRPr>
            </a:lvl1pPr>
            <a:lvl2pPr marL="457200" algn="l" rtl="0" fontAlgn="base">
              <a:spcBef>
                <a:spcPct val="0"/>
              </a:spcBef>
              <a:spcAft>
                <a:spcPct val="0"/>
              </a:spcAft>
              <a:defRPr sz="2400" kern="1200">
                <a:solidFill>
                  <a:schemeClr val="tx1"/>
                </a:solidFill>
                <a:latin typeface="Arial" pitchFamily="26" charset="0"/>
                <a:ea typeface="ヒラギノ角ゴ Pro W3" pitchFamily="26" charset="-128"/>
                <a:cs typeface="ヒラギノ角ゴ Pro W3" pitchFamily="26" charset="-128"/>
              </a:defRPr>
            </a:lvl2pPr>
            <a:lvl3pPr marL="914400" algn="l" rtl="0" fontAlgn="base">
              <a:spcBef>
                <a:spcPct val="0"/>
              </a:spcBef>
              <a:spcAft>
                <a:spcPct val="0"/>
              </a:spcAft>
              <a:defRPr sz="2400" kern="1200">
                <a:solidFill>
                  <a:schemeClr val="tx1"/>
                </a:solidFill>
                <a:latin typeface="Arial" pitchFamily="26" charset="0"/>
                <a:ea typeface="ヒラギノ角ゴ Pro W3" pitchFamily="26" charset="-128"/>
                <a:cs typeface="ヒラギノ角ゴ Pro W3" pitchFamily="26" charset="-128"/>
              </a:defRPr>
            </a:lvl3pPr>
            <a:lvl4pPr marL="1371600" algn="l" rtl="0" fontAlgn="base">
              <a:spcBef>
                <a:spcPct val="0"/>
              </a:spcBef>
              <a:spcAft>
                <a:spcPct val="0"/>
              </a:spcAft>
              <a:defRPr sz="2400" kern="1200">
                <a:solidFill>
                  <a:schemeClr val="tx1"/>
                </a:solidFill>
                <a:latin typeface="Arial" pitchFamily="26" charset="0"/>
                <a:ea typeface="ヒラギノ角ゴ Pro W3" pitchFamily="26" charset="-128"/>
                <a:cs typeface="ヒラギノ角ゴ Pro W3" pitchFamily="26" charset="-128"/>
              </a:defRPr>
            </a:lvl4pPr>
            <a:lvl5pPr marL="1828800" algn="l" rtl="0" fontAlgn="base">
              <a:spcBef>
                <a:spcPct val="0"/>
              </a:spcBef>
              <a:spcAft>
                <a:spcPct val="0"/>
              </a:spcAft>
              <a:defRPr sz="2400" kern="1200">
                <a:solidFill>
                  <a:schemeClr val="tx1"/>
                </a:solidFill>
                <a:latin typeface="Arial" pitchFamily="26" charset="0"/>
                <a:ea typeface="ヒラギノ角ゴ Pro W3" pitchFamily="26" charset="-128"/>
                <a:cs typeface="ヒラギノ角ゴ Pro W3" pitchFamily="26" charset="-128"/>
              </a:defRPr>
            </a:lvl5pPr>
            <a:lvl6pPr marL="2286000" algn="l" defTabSz="457200" rtl="0" eaLnBrk="1" latinLnBrk="0" hangingPunct="1">
              <a:defRPr sz="2400" kern="1200">
                <a:solidFill>
                  <a:schemeClr val="tx1"/>
                </a:solidFill>
                <a:latin typeface="Arial" pitchFamily="26" charset="0"/>
                <a:ea typeface="ヒラギノ角ゴ Pro W3" pitchFamily="26" charset="-128"/>
                <a:cs typeface="ヒラギノ角ゴ Pro W3" pitchFamily="26" charset="-128"/>
              </a:defRPr>
            </a:lvl6pPr>
            <a:lvl7pPr marL="2743200" algn="l" defTabSz="457200" rtl="0" eaLnBrk="1" latinLnBrk="0" hangingPunct="1">
              <a:defRPr sz="2400" kern="1200">
                <a:solidFill>
                  <a:schemeClr val="tx1"/>
                </a:solidFill>
                <a:latin typeface="Arial" pitchFamily="26" charset="0"/>
                <a:ea typeface="ヒラギノ角ゴ Pro W3" pitchFamily="26" charset="-128"/>
                <a:cs typeface="ヒラギノ角ゴ Pro W3" pitchFamily="26" charset="-128"/>
              </a:defRPr>
            </a:lvl7pPr>
            <a:lvl8pPr marL="3200400" algn="l" defTabSz="457200" rtl="0" eaLnBrk="1" latinLnBrk="0" hangingPunct="1">
              <a:defRPr sz="2400" kern="1200">
                <a:solidFill>
                  <a:schemeClr val="tx1"/>
                </a:solidFill>
                <a:latin typeface="Arial" pitchFamily="26" charset="0"/>
                <a:ea typeface="ヒラギノ角ゴ Pro W3" pitchFamily="26" charset="-128"/>
                <a:cs typeface="ヒラギノ角ゴ Pro W3" pitchFamily="26" charset="-128"/>
              </a:defRPr>
            </a:lvl8pPr>
            <a:lvl9pPr marL="3657600" algn="l" defTabSz="457200" rtl="0" eaLnBrk="1" latinLnBrk="0" hangingPunct="1">
              <a:defRPr sz="2400" kern="1200">
                <a:solidFill>
                  <a:schemeClr val="tx1"/>
                </a:solidFill>
                <a:latin typeface="Arial" pitchFamily="26" charset="0"/>
                <a:ea typeface="ヒラギノ角ゴ Pro W3" pitchFamily="26" charset="-128"/>
                <a:cs typeface="ヒラギノ角ゴ Pro W3" pitchFamily="26" charset="-128"/>
              </a:defRPr>
            </a:lvl9pPr>
          </a:lstStyle>
          <a:p>
            <a:pPr>
              <a:defRPr/>
            </a:pPr>
            <a:fld id="{41EE0480-9F39-9045-90FA-84C05723978D}" type="slidenum">
              <a:rPr lang="de-DE" smtClean="0"/>
              <a:pPr>
                <a:defRPr/>
              </a:pPr>
              <a:t>15</a:t>
            </a:fld>
            <a:endParaRPr lang="de-DE" dirty="0"/>
          </a:p>
        </p:txBody>
      </p:sp>
    </p:spTree>
    <p:extLst>
      <p:ext uri="{BB962C8B-B14F-4D97-AF65-F5344CB8AC3E}">
        <p14:creationId xmlns:p14="http://schemas.microsoft.com/office/powerpoint/2010/main" val="403338430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p:txBody>
          <a:bodyPr/>
          <a:lstStyle/>
          <a:p>
            <a:r>
              <a:rPr lang="en-GB" sz="3000" dirty="0">
                <a:latin typeface="Arial" charset="0"/>
                <a:ea typeface="ヒラギノ角ゴ Pro W3" charset="0"/>
                <a:cs typeface="ヒラギノ角ゴ Pro W3" charset="0"/>
              </a:rPr>
              <a:t>Technology </a:t>
            </a:r>
            <a:r>
              <a:rPr lang="en-GB" sz="3000" dirty="0" smtClean="0">
                <a:latin typeface="Arial" charset="0"/>
                <a:ea typeface="ヒラギノ角ゴ Pro W3" charset="0"/>
                <a:cs typeface="ヒラギノ角ゴ Pro W3" charset="0"/>
              </a:rPr>
              <a:t>Development</a:t>
            </a:r>
            <a:endParaRPr lang="en-GB" sz="3000" dirty="0">
              <a:latin typeface="Arial" charset="0"/>
              <a:ea typeface="ヒラギノ角ゴ Pro W3" charset="0"/>
              <a:cs typeface="ヒラギノ角ゴ Pro W3" charset="0"/>
            </a:endParaRPr>
          </a:p>
        </p:txBody>
      </p:sp>
      <p:sp>
        <p:nvSpPr>
          <p:cNvPr id="32770" name="Content Placeholder 2"/>
          <p:cNvSpPr>
            <a:spLocks noGrp="1"/>
          </p:cNvSpPr>
          <p:nvPr>
            <p:ph idx="1"/>
          </p:nvPr>
        </p:nvSpPr>
        <p:spPr>
          <a:xfrm>
            <a:off x="539749" y="1125538"/>
            <a:ext cx="7978903" cy="1757362"/>
          </a:xfrm>
        </p:spPr>
        <p:txBody>
          <a:bodyPr/>
          <a:lstStyle/>
          <a:p>
            <a:pPr>
              <a:buClr>
                <a:srgbClr val="529A43"/>
              </a:buClr>
            </a:pPr>
            <a:r>
              <a:rPr lang="en-GB" sz="2000" dirty="0">
                <a:solidFill>
                  <a:srgbClr val="000000"/>
                </a:solidFill>
                <a:latin typeface="Arial" charset="0"/>
                <a:ea typeface="ヒラギノ角ゴ Pro W3" charset="0"/>
                <a:cs typeface="ヒラギノ角ゴ Pro W3" charset="0"/>
              </a:rPr>
              <a:t>EMBL develops a broad spectrum of technology and instrumentation for life science </a:t>
            </a:r>
            <a:r>
              <a:rPr lang="en-GB" sz="2000" dirty="0" smtClean="0">
                <a:solidFill>
                  <a:srgbClr val="000000"/>
                </a:solidFill>
                <a:latin typeface="Arial" charset="0"/>
                <a:ea typeface="ヒラギノ角ゴ Pro W3" charset="0"/>
                <a:cs typeface="ヒラギノ角ゴ Pro W3" charset="0"/>
              </a:rPr>
              <a:t>research</a:t>
            </a:r>
            <a:endParaRPr lang="en-GB" sz="2000" dirty="0">
              <a:solidFill>
                <a:srgbClr val="000000"/>
              </a:solidFill>
              <a:latin typeface="Arial" charset="0"/>
              <a:ea typeface="ヒラギノ角ゴ Pro W3" charset="0"/>
              <a:cs typeface="ヒラギノ角ゴ Pro W3" charset="0"/>
            </a:endParaRPr>
          </a:p>
          <a:p>
            <a:pPr>
              <a:buClr>
                <a:srgbClr val="529A43"/>
              </a:buClr>
            </a:pPr>
            <a:r>
              <a:rPr lang="en-GB" sz="2000" dirty="0">
                <a:solidFill>
                  <a:srgbClr val="000000"/>
                </a:solidFill>
                <a:latin typeface="Arial" charset="0"/>
                <a:ea typeface="ヒラギノ角ゴ Pro W3" charset="0"/>
                <a:cs typeface="ヒラギノ角ゴ Pro W3" charset="0"/>
              </a:rPr>
              <a:t>Cross-fertilisation between research activities and technology </a:t>
            </a:r>
            <a:r>
              <a:rPr lang="en-GB" sz="2000" dirty="0" smtClean="0">
                <a:solidFill>
                  <a:srgbClr val="000000"/>
                </a:solidFill>
                <a:latin typeface="Arial" charset="0"/>
                <a:ea typeface="ヒラギノ角ゴ Pro W3" charset="0"/>
                <a:cs typeface="ヒラギノ角ゴ Pro W3" charset="0"/>
              </a:rPr>
              <a:t>development</a:t>
            </a:r>
            <a:endParaRPr lang="en-GB" sz="2000" dirty="0">
              <a:solidFill>
                <a:srgbClr val="000000"/>
              </a:solidFill>
              <a:latin typeface="Arial" charset="0"/>
              <a:ea typeface="ヒラギノ角ゴ Pro W3" charset="0"/>
              <a:cs typeface="ヒラギノ角ゴ Pro W3" charset="0"/>
            </a:endParaRPr>
          </a:p>
          <a:p>
            <a:pPr>
              <a:buClr>
                <a:srgbClr val="529A43"/>
              </a:buClr>
              <a:buFontTx/>
              <a:buNone/>
            </a:pPr>
            <a:endParaRPr lang="en-GB" sz="2000" dirty="0">
              <a:solidFill>
                <a:srgbClr val="000000"/>
              </a:solidFill>
              <a:latin typeface="Arial" charset="0"/>
              <a:ea typeface="ヒラギノ角ゴ Pro W3" charset="0"/>
              <a:cs typeface="ヒラギノ角ゴ Pro W3" charset="0"/>
            </a:endParaRPr>
          </a:p>
        </p:txBody>
      </p:sp>
      <p:pic>
        <p:nvPicPr>
          <p:cNvPr id="32771" name="Picture 5" descr="SPIM.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3250" y="3087919"/>
            <a:ext cx="2436813" cy="1928813"/>
          </a:xfrm>
          <a:prstGeom prst="rect">
            <a:avLst/>
          </a:prstGeom>
          <a:noFill/>
          <a:ln>
            <a:noFill/>
          </a:ln>
          <a:effectLst>
            <a:outerShdw blurRad="50800" dist="38100" dir="2700000" algn="tl" rotWithShape="0">
              <a:srgbClr val="000000">
                <a:alpha val="4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72" name="Picture 6" descr="BM equipment.jpg"/>
          <p:cNvPicPr>
            <a:picLocks/>
          </p:cNvPicPr>
          <p:nvPr/>
        </p:nvPicPr>
        <p:blipFill>
          <a:blip r:embed="rId4">
            <a:extLst>
              <a:ext uri="{28A0092B-C50C-407E-A947-70E740481C1C}">
                <a14:useLocalDpi xmlns:a14="http://schemas.microsoft.com/office/drawing/2010/main"/>
              </a:ext>
            </a:extLst>
          </a:blip>
          <a:srcRect/>
          <a:stretch>
            <a:fillRect/>
          </a:stretch>
        </p:blipFill>
        <p:spPr bwMode="auto">
          <a:xfrm>
            <a:off x="6012432" y="3089507"/>
            <a:ext cx="2448000" cy="1928812"/>
          </a:xfrm>
          <a:prstGeom prst="rect">
            <a:avLst/>
          </a:prstGeom>
          <a:noFill/>
          <a:ln>
            <a:noFill/>
          </a:ln>
          <a:effectLst>
            <a:outerShdw blurRad="50800" dist="38100" dir="2700000" algn="tl" rotWithShape="0">
              <a:srgbClr val="000000">
                <a:alpha val="4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07" name="TextBox 9"/>
          <p:cNvSpPr txBox="1">
            <a:spLocks noChangeArrowheads="1"/>
          </p:cNvSpPr>
          <p:nvPr/>
        </p:nvSpPr>
        <p:spPr bwMode="auto">
          <a:xfrm>
            <a:off x="616857" y="5098147"/>
            <a:ext cx="2325951" cy="646331"/>
          </a:xfrm>
          <a:prstGeom prst="rect">
            <a:avLst/>
          </a:prstGeom>
          <a:noFill/>
          <a:ln w="9525">
            <a:noFill/>
            <a:miter lim="800000"/>
            <a:headEnd/>
            <a:tailEnd/>
          </a:ln>
        </p:spPr>
        <p:txBody>
          <a:bodyPr wrap="square">
            <a:spAutoFit/>
          </a:bodyPr>
          <a:lstStyle/>
          <a:p>
            <a:pPr algn="ctr">
              <a:defRPr/>
            </a:pPr>
            <a:r>
              <a:rPr lang="en-GB" sz="1800" b="1" dirty="0">
                <a:solidFill>
                  <a:srgbClr val="000000"/>
                </a:solidFill>
                <a:latin typeface="+mj-lt"/>
                <a:ea typeface="ヒラギノ角ゴ Pro W3" charset="-128"/>
                <a:cs typeface="ヒラギノ角ゴ Pro W3" charset="-128"/>
              </a:rPr>
              <a:t>Imaging technology</a:t>
            </a:r>
          </a:p>
        </p:txBody>
      </p:sp>
      <p:sp>
        <p:nvSpPr>
          <p:cNvPr id="51208" name="TextBox 10"/>
          <p:cNvSpPr txBox="1">
            <a:spLocks noChangeArrowheads="1"/>
          </p:cNvSpPr>
          <p:nvPr/>
        </p:nvSpPr>
        <p:spPr bwMode="auto">
          <a:xfrm>
            <a:off x="3265714" y="5097014"/>
            <a:ext cx="2530422" cy="646331"/>
          </a:xfrm>
          <a:prstGeom prst="rect">
            <a:avLst/>
          </a:prstGeom>
          <a:noFill/>
          <a:ln w="9525">
            <a:noFill/>
            <a:miter lim="800000"/>
            <a:headEnd/>
            <a:tailEnd/>
          </a:ln>
        </p:spPr>
        <p:txBody>
          <a:bodyPr wrap="square">
            <a:spAutoFit/>
          </a:bodyPr>
          <a:lstStyle/>
          <a:p>
            <a:pPr algn="ctr">
              <a:defRPr/>
            </a:pPr>
            <a:r>
              <a:rPr lang="en-GB" sz="1800" b="1" dirty="0">
                <a:solidFill>
                  <a:srgbClr val="000000"/>
                </a:solidFill>
                <a:latin typeface="+mj-lt"/>
                <a:ea typeface="ヒラギノ角ゴ Pro W3" charset="-128"/>
                <a:cs typeface="ヒラギノ角ゴ Pro W3" charset="-128"/>
              </a:rPr>
              <a:t>Software development</a:t>
            </a:r>
          </a:p>
        </p:txBody>
      </p:sp>
      <p:sp>
        <p:nvSpPr>
          <p:cNvPr id="51209" name="TextBox 11"/>
          <p:cNvSpPr txBox="1">
            <a:spLocks noChangeArrowheads="1"/>
          </p:cNvSpPr>
          <p:nvPr/>
        </p:nvSpPr>
        <p:spPr bwMode="auto">
          <a:xfrm>
            <a:off x="5996214" y="5106085"/>
            <a:ext cx="2512786" cy="646331"/>
          </a:xfrm>
          <a:prstGeom prst="rect">
            <a:avLst/>
          </a:prstGeom>
          <a:noFill/>
          <a:ln w="9525">
            <a:noFill/>
            <a:miter lim="800000"/>
            <a:headEnd/>
            <a:tailEnd/>
          </a:ln>
        </p:spPr>
        <p:txBody>
          <a:bodyPr wrap="square">
            <a:spAutoFit/>
          </a:bodyPr>
          <a:lstStyle/>
          <a:p>
            <a:pPr algn="ctr">
              <a:defRPr/>
            </a:pPr>
            <a:r>
              <a:rPr lang="en-GB" sz="1800" b="1" dirty="0">
                <a:solidFill>
                  <a:srgbClr val="000000"/>
                </a:solidFill>
                <a:latin typeface="+mj-lt"/>
                <a:ea typeface="ヒラギノ角ゴ Pro W3" charset="-128"/>
                <a:cs typeface="ヒラギノ角ゴ Pro W3" charset="-128"/>
              </a:rPr>
              <a:t>Synchrotron instrumentation</a:t>
            </a:r>
          </a:p>
        </p:txBody>
      </p:sp>
      <p:sp>
        <p:nvSpPr>
          <p:cNvPr id="32777" name="Text Box 23"/>
          <p:cNvSpPr txBox="1">
            <a:spLocks noChangeArrowheads="1"/>
          </p:cNvSpPr>
          <p:nvPr/>
        </p:nvSpPr>
        <p:spPr bwMode="auto">
          <a:xfrm>
            <a:off x="122238" y="6399213"/>
            <a:ext cx="141287" cy="12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fld id="{A39B8C3F-7C8D-6343-AA85-463D155A7980}" type="slidenum">
              <a:rPr lang="en-US" sz="900">
                <a:solidFill>
                  <a:srgbClr val="FFFFFF"/>
                </a:solidFill>
                <a:ea typeface="ヒラギノ角ゴ Pro W3" charset="0"/>
                <a:cs typeface="ヒラギノ角ゴ Pro W3" charset="0"/>
              </a:rPr>
              <a:pPr algn="ctr" eaLnBrk="1" hangingPunct="1"/>
              <a:t>16</a:t>
            </a:fld>
            <a:endParaRPr lang="en-US" sz="900">
              <a:solidFill>
                <a:srgbClr val="FFFFFF"/>
              </a:solidFill>
              <a:ea typeface="ヒラギノ角ゴ Pro W3" charset="0"/>
              <a:cs typeface="ヒラギノ角ゴ Pro W3" charset="0"/>
            </a:endParaRPr>
          </a:p>
        </p:txBody>
      </p:sp>
      <p:pic>
        <p:nvPicPr>
          <p:cNvPr id="2" name="Picture 1" descr="Screen Shot 2014-12-09 at 15.18.00.png"/>
          <p:cNvPicPr>
            <a:picLocks/>
          </p:cNvPicPr>
          <p:nvPr/>
        </p:nvPicPr>
        <p:blipFill>
          <a:blip r:embed="rId5" cstate="screen">
            <a:extLst>
              <a:ext uri="{28A0092B-C50C-407E-A947-70E740481C1C}">
                <a14:useLocalDpi xmlns:a14="http://schemas.microsoft.com/office/drawing/2010/main"/>
              </a:ext>
            </a:extLst>
          </a:blip>
          <a:stretch>
            <a:fillRect/>
          </a:stretch>
        </p:blipFill>
        <p:spPr>
          <a:xfrm>
            <a:off x="3312140" y="3089360"/>
            <a:ext cx="2448000" cy="1931311"/>
          </a:xfrm>
          <a:prstGeom prst="rect">
            <a:avLst/>
          </a:prstGeom>
          <a:effectLst>
            <a:outerShdw blurRad="50800" dist="38100" dir="2700000" algn="tl" rotWithShape="0">
              <a:srgbClr val="000000">
                <a:alpha val="40000"/>
              </a:srgbClr>
            </a:outerShdw>
          </a:effectLst>
        </p:spPr>
      </p:pic>
      <p:pic>
        <p:nvPicPr>
          <p:cNvPr id="5" name="Picture 4" descr="Screen Shot 2014-12-09 at 15.17.01.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419872" y="4286283"/>
            <a:ext cx="700619" cy="648072"/>
          </a:xfrm>
          <a:prstGeom prst="rect">
            <a:avLst/>
          </a:prstGeom>
        </p:spPr>
      </p:pic>
    </p:spTree>
    <p:extLst>
      <p:ext uri="{BB962C8B-B14F-4D97-AF65-F5344CB8AC3E}">
        <p14:creationId xmlns:p14="http://schemas.microsoft.com/office/powerpoint/2010/main" val="236443602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bwMode="auto">
          <a:xfrm>
            <a:off x="136072" y="6956806"/>
            <a:ext cx="9144000" cy="693352"/>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395" tIns="45696" rIns="91395" bIns="45696" numCol="1" rtlCol="0" anchor="t" anchorCtr="0" compatLnSpc="1">
            <a:prstTxWarp prst="textNoShape">
              <a:avLst/>
            </a:prstTxWarp>
          </a:bodyPr>
          <a:lstStyle/>
          <a:p>
            <a:pPr defTabSz="913950" eaLnBrk="0" hangingPunct="0"/>
            <a:endParaRPr lang="en-US">
              <a:latin typeface="Arial" pitchFamily="-112" charset="0"/>
              <a:ea typeface="Geneva" pitchFamily="-112" charset="0"/>
              <a:cs typeface="Geneva" pitchFamily="-112" charset="0"/>
            </a:endParaRPr>
          </a:p>
        </p:txBody>
      </p:sp>
      <p:grpSp>
        <p:nvGrpSpPr>
          <p:cNvPr id="14" name="Group 13"/>
          <p:cNvGrpSpPr/>
          <p:nvPr/>
        </p:nvGrpSpPr>
        <p:grpSpPr>
          <a:xfrm>
            <a:off x="3744933" y="3008687"/>
            <a:ext cx="2533432" cy="1661925"/>
            <a:chOff x="3681436" y="3008687"/>
            <a:chExt cx="2533432" cy="1661925"/>
          </a:xfrm>
        </p:grpSpPr>
        <p:sp>
          <p:nvSpPr>
            <p:cNvPr id="44" name="Striped Right Arrow 43"/>
            <p:cNvSpPr/>
            <p:nvPr/>
          </p:nvSpPr>
          <p:spPr bwMode="auto">
            <a:xfrm>
              <a:off x="3681436" y="3462992"/>
              <a:ext cx="1731832" cy="707923"/>
            </a:xfrm>
            <a:prstGeom prst="stripedRightArrow">
              <a:avLst>
                <a:gd name="adj1" fmla="val 50000"/>
                <a:gd name="adj2" fmla="val 0"/>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Geneva" pitchFamily="-112" charset="0"/>
                <a:cs typeface="Geneva" pitchFamily="-112" charset="0"/>
              </a:endParaRPr>
            </a:p>
          </p:txBody>
        </p:sp>
        <p:sp>
          <p:nvSpPr>
            <p:cNvPr id="13" name="Bent-Up Arrow 12"/>
            <p:cNvSpPr/>
            <p:nvPr/>
          </p:nvSpPr>
          <p:spPr bwMode="auto">
            <a:xfrm rot="16200000" flipV="1">
              <a:off x="5387231" y="3013884"/>
              <a:ext cx="832834" cy="822440"/>
            </a:xfrm>
            <a:prstGeom prst="bentUp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Geneva" pitchFamily="-112" charset="0"/>
                <a:cs typeface="Geneva" pitchFamily="-112" charset="0"/>
              </a:endParaRPr>
            </a:p>
          </p:txBody>
        </p:sp>
        <p:sp>
          <p:nvSpPr>
            <p:cNvPr id="48" name="Bent-Up Arrow 47"/>
            <p:cNvSpPr/>
            <p:nvPr/>
          </p:nvSpPr>
          <p:spPr bwMode="auto">
            <a:xfrm rot="5400000">
              <a:off x="5383479" y="3842975"/>
              <a:ext cx="832834" cy="822440"/>
            </a:xfrm>
            <a:prstGeom prst="bentUp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Geneva" pitchFamily="-112" charset="0"/>
                <a:cs typeface="Geneva" pitchFamily="-112" charset="0"/>
              </a:endParaRPr>
            </a:p>
          </p:txBody>
        </p:sp>
      </p:grpSp>
      <p:sp>
        <p:nvSpPr>
          <p:cNvPr id="34817" name="Rectangle 3"/>
          <p:cNvSpPr>
            <a:spLocks noGrp="1" noChangeArrowheads="1"/>
          </p:cNvSpPr>
          <p:nvPr>
            <p:ph type="title"/>
          </p:nvPr>
        </p:nvSpPr>
        <p:spPr>
          <a:xfrm>
            <a:off x="533400" y="304800"/>
            <a:ext cx="5257800" cy="762000"/>
          </a:xfrm>
        </p:spPr>
        <p:txBody>
          <a:bodyPr/>
          <a:lstStyle/>
          <a:p>
            <a:pPr eaLnBrk="1" hangingPunct="1"/>
            <a:r>
              <a:rPr lang="en-GB" dirty="0">
                <a:solidFill>
                  <a:srgbClr val="529A43"/>
                </a:solidFill>
                <a:latin typeface="Arial" charset="0"/>
                <a:ea typeface="ヒラギノ角ゴ Pro W3" charset="0"/>
                <a:cs typeface="ヒラギノ角ゴ Pro W3" charset="0"/>
              </a:rPr>
              <a:t>Technology </a:t>
            </a:r>
            <a:r>
              <a:rPr lang="en-GB" dirty="0" smtClean="0">
                <a:solidFill>
                  <a:srgbClr val="529A43"/>
                </a:solidFill>
                <a:latin typeface="Arial" charset="0"/>
                <a:ea typeface="ヒラギノ角ゴ Pro W3" charset="0"/>
                <a:cs typeface="ヒラギノ角ゴ Pro W3" charset="0"/>
              </a:rPr>
              <a:t>Transfer</a:t>
            </a:r>
            <a:endParaRPr lang="en-US" dirty="0">
              <a:solidFill>
                <a:srgbClr val="529A43"/>
              </a:solidFill>
              <a:latin typeface="Arial" charset="0"/>
              <a:ea typeface="ヒラギノ角ゴ Pro W3" charset="0"/>
              <a:cs typeface="ヒラギノ角ゴ Pro W3" charset="0"/>
            </a:endParaRPr>
          </a:p>
        </p:txBody>
      </p:sp>
      <p:sp>
        <p:nvSpPr>
          <p:cNvPr id="52232" name="Rectangle 7"/>
          <p:cNvSpPr>
            <a:spLocks/>
          </p:cNvSpPr>
          <p:nvPr/>
        </p:nvSpPr>
        <p:spPr bwMode="auto">
          <a:xfrm>
            <a:off x="6800242" y="3069754"/>
            <a:ext cx="1083655" cy="615553"/>
          </a:xfrm>
          <a:prstGeom prst="rect">
            <a:avLst/>
          </a:prstGeom>
          <a:noFill/>
          <a:ln w="12700">
            <a:noFill/>
            <a:miter lim="800000"/>
            <a:headEnd/>
            <a:tailEnd/>
          </a:ln>
        </p:spPr>
        <p:txBody>
          <a:bodyPr wrap="none" lIns="0" tIns="0" rIns="0" bIns="0">
            <a:spAutoFit/>
          </a:bodyPr>
          <a:lstStyle/>
          <a:p>
            <a:pPr>
              <a:defRPr/>
            </a:pPr>
            <a:r>
              <a:rPr lang="en-US" sz="2000" dirty="0">
                <a:solidFill>
                  <a:srgbClr val="CA0016"/>
                </a:solidFill>
                <a:latin typeface="+mj-lt"/>
                <a:ea typeface="Arial" charset="0"/>
                <a:cs typeface="Arial" charset="0"/>
              </a:rPr>
              <a:t>Licensing</a:t>
            </a:r>
            <a:br>
              <a:rPr lang="en-US" sz="2000" dirty="0">
                <a:solidFill>
                  <a:srgbClr val="CA0016"/>
                </a:solidFill>
                <a:latin typeface="+mj-lt"/>
                <a:ea typeface="Arial" charset="0"/>
                <a:cs typeface="Arial" charset="0"/>
              </a:rPr>
            </a:br>
            <a:endParaRPr lang="en-US" sz="2000" dirty="0">
              <a:solidFill>
                <a:srgbClr val="CA0016"/>
              </a:solidFill>
              <a:latin typeface="+mj-lt"/>
              <a:ea typeface="Arial" charset="0"/>
              <a:cs typeface="Arial" charset="0"/>
            </a:endParaRPr>
          </a:p>
        </p:txBody>
      </p:sp>
      <p:sp>
        <p:nvSpPr>
          <p:cNvPr id="52233" name="Rectangle 8"/>
          <p:cNvSpPr>
            <a:spLocks/>
          </p:cNvSpPr>
          <p:nvPr/>
        </p:nvSpPr>
        <p:spPr bwMode="auto">
          <a:xfrm>
            <a:off x="6838320" y="4257427"/>
            <a:ext cx="2394569" cy="307777"/>
          </a:xfrm>
          <a:prstGeom prst="rect">
            <a:avLst/>
          </a:prstGeom>
          <a:noFill/>
          <a:ln w="12700">
            <a:noFill/>
            <a:miter lim="800000"/>
            <a:headEnd/>
            <a:tailEnd/>
          </a:ln>
        </p:spPr>
        <p:txBody>
          <a:bodyPr wrap="square" lIns="0" tIns="0" rIns="0" bIns="0">
            <a:spAutoFit/>
          </a:bodyPr>
          <a:lstStyle/>
          <a:p>
            <a:pPr>
              <a:defRPr/>
            </a:pPr>
            <a:r>
              <a:rPr lang="en-US" sz="2000" dirty="0" smtClean="0">
                <a:solidFill>
                  <a:srgbClr val="CA0016"/>
                </a:solidFill>
                <a:latin typeface="+mj-lt"/>
                <a:ea typeface="Arial" charset="0"/>
                <a:cs typeface="Arial" charset="0"/>
              </a:rPr>
              <a:t>Start-up </a:t>
            </a:r>
            <a:r>
              <a:rPr lang="en-US" sz="2000" dirty="0">
                <a:solidFill>
                  <a:srgbClr val="CA0016"/>
                </a:solidFill>
                <a:latin typeface="+mj-lt"/>
                <a:ea typeface="Arial" charset="0"/>
                <a:cs typeface="Arial" charset="0"/>
              </a:rPr>
              <a:t>c</a:t>
            </a:r>
            <a:r>
              <a:rPr lang="en-US" sz="2000" dirty="0" smtClean="0">
                <a:solidFill>
                  <a:srgbClr val="CA0016"/>
                </a:solidFill>
                <a:latin typeface="+mj-lt"/>
                <a:ea typeface="Arial" charset="0"/>
                <a:cs typeface="Arial" charset="0"/>
              </a:rPr>
              <a:t>ompany</a:t>
            </a:r>
            <a:endParaRPr lang="en-US" sz="2000" dirty="0">
              <a:solidFill>
                <a:srgbClr val="CA0016"/>
              </a:solidFill>
              <a:latin typeface="+mj-lt"/>
              <a:ea typeface="Arial" charset="0"/>
              <a:cs typeface="Arial" charset="0"/>
            </a:endParaRPr>
          </a:p>
        </p:txBody>
      </p:sp>
      <p:sp>
        <p:nvSpPr>
          <p:cNvPr id="52234" name="Rectangle 9"/>
          <p:cNvSpPr>
            <a:spLocks/>
          </p:cNvSpPr>
          <p:nvPr/>
        </p:nvSpPr>
        <p:spPr bwMode="auto">
          <a:xfrm>
            <a:off x="451098" y="3670295"/>
            <a:ext cx="499185" cy="307777"/>
          </a:xfrm>
          <a:prstGeom prst="rect">
            <a:avLst/>
          </a:prstGeom>
          <a:noFill/>
          <a:ln w="12700">
            <a:noFill/>
            <a:miter lim="800000"/>
            <a:headEnd/>
            <a:tailEnd/>
          </a:ln>
        </p:spPr>
        <p:txBody>
          <a:bodyPr wrap="none" lIns="0" tIns="0" rIns="0" bIns="0">
            <a:spAutoFit/>
          </a:bodyPr>
          <a:lstStyle/>
          <a:p>
            <a:pPr>
              <a:defRPr/>
            </a:pPr>
            <a:r>
              <a:rPr lang="en-US" sz="2000" dirty="0">
                <a:solidFill>
                  <a:srgbClr val="000000"/>
                </a:solidFill>
                <a:latin typeface="+mj-lt"/>
                <a:ea typeface="Arial" charset="0"/>
                <a:cs typeface="Arial" charset="0"/>
              </a:rPr>
              <a:t>Idea</a:t>
            </a:r>
          </a:p>
        </p:txBody>
      </p:sp>
      <p:sp>
        <p:nvSpPr>
          <p:cNvPr id="52235" name="Rectangle 10"/>
          <p:cNvSpPr>
            <a:spLocks/>
          </p:cNvSpPr>
          <p:nvPr/>
        </p:nvSpPr>
        <p:spPr bwMode="auto">
          <a:xfrm>
            <a:off x="2329716" y="3423415"/>
            <a:ext cx="1339708" cy="815608"/>
          </a:xfrm>
          <a:prstGeom prst="rect">
            <a:avLst/>
          </a:prstGeom>
          <a:noFill/>
          <a:ln w="12700">
            <a:noFill/>
            <a:miter lim="800000"/>
            <a:headEnd/>
            <a:tailEnd/>
          </a:ln>
        </p:spPr>
        <p:txBody>
          <a:bodyPr wrap="square" lIns="0" tIns="0" rIns="0" bIns="0">
            <a:spAutoFit/>
          </a:bodyPr>
          <a:lstStyle/>
          <a:p>
            <a:pPr algn="ctr">
              <a:defRPr/>
            </a:pPr>
            <a:r>
              <a:rPr lang="en-US" sz="2000" dirty="0" smtClean="0">
                <a:solidFill>
                  <a:srgbClr val="000000"/>
                </a:solidFill>
                <a:latin typeface="+mj-lt"/>
                <a:ea typeface="Arial" charset="0"/>
                <a:cs typeface="Arial" charset="0"/>
              </a:rPr>
              <a:t>Discovery </a:t>
            </a:r>
            <a:br>
              <a:rPr lang="en-US" sz="2000" dirty="0" smtClean="0">
                <a:solidFill>
                  <a:srgbClr val="000000"/>
                </a:solidFill>
                <a:latin typeface="+mj-lt"/>
                <a:ea typeface="Arial" charset="0"/>
                <a:cs typeface="Arial" charset="0"/>
              </a:rPr>
            </a:br>
            <a:r>
              <a:rPr lang="en-US" sz="1300" dirty="0" smtClean="0">
                <a:solidFill>
                  <a:srgbClr val="000000"/>
                </a:solidFill>
                <a:latin typeface="+mj-lt"/>
                <a:ea typeface="Arial" charset="0"/>
                <a:cs typeface="Arial" charset="0"/>
              </a:rPr>
              <a:t>or</a:t>
            </a:r>
          </a:p>
          <a:p>
            <a:pPr algn="ctr">
              <a:defRPr/>
            </a:pPr>
            <a:r>
              <a:rPr lang="en-US" sz="2000" dirty="0" smtClean="0">
                <a:solidFill>
                  <a:srgbClr val="000000"/>
                </a:solidFill>
                <a:latin typeface="+mj-lt"/>
                <a:ea typeface="Arial" charset="0"/>
                <a:cs typeface="Arial" charset="0"/>
              </a:rPr>
              <a:t>Invention</a:t>
            </a:r>
            <a:endParaRPr lang="en-US" sz="2000" dirty="0">
              <a:solidFill>
                <a:srgbClr val="000000"/>
              </a:solidFill>
              <a:latin typeface="+mj-lt"/>
              <a:ea typeface="Arial" charset="0"/>
              <a:cs typeface="Arial" charset="0"/>
            </a:endParaRPr>
          </a:p>
        </p:txBody>
      </p:sp>
      <p:sp>
        <p:nvSpPr>
          <p:cNvPr id="52237" name="Rectangle 12"/>
          <p:cNvSpPr>
            <a:spLocks/>
          </p:cNvSpPr>
          <p:nvPr/>
        </p:nvSpPr>
        <p:spPr bwMode="auto">
          <a:xfrm>
            <a:off x="5191864" y="4792312"/>
            <a:ext cx="1203485" cy="600164"/>
          </a:xfrm>
          <a:prstGeom prst="rect">
            <a:avLst/>
          </a:prstGeom>
          <a:noFill/>
          <a:ln w="12700">
            <a:noFill/>
            <a:miter lim="800000"/>
            <a:headEnd/>
            <a:tailEnd/>
          </a:ln>
        </p:spPr>
        <p:txBody>
          <a:bodyPr wrap="square" lIns="0" tIns="0" rIns="0" bIns="0">
            <a:spAutoFit/>
          </a:bodyPr>
          <a:lstStyle/>
          <a:p>
            <a:pPr algn="ctr">
              <a:defRPr/>
            </a:pPr>
            <a:r>
              <a:rPr lang="en-US" sz="1300" dirty="0" smtClean="0">
                <a:solidFill>
                  <a:schemeClr val="accent4"/>
                </a:solidFill>
                <a:latin typeface="+mj-lt"/>
                <a:ea typeface="Arial Bold" pitchFamily="34" charset="0"/>
                <a:cs typeface="Arial Bold" pitchFamily="34" charset="0"/>
                <a:sym typeface="Arial Bold" pitchFamily="34" charset="0"/>
              </a:rPr>
              <a:t>EMBL Technology Fund</a:t>
            </a:r>
            <a:endParaRPr lang="en-US" sz="1300" dirty="0">
              <a:solidFill>
                <a:schemeClr val="accent4"/>
              </a:solidFill>
              <a:latin typeface="+mj-lt"/>
              <a:ea typeface="Arial Bold" pitchFamily="34" charset="0"/>
              <a:cs typeface="Arial Bold" pitchFamily="34" charset="0"/>
              <a:sym typeface="Arial Bold" pitchFamily="34" charset="0"/>
            </a:endParaRPr>
          </a:p>
        </p:txBody>
      </p:sp>
      <p:sp>
        <p:nvSpPr>
          <p:cNvPr id="34831" name="TextBox 17"/>
          <p:cNvSpPr txBox="1">
            <a:spLocks noChangeArrowheads="1"/>
          </p:cNvSpPr>
          <p:nvPr/>
        </p:nvSpPr>
        <p:spPr bwMode="auto">
          <a:xfrm>
            <a:off x="503602" y="1030677"/>
            <a:ext cx="681704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smtClean="0">
                <a:solidFill>
                  <a:srgbClr val="000000"/>
                </a:solidFill>
                <a:ea typeface="ヒラギノ角ゴ Pro W3" charset="0"/>
                <a:cs typeface="ヒラギノ角ゴ Pro W3" charset="0"/>
              </a:rPr>
              <a:t>The scientific </a:t>
            </a:r>
            <a:r>
              <a:rPr lang="en-US" sz="1800" dirty="0">
                <a:solidFill>
                  <a:srgbClr val="000000"/>
                </a:solidFill>
                <a:ea typeface="ヒラギノ角ゴ Pro W3" charset="0"/>
                <a:cs typeface="ヒラギノ角ゴ Pro W3" charset="0"/>
              </a:rPr>
              <a:t>community and society at large </a:t>
            </a:r>
            <a:r>
              <a:rPr lang="en-US" sz="1800" dirty="0" smtClean="0">
                <a:solidFill>
                  <a:srgbClr val="000000"/>
                </a:solidFill>
                <a:ea typeface="ヒラギノ角ゴ Pro W3" charset="0"/>
                <a:cs typeface="ヒラギノ角ゴ Pro W3" charset="0"/>
              </a:rPr>
              <a:t>benefit </a:t>
            </a:r>
            <a:r>
              <a:rPr lang="en-US" sz="1800" dirty="0">
                <a:solidFill>
                  <a:srgbClr val="000000"/>
                </a:solidFill>
                <a:ea typeface="ヒラギノ角ゴ Pro W3" charset="0"/>
                <a:cs typeface="ヒラギノ角ゴ Pro W3" charset="0"/>
              </a:rPr>
              <a:t>from </a:t>
            </a:r>
            <a:r>
              <a:rPr lang="en-US" sz="1800" dirty="0" smtClean="0">
                <a:solidFill>
                  <a:srgbClr val="000000"/>
                </a:solidFill>
                <a:ea typeface="ヒラギノ角ゴ Pro W3" charset="0"/>
                <a:cs typeface="ヒラギノ角ゴ Pro W3" charset="0"/>
              </a:rPr>
              <a:t>EMBL’s </a:t>
            </a:r>
            <a:r>
              <a:rPr lang="en-US" sz="1800" dirty="0">
                <a:solidFill>
                  <a:srgbClr val="000000"/>
                </a:solidFill>
                <a:ea typeface="ヒラギノ角ゴ Pro W3" charset="0"/>
                <a:cs typeface="ヒラギノ角ゴ Pro W3" charset="0"/>
              </a:rPr>
              <a:t>technology development and research discoveries </a:t>
            </a:r>
            <a:endParaRPr lang="en-GB" sz="1800" dirty="0">
              <a:solidFill>
                <a:srgbClr val="000000"/>
              </a:solidFill>
              <a:ea typeface="ヒラギノ角ゴ Pro W3" charset="0"/>
              <a:cs typeface="ヒラギノ角ゴ Pro W3" charset="0"/>
            </a:endParaRPr>
          </a:p>
        </p:txBody>
      </p:sp>
      <p:pic>
        <p:nvPicPr>
          <p:cNvPr id="34832" name="Picture 3"/>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30229" y="5244223"/>
            <a:ext cx="922684" cy="3630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33" name="Picture 4"/>
          <p:cNvPicPr>
            <a:picLocks noChangeArrowheads="1"/>
          </p:cNvPicPr>
          <p:nvPr/>
        </p:nvPicPr>
        <p:blipFill>
          <a:blip r:embed="rId4" cstate="screen">
            <a:extLst>
              <a:ext uri="{28A0092B-C50C-407E-A947-70E740481C1C}">
                <a14:useLocalDpi xmlns:a14="http://schemas.microsoft.com/office/drawing/2010/main"/>
              </a:ext>
            </a:extLst>
          </a:blip>
          <a:srcRect r="12675" b="14861"/>
          <a:stretch>
            <a:fillRect/>
          </a:stretch>
        </p:blipFill>
        <p:spPr bwMode="auto">
          <a:xfrm>
            <a:off x="7430605" y="5740462"/>
            <a:ext cx="946206" cy="2480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36" name="Picture 7"/>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379848" y="4847651"/>
            <a:ext cx="1011218" cy="3077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40" name="Rectangle 4"/>
          <p:cNvSpPr>
            <a:spLocks noChangeArrowheads="1"/>
          </p:cNvSpPr>
          <p:nvPr/>
        </p:nvSpPr>
        <p:spPr bwMode="auto">
          <a:xfrm>
            <a:off x="508960" y="4718229"/>
            <a:ext cx="4191000" cy="1442446"/>
          </a:xfrm>
          <a:prstGeom prst="rect">
            <a:avLst/>
          </a:prstGeom>
          <a:solidFill>
            <a:schemeClr val="tx1">
              <a:lumMod val="20000"/>
              <a:lumOff val="80000"/>
            </a:schemeClr>
          </a:solidFill>
          <a:ln>
            <a:noFill/>
          </a:ln>
          <a:extLst/>
        </p:spPr>
        <p:txBody>
          <a:bodyPr wrap="square">
            <a:spAutoFit/>
          </a:bodyPr>
          <a:lstStyle/>
          <a:p>
            <a:pPr algn="ctr">
              <a:lnSpc>
                <a:spcPct val="110000"/>
              </a:lnSpc>
            </a:pPr>
            <a:endParaRPr lang="en-US" sz="1600" dirty="0" smtClean="0">
              <a:solidFill>
                <a:srgbClr val="000000"/>
              </a:solidFill>
              <a:cs typeface="Geneva" charset="0"/>
            </a:endParaRPr>
          </a:p>
          <a:p>
            <a:pPr algn="ctr">
              <a:lnSpc>
                <a:spcPct val="110000"/>
              </a:lnSpc>
            </a:pPr>
            <a:r>
              <a:rPr lang="en-US" sz="1600" dirty="0" smtClean="0">
                <a:solidFill>
                  <a:srgbClr val="000000"/>
                </a:solidFill>
                <a:cs typeface="Geneva" charset="0"/>
              </a:rPr>
              <a:t>&gt; 170 patents granted</a:t>
            </a:r>
            <a:endParaRPr lang="en-US" sz="1600" dirty="0">
              <a:solidFill>
                <a:srgbClr val="000000"/>
              </a:solidFill>
              <a:cs typeface="Geneva" charset="0"/>
            </a:endParaRPr>
          </a:p>
          <a:p>
            <a:pPr algn="ctr">
              <a:lnSpc>
                <a:spcPct val="110000"/>
              </a:lnSpc>
            </a:pPr>
            <a:r>
              <a:rPr lang="en-US" sz="1600" dirty="0" smtClean="0">
                <a:solidFill>
                  <a:srgbClr val="000000"/>
                </a:solidFill>
                <a:cs typeface="Geneva" charset="0"/>
              </a:rPr>
              <a:t>~ 2800</a:t>
            </a:r>
            <a:r>
              <a:rPr lang="en-US" sz="1600" dirty="0">
                <a:solidFill>
                  <a:srgbClr val="000000"/>
                </a:solidFill>
                <a:cs typeface="Geneva" charset="0"/>
              </a:rPr>
              <a:t> </a:t>
            </a:r>
            <a:r>
              <a:rPr lang="en-US" sz="1600" dirty="0" smtClean="0">
                <a:solidFill>
                  <a:srgbClr val="000000"/>
                </a:solidFill>
                <a:cs typeface="Geneva" charset="0"/>
              </a:rPr>
              <a:t>license &amp; collaboration agreements</a:t>
            </a:r>
            <a:endParaRPr lang="en-US" sz="1600" dirty="0">
              <a:solidFill>
                <a:srgbClr val="000000"/>
              </a:solidFill>
              <a:cs typeface="Geneva" charset="0"/>
            </a:endParaRPr>
          </a:p>
          <a:p>
            <a:pPr algn="ctr">
              <a:lnSpc>
                <a:spcPct val="110000"/>
              </a:lnSpc>
            </a:pPr>
            <a:r>
              <a:rPr lang="en-US" sz="1600" smtClean="0">
                <a:solidFill>
                  <a:srgbClr val="000000"/>
                </a:solidFill>
                <a:cs typeface="Geneva" charset="0"/>
              </a:rPr>
              <a:t>17 </a:t>
            </a:r>
            <a:r>
              <a:rPr lang="en-US" sz="1600" dirty="0">
                <a:solidFill>
                  <a:srgbClr val="000000"/>
                </a:solidFill>
                <a:cs typeface="Geneva" charset="0"/>
              </a:rPr>
              <a:t>spin-</a:t>
            </a:r>
            <a:r>
              <a:rPr lang="en-US" sz="1600" dirty="0" smtClean="0">
                <a:solidFill>
                  <a:srgbClr val="000000"/>
                </a:solidFill>
                <a:cs typeface="Geneva" charset="0"/>
              </a:rPr>
              <a:t>outs</a:t>
            </a:r>
          </a:p>
          <a:p>
            <a:pPr algn="ctr">
              <a:lnSpc>
                <a:spcPct val="110000"/>
              </a:lnSpc>
            </a:pPr>
            <a:endParaRPr lang="en-US" sz="1600" dirty="0">
              <a:solidFill>
                <a:srgbClr val="000000"/>
              </a:solidFill>
              <a:cs typeface="Geneva" charset="0"/>
            </a:endParaRPr>
          </a:p>
        </p:txBody>
      </p:sp>
      <p:sp>
        <p:nvSpPr>
          <p:cNvPr id="33" name="Slide Number Placeholder 3"/>
          <p:cNvSpPr>
            <a:spLocks noGrp="1"/>
          </p:cNvSpPr>
          <p:nvPr>
            <p:ph type="sldNum" sz="quarter" idx="12"/>
          </p:nvPr>
        </p:nvSpPr>
        <p:spPr>
          <a:xfrm>
            <a:off x="152400" y="6445250"/>
            <a:ext cx="304800" cy="2286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54CFC67-4A58-D547-875E-21121C618804}" type="slidenum">
              <a:rPr lang="de-DE" sz="900">
                <a:solidFill>
                  <a:srgbClr val="FFFFFF"/>
                </a:solidFill>
                <a:cs typeface="Geneva" charset="0"/>
              </a:rPr>
              <a:pPr/>
              <a:t>17</a:t>
            </a:fld>
            <a:endParaRPr lang="de-DE" sz="900" dirty="0">
              <a:solidFill>
                <a:srgbClr val="FFFFFF"/>
              </a:solidFill>
              <a:cs typeface="Geneva" charset="0"/>
            </a:endParaRPr>
          </a:p>
        </p:txBody>
      </p:sp>
      <p:pic>
        <p:nvPicPr>
          <p:cNvPr id="3" name="Picture 2" descr="Screen Shot 2015-04-27 at 15.30.04.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055423" y="5255957"/>
            <a:ext cx="939835" cy="456742"/>
          </a:xfrm>
          <a:prstGeom prst="rect">
            <a:avLst/>
          </a:prstGeom>
        </p:spPr>
      </p:pic>
      <p:grpSp>
        <p:nvGrpSpPr>
          <p:cNvPr id="8" name="Group 7"/>
          <p:cNvGrpSpPr/>
          <p:nvPr/>
        </p:nvGrpSpPr>
        <p:grpSpPr>
          <a:xfrm>
            <a:off x="6802983" y="1701482"/>
            <a:ext cx="1736803" cy="1242159"/>
            <a:chOff x="6396567" y="983141"/>
            <a:chExt cx="2391833" cy="1593850"/>
          </a:xfrm>
        </p:grpSpPr>
        <p:pic>
          <p:nvPicPr>
            <p:cNvPr id="4" name="Picture 3" descr="Screen Shot 2015-04-27 at 15.35.21.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396567" y="983141"/>
              <a:ext cx="2391833" cy="1587500"/>
            </a:xfrm>
            <a:prstGeom prst="rect">
              <a:avLst/>
            </a:prstGeom>
          </p:spPr>
        </p:pic>
        <p:sp>
          <p:nvSpPr>
            <p:cNvPr id="36" name="Rectangle 7"/>
            <p:cNvSpPr>
              <a:spLocks/>
            </p:cNvSpPr>
            <p:nvPr/>
          </p:nvSpPr>
          <p:spPr bwMode="auto">
            <a:xfrm>
              <a:off x="6506295" y="1078299"/>
              <a:ext cx="1786027" cy="256696"/>
            </a:xfrm>
            <a:prstGeom prst="rect">
              <a:avLst/>
            </a:prstGeom>
            <a:noFill/>
            <a:ln w="12700">
              <a:noFill/>
              <a:miter lim="800000"/>
              <a:headEnd/>
              <a:tailEnd/>
            </a:ln>
          </p:spPr>
          <p:txBody>
            <a:bodyPr wrap="none" lIns="0" tIns="0" rIns="0" bIns="0">
              <a:spAutoFit/>
            </a:bodyPr>
            <a:lstStyle/>
            <a:p>
              <a:pPr>
                <a:defRPr/>
              </a:pPr>
              <a:r>
                <a:rPr lang="en-US" sz="1300" dirty="0" smtClean="0">
                  <a:solidFill>
                    <a:schemeClr val="bg1"/>
                  </a:solidFill>
                  <a:latin typeface="+mj-lt"/>
                  <a:ea typeface="Arial" charset="0"/>
                  <a:cs typeface="Arial" charset="0"/>
                </a:rPr>
                <a:t>SPIM microscopy</a:t>
              </a:r>
              <a:endParaRPr lang="en-US" sz="1300" dirty="0">
                <a:solidFill>
                  <a:schemeClr val="bg1"/>
                </a:solidFill>
                <a:latin typeface="+mj-lt"/>
                <a:ea typeface="Arial" charset="0"/>
                <a:cs typeface="Arial" charset="0"/>
              </a:endParaRPr>
            </a:p>
          </p:txBody>
        </p:sp>
        <p:pic>
          <p:nvPicPr>
            <p:cNvPr id="5" name="Picture 4" descr="Screen Shot 2015-04-27 at 15.39.19.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223250" y="2018191"/>
              <a:ext cx="557725" cy="558800"/>
            </a:xfrm>
            <a:prstGeom prst="rect">
              <a:avLst/>
            </a:prstGeom>
          </p:spPr>
        </p:pic>
      </p:grpSp>
      <p:pic>
        <p:nvPicPr>
          <p:cNvPr id="6" name="Picture 5" descr="Screen Shot 2015-04-27 at 15.41.19.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022518" y="2568597"/>
            <a:ext cx="839767" cy="824117"/>
          </a:xfrm>
          <a:prstGeom prst="rect">
            <a:avLst/>
          </a:prstGeom>
        </p:spPr>
      </p:pic>
      <p:sp>
        <p:nvSpPr>
          <p:cNvPr id="52236" name="Rectangle 11"/>
          <p:cNvSpPr>
            <a:spLocks/>
          </p:cNvSpPr>
          <p:nvPr/>
        </p:nvSpPr>
        <p:spPr bwMode="auto">
          <a:xfrm>
            <a:off x="4091097" y="3668948"/>
            <a:ext cx="1039309" cy="553998"/>
          </a:xfrm>
          <a:prstGeom prst="rect">
            <a:avLst/>
          </a:prstGeom>
          <a:noFill/>
          <a:ln w="12700">
            <a:noFill/>
            <a:miter lim="800000"/>
            <a:headEnd/>
            <a:tailEnd/>
          </a:ln>
        </p:spPr>
        <p:txBody>
          <a:bodyPr wrap="none" lIns="0" tIns="0" rIns="0" bIns="0">
            <a:spAutoFit/>
          </a:bodyPr>
          <a:lstStyle/>
          <a:p>
            <a:pPr>
              <a:defRPr/>
            </a:pPr>
            <a:r>
              <a:rPr lang="en-US" sz="1800" dirty="0" smtClean="0">
                <a:solidFill>
                  <a:schemeClr val="bg1"/>
                </a:solidFill>
                <a:latin typeface="+mj-lt"/>
                <a:ea typeface="Arial" charset="0"/>
                <a:cs typeface="Arial" charset="0"/>
              </a:rPr>
              <a:t>Protection</a:t>
            </a:r>
            <a:r>
              <a:rPr lang="en-US" sz="1800" dirty="0">
                <a:solidFill>
                  <a:schemeClr val="bg1"/>
                </a:solidFill>
                <a:latin typeface="+mj-lt"/>
                <a:ea typeface="Arial" charset="0"/>
                <a:cs typeface="Arial" charset="0"/>
              </a:rPr>
              <a:t/>
            </a:r>
            <a:br>
              <a:rPr lang="en-US" sz="1800" dirty="0">
                <a:solidFill>
                  <a:schemeClr val="bg1"/>
                </a:solidFill>
                <a:latin typeface="+mj-lt"/>
                <a:ea typeface="Arial" charset="0"/>
                <a:cs typeface="Arial" charset="0"/>
              </a:rPr>
            </a:br>
            <a:endParaRPr lang="en-US" sz="1800" dirty="0">
              <a:solidFill>
                <a:schemeClr val="bg1"/>
              </a:solidFill>
              <a:latin typeface="+mj-lt"/>
              <a:ea typeface="Arial" charset="0"/>
              <a:cs typeface="Arial" charset="0"/>
            </a:endParaRPr>
          </a:p>
        </p:txBody>
      </p:sp>
      <p:pic>
        <p:nvPicPr>
          <p:cNvPr id="2" name="Picture 1"/>
          <p:cNvPicPr>
            <a:picLocks noChangeAspect="1"/>
          </p:cNvPicPr>
          <p:nvPr/>
        </p:nvPicPr>
        <p:blipFill rotWithShape="1">
          <a:blip r:embed="rId10" cstate="screen">
            <a:extLst>
              <a:ext uri="{28A0092B-C50C-407E-A947-70E740481C1C}">
                <a14:useLocalDpi xmlns:a14="http://schemas.microsoft.com/office/drawing/2010/main"/>
              </a:ext>
            </a:extLst>
          </a:blip>
          <a:srcRect r="38706"/>
          <a:stretch/>
        </p:blipFill>
        <p:spPr>
          <a:xfrm>
            <a:off x="620486" y="2692227"/>
            <a:ext cx="1221021" cy="497286"/>
          </a:xfrm>
          <a:prstGeom prst="rect">
            <a:avLst/>
          </a:prstGeom>
        </p:spPr>
      </p:pic>
      <p:sp>
        <p:nvSpPr>
          <p:cNvPr id="31" name="Striped Right Arrow 30"/>
          <p:cNvSpPr/>
          <p:nvPr/>
        </p:nvSpPr>
        <p:spPr bwMode="auto">
          <a:xfrm>
            <a:off x="1116092" y="3508828"/>
            <a:ext cx="1165934" cy="645885"/>
          </a:xfrm>
          <a:prstGeom prst="striped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Geneva" pitchFamily="-112" charset="0"/>
              <a:cs typeface="Geneva" pitchFamily="-112" charset="0"/>
            </a:endParaRPr>
          </a:p>
        </p:txBody>
      </p:sp>
    </p:spTree>
    <p:extLst>
      <p:ext uri="{BB962C8B-B14F-4D97-AF65-F5344CB8AC3E}">
        <p14:creationId xmlns:p14="http://schemas.microsoft.com/office/powerpoint/2010/main" val="2472050700"/>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
            <a:ext cx="9165524" cy="6235001"/>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4396" y="325584"/>
            <a:ext cx="6220665" cy="2188929"/>
          </a:xfrm>
          <a:prstGeom prst="rect">
            <a:avLst/>
          </a:prstGeom>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34879" y="325584"/>
            <a:ext cx="1282661" cy="503080"/>
          </a:xfrm>
          <a:prstGeom prst="rect">
            <a:avLst/>
          </a:prstGeom>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01487" y="1079500"/>
            <a:ext cx="7337750" cy="4838700"/>
          </a:xfrm>
          <a:prstGeom prst="rect">
            <a:avLst/>
          </a:prstGeom>
        </p:spPr>
      </p:pic>
      <p:pic>
        <p:nvPicPr>
          <p:cNvPr id="11" name="Picture 1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00703" y="1205330"/>
            <a:ext cx="1273044" cy="1452852"/>
          </a:xfrm>
          <a:prstGeom prst="rect">
            <a:avLst/>
          </a:prstGeom>
        </p:spPr>
      </p:pic>
      <p:pic>
        <p:nvPicPr>
          <p:cNvPr id="2" name="Picture 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5973697"/>
            <a:ext cx="9165524" cy="261918"/>
          </a:xfrm>
          <a:prstGeom prst="rect">
            <a:avLst/>
          </a:prstGeom>
        </p:spPr>
      </p:pic>
      <p:pic>
        <p:nvPicPr>
          <p:cNvPr id="3" name="Picture 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340733" y="6060012"/>
            <a:ext cx="2487135" cy="115681"/>
          </a:xfrm>
          <a:prstGeom prst="rect">
            <a:avLst/>
          </a:prstGeom>
        </p:spPr>
      </p:pic>
      <p:sp>
        <p:nvSpPr>
          <p:cNvPr id="12" name="Slide Number Placeholder 3"/>
          <p:cNvSpPr>
            <a:spLocks noGrp="1"/>
          </p:cNvSpPr>
          <p:nvPr>
            <p:ph type="sldNum" sz="quarter" idx="4294967295"/>
          </p:nvPr>
        </p:nvSpPr>
        <p:spPr>
          <a:xfrm>
            <a:off x="152400" y="6384926"/>
            <a:ext cx="660400" cy="193674"/>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0"/>
                <a:cs typeface="ヒラギノ角ゴ Pro W3" charset="0"/>
              </a:defRPr>
            </a:lvl1pPr>
            <a:lvl2pPr marL="742584" indent="-285610" eaLnBrk="0" hangingPunct="0">
              <a:defRPr sz="2400">
                <a:solidFill>
                  <a:schemeClr val="tx1"/>
                </a:solidFill>
                <a:latin typeface="Arial" charset="0"/>
                <a:ea typeface="ヒラギノ角ゴ Pro W3" charset="0"/>
                <a:cs typeface="ヒラギノ角ゴ Pro W3" charset="0"/>
              </a:defRPr>
            </a:lvl2pPr>
            <a:lvl3pPr marL="1142436" indent="-228487" eaLnBrk="0" hangingPunct="0">
              <a:defRPr sz="2400">
                <a:solidFill>
                  <a:schemeClr val="tx1"/>
                </a:solidFill>
                <a:latin typeface="Arial" charset="0"/>
                <a:ea typeface="ヒラギノ角ゴ Pro W3" charset="0"/>
                <a:cs typeface="ヒラギノ角ゴ Pro W3" charset="0"/>
              </a:defRPr>
            </a:lvl3pPr>
            <a:lvl4pPr marL="1599411" indent="-228487" eaLnBrk="0" hangingPunct="0">
              <a:defRPr sz="2400">
                <a:solidFill>
                  <a:schemeClr val="tx1"/>
                </a:solidFill>
                <a:latin typeface="Arial" charset="0"/>
                <a:ea typeface="ヒラギノ角ゴ Pro W3" charset="0"/>
                <a:cs typeface="ヒラギノ角ゴ Pro W3" charset="0"/>
              </a:defRPr>
            </a:lvl4pPr>
            <a:lvl5pPr marL="2056385" indent="-228487" eaLnBrk="0" hangingPunct="0">
              <a:defRPr sz="2400">
                <a:solidFill>
                  <a:schemeClr val="tx1"/>
                </a:solidFill>
                <a:latin typeface="Arial" charset="0"/>
                <a:ea typeface="ヒラギノ角ゴ Pro W3" charset="0"/>
                <a:cs typeface="ヒラギノ角ゴ Pro W3" charset="0"/>
              </a:defRPr>
            </a:lvl5pPr>
            <a:lvl6pPr marL="2513360" indent="-228487"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0335" indent="-228487"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7310" indent="-228487"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4285" indent="-228487"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7C0A7FB0-89A7-2E46-AC3F-923A4B372E34}" type="slidenum">
              <a:rPr lang="en-US" sz="900">
                <a:solidFill>
                  <a:srgbClr val="FFFFFF"/>
                </a:solidFill>
              </a:rPr>
              <a:pPr/>
              <a:t>18</a:t>
            </a:fld>
            <a:endParaRPr lang="en-US" sz="900" dirty="0">
              <a:solidFill>
                <a:srgbClr val="FFFFFF"/>
              </a:solidFill>
            </a:endParaRPr>
          </a:p>
        </p:txBody>
      </p:sp>
    </p:spTree>
    <p:extLst>
      <p:ext uri="{BB962C8B-B14F-4D97-AF65-F5344CB8AC3E}">
        <p14:creationId xmlns:p14="http://schemas.microsoft.com/office/powerpoint/2010/main" val="41161341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3"/>
          <p:cNvSpPr>
            <a:spLocks noGrp="1" noChangeArrowheads="1"/>
          </p:cNvSpPr>
          <p:nvPr>
            <p:ph type="title"/>
          </p:nvPr>
        </p:nvSpPr>
        <p:spPr>
          <a:xfrm>
            <a:off x="533400" y="322263"/>
            <a:ext cx="8153400" cy="762000"/>
          </a:xfrm>
        </p:spPr>
        <p:txBody>
          <a:bodyPr/>
          <a:lstStyle/>
          <a:p>
            <a:r>
              <a:rPr lang="en-US" sz="2800" dirty="0">
                <a:latin typeface="Arial" charset="0"/>
                <a:ea typeface="ヒラギノ角ゴ Pro W3" charset="0"/>
                <a:cs typeface="ヒラギノ角ゴ Pro W3" charset="0"/>
              </a:rPr>
              <a:t>Integration of life science research in Europe</a:t>
            </a:r>
          </a:p>
        </p:txBody>
      </p:sp>
      <p:sp>
        <p:nvSpPr>
          <p:cNvPr id="107522" name="Slide Number Placeholder 3"/>
          <p:cNvSpPr>
            <a:spLocks noGrp="1"/>
          </p:cNvSpPr>
          <p:nvPr>
            <p:ph type="sldNum" sz="quarter" idx="12"/>
          </p:nvPr>
        </p:nvSpPr>
        <p:spPr>
          <a:xfrm>
            <a:off x="152400" y="6384926"/>
            <a:ext cx="304800" cy="228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0"/>
                <a:cs typeface="ヒラギノ角ゴ Pro W3" charset="0"/>
              </a:defRPr>
            </a:lvl1pPr>
            <a:lvl2pPr marL="742584" indent="-285610" eaLnBrk="0" hangingPunct="0">
              <a:defRPr sz="2400">
                <a:solidFill>
                  <a:schemeClr val="tx1"/>
                </a:solidFill>
                <a:latin typeface="Arial" charset="0"/>
                <a:ea typeface="ヒラギノ角ゴ Pro W3" charset="0"/>
                <a:cs typeface="ヒラギノ角ゴ Pro W3" charset="0"/>
              </a:defRPr>
            </a:lvl2pPr>
            <a:lvl3pPr marL="1142436" indent="-228487" eaLnBrk="0" hangingPunct="0">
              <a:defRPr sz="2400">
                <a:solidFill>
                  <a:schemeClr val="tx1"/>
                </a:solidFill>
                <a:latin typeface="Arial" charset="0"/>
                <a:ea typeface="ヒラギノ角ゴ Pro W3" charset="0"/>
                <a:cs typeface="ヒラギノ角ゴ Pro W3" charset="0"/>
              </a:defRPr>
            </a:lvl3pPr>
            <a:lvl4pPr marL="1599411" indent="-228487" eaLnBrk="0" hangingPunct="0">
              <a:defRPr sz="2400">
                <a:solidFill>
                  <a:schemeClr val="tx1"/>
                </a:solidFill>
                <a:latin typeface="Arial" charset="0"/>
                <a:ea typeface="ヒラギノ角ゴ Pro W3" charset="0"/>
                <a:cs typeface="ヒラギノ角ゴ Pro W3" charset="0"/>
              </a:defRPr>
            </a:lvl4pPr>
            <a:lvl5pPr marL="2056385" indent="-228487" eaLnBrk="0" hangingPunct="0">
              <a:defRPr sz="2400">
                <a:solidFill>
                  <a:schemeClr val="tx1"/>
                </a:solidFill>
                <a:latin typeface="Arial" charset="0"/>
                <a:ea typeface="ヒラギノ角ゴ Pro W3" charset="0"/>
                <a:cs typeface="ヒラギノ角ゴ Pro W3" charset="0"/>
              </a:defRPr>
            </a:lvl5pPr>
            <a:lvl6pPr marL="2513360" indent="-228487"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0335" indent="-228487"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7310" indent="-228487"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4285" indent="-228487"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7C0A7FB0-89A7-2E46-AC3F-923A4B372E34}" type="slidenum">
              <a:rPr lang="en-US" sz="900">
                <a:solidFill>
                  <a:srgbClr val="FFFFFF"/>
                </a:solidFill>
              </a:rPr>
              <a:pPr/>
              <a:t>19</a:t>
            </a:fld>
            <a:endParaRPr lang="en-US" sz="900" dirty="0">
              <a:solidFill>
                <a:srgbClr val="FFFFFF"/>
              </a:solidFill>
            </a:endParaRPr>
          </a:p>
        </p:txBody>
      </p:sp>
      <p:sp>
        <p:nvSpPr>
          <p:cNvPr id="5" name="Rectangle 8"/>
          <p:cNvSpPr txBox="1">
            <a:spLocks noChangeArrowheads="1"/>
          </p:cNvSpPr>
          <p:nvPr/>
        </p:nvSpPr>
        <p:spPr bwMode="auto">
          <a:xfrm>
            <a:off x="280988" y="1019175"/>
            <a:ext cx="394811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3200">
                <a:solidFill>
                  <a:srgbClr val="529A43"/>
                </a:solidFill>
                <a:latin typeface="+mj-lt"/>
                <a:ea typeface="ＭＳ Ｐゴシック" charset="0"/>
                <a:cs typeface="+mj-cs"/>
              </a:defRPr>
            </a:lvl1pPr>
            <a:lvl2pPr algn="l" rtl="0" eaLnBrk="0" fontAlgn="base" hangingPunct="0">
              <a:spcBef>
                <a:spcPct val="0"/>
              </a:spcBef>
              <a:spcAft>
                <a:spcPct val="0"/>
              </a:spcAft>
              <a:defRPr sz="3200">
                <a:solidFill>
                  <a:srgbClr val="529A43"/>
                </a:solidFill>
                <a:latin typeface="Arial" pitchFamily="-112" charset="0"/>
                <a:ea typeface="ＭＳ Ｐゴシック" charset="0"/>
                <a:cs typeface="Geneva" pitchFamily="-112" charset="0"/>
              </a:defRPr>
            </a:lvl2pPr>
            <a:lvl3pPr algn="l" rtl="0" eaLnBrk="0" fontAlgn="base" hangingPunct="0">
              <a:spcBef>
                <a:spcPct val="0"/>
              </a:spcBef>
              <a:spcAft>
                <a:spcPct val="0"/>
              </a:spcAft>
              <a:defRPr sz="3200">
                <a:solidFill>
                  <a:srgbClr val="529A43"/>
                </a:solidFill>
                <a:latin typeface="Arial" pitchFamily="-112" charset="0"/>
                <a:ea typeface="ＭＳ Ｐゴシック" charset="0"/>
                <a:cs typeface="Geneva" pitchFamily="-112" charset="0"/>
              </a:defRPr>
            </a:lvl3pPr>
            <a:lvl4pPr algn="l" rtl="0" eaLnBrk="0" fontAlgn="base" hangingPunct="0">
              <a:spcBef>
                <a:spcPct val="0"/>
              </a:spcBef>
              <a:spcAft>
                <a:spcPct val="0"/>
              </a:spcAft>
              <a:defRPr sz="3200">
                <a:solidFill>
                  <a:srgbClr val="529A43"/>
                </a:solidFill>
                <a:latin typeface="Arial" pitchFamily="-112" charset="0"/>
                <a:ea typeface="ＭＳ Ｐゴシック" charset="0"/>
                <a:cs typeface="Geneva" pitchFamily="-112" charset="0"/>
              </a:defRPr>
            </a:lvl4pPr>
            <a:lvl5pPr algn="l" rtl="0" eaLnBrk="0" fontAlgn="base" hangingPunct="0">
              <a:spcBef>
                <a:spcPct val="0"/>
              </a:spcBef>
              <a:spcAft>
                <a:spcPct val="0"/>
              </a:spcAft>
              <a:defRPr sz="3200">
                <a:solidFill>
                  <a:srgbClr val="529A43"/>
                </a:solidFill>
                <a:latin typeface="Arial" pitchFamily="-112" charset="0"/>
                <a:ea typeface="ＭＳ Ｐゴシック" charset="0"/>
                <a:cs typeface="Geneva" pitchFamily="-112" charset="0"/>
              </a:defRPr>
            </a:lvl5pPr>
            <a:lvl6pPr marL="457200" algn="l" rtl="0" fontAlgn="base">
              <a:spcBef>
                <a:spcPct val="0"/>
              </a:spcBef>
              <a:spcAft>
                <a:spcPct val="0"/>
              </a:spcAft>
              <a:defRPr sz="3200">
                <a:solidFill>
                  <a:schemeClr val="accent1"/>
                </a:solidFill>
                <a:latin typeface="Arial" pitchFamily="-112" charset="0"/>
                <a:ea typeface="Geneva" pitchFamily="-112" charset="0"/>
                <a:cs typeface="Geneva" pitchFamily="-112" charset="0"/>
              </a:defRPr>
            </a:lvl6pPr>
            <a:lvl7pPr marL="914400" algn="l" rtl="0" fontAlgn="base">
              <a:spcBef>
                <a:spcPct val="0"/>
              </a:spcBef>
              <a:spcAft>
                <a:spcPct val="0"/>
              </a:spcAft>
              <a:defRPr sz="3200">
                <a:solidFill>
                  <a:schemeClr val="accent1"/>
                </a:solidFill>
                <a:latin typeface="Arial" pitchFamily="-112" charset="0"/>
                <a:ea typeface="Geneva" pitchFamily="-112" charset="0"/>
                <a:cs typeface="Geneva" pitchFamily="-112" charset="0"/>
              </a:defRPr>
            </a:lvl7pPr>
            <a:lvl8pPr marL="1371600" algn="l" rtl="0" fontAlgn="base">
              <a:spcBef>
                <a:spcPct val="0"/>
              </a:spcBef>
              <a:spcAft>
                <a:spcPct val="0"/>
              </a:spcAft>
              <a:defRPr sz="3200">
                <a:solidFill>
                  <a:schemeClr val="accent1"/>
                </a:solidFill>
                <a:latin typeface="Arial" pitchFamily="-112" charset="0"/>
                <a:ea typeface="Geneva" pitchFamily="-112" charset="0"/>
                <a:cs typeface="Geneva" pitchFamily="-112" charset="0"/>
              </a:defRPr>
            </a:lvl8pPr>
            <a:lvl9pPr marL="1828800" algn="l" rtl="0" fontAlgn="base">
              <a:spcBef>
                <a:spcPct val="0"/>
              </a:spcBef>
              <a:spcAft>
                <a:spcPct val="0"/>
              </a:spcAft>
              <a:defRPr sz="3200">
                <a:solidFill>
                  <a:schemeClr val="accent1"/>
                </a:solidFill>
                <a:latin typeface="Arial" pitchFamily="-112" charset="0"/>
                <a:ea typeface="Geneva" pitchFamily="-112" charset="0"/>
                <a:cs typeface="Geneva" pitchFamily="-112" charset="0"/>
              </a:defRPr>
            </a:lvl9pPr>
          </a:lstStyle>
          <a:p>
            <a:pPr algn="ctr" eaLnBrk="1" hangingPunct="1"/>
            <a:r>
              <a:rPr lang="en-US" sz="2400" dirty="0">
                <a:latin typeface="Arial" charset="0"/>
                <a:ea typeface="ヒラギノ角ゴ Pro W3" charset="0"/>
                <a:cs typeface="ヒラギノ角ゴ Pro W3" charset="0"/>
              </a:rPr>
              <a:t>EMBL Partnerships</a:t>
            </a:r>
          </a:p>
        </p:txBody>
      </p:sp>
      <p:pic>
        <p:nvPicPr>
          <p:cNvPr id="3" name="Picture 2" descr="2014_05_22PartnershipsEMBL_Europe_20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905" y="1509330"/>
            <a:ext cx="3848551" cy="4637470"/>
          </a:xfrm>
          <a:prstGeom prst="rect">
            <a:avLst/>
          </a:prstGeom>
        </p:spPr>
      </p:pic>
      <p:pic>
        <p:nvPicPr>
          <p:cNvPr id="2" name="Picture 1" descr="Screen Shot 2015-03-19 at 15.01.4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3400" y="1791504"/>
            <a:ext cx="2819400" cy="660153"/>
          </a:xfrm>
          <a:prstGeom prst="rect">
            <a:avLst/>
          </a:prstGeom>
        </p:spPr>
      </p:pic>
      <p:pic>
        <p:nvPicPr>
          <p:cNvPr id="4" name="Picture 3" descr="Screen Shot 2015-03-19 at 15.03.07.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2053" y="2730500"/>
            <a:ext cx="2181667" cy="520700"/>
          </a:xfrm>
          <a:prstGeom prst="rect">
            <a:avLst/>
          </a:prstGeom>
        </p:spPr>
      </p:pic>
      <p:pic>
        <p:nvPicPr>
          <p:cNvPr id="7" name="Picture 6" descr="Screen Shot 2015-03-19 at 15.05.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19623" y="2628900"/>
            <a:ext cx="1195049" cy="889000"/>
          </a:xfrm>
          <a:prstGeom prst="rect">
            <a:avLst/>
          </a:prstGeom>
        </p:spPr>
      </p:pic>
      <p:pic>
        <p:nvPicPr>
          <p:cNvPr id="9" name="Picture 8" descr="Screen Shot 2015-03-19 at 15.06.32.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91400" y="1714500"/>
            <a:ext cx="1491629" cy="781050"/>
          </a:xfrm>
          <a:prstGeom prst="rect">
            <a:avLst/>
          </a:prstGeom>
        </p:spPr>
      </p:pic>
      <p:sp>
        <p:nvSpPr>
          <p:cNvPr id="12" name="Rectangle 8"/>
          <p:cNvSpPr txBox="1">
            <a:spLocks noChangeArrowheads="1"/>
          </p:cNvSpPr>
          <p:nvPr/>
        </p:nvSpPr>
        <p:spPr bwMode="auto">
          <a:xfrm>
            <a:off x="4751388" y="1019175"/>
            <a:ext cx="394811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3200">
                <a:solidFill>
                  <a:srgbClr val="529A43"/>
                </a:solidFill>
                <a:latin typeface="+mj-lt"/>
                <a:ea typeface="ＭＳ Ｐゴシック" charset="0"/>
                <a:cs typeface="+mj-cs"/>
              </a:defRPr>
            </a:lvl1pPr>
            <a:lvl2pPr algn="l" rtl="0" eaLnBrk="0" fontAlgn="base" hangingPunct="0">
              <a:spcBef>
                <a:spcPct val="0"/>
              </a:spcBef>
              <a:spcAft>
                <a:spcPct val="0"/>
              </a:spcAft>
              <a:defRPr sz="3200">
                <a:solidFill>
                  <a:srgbClr val="529A43"/>
                </a:solidFill>
                <a:latin typeface="Arial" pitchFamily="-112" charset="0"/>
                <a:ea typeface="ＭＳ Ｐゴシック" charset="0"/>
                <a:cs typeface="Geneva" pitchFamily="-112" charset="0"/>
              </a:defRPr>
            </a:lvl2pPr>
            <a:lvl3pPr algn="l" rtl="0" eaLnBrk="0" fontAlgn="base" hangingPunct="0">
              <a:spcBef>
                <a:spcPct val="0"/>
              </a:spcBef>
              <a:spcAft>
                <a:spcPct val="0"/>
              </a:spcAft>
              <a:defRPr sz="3200">
                <a:solidFill>
                  <a:srgbClr val="529A43"/>
                </a:solidFill>
                <a:latin typeface="Arial" pitchFamily="-112" charset="0"/>
                <a:ea typeface="ＭＳ Ｐゴシック" charset="0"/>
                <a:cs typeface="Geneva" pitchFamily="-112" charset="0"/>
              </a:defRPr>
            </a:lvl3pPr>
            <a:lvl4pPr algn="l" rtl="0" eaLnBrk="0" fontAlgn="base" hangingPunct="0">
              <a:spcBef>
                <a:spcPct val="0"/>
              </a:spcBef>
              <a:spcAft>
                <a:spcPct val="0"/>
              </a:spcAft>
              <a:defRPr sz="3200">
                <a:solidFill>
                  <a:srgbClr val="529A43"/>
                </a:solidFill>
                <a:latin typeface="Arial" pitchFamily="-112" charset="0"/>
                <a:ea typeface="ＭＳ Ｐゴシック" charset="0"/>
                <a:cs typeface="Geneva" pitchFamily="-112" charset="0"/>
              </a:defRPr>
            </a:lvl4pPr>
            <a:lvl5pPr algn="l" rtl="0" eaLnBrk="0" fontAlgn="base" hangingPunct="0">
              <a:spcBef>
                <a:spcPct val="0"/>
              </a:spcBef>
              <a:spcAft>
                <a:spcPct val="0"/>
              </a:spcAft>
              <a:defRPr sz="3200">
                <a:solidFill>
                  <a:srgbClr val="529A43"/>
                </a:solidFill>
                <a:latin typeface="Arial" pitchFamily="-112" charset="0"/>
                <a:ea typeface="ＭＳ Ｐゴシック" charset="0"/>
                <a:cs typeface="Geneva" pitchFamily="-112" charset="0"/>
              </a:defRPr>
            </a:lvl5pPr>
            <a:lvl6pPr marL="457200" algn="l" rtl="0" fontAlgn="base">
              <a:spcBef>
                <a:spcPct val="0"/>
              </a:spcBef>
              <a:spcAft>
                <a:spcPct val="0"/>
              </a:spcAft>
              <a:defRPr sz="3200">
                <a:solidFill>
                  <a:schemeClr val="accent1"/>
                </a:solidFill>
                <a:latin typeface="Arial" pitchFamily="-112" charset="0"/>
                <a:ea typeface="Geneva" pitchFamily="-112" charset="0"/>
                <a:cs typeface="Geneva" pitchFamily="-112" charset="0"/>
              </a:defRPr>
            </a:lvl6pPr>
            <a:lvl7pPr marL="914400" algn="l" rtl="0" fontAlgn="base">
              <a:spcBef>
                <a:spcPct val="0"/>
              </a:spcBef>
              <a:spcAft>
                <a:spcPct val="0"/>
              </a:spcAft>
              <a:defRPr sz="3200">
                <a:solidFill>
                  <a:schemeClr val="accent1"/>
                </a:solidFill>
                <a:latin typeface="Arial" pitchFamily="-112" charset="0"/>
                <a:ea typeface="Geneva" pitchFamily="-112" charset="0"/>
                <a:cs typeface="Geneva" pitchFamily="-112" charset="0"/>
              </a:defRPr>
            </a:lvl7pPr>
            <a:lvl8pPr marL="1371600" algn="l" rtl="0" fontAlgn="base">
              <a:spcBef>
                <a:spcPct val="0"/>
              </a:spcBef>
              <a:spcAft>
                <a:spcPct val="0"/>
              </a:spcAft>
              <a:defRPr sz="3200">
                <a:solidFill>
                  <a:schemeClr val="accent1"/>
                </a:solidFill>
                <a:latin typeface="Arial" pitchFamily="-112" charset="0"/>
                <a:ea typeface="Geneva" pitchFamily="-112" charset="0"/>
                <a:cs typeface="Geneva" pitchFamily="-112" charset="0"/>
              </a:defRPr>
            </a:lvl8pPr>
            <a:lvl9pPr marL="1828800" algn="l" rtl="0" fontAlgn="base">
              <a:spcBef>
                <a:spcPct val="0"/>
              </a:spcBef>
              <a:spcAft>
                <a:spcPct val="0"/>
              </a:spcAft>
              <a:defRPr sz="3200">
                <a:solidFill>
                  <a:schemeClr val="accent1"/>
                </a:solidFill>
                <a:latin typeface="Arial" pitchFamily="-112" charset="0"/>
                <a:ea typeface="Geneva" pitchFamily="-112" charset="0"/>
                <a:cs typeface="Geneva" pitchFamily="-112" charset="0"/>
              </a:defRPr>
            </a:lvl9pPr>
          </a:lstStyle>
          <a:p>
            <a:pPr algn="ctr" eaLnBrk="1" hangingPunct="1"/>
            <a:r>
              <a:rPr lang="en-US" sz="2400" dirty="0" smtClean="0">
                <a:latin typeface="Arial" charset="0"/>
                <a:ea typeface="ヒラギノ角ゴ Pro W3" charset="0"/>
                <a:cs typeface="ヒラギノ角ゴ Pro W3" charset="0"/>
              </a:rPr>
              <a:t>ESFRI-BMS projects</a:t>
            </a:r>
            <a:endParaRPr lang="en-US" sz="2400" dirty="0">
              <a:latin typeface="Arial" charset="0"/>
              <a:ea typeface="ヒラギノ角ゴ Pro W3" charset="0"/>
              <a:cs typeface="ヒラギノ角ゴ Pro W3" charset="0"/>
            </a:endParaRPr>
          </a:p>
        </p:txBody>
      </p:sp>
      <p:sp>
        <p:nvSpPr>
          <p:cNvPr id="14" name="Rectangle 8"/>
          <p:cNvSpPr txBox="1">
            <a:spLocks noChangeArrowheads="1"/>
          </p:cNvSpPr>
          <p:nvPr/>
        </p:nvSpPr>
        <p:spPr bwMode="auto">
          <a:xfrm>
            <a:off x="4713288" y="3851275"/>
            <a:ext cx="394811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3200">
                <a:solidFill>
                  <a:srgbClr val="529A43"/>
                </a:solidFill>
                <a:latin typeface="+mj-lt"/>
                <a:ea typeface="ＭＳ Ｐゴシック" charset="0"/>
                <a:cs typeface="+mj-cs"/>
              </a:defRPr>
            </a:lvl1pPr>
            <a:lvl2pPr algn="l" rtl="0" eaLnBrk="0" fontAlgn="base" hangingPunct="0">
              <a:spcBef>
                <a:spcPct val="0"/>
              </a:spcBef>
              <a:spcAft>
                <a:spcPct val="0"/>
              </a:spcAft>
              <a:defRPr sz="3200">
                <a:solidFill>
                  <a:srgbClr val="529A43"/>
                </a:solidFill>
                <a:latin typeface="Arial" pitchFamily="-112" charset="0"/>
                <a:ea typeface="ＭＳ Ｐゴシック" charset="0"/>
                <a:cs typeface="Geneva" pitchFamily="-112" charset="0"/>
              </a:defRPr>
            </a:lvl2pPr>
            <a:lvl3pPr algn="l" rtl="0" eaLnBrk="0" fontAlgn="base" hangingPunct="0">
              <a:spcBef>
                <a:spcPct val="0"/>
              </a:spcBef>
              <a:spcAft>
                <a:spcPct val="0"/>
              </a:spcAft>
              <a:defRPr sz="3200">
                <a:solidFill>
                  <a:srgbClr val="529A43"/>
                </a:solidFill>
                <a:latin typeface="Arial" pitchFamily="-112" charset="0"/>
                <a:ea typeface="ＭＳ Ｐゴシック" charset="0"/>
                <a:cs typeface="Geneva" pitchFamily="-112" charset="0"/>
              </a:defRPr>
            </a:lvl3pPr>
            <a:lvl4pPr algn="l" rtl="0" eaLnBrk="0" fontAlgn="base" hangingPunct="0">
              <a:spcBef>
                <a:spcPct val="0"/>
              </a:spcBef>
              <a:spcAft>
                <a:spcPct val="0"/>
              </a:spcAft>
              <a:defRPr sz="3200">
                <a:solidFill>
                  <a:srgbClr val="529A43"/>
                </a:solidFill>
                <a:latin typeface="Arial" pitchFamily="-112" charset="0"/>
                <a:ea typeface="ＭＳ Ｐゴシック" charset="0"/>
                <a:cs typeface="Geneva" pitchFamily="-112" charset="0"/>
              </a:defRPr>
            </a:lvl4pPr>
            <a:lvl5pPr algn="l" rtl="0" eaLnBrk="0" fontAlgn="base" hangingPunct="0">
              <a:spcBef>
                <a:spcPct val="0"/>
              </a:spcBef>
              <a:spcAft>
                <a:spcPct val="0"/>
              </a:spcAft>
              <a:defRPr sz="3200">
                <a:solidFill>
                  <a:srgbClr val="529A43"/>
                </a:solidFill>
                <a:latin typeface="Arial" pitchFamily="-112" charset="0"/>
                <a:ea typeface="ＭＳ Ｐゴシック" charset="0"/>
                <a:cs typeface="Geneva" pitchFamily="-112" charset="0"/>
              </a:defRPr>
            </a:lvl5pPr>
            <a:lvl6pPr marL="457200" algn="l" rtl="0" fontAlgn="base">
              <a:spcBef>
                <a:spcPct val="0"/>
              </a:spcBef>
              <a:spcAft>
                <a:spcPct val="0"/>
              </a:spcAft>
              <a:defRPr sz="3200">
                <a:solidFill>
                  <a:schemeClr val="accent1"/>
                </a:solidFill>
                <a:latin typeface="Arial" pitchFamily="-112" charset="0"/>
                <a:ea typeface="Geneva" pitchFamily="-112" charset="0"/>
                <a:cs typeface="Geneva" pitchFamily="-112" charset="0"/>
              </a:defRPr>
            </a:lvl6pPr>
            <a:lvl7pPr marL="914400" algn="l" rtl="0" fontAlgn="base">
              <a:spcBef>
                <a:spcPct val="0"/>
              </a:spcBef>
              <a:spcAft>
                <a:spcPct val="0"/>
              </a:spcAft>
              <a:defRPr sz="3200">
                <a:solidFill>
                  <a:schemeClr val="accent1"/>
                </a:solidFill>
                <a:latin typeface="Arial" pitchFamily="-112" charset="0"/>
                <a:ea typeface="Geneva" pitchFamily="-112" charset="0"/>
                <a:cs typeface="Geneva" pitchFamily="-112" charset="0"/>
              </a:defRPr>
            </a:lvl7pPr>
            <a:lvl8pPr marL="1371600" algn="l" rtl="0" fontAlgn="base">
              <a:spcBef>
                <a:spcPct val="0"/>
              </a:spcBef>
              <a:spcAft>
                <a:spcPct val="0"/>
              </a:spcAft>
              <a:defRPr sz="3200">
                <a:solidFill>
                  <a:schemeClr val="accent1"/>
                </a:solidFill>
                <a:latin typeface="Arial" pitchFamily="-112" charset="0"/>
                <a:ea typeface="Geneva" pitchFamily="-112" charset="0"/>
                <a:cs typeface="Geneva" pitchFamily="-112" charset="0"/>
              </a:defRPr>
            </a:lvl8pPr>
            <a:lvl9pPr marL="1828800" algn="l" rtl="0" fontAlgn="base">
              <a:spcBef>
                <a:spcPct val="0"/>
              </a:spcBef>
              <a:spcAft>
                <a:spcPct val="0"/>
              </a:spcAft>
              <a:defRPr sz="3200">
                <a:solidFill>
                  <a:schemeClr val="accent1"/>
                </a:solidFill>
                <a:latin typeface="Arial" pitchFamily="-112" charset="0"/>
                <a:ea typeface="Geneva" pitchFamily="-112" charset="0"/>
                <a:cs typeface="Geneva" pitchFamily="-112" charset="0"/>
              </a:defRPr>
            </a:lvl9pPr>
          </a:lstStyle>
          <a:p>
            <a:pPr algn="ctr" eaLnBrk="1" hangingPunct="1"/>
            <a:r>
              <a:rPr lang="en-US" sz="2400" dirty="0" smtClean="0">
                <a:latin typeface="Arial" charset="0"/>
                <a:ea typeface="ヒラギノ角ゴ Pro W3" charset="0"/>
                <a:cs typeface="ヒラギノ角ゴ Pro W3" charset="0"/>
              </a:rPr>
              <a:t>Science policy and strategy</a:t>
            </a:r>
            <a:endParaRPr lang="en-US" sz="2400" dirty="0">
              <a:latin typeface="Arial" charset="0"/>
              <a:ea typeface="ヒラギノ角ゴ Pro W3" charset="0"/>
              <a:cs typeface="ヒラギノ角ゴ Pro W3" charset="0"/>
            </a:endParaRPr>
          </a:p>
        </p:txBody>
      </p:sp>
      <p:pic>
        <p:nvPicPr>
          <p:cNvPr id="10" name="Picture 9" descr="Screen Shot 2015-03-19 at 15.14.30.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37100" y="4616573"/>
            <a:ext cx="1765300" cy="1225426"/>
          </a:xfrm>
          <a:prstGeom prst="rect">
            <a:avLst/>
          </a:prstGeom>
        </p:spPr>
      </p:pic>
      <p:pic>
        <p:nvPicPr>
          <p:cNvPr id="11" name="Picture 10" descr="Screen Shot 2015-03-19 at 15.16.15.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85000" y="4660900"/>
            <a:ext cx="1070372" cy="1181100"/>
          </a:xfrm>
          <a:prstGeom prst="rect">
            <a:avLst/>
          </a:prstGeom>
        </p:spPr>
      </p:pic>
    </p:spTree>
    <p:extLst>
      <p:ext uri="{BB962C8B-B14F-4D97-AF65-F5344CB8AC3E}">
        <p14:creationId xmlns:p14="http://schemas.microsoft.com/office/powerpoint/2010/main" val="651300325"/>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world_embl_members_combination_flaggen.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09101" y="1371600"/>
            <a:ext cx="8439698" cy="5963920"/>
          </a:xfrm>
          <a:prstGeom prst="rect">
            <a:avLst/>
          </a:prstGeom>
        </p:spPr>
      </p:pic>
      <p:sp>
        <p:nvSpPr>
          <p:cNvPr id="56322"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0"/>
                <a:cs typeface="ヒラギノ角ゴ Pro W3" charset="0"/>
              </a:defRPr>
            </a:lvl1pPr>
            <a:lvl2pPr marL="742584" indent="-285610" eaLnBrk="0" hangingPunct="0">
              <a:defRPr sz="2400">
                <a:solidFill>
                  <a:schemeClr val="tx1"/>
                </a:solidFill>
                <a:latin typeface="Arial" charset="0"/>
                <a:ea typeface="ヒラギノ角ゴ Pro W3" charset="0"/>
                <a:cs typeface="ヒラギノ角ゴ Pro W3" charset="0"/>
              </a:defRPr>
            </a:lvl2pPr>
            <a:lvl3pPr marL="1142436" indent="-228487" eaLnBrk="0" hangingPunct="0">
              <a:defRPr sz="2400">
                <a:solidFill>
                  <a:schemeClr val="tx1"/>
                </a:solidFill>
                <a:latin typeface="Arial" charset="0"/>
                <a:ea typeface="ヒラギノ角ゴ Pro W3" charset="0"/>
                <a:cs typeface="ヒラギノ角ゴ Pro W3" charset="0"/>
              </a:defRPr>
            </a:lvl3pPr>
            <a:lvl4pPr marL="1599411" indent="-228487" eaLnBrk="0" hangingPunct="0">
              <a:defRPr sz="2400">
                <a:solidFill>
                  <a:schemeClr val="tx1"/>
                </a:solidFill>
                <a:latin typeface="Arial" charset="0"/>
                <a:ea typeface="ヒラギノ角ゴ Pro W3" charset="0"/>
                <a:cs typeface="ヒラギノ角ゴ Pro W3" charset="0"/>
              </a:defRPr>
            </a:lvl4pPr>
            <a:lvl5pPr marL="2056385" indent="-228487" eaLnBrk="0" hangingPunct="0">
              <a:defRPr sz="2400">
                <a:solidFill>
                  <a:schemeClr val="tx1"/>
                </a:solidFill>
                <a:latin typeface="Arial" charset="0"/>
                <a:ea typeface="ヒラギノ角ゴ Pro W3" charset="0"/>
                <a:cs typeface="ヒラギノ角ゴ Pro W3" charset="0"/>
              </a:defRPr>
            </a:lvl5pPr>
            <a:lvl6pPr marL="2513360" indent="-228487"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0335" indent="-228487"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7310" indent="-228487"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4285" indent="-228487"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7CF39898-5628-5244-892D-D01DF1297893}" type="slidenum">
              <a:rPr lang="en-US" sz="900">
                <a:solidFill>
                  <a:srgbClr val="FFFFFF"/>
                </a:solidFill>
                <a:cs typeface="Arial" charset="0"/>
                <a:sym typeface="Arial" charset="0"/>
              </a:rPr>
              <a:pPr/>
              <a:t>2</a:t>
            </a:fld>
            <a:endParaRPr lang="en-US" sz="900" dirty="0">
              <a:solidFill>
                <a:srgbClr val="FFFFFF"/>
              </a:solidFill>
              <a:cs typeface="Arial" charset="0"/>
              <a:sym typeface="Arial" charset="0"/>
            </a:endParaRPr>
          </a:p>
        </p:txBody>
      </p:sp>
      <p:sp>
        <p:nvSpPr>
          <p:cNvPr id="43013" name="Rectangle 4"/>
          <p:cNvSpPr>
            <a:spLocks/>
          </p:cNvSpPr>
          <p:nvPr/>
        </p:nvSpPr>
        <p:spPr bwMode="auto">
          <a:xfrm>
            <a:off x="565151" y="1385887"/>
            <a:ext cx="1968500" cy="1751013"/>
          </a:xfrm>
          <a:prstGeom prst="rect">
            <a:avLst/>
          </a:prstGeom>
          <a:noFill/>
          <a:ln>
            <a:noFill/>
          </a:ln>
          <a:extLst/>
        </p:spPr>
        <p:txBody>
          <a:bodyPr lIns="0" tIns="0" rIns="0" bIns="0"/>
          <a:lstStyle/>
          <a:p>
            <a:pPr>
              <a:defRPr/>
            </a:pPr>
            <a:r>
              <a:rPr lang="en-US" sz="1300" dirty="0">
                <a:solidFill>
                  <a:schemeClr val="accent4"/>
                </a:solidFill>
                <a:cs typeface="Arial" charset="0"/>
              </a:rPr>
              <a:t>Austria </a:t>
            </a:r>
            <a:r>
              <a:rPr lang="en-US" sz="1300" dirty="0" smtClean="0">
                <a:solidFill>
                  <a:schemeClr val="bg1">
                    <a:lumMod val="50000"/>
                  </a:schemeClr>
                </a:solidFill>
                <a:cs typeface="Arial" charset="0"/>
              </a:rPr>
              <a:t>1974</a:t>
            </a:r>
            <a:endParaRPr lang="en-US" sz="1300" dirty="0">
              <a:solidFill>
                <a:schemeClr val="bg1">
                  <a:lumMod val="50000"/>
                </a:schemeClr>
              </a:solidFill>
              <a:cs typeface="Arial" charset="0"/>
            </a:endParaRPr>
          </a:p>
          <a:p>
            <a:pPr>
              <a:defRPr/>
            </a:pPr>
            <a:r>
              <a:rPr lang="en-US" sz="1300" dirty="0">
                <a:solidFill>
                  <a:schemeClr val="accent4"/>
                </a:solidFill>
                <a:cs typeface="Arial" charset="0"/>
              </a:rPr>
              <a:t>Denmark </a:t>
            </a:r>
            <a:r>
              <a:rPr lang="en-US" sz="1300" dirty="0" smtClean="0">
                <a:solidFill>
                  <a:srgbClr val="7F7F7F"/>
                </a:solidFill>
                <a:cs typeface="Arial" charset="0"/>
              </a:rPr>
              <a:t>1974</a:t>
            </a:r>
            <a:endParaRPr lang="en-US" sz="1300" dirty="0">
              <a:solidFill>
                <a:srgbClr val="7F7F7F"/>
              </a:solidFill>
              <a:cs typeface="Arial" charset="0"/>
            </a:endParaRPr>
          </a:p>
          <a:p>
            <a:pPr>
              <a:defRPr/>
            </a:pPr>
            <a:r>
              <a:rPr lang="en-US" sz="1300" dirty="0">
                <a:solidFill>
                  <a:schemeClr val="accent4"/>
                </a:solidFill>
                <a:cs typeface="Arial" charset="0"/>
              </a:rPr>
              <a:t>France </a:t>
            </a:r>
            <a:r>
              <a:rPr lang="en-US" sz="1300" dirty="0" smtClean="0">
                <a:solidFill>
                  <a:srgbClr val="7F7F7F"/>
                </a:solidFill>
                <a:cs typeface="Arial" charset="0"/>
              </a:rPr>
              <a:t>1974</a:t>
            </a:r>
            <a:endParaRPr lang="en-US" sz="1300" dirty="0">
              <a:solidFill>
                <a:srgbClr val="7F7F7F"/>
              </a:solidFill>
              <a:cs typeface="Arial" charset="0"/>
            </a:endParaRPr>
          </a:p>
          <a:p>
            <a:pPr>
              <a:defRPr/>
            </a:pPr>
            <a:r>
              <a:rPr lang="en-US" sz="1300" dirty="0">
                <a:solidFill>
                  <a:schemeClr val="accent4"/>
                </a:solidFill>
                <a:cs typeface="Arial" charset="0"/>
              </a:rPr>
              <a:t>Germany </a:t>
            </a:r>
            <a:r>
              <a:rPr lang="en-US" sz="1300" dirty="0" smtClean="0">
                <a:solidFill>
                  <a:srgbClr val="7F7F7F"/>
                </a:solidFill>
                <a:cs typeface="Arial" charset="0"/>
              </a:rPr>
              <a:t>1974</a:t>
            </a:r>
            <a:endParaRPr lang="en-US" sz="1300" dirty="0">
              <a:solidFill>
                <a:srgbClr val="7F7F7F"/>
              </a:solidFill>
              <a:cs typeface="Arial" charset="0"/>
            </a:endParaRPr>
          </a:p>
          <a:p>
            <a:pPr>
              <a:defRPr/>
            </a:pPr>
            <a:r>
              <a:rPr lang="en-US" sz="1300" dirty="0">
                <a:solidFill>
                  <a:schemeClr val="accent4"/>
                </a:solidFill>
                <a:cs typeface="Arial" charset="0"/>
              </a:rPr>
              <a:t>Israel </a:t>
            </a:r>
            <a:r>
              <a:rPr lang="en-US" sz="1300" dirty="0" smtClean="0">
                <a:solidFill>
                  <a:srgbClr val="7F7F7F"/>
                </a:solidFill>
                <a:cs typeface="Arial" charset="0"/>
              </a:rPr>
              <a:t>1974</a:t>
            </a:r>
            <a:endParaRPr lang="en-US" sz="1300" dirty="0">
              <a:solidFill>
                <a:srgbClr val="7F7F7F"/>
              </a:solidFill>
              <a:cs typeface="Arial" charset="0"/>
            </a:endParaRPr>
          </a:p>
          <a:p>
            <a:pPr>
              <a:defRPr/>
            </a:pPr>
            <a:r>
              <a:rPr lang="en-US" sz="1300" dirty="0">
                <a:solidFill>
                  <a:schemeClr val="accent4"/>
                </a:solidFill>
                <a:cs typeface="Arial" charset="0"/>
              </a:rPr>
              <a:t>Italy </a:t>
            </a:r>
            <a:r>
              <a:rPr lang="en-US" sz="1300" dirty="0" smtClean="0">
                <a:solidFill>
                  <a:srgbClr val="7F7F7F"/>
                </a:solidFill>
                <a:cs typeface="Arial" charset="0"/>
              </a:rPr>
              <a:t>1974</a:t>
            </a:r>
            <a:endParaRPr lang="en-US" sz="1300" dirty="0">
              <a:solidFill>
                <a:srgbClr val="7F7F7F"/>
              </a:solidFill>
              <a:cs typeface="Arial" charset="0"/>
            </a:endParaRPr>
          </a:p>
          <a:p>
            <a:pPr>
              <a:defRPr/>
            </a:pPr>
            <a:r>
              <a:rPr lang="en-US" sz="1300" dirty="0" smtClean="0">
                <a:solidFill>
                  <a:schemeClr val="accent4"/>
                </a:solidFill>
                <a:cs typeface="Arial" charset="0"/>
              </a:rPr>
              <a:t>Netherlands	</a:t>
            </a:r>
            <a:r>
              <a:rPr lang="en-US" sz="1300" dirty="0" smtClean="0">
                <a:solidFill>
                  <a:srgbClr val="7F7F7F"/>
                </a:solidFill>
                <a:cs typeface="Arial" charset="0"/>
              </a:rPr>
              <a:t>1974</a:t>
            </a:r>
            <a:endParaRPr lang="en-US" sz="1300" dirty="0">
              <a:solidFill>
                <a:srgbClr val="7F7F7F"/>
              </a:solidFill>
              <a:cs typeface="Arial" charset="0"/>
            </a:endParaRPr>
          </a:p>
          <a:p>
            <a:pPr>
              <a:defRPr/>
            </a:pPr>
            <a:r>
              <a:rPr lang="en-US" sz="1300" dirty="0" smtClean="0">
                <a:solidFill>
                  <a:schemeClr val="accent4"/>
                </a:solidFill>
                <a:cs typeface="Arial" charset="0"/>
              </a:rPr>
              <a:t>Sweden </a:t>
            </a:r>
            <a:r>
              <a:rPr lang="en-US" sz="1300" dirty="0" smtClean="0">
                <a:solidFill>
                  <a:srgbClr val="7F7F7F"/>
                </a:solidFill>
                <a:cs typeface="Arial" charset="0"/>
              </a:rPr>
              <a:t>1974</a:t>
            </a:r>
            <a:endParaRPr lang="en-US" sz="1300" dirty="0">
              <a:solidFill>
                <a:srgbClr val="7F7F7F"/>
              </a:solidFill>
              <a:cs typeface="Arial" charset="0"/>
            </a:endParaRPr>
          </a:p>
          <a:p>
            <a:pPr>
              <a:defRPr/>
            </a:pPr>
            <a:endParaRPr lang="en-US" sz="1300" dirty="0">
              <a:solidFill>
                <a:schemeClr val="accent4"/>
              </a:solidFill>
              <a:cs typeface="Arial" charset="0"/>
            </a:endParaRPr>
          </a:p>
        </p:txBody>
      </p:sp>
      <p:sp>
        <p:nvSpPr>
          <p:cNvPr id="43015" name="Rectangle 6"/>
          <p:cNvSpPr>
            <a:spLocks/>
          </p:cNvSpPr>
          <p:nvPr/>
        </p:nvSpPr>
        <p:spPr bwMode="auto">
          <a:xfrm>
            <a:off x="565151" y="3558649"/>
            <a:ext cx="3149600" cy="274637"/>
          </a:xfrm>
          <a:prstGeom prst="rect">
            <a:avLst/>
          </a:prstGeom>
          <a:noFill/>
          <a:ln>
            <a:noFill/>
          </a:ln>
          <a:extLst/>
        </p:spPr>
        <p:txBody>
          <a:bodyPr lIns="0" tIns="0" rIns="0" bIns="0"/>
          <a:lstStyle/>
          <a:p>
            <a:pPr>
              <a:lnSpc>
                <a:spcPct val="80000"/>
              </a:lnSpc>
              <a:spcBef>
                <a:spcPts val="100"/>
              </a:spcBef>
              <a:spcAft>
                <a:spcPts val="100"/>
              </a:spcAft>
              <a:defRPr/>
            </a:pPr>
            <a:r>
              <a:rPr lang="en-US" sz="1300" dirty="0">
                <a:solidFill>
                  <a:schemeClr val="accent4"/>
                </a:solidFill>
                <a:cs typeface="Arial" charset="0"/>
              </a:rPr>
              <a:t>Australia </a:t>
            </a:r>
            <a:r>
              <a:rPr lang="en-US" sz="1300" dirty="0">
                <a:solidFill>
                  <a:srgbClr val="7F7F7F"/>
                </a:solidFill>
                <a:cs typeface="Arial" charset="0"/>
              </a:rPr>
              <a:t>2008 </a:t>
            </a:r>
          </a:p>
          <a:p>
            <a:pPr>
              <a:lnSpc>
                <a:spcPct val="80000"/>
              </a:lnSpc>
              <a:spcBef>
                <a:spcPts val="100"/>
              </a:spcBef>
              <a:spcAft>
                <a:spcPts val="100"/>
              </a:spcAft>
              <a:defRPr/>
            </a:pPr>
            <a:r>
              <a:rPr lang="en-US" sz="1300" dirty="0">
                <a:solidFill>
                  <a:schemeClr val="accent4"/>
                </a:solidFill>
                <a:cs typeface="Arial" charset="0"/>
              </a:rPr>
              <a:t>Argentina </a:t>
            </a:r>
            <a:r>
              <a:rPr lang="en-US" sz="1300" dirty="0">
                <a:solidFill>
                  <a:srgbClr val="7F7F7F"/>
                </a:solidFill>
                <a:cs typeface="Arial" charset="0"/>
              </a:rPr>
              <a:t>2014</a:t>
            </a:r>
          </a:p>
        </p:txBody>
      </p:sp>
      <p:sp>
        <p:nvSpPr>
          <p:cNvPr id="8" name="Rectangle 4"/>
          <p:cNvSpPr>
            <a:spLocks/>
          </p:cNvSpPr>
          <p:nvPr/>
        </p:nvSpPr>
        <p:spPr bwMode="auto">
          <a:xfrm>
            <a:off x="2131384" y="1385889"/>
            <a:ext cx="1761166" cy="1738311"/>
          </a:xfrm>
          <a:prstGeom prst="rect">
            <a:avLst/>
          </a:prstGeom>
          <a:noFill/>
          <a:ln>
            <a:noFill/>
          </a:ln>
          <a:extLst/>
        </p:spPr>
        <p:txBody>
          <a:bodyPr lIns="0" tIns="0" rIns="0" bIns="0"/>
          <a:lstStyle/>
          <a:p>
            <a:pPr>
              <a:defRPr/>
            </a:pPr>
            <a:r>
              <a:rPr lang="en-US" sz="1300" dirty="0">
                <a:solidFill>
                  <a:schemeClr val="accent4"/>
                </a:solidFill>
                <a:cs typeface="Arial" charset="0"/>
              </a:rPr>
              <a:t>Switzerland </a:t>
            </a:r>
            <a:r>
              <a:rPr lang="en-US" sz="1300" dirty="0" smtClean="0">
                <a:solidFill>
                  <a:srgbClr val="7F7F7F"/>
                </a:solidFill>
                <a:cs typeface="Arial" charset="0"/>
              </a:rPr>
              <a:t>1974</a:t>
            </a:r>
          </a:p>
          <a:p>
            <a:pPr>
              <a:defRPr/>
            </a:pPr>
            <a:r>
              <a:rPr lang="en-US" sz="1300" dirty="0" smtClean="0">
                <a:solidFill>
                  <a:schemeClr val="accent4"/>
                </a:solidFill>
                <a:cs typeface="Arial" charset="0"/>
              </a:rPr>
              <a:t>United Kingdom </a:t>
            </a:r>
            <a:r>
              <a:rPr lang="en-US" sz="1300" dirty="0" smtClean="0">
                <a:solidFill>
                  <a:srgbClr val="7F7F7F"/>
                </a:solidFill>
                <a:cs typeface="Arial" charset="0"/>
              </a:rPr>
              <a:t>1974</a:t>
            </a:r>
            <a:endParaRPr lang="en-US" sz="1300" dirty="0">
              <a:solidFill>
                <a:srgbClr val="7F7F7F"/>
              </a:solidFill>
              <a:cs typeface="Arial" charset="0"/>
            </a:endParaRPr>
          </a:p>
          <a:p>
            <a:pPr>
              <a:defRPr/>
            </a:pPr>
            <a:r>
              <a:rPr lang="en-US" sz="1300" dirty="0">
                <a:solidFill>
                  <a:schemeClr val="accent4"/>
                </a:solidFill>
                <a:cs typeface="Arial" charset="0"/>
              </a:rPr>
              <a:t>Finland </a:t>
            </a:r>
            <a:r>
              <a:rPr lang="en-US" sz="1300" dirty="0">
                <a:solidFill>
                  <a:srgbClr val="7F7F7F"/>
                </a:solidFill>
                <a:cs typeface="Arial" charset="0"/>
              </a:rPr>
              <a:t>1984</a:t>
            </a:r>
          </a:p>
          <a:p>
            <a:pPr>
              <a:defRPr/>
            </a:pPr>
            <a:r>
              <a:rPr lang="en-US" sz="1300" dirty="0">
                <a:solidFill>
                  <a:schemeClr val="accent4"/>
                </a:solidFill>
                <a:cs typeface="Arial" charset="0"/>
              </a:rPr>
              <a:t>Greece </a:t>
            </a:r>
            <a:r>
              <a:rPr lang="en-US" sz="1300" dirty="0">
                <a:solidFill>
                  <a:srgbClr val="7F7F7F"/>
                </a:solidFill>
                <a:cs typeface="Arial" charset="0"/>
              </a:rPr>
              <a:t>1984</a:t>
            </a:r>
          </a:p>
          <a:p>
            <a:pPr>
              <a:defRPr/>
            </a:pPr>
            <a:r>
              <a:rPr lang="en-US" sz="1300" dirty="0">
                <a:solidFill>
                  <a:schemeClr val="accent4"/>
                </a:solidFill>
                <a:cs typeface="Arial" charset="0"/>
              </a:rPr>
              <a:t>Norway </a:t>
            </a:r>
            <a:r>
              <a:rPr lang="en-US" sz="1300" dirty="0">
                <a:solidFill>
                  <a:srgbClr val="7F7F7F"/>
                </a:solidFill>
                <a:cs typeface="Arial" charset="0"/>
              </a:rPr>
              <a:t>1985</a:t>
            </a:r>
          </a:p>
          <a:p>
            <a:pPr>
              <a:defRPr/>
            </a:pPr>
            <a:r>
              <a:rPr lang="en-US" sz="1300" dirty="0" smtClean="0">
                <a:solidFill>
                  <a:schemeClr val="accent4"/>
                </a:solidFill>
                <a:cs typeface="Arial" charset="0"/>
              </a:rPr>
              <a:t>Spain </a:t>
            </a:r>
            <a:r>
              <a:rPr lang="en-US" sz="1300" dirty="0" smtClean="0">
                <a:solidFill>
                  <a:srgbClr val="7F7F7F"/>
                </a:solidFill>
                <a:cs typeface="Arial" charset="0"/>
              </a:rPr>
              <a:t>1986</a:t>
            </a:r>
            <a:endParaRPr lang="en-US" sz="1300" dirty="0">
              <a:solidFill>
                <a:srgbClr val="7F7F7F"/>
              </a:solidFill>
              <a:cs typeface="Arial" charset="0"/>
            </a:endParaRPr>
          </a:p>
          <a:p>
            <a:pPr>
              <a:defRPr/>
            </a:pPr>
            <a:r>
              <a:rPr lang="en-US" sz="1300" dirty="0">
                <a:solidFill>
                  <a:schemeClr val="accent4"/>
                </a:solidFill>
                <a:cs typeface="Arial" charset="0"/>
              </a:rPr>
              <a:t>Belgium </a:t>
            </a:r>
            <a:r>
              <a:rPr lang="en-US" sz="1300" dirty="0">
                <a:solidFill>
                  <a:srgbClr val="7F7F7F"/>
                </a:solidFill>
                <a:cs typeface="Arial" charset="0"/>
              </a:rPr>
              <a:t>1990</a:t>
            </a:r>
          </a:p>
          <a:p>
            <a:pPr>
              <a:defRPr/>
            </a:pPr>
            <a:r>
              <a:rPr lang="en-US" sz="1300" dirty="0">
                <a:solidFill>
                  <a:schemeClr val="accent4"/>
                </a:solidFill>
                <a:cs typeface="Arial" charset="0"/>
              </a:rPr>
              <a:t>Portugal </a:t>
            </a:r>
            <a:r>
              <a:rPr lang="en-US" sz="1300" dirty="0">
                <a:solidFill>
                  <a:srgbClr val="7F7F7F"/>
                </a:solidFill>
                <a:cs typeface="Arial" charset="0"/>
              </a:rPr>
              <a:t>1998</a:t>
            </a:r>
          </a:p>
        </p:txBody>
      </p:sp>
      <p:sp>
        <p:nvSpPr>
          <p:cNvPr id="2" name="TextBox 1"/>
          <p:cNvSpPr txBox="1"/>
          <p:nvPr/>
        </p:nvSpPr>
        <p:spPr>
          <a:xfrm>
            <a:off x="5236309" y="5689604"/>
            <a:ext cx="3546047" cy="369283"/>
          </a:xfrm>
          <a:prstGeom prst="rect">
            <a:avLst/>
          </a:prstGeom>
          <a:noFill/>
        </p:spPr>
        <p:txBody>
          <a:bodyPr wrap="none" lIns="91395" tIns="45696" rIns="91395" bIns="45696" rtlCol="0">
            <a:spAutoFit/>
          </a:bodyPr>
          <a:lstStyle/>
          <a:p>
            <a:r>
              <a:rPr lang="en-US" sz="1800" dirty="0">
                <a:solidFill>
                  <a:schemeClr val="tx2"/>
                </a:solidFill>
              </a:rPr>
              <a:t>And interest from other countries </a:t>
            </a:r>
          </a:p>
        </p:txBody>
      </p:sp>
      <p:sp>
        <p:nvSpPr>
          <p:cNvPr id="5" name="Rectangle 4"/>
          <p:cNvSpPr/>
          <p:nvPr/>
        </p:nvSpPr>
        <p:spPr>
          <a:xfrm>
            <a:off x="478244" y="899468"/>
            <a:ext cx="2147552" cy="369283"/>
          </a:xfrm>
          <a:prstGeom prst="rect">
            <a:avLst/>
          </a:prstGeom>
        </p:spPr>
        <p:txBody>
          <a:bodyPr wrap="none" lIns="91395" tIns="45696" rIns="91395" bIns="45696">
            <a:spAutoFit/>
          </a:bodyPr>
          <a:lstStyle/>
          <a:p>
            <a:r>
              <a:rPr lang="en-US" sz="1800" b="1" dirty="0" smtClean="0">
                <a:solidFill>
                  <a:schemeClr val="accent4"/>
                </a:solidFill>
              </a:rPr>
              <a:t>Member States </a:t>
            </a:r>
            <a:r>
              <a:rPr lang="en-US" sz="1800" b="1" dirty="0" smtClean="0">
                <a:solidFill>
                  <a:srgbClr val="7F7F7F"/>
                </a:solidFill>
              </a:rPr>
              <a:t>21</a:t>
            </a:r>
            <a:endParaRPr lang="en-US" sz="1800" b="1" dirty="0">
              <a:solidFill>
                <a:srgbClr val="7F7F7F"/>
              </a:solidFill>
            </a:endParaRPr>
          </a:p>
        </p:txBody>
      </p:sp>
      <p:sp>
        <p:nvSpPr>
          <p:cNvPr id="11" name="Rectangle 10"/>
          <p:cNvSpPr/>
          <p:nvPr/>
        </p:nvSpPr>
        <p:spPr>
          <a:xfrm>
            <a:off x="478244" y="3145253"/>
            <a:ext cx="2981389" cy="369283"/>
          </a:xfrm>
          <a:prstGeom prst="rect">
            <a:avLst/>
          </a:prstGeom>
        </p:spPr>
        <p:txBody>
          <a:bodyPr wrap="none" lIns="91395" tIns="45696" rIns="91395" bIns="45696">
            <a:spAutoFit/>
          </a:bodyPr>
          <a:lstStyle/>
          <a:p>
            <a:r>
              <a:rPr lang="en-US" sz="1800" b="1" dirty="0">
                <a:solidFill>
                  <a:schemeClr val="accent4"/>
                </a:solidFill>
              </a:rPr>
              <a:t>Associate Member States</a:t>
            </a:r>
          </a:p>
        </p:txBody>
      </p:sp>
      <p:sp>
        <p:nvSpPr>
          <p:cNvPr id="12" name="Rectangle 4"/>
          <p:cNvSpPr>
            <a:spLocks/>
          </p:cNvSpPr>
          <p:nvPr/>
        </p:nvSpPr>
        <p:spPr bwMode="auto">
          <a:xfrm>
            <a:off x="3935413" y="1385888"/>
            <a:ext cx="1968500" cy="1631631"/>
          </a:xfrm>
          <a:prstGeom prst="rect">
            <a:avLst/>
          </a:prstGeom>
          <a:noFill/>
          <a:ln>
            <a:noFill/>
          </a:ln>
          <a:extLst/>
        </p:spPr>
        <p:txBody>
          <a:bodyPr lIns="0" tIns="0" rIns="0" bIns="0"/>
          <a:lstStyle/>
          <a:p>
            <a:pPr>
              <a:defRPr/>
            </a:pPr>
            <a:r>
              <a:rPr lang="en-US" sz="1300" dirty="0">
                <a:solidFill>
                  <a:schemeClr val="accent4"/>
                </a:solidFill>
                <a:cs typeface="Arial" charset="0"/>
              </a:rPr>
              <a:t>Ireland </a:t>
            </a:r>
            <a:r>
              <a:rPr lang="en-US" sz="1300" dirty="0">
                <a:solidFill>
                  <a:srgbClr val="7F7F7F"/>
                </a:solidFill>
                <a:cs typeface="Arial" charset="0"/>
              </a:rPr>
              <a:t>2003</a:t>
            </a:r>
          </a:p>
          <a:p>
            <a:pPr>
              <a:defRPr/>
            </a:pPr>
            <a:r>
              <a:rPr lang="en-US" sz="1300" dirty="0">
                <a:solidFill>
                  <a:schemeClr val="accent4"/>
                </a:solidFill>
                <a:cs typeface="Arial" charset="0"/>
              </a:rPr>
              <a:t>Iceland </a:t>
            </a:r>
            <a:r>
              <a:rPr lang="en-US" sz="1300" dirty="0">
                <a:solidFill>
                  <a:srgbClr val="7F7F7F"/>
                </a:solidFill>
                <a:cs typeface="Arial" charset="0"/>
              </a:rPr>
              <a:t>2005</a:t>
            </a:r>
          </a:p>
          <a:p>
            <a:pPr>
              <a:defRPr/>
            </a:pPr>
            <a:r>
              <a:rPr lang="en-US" sz="1300" dirty="0" smtClean="0">
                <a:solidFill>
                  <a:schemeClr val="accent4"/>
                </a:solidFill>
                <a:cs typeface="Arial" charset="0"/>
              </a:rPr>
              <a:t>Croatia </a:t>
            </a:r>
            <a:r>
              <a:rPr lang="en-US" sz="1300" dirty="0" smtClean="0">
                <a:solidFill>
                  <a:srgbClr val="7F7F7F"/>
                </a:solidFill>
                <a:cs typeface="Arial" charset="0"/>
              </a:rPr>
              <a:t>2006</a:t>
            </a:r>
            <a:endParaRPr lang="en-US" sz="1300" dirty="0">
              <a:solidFill>
                <a:srgbClr val="7F7F7F"/>
              </a:solidFill>
              <a:cs typeface="Arial" charset="0"/>
            </a:endParaRPr>
          </a:p>
          <a:p>
            <a:pPr>
              <a:defRPr/>
            </a:pPr>
            <a:r>
              <a:rPr lang="en-US" sz="1300" dirty="0" smtClean="0">
                <a:solidFill>
                  <a:schemeClr val="accent4"/>
                </a:solidFill>
                <a:cs typeface="Arial" charset="0"/>
              </a:rPr>
              <a:t>Luxembourg </a:t>
            </a:r>
            <a:r>
              <a:rPr lang="en-US" sz="1300" dirty="0" smtClean="0">
                <a:solidFill>
                  <a:srgbClr val="7F7F7F"/>
                </a:solidFill>
                <a:cs typeface="Arial" charset="0"/>
              </a:rPr>
              <a:t>2007</a:t>
            </a:r>
            <a:endParaRPr lang="en-US" sz="1300" dirty="0">
              <a:solidFill>
                <a:srgbClr val="7F7F7F"/>
              </a:solidFill>
              <a:cs typeface="Arial" charset="0"/>
            </a:endParaRPr>
          </a:p>
          <a:p>
            <a:pPr>
              <a:defRPr/>
            </a:pPr>
            <a:r>
              <a:rPr lang="en-US" sz="1300" dirty="0">
                <a:solidFill>
                  <a:schemeClr val="accent4"/>
                </a:solidFill>
                <a:cs typeface="Arial" charset="0"/>
              </a:rPr>
              <a:t>Czech </a:t>
            </a:r>
            <a:r>
              <a:rPr lang="en-US" sz="1300" dirty="0" smtClean="0">
                <a:solidFill>
                  <a:schemeClr val="accent4"/>
                </a:solidFill>
                <a:cs typeface="Arial" charset="0"/>
              </a:rPr>
              <a:t>Republic </a:t>
            </a:r>
            <a:r>
              <a:rPr lang="en-US" sz="1300" dirty="0" smtClean="0">
                <a:solidFill>
                  <a:srgbClr val="7F7F7F"/>
                </a:solidFill>
                <a:cs typeface="Arial" charset="0"/>
              </a:rPr>
              <a:t>2014</a:t>
            </a:r>
            <a:endParaRPr lang="en-US" sz="1300" dirty="0">
              <a:solidFill>
                <a:srgbClr val="7F7F7F"/>
              </a:solidFill>
              <a:cs typeface="Arial" charset="0"/>
            </a:endParaRPr>
          </a:p>
          <a:p>
            <a:pPr>
              <a:defRPr/>
            </a:pPr>
            <a:endParaRPr lang="en-US" sz="1300" dirty="0">
              <a:solidFill>
                <a:schemeClr val="accent4"/>
              </a:solidFill>
              <a:cs typeface="Arial" charset="0"/>
            </a:endParaRPr>
          </a:p>
        </p:txBody>
      </p:sp>
      <p:sp>
        <p:nvSpPr>
          <p:cNvPr id="7" name="Rectangle 6"/>
          <p:cNvSpPr/>
          <p:nvPr/>
        </p:nvSpPr>
        <p:spPr>
          <a:xfrm>
            <a:off x="457201" y="4393573"/>
            <a:ext cx="4572000" cy="969448"/>
          </a:xfrm>
          <a:prstGeom prst="rect">
            <a:avLst/>
          </a:prstGeom>
        </p:spPr>
        <p:txBody>
          <a:bodyPr lIns="91395" tIns="45696" rIns="91395" bIns="45696">
            <a:spAutoFit/>
          </a:bodyPr>
          <a:lstStyle/>
          <a:p>
            <a:pPr>
              <a:spcBef>
                <a:spcPts val="100"/>
              </a:spcBef>
              <a:spcAft>
                <a:spcPts val="100"/>
              </a:spcAft>
              <a:defRPr/>
            </a:pPr>
            <a:r>
              <a:rPr lang="en-US" sz="1300" dirty="0">
                <a:solidFill>
                  <a:schemeClr val="accent4"/>
                </a:solidFill>
                <a:cs typeface="Arial" charset="0"/>
              </a:rPr>
              <a:t>Slovakia </a:t>
            </a:r>
            <a:r>
              <a:rPr lang="en-US" sz="1300" dirty="0">
                <a:solidFill>
                  <a:srgbClr val="7F7F7F"/>
                </a:solidFill>
                <a:cs typeface="Arial" charset="0"/>
              </a:rPr>
              <a:t>2014</a:t>
            </a:r>
          </a:p>
          <a:p>
            <a:pPr>
              <a:spcBef>
                <a:spcPts val="100"/>
              </a:spcBef>
              <a:spcAft>
                <a:spcPts val="100"/>
              </a:spcAft>
              <a:defRPr/>
            </a:pPr>
            <a:r>
              <a:rPr lang="en-US" sz="1300" dirty="0">
                <a:solidFill>
                  <a:schemeClr val="accent4"/>
                </a:solidFill>
                <a:cs typeface="Arial" charset="0"/>
              </a:rPr>
              <a:t>Hungary </a:t>
            </a:r>
            <a:r>
              <a:rPr lang="en-US" sz="1300" dirty="0">
                <a:solidFill>
                  <a:srgbClr val="7F7F7F"/>
                </a:solidFill>
                <a:cs typeface="Arial" charset="0"/>
              </a:rPr>
              <a:t>2014</a:t>
            </a:r>
          </a:p>
          <a:p>
            <a:pPr>
              <a:spcBef>
                <a:spcPts val="100"/>
              </a:spcBef>
              <a:spcAft>
                <a:spcPts val="100"/>
              </a:spcAft>
              <a:defRPr/>
            </a:pPr>
            <a:r>
              <a:rPr lang="en-US" sz="1300" dirty="0">
                <a:solidFill>
                  <a:schemeClr val="accent4"/>
                </a:solidFill>
                <a:cs typeface="Arial" charset="0"/>
              </a:rPr>
              <a:t>Poland </a:t>
            </a:r>
            <a:r>
              <a:rPr lang="en-US" sz="1300" dirty="0" smtClean="0">
                <a:solidFill>
                  <a:srgbClr val="7F7F7F"/>
                </a:solidFill>
                <a:cs typeface="Arial" charset="0"/>
              </a:rPr>
              <a:t>2014</a:t>
            </a:r>
          </a:p>
          <a:p>
            <a:pPr>
              <a:spcBef>
                <a:spcPts val="100"/>
              </a:spcBef>
              <a:spcAft>
                <a:spcPts val="100"/>
              </a:spcAft>
              <a:defRPr/>
            </a:pPr>
            <a:r>
              <a:rPr lang="en-US" sz="1300" dirty="0" smtClean="0">
                <a:solidFill>
                  <a:schemeClr val="accent4"/>
                </a:solidFill>
                <a:cs typeface="Arial" charset="0"/>
              </a:rPr>
              <a:t>Lithuania</a:t>
            </a:r>
            <a:r>
              <a:rPr lang="en-US" sz="1300" dirty="0" smtClean="0">
                <a:solidFill>
                  <a:srgbClr val="7F7F7F"/>
                </a:solidFill>
                <a:cs typeface="Arial" charset="0"/>
              </a:rPr>
              <a:t> 2015</a:t>
            </a:r>
            <a:endParaRPr lang="en-US" sz="1300" dirty="0">
              <a:solidFill>
                <a:srgbClr val="7F7F7F"/>
              </a:solidFill>
              <a:cs typeface="Arial" charset="0"/>
            </a:endParaRPr>
          </a:p>
        </p:txBody>
      </p:sp>
      <p:sp>
        <p:nvSpPr>
          <p:cNvPr id="15" name="Rectangle 14"/>
          <p:cNvSpPr/>
          <p:nvPr/>
        </p:nvSpPr>
        <p:spPr>
          <a:xfrm>
            <a:off x="465548" y="4044839"/>
            <a:ext cx="2878597" cy="369283"/>
          </a:xfrm>
          <a:prstGeom prst="rect">
            <a:avLst/>
          </a:prstGeom>
        </p:spPr>
        <p:txBody>
          <a:bodyPr wrap="none" lIns="91395" tIns="45696" rIns="91395" bIns="45696">
            <a:spAutoFit/>
          </a:bodyPr>
          <a:lstStyle/>
          <a:p>
            <a:r>
              <a:rPr lang="en-US" sz="1800" b="1" dirty="0">
                <a:solidFill>
                  <a:schemeClr val="accent4"/>
                </a:solidFill>
              </a:rPr>
              <a:t>Prospect Member States</a:t>
            </a:r>
          </a:p>
        </p:txBody>
      </p:sp>
      <p:sp>
        <p:nvSpPr>
          <p:cNvPr id="21" name="Title 2"/>
          <p:cNvSpPr>
            <a:spLocks noGrp="1"/>
          </p:cNvSpPr>
          <p:nvPr>
            <p:ph type="title"/>
          </p:nvPr>
        </p:nvSpPr>
        <p:spPr>
          <a:xfrm>
            <a:off x="533400" y="304800"/>
            <a:ext cx="8153400" cy="762000"/>
          </a:xfrm>
        </p:spPr>
        <p:txBody>
          <a:bodyPr/>
          <a:lstStyle/>
          <a:p>
            <a:r>
              <a:rPr lang="en-US" dirty="0">
                <a:latin typeface="Arial" charset="0"/>
                <a:cs typeface="Geneva" charset="0"/>
              </a:rPr>
              <a:t>EMBL M</a:t>
            </a:r>
            <a:r>
              <a:rPr lang="en-US" dirty="0" smtClean="0">
                <a:latin typeface="Arial" charset="0"/>
                <a:cs typeface="Geneva" charset="0"/>
              </a:rPr>
              <a:t>ember States</a:t>
            </a:r>
            <a:endParaRPr lang="en-US" dirty="0">
              <a:latin typeface="Arial" charset="0"/>
              <a:cs typeface="Geneva" charset="0"/>
            </a:endParaRPr>
          </a:p>
        </p:txBody>
      </p:sp>
    </p:spTree>
    <p:extLst>
      <p:ext uri="{BB962C8B-B14F-4D97-AF65-F5344CB8AC3E}">
        <p14:creationId xmlns:p14="http://schemas.microsoft.com/office/powerpoint/2010/main" val="2720979590"/>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itle 3"/>
          <p:cNvSpPr>
            <a:spLocks noGrp="1"/>
          </p:cNvSpPr>
          <p:nvPr>
            <p:ph type="title"/>
          </p:nvPr>
        </p:nvSpPr>
        <p:spPr>
          <a:xfrm>
            <a:off x="205581" y="152400"/>
            <a:ext cx="8681244" cy="892175"/>
          </a:xfrm>
        </p:spPr>
        <p:txBody>
          <a:bodyPr/>
          <a:lstStyle/>
          <a:p>
            <a:r>
              <a:rPr lang="en-US" dirty="0" smtClean="0">
                <a:solidFill>
                  <a:srgbClr val="000043"/>
                </a:solidFill>
                <a:latin typeface="Arial" charset="0"/>
                <a:ea typeface="ヒラギノ角ゴ Pro W3" charset="0"/>
                <a:cs typeface="ヒラギノ角ゴ Pro W3" charset="0"/>
              </a:rPr>
              <a:t>What are the requirements </a:t>
            </a:r>
            <a:r>
              <a:rPr lang="en-US" dirty="0">
                <a:solidFill>
                  <a:srgbClr val="000043"/>
                </a:solidFill>
                <a:latin typeface="Arial" charset="0"/>
                <a:ea typeface="ヒラギノ角ゴ Pro W3" charset="0"/>
                <a:cs typeface="ヒラギノ角ゴ Pro W3" charset="0"/>
              </a:rPr>
              <a:t>for EMBL </a:t>
            </a:r>
            <a:r>
              <a:rPr lang="en-US" dirty="0" smtClean="0">
                <a:solidFill>
                  <a:srgbClr val="000043"/>
                </a:solidFill>
                <a:latin typeface="Arial" charset="0"/>
                <a:ea typeface="ヒラギノ角ゴ Pro W3" charset="0"/>
                <a:cs typeface="ヒラギノ角ゴ Pro W3" charset="0"/>
              </a:rPr>
              <a:t>Partnerships?</a:t>
            </a:r>
            <a:endParaRPr lang="en-US" dirty="0">
              <a:solidFill>
                <a:srgbClr val="000043"/>
              </a:solidFill>
              <a:latin typeface="Arial" charset="0"/>
              <a:ea typeface="ヒラギノ角ゴ Pro W3" charset="0"/>
              <a:cs typeface="ヒラギノ角ゴ Pro W3" charset="0"/>
            </a:endParaRPr>
          </a:p>
        </p:txBody>
      </p:sp>
      <p:sp>
        <p:nvSpPr>
          <p:cNvPr id="9219" name="Content Placeholder 4"/>
          <p:cNvSpPr>
            <a:spLocks noGrp="1"/>
          </p:cNvSpPr>
          <p:nvPr>
            <p:ph idx="1"/>
          </p:nvPr>
        </p:nvSpPr>
        <p:spPr>
          <a:xfrm>
            <a:off x="533400" y="1304925"/>
            <a:ext cx="8178800" cy="4559300"/>
          </a:xfrm>
        </p:spPr>
        <p:txBody>
          <a:bodyPr/>
          <a:lstStyle/>
          <a:p>
            <a:pPr>
              <a:spcAft>
                <a:spcPts val="600"/>
              </a:spcAft>
              <a:defRPr/>
            </a:pPr>
            <a:r>
              <a:rPr lang="en-US" dirty="0" smtClean="0">
                <a:ea typeface="ヒラギノ角ゴ Pro W3" pitchFamily="-112" charset="-128"/>
              </a:rPr>
              <a:t>Partnerships are funded nationally</a:t>
            </a:r>
          </a:p>
          <a:p>
            <a:pPr>
              <a:spcAft>
                <a:spcPts val="600"/>
              </a:spcAft>
              <a:defRPr/>
            </a:pPr>
            <a:r>
              <a:rPr lang="en-US" dirty="0" smtClean="0">
                <a:ea typeface="ヒラギノ角ゴ Pro W3" pitchFamily="-112" charset="-128"/>
              </a:rPr>
              <a:t>Program only for EMBL </a:t>
            </a:r>
            <a:r>
              <a:rPr lang="en-US" dirty="0">
                <a:ea typeface="ヒラギノ角ゴ Pro W3" pitchFamily="-112" charset="-128"/>
              </a:rPr>
              <a:t>m</a:t>
            </a:r>
            <a:r>
              <a:rPr lang="en-US" dirty="0" smtClean="0">
                <a:ea typeface="ヒラギノ角ゴ Pro W3" pitchFamily="-112" charset="-128"/>
              </a:rPr>
              <a:t>ember </a:t>
            </a:r>
            <a:r>
              <a:rPr lang="en-US" dirty="0">
                <a:ea typeface="ヒラギノ角ゴ Pro W3" pitchFamily="-112" charset="-128"/>
              </a:rPr>
              <a:t>s</a:t>
            </a:r>
            <a:r>
              <a:rPr lang="en-US" dirty="0" smtClean="0">
                <a:ea typeface="ヒラギノ角ゴ Pro W3" pitchFamily="-112" charset="-128"/>
              </a:rPr>
              <a:t>tates </a:t>
            </a:r>
          </a:p>
          <a:p>
            <a:pPr>
              <a:spcAft>
                <a:spcPts val="600"/>
              </a:spcAft>
              <a:defRPr/>
            </a:pPr>
            <a:r>
              <a:rPr lang="en-US" dirty="0" smtClean="0">
                <a:ea typeface="ヒラギノ角ゴ Pro W3" pitchFamily="-112" charset="-128"/>
              </a:rPr>
              <a:t>Critical mass</a:t>
            </a:r>
          </a:p>
          <a:p>
            <a:pPr>
              <a:spcAft>
                <a:spcPts val="600"/>
              </a:spcAft>
              <a:defRPr/>
            </a:pPr>
            <a:r>
              <a:rPr lang="en-US" dirty="0" smtClean="0">
                <a:ea typeface="ヒラギノ角ゴ Pro W3" pitchFamily="-112" charset="-128"/>
              </a:rPr>
              <a:t>Scientific excellence &amp; complementarity</a:t>
            </a:r>
          </a:p>
          <a:p>
            <a:pPr>
              <a:spcAft>
                <a:spcPts val="600"/>
              </a:spcAft>
              <a:defRPr/>
            </a:pPr>
            <a:r>
              <a:rPr lang="en-US" dirty="0" smtClean="0">
                <a:ea typeface="ヒラギノ角ゴ Pro W3" pitchFamily="-112" charset="-128"/>
              </a:rPr>
              <a:t>Scientific interaction and common initiatives</a:t>
            </a:r>
          </a:p>
          <a:p>
            <a:pPr lvl="0">
              <a:spcAft>
                <a:spcPts val="600"/>
              </a:spcAft>
              <a:defRPr/>
            </a:pPr>
            <a:r>
              <a:rPr lang="en-US" dirty="0"/>
              <a:t>P</a:t>
            </a:r>
            <a:r>
              <a:rPr lang="en-US" dirty="0" smtClean="0"/>
              <a:t>rinciples </a:t>
            </a:r>
            <a:r>
              <a:rPr lang="en-US" dirty="0"/>
              <a:t>of good scientific practice and </a:t>
            </a:r>
            <a:r>
              <a:rPr lang="en-US" dirty="0" smtClean="0"/>
              <a:t>integrity</a:t>
            </a:r>
            <a:endParaRPr lang="en-US" dirty="0"/>
          </a:p>
          <a:p>
            <a:pPr>
              <a:spcAft>
                <a:spcPts val="600"/>
              </a:spcAft>
              <a:defRPr/>
            </a:pPr>
            <a:r>
              <a:rPr lang="en-US" dirty="0" smtClean="0">
                <a:ea typeface="ヒラギノ角ゴ Pro W3" pitchFamily="-112" charset="-128"/>
              </a:rPr>
              <a:t>Adoption of aspects of the EMBL operational model:</a:t>
            </a:r>
          </a:p>
          <a:p>
            <a:pPr lvl="1">
              <a:spcAft>
                <a:spcPts val="600"/>
              </a:spcAft>
              <a:defRPr/>
            </a:pPr>
            <a:r>
              <a:rPr lang="en-US" dirty="0" smtClean="0">
                <a:ea typeface="ヒラギノ角ゴ Pro W3" pitchFamily="-112" charset="-128"/>
              </a:rPr>
              <a:t>International recruitment</a:t>
            </a:r>
          </a:p>
          <a:p>
            <a:pPr lvl="1">
              <a:spcAft>
                <a:spcPts val="600"/>
              </a:spcAft>
              <a:defRPr/>
            </a:pPr>
            <a:r>
              <a:rPr lang="en-US" dirty="0" smtClean="0">
                <a:ea typeface="ヒラギノ角ゴ Pro W3" pitchFamily="-112" charset="-128"/>
              </a:rPr>
              <a:t>Staff turnover</a:t>
            </a:r>
          </a:p>
          <a:p>
            <a:pPr lvl="1">
              <a:spcAft>
                <a:spcPts val="600"/>
              </a:spcAft>
              <a:defRPr/>
            </a:pPr>
            <a:r>
              <a:rPr lang="en-US" dirty="0" smtClean="0">
                <a:ea typeface="ヒラギノ角ゴ Pro W3" pitchFamily="-112" charset="-128"/>
              </a:rPr>
              <a:t>Training</a:t>
            </a:r>
          </a:p>
          <a:p>
            <a:pPr lvl="1">
              <a:spcAft>
                <a:spcPts val="600"/>
              </a:spcAft>
              <a:defRPr/>
            </a:pPr>
            <a:r>
              <a:rPr lang="en-US" dirty="0">
                <a:ea typeface="ヒラギノ角ゴ Pro W3" pitchFamily="-112" charset="-128"/>
              </a:rPr>
              <a:t>Regular external </a:t>
            </a:r>
            <a:r>
              <a:rPr lang="en-US" dirty="0" smtClean="0">
                <a:ea typeface="ヒラギノ角ゴ Pro W3" pitchFamily="-112" charset="-128"/>
              </a:rPr>
              <a:t>review</a:t>
            </a:r>
            <a:endParaRPr lang="en-US" dirty="0">
              <a:ea typeface="ヒラギノ角ゴ Pro W3" pitchFamily="-112" charset="-128"/>
            </a:endParaRPr>
          </a:p>
        </p:txBody>
      </p:sp>
      <p:pic>
        <p:nvPicPr>
          <p:cNvPr id="11059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9564" y="1289096"/>
            <a:ext cx="2031329" cy="1754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7" name="Text Box 2"/>
          <p:cNvSpPr txBox="1">
            <a:spLocks noChangeArrowheads="1"/>
          </p:cNvSpPr>
          <p:nvPr/>
        </p:nvSpPr>
        <p:spPr bwMode="auto">
          <a:xfrm>
            <a:off x="134938" y="6273800"/>
            <a:ext cx="141287"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eaLnBrk="1" hangingPunct="1"/>
            <a:fld id="{81F0D0EB-3C4C-264D-A545-43FC85F123C6}" type="slidenum">
              <a:rPr lang="en-US" sz="900">
                <a:solidFill>
                  <a:srgbClr val="FFFFFF"/>
                </a:solidFill>
                <a:ea typeface="ＭＳ Ｐゴシック" charset="0"/>
                <a:cs typeface="ＭＳ Ｐゴシック" charset="0"/>
              </a:rPr>
              <a:pPr algn="ctr" eaLnBrk="1" hangingPunct="1"/>
              <a:t>20</a:t>
            </a:fld>
            <a:endParaRPr lang="en-US" sz="900">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31734234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2" descr="http://www.bizfilings.com/blog/wp-content/uploads/2012/01/Top-Benefits-of-Forming-a-Nonprofit-Company.jpeg"/>
          <p:cNvPicPr>
            <a:picLocks noChangeAspect="1" noChangeArrowheads="1"/>
          </p:cNvPicPr>
          <p:nvPr/>
        </p:nvPicPr>
        <p:blipFill>
          <a:blip r:embed="rId2"/>
          <a:srcRect l="4632" t="15729" r="632" b="28825"/>
          <a:stretch>
            <a:fillRect/>
          </a:stretch>
        </p:blipFill>
        <p:spPr bwMode="auto">
          <a:xfrm>
            <a:off x="1917060" y="4927889"/>
            <a:ext cx="5343896" cy="1674421"/>
          </a:xfrm>
          <a:prstGeom prst="rect">
            <a:avLst/>
          </a:prstGeom>
          <a:noFill/>
        </p:spPr>
      </p:pic>
      <p:sp>
        <p:nvSpPr>
          <p:cNvPr id="2" name="Title 1"/>
          <p:cNvSpPr>
            <a:spLocks noGrp="1"/>
          </p:cNvSpPr>
          <p:nvPr>
            <p:ph type="title"/>
          </p:nvPr>
        </p:nvSpPr>
        <p:spPr>
          <a:xfrm>
            <a:off x="533399" y="230331"/>
            <a:ext cx="8408719" cy="762000"/>
          </a:xfrm>
        </p:spPr>
        <p:txBody>
          <a:bodyPr/>
          <a:lstStyle/>
          <a:p>
            <a:r>
              <a:rPr lang="en-US" sz="2800" dirty="0" smtClean="0">
                <a:solidFill>
                  <a:srgbClr val="000043"/>
                </a:solidFill>
              </a:rPr>
              <a:t>What are some of the benefits for Partner Institutes?</a:t>
            </a:r>
            <a:endParaRPr lang="en-US" sz="2800" dirty="0">
              <a:solidFill>
                <a:srgbClr val="000043"/>
              </a:solidFill>
            </a:endParaRPr>
          </a:p>
        </p:txBody>
      </p:sp>
      <p:sp>
        <p:nvSpPr>
          <p:cNvPr id="4" name="Slide Number Placeholder 3"/>
          <p:cNvSpPr>
            <a:spLocks noGrp="1"/>
          </p:cNvSpPr>
          <p:nvPr>
            <p:ph type="sldNum" sz="quarter" idx="12"/>
          </p:nvPr>
        </p:nvSpPr>
        <p:spPr/>
        <p:txBody>
          <a:bodyPr/>
          <a:lstStyle/>
          <a:p>
            <a:pPr>
              <a:defRPr/>
            </a:pPr>
            <a:fld id="{4E4B7DE6-98C5-2C41-8DCB-EEA5156D5504}" type="slidenum">
              <a:rPr lang="de-DE" smtClean="0"/>
              <a:pPr>
                <a:defRPr/>
              </a:pPr>
              <a:t>21</a:t>
            </a:fld>
            <a:endParaRPr lang="de-DE" dirty="0"/>
          </a:p>
        </p:txBody>
      </p:sp>
      <p:sp>
        <p:nvSpPr>
          <p:cNvPr id="6" name="TextBox 5"/>
          <p:cNvSpPr txBox="1"/>
          <p:nvPr/>
        </p:nvSpPr>
        <p:spPr>
          <a:xfrm>
            <a:off x="604032" y="992331"/>
            <a:ext cx="7969953" cy="4431983"/>
          </a:xfrm>
          <a:prstGeom prst="rect">
            <a:avLst/>
          </a:prstGeom>
          <a:noFill/>
          <a:ln w="25400">
            <a:solidFill>
              <a:schemeClr val="accent1"/>
            </a:solidFill>
          </a:ln>
        </p:spPr>
        <p:txBody>
          <a:bodyPr wrap="square" rtlCol="0">
            <a:spAutoFit/>
          </a:bodyPr>
          <a:lstStyle/>
          <a:p>
            <a:pPr marL="0" lvl="1">
              <a:buFont typeface="Arial" pitchFamily="34" charset="0"/>
              <a:buChar char="•"/>
            </a:pPr>
            <a:r>
              <a:rPr lang="en-US" sz="2100" dirty="0" smtClean="0">
                <a:solidFill>
                  <a:srgbClr val="000043"/>
                </a:solidFill>
              </a:rPr>
              <a:t> Increased international visibility </a:t>
            </a:r>
          </a:p>
          <a:p>
            <a:pPr marL="0" lvl="1">
              <a:buFont typeface="Arial" pitchFamily="34" charset="0"/>
              <a:buChar char="•"/>
            </a:pPr>
            <a:endParaRPr lang="en-US" sz="2100" dirty="0" smtClean="0">
              <a:solidFill>
                <a:srgbClr val="000043"/>
              </a:solidFill>
            </a:endParaRPr>
          </a:p>
          <a:p>
            <a:pPr marL="0" lvl="1">
              <a:buFont typeface="Arial" pitchFamily="34" charset="0"/>
              <a:buChar char="•"/>
            </a:pPr>
            <a:r>
              <a:rPr lang="en-US" sz="2100" dirty="0" smtClean="0">
                <a:solidFill>
                  <a:srgbClr val="000043"/>
                </a:solidFill>
              </a:rPr>
              <a:t> Internationalization of recruitment</a:t>
            </a:r>
          </a:p>
          <a:p>
            <a:pPr marL="457200" lvl="2">
              <a:buFont typeface="Arial" pitchFamily="34" charset="0"/>
              <a:buChar char="•"/>
            </a:pPr>
            <a:r>
              <a:rPr lang="en-US" sz="2100" dirty="0" smtClean="0">
                <a:solidFill>
                  <a:srgbClr val="000043"/>
                </a:solidFill>
              </a:rPr>
              <a:t> EMBL partner institutes are highly attractive to talented young scientists from around the globe </a:t>
            </a:r>
          </a:p>
          <a:p>
            <a:pPr marL="457200" lvl="2">
              <a:buFont typeface="Arial" pitchFamily="34" charset="0"/>
              <a:buChar char="•"/>
            </a:pPr>
            <a:endParaRPr lang="en-US" sz="2100" dirty="0" smtClean="0">
              <a:solidFill>
                <a:srgbClr val="000043"/>
              </a:solidFill>
            </a:endParaRPr>
          </a:p>
          <a:p>
            <a:pPr marL="0" lvl="1">
              <a:buFont typeface="Arial" pitchFamily="34" charset="0"/>
              <a:buChar char="•"/>
            </a:pPr>
            <a:r>
              <a:rPr lang="en-US" sz="2100" dirty="0" smtClean="0">
                <a:solidFill>
                  <a:srgbClr val="000043"/>
                </a:solidFill>
              </a:rPr>
              <a:t>Building state-of-the-art infrastructures in the Member </a:t>
            </a:r>
            <a:r>
              <a:rPr lang="en-US" sz="2100" dirty="0">
                <a:solidFill>
                  <a:srgbClr val="000043"/>
                </a:solidFill>
              </a:rPr>
              <a:t>S</a:t>
            </a:r>
            <a:r>
              <a:rPr lang="en-US" sz="2100" dirty="0" smtClean="0">
                <a:solidFill>
                  <a:srgbClr val="000043"/>
                </a:solidFill>
              </a:rPr>
              <a:t>tates</a:t>
            </a:r>
          </a:p>
          <a:p>
            <a:pPr marL="0" lvl="1"/>
            <a:endParaRPr lang="en-US" sz="2100" dirty="0" smtClean="0">
              <a:solidFill>
                <a:srgbClr val="000043"/>
              </a:solidFill>
            </a:endParaRPr>
          </a:p>
          <a:p>
            <a:pPr marL="0" lvl="1">
              <a:spcBef>
                <a:spcPts val="1200"/>
              </a:spcBef>
              <a:buFont typeface="Arial" pitchFamily="34" charset="0"/>
              <a:buChar char="•"/>
            </a:pPr>
            <a:r>
              <a:rPr lang="en-US" sz="2100" dirty="0" smtClean="0">
                <a:solidFill>
                  <a:srgbClr val="000043"/>
                </a:solidFill>
              </a:rPr>
              <a:t> Creating European and global research networks of excellence</a:t>
            </a:r>
          </a:p>
          <a:p>
            <a:pPr marL="0" lvl="1">
              <a:spcBef>
                <a:spcPts val="1200"/>
              </a:spcBef>
              <a:buFont typeface="Arial" pitchFamily="34" charset="0"/>
              <a:buChar char="•"/>
            </a:pPr>
            <a:endParaRPr lang="en-US" sz="2100" dirty="0" smtClean="0">
              <a:solidFill>
                <a:srgbClr val="000043"/>
              </a:solidFill>
            </a:endParaRPr>
          </a:p>
          <a:p>
            <a:pPr marL="0" lvl="1">
              <a:spcBef>
                <a:spcPts val="1200"/>
              </a:spcBef>
              <a:buFont typeface="Arial" pitchFamily="34" charset="0"/>
              <a:buChar char="•"/>
            </a:pPr>
            <a:r>
              <a:rPr lang="en-US" sz="2100" dirty="0" smtClean="0">
                <a:solidFill>
                  <a:srgbClr val="000043"/>
                </a:solidFill>
              </a:rPr>
              <a:t>Benefiting from EMBL’s help and expertise in scientific reviews, recruitments, setting up training programs etc.</a:t>
            </a:r>
            <a:endParaRPr lang="en-US" sz="2100" dirty="0">
              <a:solidFill>
                <a:srgbClr val="000043"/>
              </a:solidFill>
            </a:endParaRPr>
          </a:p>
        </p:txBody>
      </p:sp>
    </p:spTree>
    <p:extLst>
      <p:ext uri="{BB962C8B-B14F-4D97-AF65-F5344CB8AC3E}">
        <p14:creationId xmlns:p14="http://schemas.microsoft.com/office/powerpoint/2010/main" val="2195600346"/>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332656"/>
            <a:ext cx="8153400" cy="912813"/>
          </a:xfrm>
        </p:spPr>
        <p:txBody>
          <a:bodyPr/>
          <a:lstStyle/>
          <a:p>
            <a:r>
              <a:rPr lang="en-US" dirty="0" smtClean="0"/>
              <a:t>Summary - Benefits of membership </a:t>
            </a:r>
            <a:endParaRPr lang="en-US" dirty="0"/>
          </a:p>
        </p:txBody>
      </p:sp>
      <p:sp>
        <p:nvSpPr>
          <p:cNvPr id="3" name="Content Placeholder 2"/>
          <p:cNvSpPr>
            <a:spLocks noGrp="1"/>
          </p:cNvSpPr>
          <p:nvPr>
            <p:ph idx="1"/>
          </p:nvPr>
        </p:nvSpPr>
        <p:spPr>
          <a:xfrm>
            <a:off x="611560" y="1217613"/>
            <a:ext cx="8153400" cy="5640387"/>
          </a:xfrm>
        </p:spPr>
        <p:txBody>
          <a:bodyPr/>
          <a:lstStyle/>
          <a:p>
            <a:pPr lvl="0">
              <a:spcAft>
                <a:spcPts val="600"/>
              </a:spcAft>
            </a:pPr>
            <a:r>
              <a:rPr lang="en-GB" sz="1600" dirty="0" smtClean="0"/>
              <a:t>Scientists from EMBL Member States have </a:t>
            </a:r>
            <a:r>
              <a:rPr lang="en-GB" sz="1600" b="1" dirty="0" smtClean="0"/>
              <a:t>better access to EMBL core facilities</a:t>
            </a:r>
            <a:r>
              <a:rPr lang="en-GB" sz="1600" dirty="0" smtClean="0"/>
              <a:t>.</a:t>
            </a:r>
            <a:endParaRPr lang="en-US" sz="1600" dirty="0" smtClean="0"/>
          </a:p>
          <a:p>
            <a:pPr lvl="0">
              <a:spcAft>
                <a:spcPts val="600"/>
              </a:spcAft>
            </a:pPr>
            <a:r>
              <a:rPr lang="en-GB" sz="1600" dirty="0" smtClean="0"/>
              <a:t>Member States have </a:t>
            </a:r>
            <a:r>
              <a:rPr lang="en-GB" sz="1600" b="1" dirty="0" smtClean="0"/>
              <a:t>better access to synchrotron </a:t>
            </a:r>
            <a:r>
              <a:rPr lang="en-GB" sz="1600" b="1" dirty="0" err="1" smtClean="0"/>
              <a:t>beamlines</a:t>
            </a:r>
            <a:r>
              <a:rPr lang="en-GB" sz="1600" b="1" dirty="0" smtClean="0"/>
              <a:t> </a:t>
            </a:r>
            <a:r>
              <a:rPr lang="en-GB" sz="1600" dirty="0" smtClean="0"/>
              <a:t>at EMBL in Hamburg and Grenoble.</a:t>
            </a:r>
            <a:endParaRPr lang="en-US" sz="1600" dirty="0" smtClean="0"/>
          </a:p>
          <a:p>
            <a:pPr lvl="0">
              <a:spcAft>
                <a:spcPts val="600"/>
              </a:spcAft>
            </a:pPr>
            <a:r>
              <a:rPr lang="en-GB" sz="1600" dirty="0" smtClean="0"/>
              <a:t>Right to compete for </a:t>
            </a:r>
            <a:r>
              <a:rPr lang="en-GB" sz="1600" b="1" dirty="0" smtClean="0"/>
              <a:t>PhD and Post doctoral positions</a:t>
            </a:r>
            <a:r>
              <a:rPr lang="en-GB" sz="1600" dirty="0" smtClean="0"/>
              <a:t>, which are funded by EMBL. </a:t>
            </a:r>
            <a:endParaRPr lang="en-US" sz="1600" dirty="0" smtClean="0"/>
          </a:p>
          <a:p>
            <a:pPr lvl="0">
              <a:spcAft>
                <a:spcPts val="600"/>
              </a:spcAft>
            </a:pPr>
            <a:r>
              <a:rPr lang="en-GB" sz="1600" b="1" dirty="0" smtClean="0"/>
              <a:t>Possibility to establish a joint PhD degree </a:t>
            </a:r>
            <a:r>
              <a:rPr lang="en-GB" sz="1600" dirty="0" smtClean="0"/>
              <a:t>with a University in CZ.</a:t>
            </a:r>
          </a:p>
          <a:p>
            <a:pPr lvl="0">
              <a:spcAft>
                <a:spcPts val="600"/>
              </a:spcAft>
            </a:pPr>
            <a:r>
              <a:rPr lang="en-US" sz="1600" dirty="0" smtClean="0"/>
              <a:t>The possibility to establish </a:t>
            </a:r>
            <a:r>
              <a:rPr lang="en-US" sz="1600" b="1" dirty="0" smtClean="0"/>
              <a:t>an exclusive partnership with EMBL</a:t>
            </a:r>
            <a:r>
              <a:rPr lang="en-US" sz="1600" dirty="0" smtClean="0"/>
              <a:t>, i.e. a close cooperative affiliation between EMBL and institution(s) in CZ</a:t>
            </a:r>
            <a:r>
              <a:rPr lang="en-GB" sz="1600" dirty="0" smtClean="0"/>
              <a:t>.  </a:t>
            </a:r>
            <a:endParaRPr lang="en-US" sz="1600" dirty="0" smtClean="0"/>
          </a:p>
          <a:p>
            <a:pPr lvl="0"/>
            <a:r>
              <a:rPr lang="en-GB" sz="1600" dirty="0" smtClean="0"/>
              <a:t>EMBL provides to its Member States at their request </a:t>
            </a:r>
            <a:r>
              <a:rPr lang="en-GB" sz="1600" b="1" dirty="0" smtClean="0"/>
              <a:t>extensive advice in setting up world-class national research infrastructure.</a:t>
            </a:r>
          </a:p>
          <a:p>
            <a:pPr lvl="0">
              <a:spcAft>
                <a:spcPts val="600"/>
              </a:spcAft>
            </a:pPr>
            <a:r>
              <a:rPr lang="en-GB" sz="1600" dirty="0" smtClean="0"/>
              <a:t>Excellent </a:t>
            </a:r>
            <a:r>
              <a:rPr lang="en-GB" sz="1600" b="1" dirty="0" smtClean="0"/>
              <a:t>prospects for networking </a:t>
            </a:r>
            <a:r>
              <a:rPr lang="en-GB" sz="1600" dirty="0" smtClean="0"/>
              <a:t>of national molecular biology scientists on the European level and beyond through contacts established within the EMBL network.</a:t>
            </a:r>
            <a:endParaRPr lang="en-US" sz="1600" dirty="0" smtClean="0"/>
          </a:p>
          <a:p>
            <a:pPr lvl="0">
              <a:spcAft>
                <a:spcPts val="600"/>
              </a:spcAft>
            </a:pPr>
            <a:r>
              <a:rPr lang="en-GB" sz="1600" b="1" dirty="0" smtClean="0"/>
              <a:t>Access to technology transfer knowhow </a:t>
            </a:r>
            <a:r>
              <a:rPr lang="en-GB" sz="1600" dirty="0" smtClean="0"/>
              <a:t>(through EMBLEM). Member States have access to the EMBL’s early stage investment fund to support biotechnology start-ups</a:t>
            </a:r>
            <a:endParaRPr lang="en-US" sz="1600" dirty="0" smtClean="0"/>
          </a:p>
          <a:p>
            <a:pPr lvl="0">
              <a:spcAft>
                <a:spcPts val="600"/>
              </a:spcAft>
            </a:pPr>
            <a:r>
              <a:rPr lang="en-GB" sz="1600" b="1" dirty="0" smtClean="0"/>
              <a:t>Right to vote </a:t>
            </a:r>
            <a:r>
              <a:rPr lang="en-GB" sz="1600" dirty="0" smtClean="0"/>
              <a:t>in the EMBL Council, the main decision-making body, and by that </a:t>
            </a:r>
            <a:r>
              <a:rPr lang="en-GB" sz="1600" b="1" dirty="0" smtClean="0"/>
              <a:t>co-deciding </a:t>
            </a:r>
            <a:r>
              <a:rPr lang="en-GB" sz="1600" dirty="0" smtClean="0"/>
              <a:t>on all the issues concerning EMBL and its outstations, including the EMBL scientific programme and its budget.</a:t>
            </a:r>
            <a:endParaRPr lang="en-US" sz="1600" dirty="0" smtClean="0"/>
          </a:p>
          <a:p>
            <a:pPr lvl="0"/>
            <a:endParaRPr lang="en-US" sz="1600" b="1" dirty="0" smtClean="0"/>
          </a:p>
          <a:p>
            <a:endParaRPr lang="en-US" sz="1600" dirty="0"/>
          </a:p>
        </p:txBody>
      </p:sp>
      <p:sp>
        <p:nvSpPr>
          <p:cNvPr id="5" name="Slide Number Placeholder 4"/>
          <p:cNvSpPr>
            <a:spLocks noGrp="1"/>
          </p:cNvSpPr>
          <p:nvPr>
            <p:ph type="sldNum" sz="quarter" idx="11"/>
          </p:nvPr>
        </p:nvSpPr>
        <p:spPr/>
        <p:txBody>
          <a:bodyPr/>
          <a:lstStyle/>
          <a:p>
            <a:pPr>
              <a:defRPr/>
            </a:pPr>
            <a:fld id="{41EE0480-9F39-9045-90FA-84C05723978D}" type="slidenum">
              <a:rPr lang="de-DE" smtClean="0"/>
              <a:pPr>
                <a:defRPr/>
              </a:pPr>
              <a:t>22</a:t>
            </a:fld>
            <a:endParaRPr lang="de-DE" dirty="0"/>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Highlights: EMBL links to the Czech Republic </a:t>
            </a:r>
            <a:endParaRPr lang="en-US" dirty="0"/>
          </a:p>
        </p:txBody>
      </p:sp>
      <p:sp>
        <p:nvSpPr>
          <p:cNvPr id="3" name="Content Placeholder 2"/>
          <p:cNvSpPr>
            <a:spLocks noGrp="1"/>
          </p:cNvSpPr>
          <p:nvPr>
            <p:ph idx="1"/>
          </p:nvPr>
        </p:nvSpPr>
        <p:spPr/>
        <p:txBody>
          <a:bodyPr/>
          <a:lstStyle/>
          <a:p>
            <a:pPr>
              <a:spcAft>
                <a:spcPts val="600"/>
              </a:spcAft>
            </a:pPr>
            <a:r>
              <a:rPr lang="en-US" sz="1800" dirty="0" smtClean="0"/>
              <a:t>Memorandums of Understanding on scientific cooperation with </a:t>
            </a:r>
            <a:r>
              <a:rPr lang="en-US" sz="1800" b="1" dirty="0" smtClean="0"/>
              <a:t>CEITEC</a:t>
            </a:r>
            <a:r>
              <a:rPr lang="en-US" sz="1800" dirty="0" smtClean="0"/>
              <a:t> (2012) and </a:t>
            </a:r>
            <a:r>
              <a:rPr lang="en-US" sz="1800" b="1" dirty="0" smtClean="0"/>
              <a:t>BIOCEV</a:t>
            </a:r>
            <a:r>
              <a:rPr lang="en-US" sz="1800" dirty="0" smtClean="0"/>
              <a:t> (2013) with numerous activities since:</a:t>
            </a:r>
          </a:p>
          <a:p>
            <a:pPr lvl="1">
              <a:spcAft>
                <a:spcPts val="600"/>
              </a:spcAft>
            </a:pPr>
            <a:r>
              <a:rPr lang="en-US" sz="1600" dirty="0" smtClean="0"/>
              <a:t>Several extensive scientific visits to  EMBL, study visits of managers and administrators from both partners </a:t>
            </a:r>
            <a:r>
              <a:rPr lang="en-US" sz="1600" dirty="0" smtClean="0">
                <a:sym typeface="Wingdings" pitchFamily="2" charset="2"/>
              </a:rPr>
              <a:t> collaborations have taken off!!</a:t>
            </a:r>
            <a:endParaRPr lang="en-US" sz="1600" dirty="0" smtClean="0"/>
          </a:p>
          <a:p>
            <a:pPr lvl="1">
              <a:spcAft>
                <a:spcPts val="600"/>
              </a:spcAft>
            </a:pPr>
            <a:r>
              <a:rPr lang="en-US" sz="1600" dirty="0" smtClean="0"/>
              <a:t>Joint applications for H2020 grants – recent success “twinning grant” with CEITEC; </a:t>
            </a:r>
          </a:p>
          <a:p>
            <a:pPr lvl="1">
              <a:spcAft>
                <a:spcPts val="600"/>
              </a:spcAft>
            </a:pPr>
            <a:r>
              <a:rPr lang="en-US" sz="1600" dirty="0" smtClean="0"/>
              <a:t>Participation in scientific reviews of the institutions;</a:t>
            </a:r>
          </a:p>
          <a:p>
            <a:pPr lvl="1">
              <a:spcAft>
                <a:spcPts val="600"/>
              </a:spcAft>
            </a:pPr>
            <a:r>
              <a:rPr lang="en-US" sz="1600" dirty="0" smtClean="0"/>
              <a:t>EMBO workshop with EMBL senior scientific staff at CEITEC in 2015</a:t>
            </a:r>
          </a:p>
          <a:p>
            <a:pPr>
              <a:spcAft>
                <a:spcPts val="600"/>
              </a:spcAft>
            </a:pPr>
            <a:r>
              <a:rPr lang="en-US" sz="1800" dirty="0" smtClean="0"/>
              <a:t>Yearly course on functional genomics at the </a:t>
            </a:r>
            <a:r>
              <a:rPr lang="en-US" sz="1800" b="1" dirty="0" smtClean="0"/>
              <a:t>Charles University </a:t>
            </a:r>
            <a:r>
              <a:rPr lang="en-US" sz="1800" dirty="0" smtClean="0"/>
              <a:t>and </a:t>
            </a:r>
            <a:r>
              <a:rPr lang="en-US" sz="1800" b="1" dirty="0" smtClean="0"/>
              <a:t>University of South Bohemia </a:t>
            </a:r>
            <a:r>
              <a:rPr lang="en-US" sz="1800" dirty="0" smtClean="0"/>
              <a:t>– ongoing since 2012;</a:t>
            </a:r>
          </a:p>
          <a:p>
            <a:pPr>
              <a:spcAft>
                <a:spcPts val="600"/>
              </a:spcAft>
            </a:pPr>
            <a:r>
              <a:rPr lang="en-US" sz="1800" dirty="0" smtClean="0"/>
              <a:t>EMBL-EBI Bioinformatics workshop at </a:t>
            </a:r>
            <a:r>
              <a:rPr lang="en-US" sz="1800" b="1" dirty="0" smtClean="0"/>
              <a:t>the National Technical Library </a:t>
            </a:r>
            <a:r>
              <a:rPr lang="en-US" sz="1800" dirty="0" smtClean="0"/>
              <a:t>in 2014;</a:t>
            </a:r>
          </a:p>
          <a:p>
            <a:pPr>
              <a:spcAft>
                <a:spcPts val="600"/>
              </a:spcAft>
            </a:pPr>
            <a:r>
              <a:rPr lang="en-US" sz="1800" dirty="0" smtClean="0"/>
              <a:t>Cooperation with </a:t>
            </a:r>
            <a:r>
              <a:rPr lang="en-US" sz="1800" b="1" dirty="0" smtClean="0"/>
              <a:t>IMG </a:t>
            </a:r>
            <a:r>
              <a:rPr lang="en-US" sz="1800" dirty="0" smtClean="0"/>
              <a:t>in H2020 gender equality call – 2015;</a:t>
            </a:r>
          </a:p>
          <a:p>
            <a:pPr lvl="1">
              <a:spcAft>
                <a:spcPts val="600"/>
              </a:spcAft>
            </a:pPr>
            <a:endParaRPr lang="en-US" sz="1400" dirty="0" smtClean="0"/>
          </a:p>
          <a:p>
            <a:pPr lvl="1">
              <a:spcAft>
                <a:spcPts val="600"/>
              </a:spcAft>
            </a:pPr>
            <a:endParaRPr lang="en-US" sz="1600" dirty="0"/>
          </a:p>
        </p:txBody>
      </p:sp>
      <p:sp>
        <p:nvSpPr>
          <p:cNvPr id="5" name="Slide Number Placeholder 4"/>
          <p:cNvSpPr>
            <a:spLocks noGrp="1"/>
          </p:cNvSpPr>
          <p:nvPr>
            <p:ph type="sldNum" sz="quarter" idx="11"/>
          </p:nvPr>
        </p:nvSpPr>
        <p:spPr/>
        <p:txBody>
          <a:bodyPr/>
          <a:lstStyle/>
          <a:p>
            <a:pPr>
              <a:defRPr/>
            </a:pPr>
            <a:fld id="{41EE0480-9F39-9045-90FA-84C05723978D}" type="slidenum">
              <a:rPr lang="de-DE" smtClean="0"/>
              <a:pPr>
                <a:defRPr/>
              </a:pPr>
              <a:t>23</a:t>
            </a:fld>
            <a:endParaRPr lang="de-DE" dirty="0"/>
          </a:p>
        </p:txBody>
      </p:sp>
      <p:pic>
        <p:nvPicPr>
          <p:cNvPr id="6" name="Obrázek 2" descr="logotyp_zelený na bílém_pro_word"/>
          <p:cNvPicPr/>
          <p:nvPr/>
        </p:nvPicPr>
        <p:blipFill>
          <a:blip r:embed="rId3">
            <a:extLst>
              <a:ext uri="{28A0092B-C50C-407E-A947-70E740481C1C}">
                <a14:useLocalDpi xmlns:a14="http://schemas.microsoft.com/office/drawing/2010/main" val="0"/>
              </a:ext>
            </a:extLst>
          </a:blip>
          <a:srcRect/>
          <a:stretch>
            <a:fillRect/>
          </a:stretch>
        </p:blipFill>
        <p:spPr bwMode="auto">
          <a:xfrm>
            <a:off x="6290846" y="2862468"/>
            <a:ext cx="2853154" cy="523253"/>
          </a:xfrm>
          <a:prstGeom prst="rect">
            <a:avLst/>
          </a:prstGeom>
          <a:noFill/>
          <a:ln>
            <a:noFill/>
          </a:ln>
        </p:spPr>
      </p:pic>
      <p:pic>
        <p:nvPicPr>
          <p:cNvPr id="7" name="Picture 6" descr=" See full-sized image  "/>
          <p:cNvPicPr/>
          <p:nvPr/>
        </p:nvPicPr>
        <p:blipFill>
          <a:blip r:embed="rId4"/>
          <a:srcRect/>
          <a:stretch>
            <a:fillRect/>
          </a:stretch>
        </p:blipFill>
        <p:spPr bwMode="auto">
          <a:xfrm>
            <a:off x="2809461" y="5683594"/>
            <a:ext cx="1783700" cy="843101"/>
          </a:xfrm>
          <a:prstGeom prst="rect">
            <a:avLst/>
          </a:prstGeom>
          <a:noFill/>
          <a:ln w="9525">
            <a:noFill/>
            <a:miter lim="800000"/>
            <a:headEnd/>
            <a:tailEnd/>
          </a:ln>
        </p:spPr>
      </p:pic>
      <p:pic>
        <p:nvPicPr>
          <p:cNvPr id="8" name="Picture 7" descr=" See full-sized image  "/>
          <p:cNvPicPr/>
          <p:nvPr/>
        </p:nvPicPr>
        <p:blipFill>
          <a:blip r:embed="rId5"/>
          <a:srcRect/>
          <a:stretch>
            <a:fillRect/>
          </a:stretch>
        </p:blipFill>
        <p:spPr bwMode="auto">
          <a:xfrm>
            <a:off x="7739270" y="5127005"/>
            <a:ext cx="901147" cy="889482"/>
          </a:xfrm>
          <a:prstGeom prst="rect">
            <a:avLst/>
          </a:prstGeom>
          <a:noFill/>
          <a:ln w="9525">
            <a:noFill/>
            <a:miter lim="800000"/>
            <a:headEnd/>
            <a:tailEnd/>
          </a:ln>
        </p:spPr>
      </p:pic>
      <p:pic>
        <p:nvPicPr>
          <p:cNvPr id="9" name="Picture 8" descr=" See full-sized image  "/>
          <p:cNvPicPr/>
          <p:nvPr/>
        </p:nvPicPr>
        <p:blipFill>
          <a:blip r:embed="rId6"/>
          <a:srcRect/>
          <a:stretch>
            <a:fillRect/>
          </a:stretch>
        </p:blipFill>
        <p:spPr bwMode="auto">
          <a:xfrm>
            <a:off x="5406887" y="5901111"/>
            <a:ext cx="1627726" cy="493063"/>
          </a:xfrm>
          <a:prstGeom prst="rect">
            <a:avLst/>
          </a:prstGeom>
          <a:noFill/>
          <a:ln w="9525">
            <a:noFill/>
            <a:miter lim="800000"/>
            <a:headEnd/>
            <a:tailEnd/>
          </a:ln>
        </p:spPr>
      </p:pic>
      <p:pic>
        <p:nvPicPr>
          <p:cNvPr id="10" name="Picture 9" descr=" Poka&amp;zcaron;i sliko v polni velikosti  "/>
          <p:cNvPicPr/>
          <p:nvPr/>
        </p:nvPicPr>
        <p:blipFill>
          <a:blip r:embed="rId7"/>
          <a:srcRect/>
          <a:stretch>
            <a:fillRect/>
          </a:stretch>
        </p:blipFill>
        <p:spPr bwMode="auto">
          <a:xfrm>
            <a:off x="721388" y="5683596"/>
            <a:ext cx="1133916" cy="98224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Highlights: EMBL links to the Czech Republic </a:t>
            </a:r>
            <a:endParaRPr lang="en-US" dirty="0"/>
          </a:p>
        </p:txBody>
      </p:sp>
      <p:sp>
        <p:nvSpPr>
          <p:cNvPr id="3" name="Content Placeholder 2"/>
          <p:cNvSpPr>
            <a:spLocks noGrp="1"/>
          </p:cNvSpPr>
          <p:nvPr>
            <p:ph idx="1"/>
          </p:nvPr>
        </p:nvSpPr>
        <p:spPr/>
        <p:txBody>
          <a:bodyPr/>
          <a:lstStyle/>
          <a:p>
            <a:pPr>
              <a:spcAft>
                <a:spcPts val="600"/>
              </a:spcAft>
            </a:pPr>
            <a:r>
              <a:rPr lang="en-US" sz="1800" b="1" dirty="0" smtClean="0"/>
              <a:t>Since the beginning of the membership we have also noticed</a:t>
            </a:r>
            <a:r>
              <a:rPr lang="en-US" sz="1800" dirty="0" smtClean="0"/>
              <a:t>:</a:t>
            </a:r>
          </a:p>
          <a:p>
            <a:pPr lvl="1">
              <a:spcAft>
                <a:spcPts val="600"/>
              </a:spcAft>
            </a:pPr>
            <a:r>
              <a:rPr lang="en-US" sz="1600" dirty="0" smtClean="0"/>
              <a:t>Increased use of the Core Facility Services in Heidelberg, structural biology services in GR and HH, participation in EMBL courses and conferences;</a:t>
            </a:r>
          </a:p>
          <a:p>
            <a:pPr>
              <a:spcAft>
                <a:spcPts val="600"/>
              </a:spcAft>
            </a:pPr>
            <a:r>
              <a:rPr lang="en-US" sz="1800" b="1" dirty="0" smtClean="0"/>
              <a:t>Current good cooperation is reflected also in:</a:t>
            </a:r>
          </a:p>
          <a:p>
            <a:pPr lvl="1">
              <a:spcAft>
                <a:spcPts val="600"/>
              </a:spcAft>
            </a:pPr>
            <a:r>
              <a:rPr lang="en-US" sz="1600" dirty="0" smtClean="0"/>
              <a:t>10 joint publications and 14 active joint grants with CZ institutions in 2014 </a:t>
            </a:r>
          </a:p>
          <a:p>
            <a:pPr>
              <a:spcAft>
                <a:spcPts val="600"/>
              </a:spcAft>
            </a:pPr>
            <a:r>
              <a:rPr lang="en-US" sz="1800" b="1" dirty="0" smtClean="0"/>
              <a:t>Upcoming activities:</a:t>
            </a:r>
          </a:p>
          <a:p>
            <a:pPr lvl="1">
              <a:spcAft>
                <a:spcPts val="600"/>
              </a:spcAft>
            </a:pPr>
            <a:r>
              <a:rPr lang="en-US" sz="1600" dirty="0" smtClean="0"/>
              <a:t>Negotiation of the Joint PhD Degree Award with the Charles University;</a:t>
            </a:r>
          </a:p>
          <a:p>
            <a:pPr lvl="1">
              <a:spcAft>
                <a:spcPts val="600"/>
              </a:spcAft>
            </a:pPr>
            <a:r>
              <a:rPr lang="en-US" sz="1600" dirty="0" smtClean="0"/>
              <a:t>Cooperation in bioinformatics masters course with the Faculty of Sciences (Charles University);</a:t>
            </a:r>
          </a:p>
          <a:p>
            <a:pPr>
              <a:spcAft>
                <a:spcPts val="600"/>
              </a:spcAft>
            </a:pPr>
            <a:endParaRPr lang="en-US" sz="1800" dirty="0" smtClean="0"/>
          </a:p>
          <a:p>
            <a:pPr algn="ctr">
              <a:spcAft>
                <a:spcPts val="600"/>
              </a:spcAft>
              <a:buNone/>
            </a:pPr>
            <a:endParaRPr lang="en-US" sz="2000" b="1" dirty="0" smtClean="0">
              <a:solidFill>
                <a:srgbClr val="FF0000"/>
              </a:solidFill>
              <a:sym typeface="Wingdings" pitchFamily="2" charset="2"/>
            </a:endParaRPr>
          </a:p>
          <a:p>
            <a:pPr algn="ctr">
              <a:spcAft>
                <a:spcPts val="600"/>
              </a:spcAft>
              <a:buNone/>
            </a:pPr>
            <a:r>
              <a:rPr lang="en-US" sz="2000" b="1" dirty="0" smtClean="0">
                <a:solidFill>
                  <a:srgbClr val="FF0000"/>
                </a:solidFill>
                <a:sym typeface="Wingdings" pitchFamily="2" charset="2"/>
              </a:rPr>
              <a:t> EMBL has been connecting to a variety of scientific actors across the Czech Republic in different fields and with different activities</a:t>
            </a:r>
            <a:endParaRPr lang="en-US" sz="2000" b="1" dirty="0">
              <a:solidFill>
                <a:srgbClr val="FF0000"/>
              </a:solidFill>
            </a:endParaRPr>
          </a:p>
        </p:txBody>
      </p:sp>
      <p:sp>
        <p:nvSpPr>
          <p:cNvPr id="5" name="Slide Number Placeholder 4"/>
          <p:cNvSpPr>
            <a:spLocks noGrp="1"/>
          </p:cNvSpPr>
          <p:nvPr>
            <p:ph type="sldNum" sz="quarter" idx="11"/>
          </p:nvPr>
        </p:nvSpPr>
        <p:spPr/>
        <p:txBody>
          <a:bodyPr/>
          <a:lstStyle/>
          <a:p>
            <a:pPr>
              <a:defRPr/>
            </a:pPr>
            <a:fld id="{41EE0480-9F39-9045-90FA-84C05723978D}" type="slidenum">
              <a:rPr lang="de-DE" smtClean="0"/>
              <a:pPr>
                <a:defRPr/>
              </a:pPr>
              <a:t>24</a:t>
            </a:fld>
            <a:endParaRPr lang="de-DE" dirty="0"/>
          </a:p>
        </p:txBody>
      </p:sp>
      <p:pic>
        <p:nvPicPr>
          <p:cNvPr id="82945" name="Picture 2" descr="rgb_logo_2006_300dpi"/>
          <p:cNvPicPr>
            <a:picLocks noChangeAspect="1" noChangeArrowheads="1"/>
          </p:cNvPicPr>
          <p:nvPr/>
        </p:nvPicPr>
        <p:blipFill>
          <a:blip r:embed="rId3"/>
          <a:srcRect/>
          <a:stretch>
            <a:fillRect/>
          </a:stretch>
        </p:blipFill>
        <p:spPr bwMode="auto">
          <a:xfrm>
            <a:off x="5534437" y="4500355"/>
            <a:ext cx="1568728" cy="660981"/>
          </a:xfrm>
          <a:prstGeom prst="rect">
            <a:avLst/>
          </a:prstGeom>
          <a:noFill/>
          <a:ln w="9525">
            <a:noFill/>
            <a:miter lim="800000"/>
            <a:headEnd/>
            <a:tailEnd/>
          </a:ln>
        </p:spPr>
      </p:pic>
      <p:sp>
        <p:nvSpPr>
          <p:cNvPr id="8" name="Left-Right Arrow 7"/>
          <p:cNvSpPr/>
          <p:nvPr/>
        </p:nvSpPr>
        <p:spPr bwMode="auto">
          <a:xfrm>
            <a:off x="4043437" y="4597577"/>
            <a:ext cx="1216152" cy="484632"/>
          </a:xfrm>
          <a:prstGeom prst="lef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Geneva" pitchFamily="-112" charset="0"/>
              <a:cs typeface="Geneva" pitchFamily="-112" charset="0"/>
            </a:endParaRPr>
          </a:p>
        </p:txBody>
      </p:sp>
      <p:pic>
        <p:nvPicPr>
          <p:cNvPr id="6" name="Picture 5" descr=" See full-sized image  "/>
          <p:cNvPicPr/>
          <p:nvPr/>
        </p:nvPicPr>
        <p:blipFill>
          <a:blip r:embed="rId4"/>
          <a:srcRect/>
          <a:stretch>
            <a:fillRect/>
          </a:stretch>
        </p:blipFill>
        <p:spPr bwMode="auto">
          <a:xfrm>
            <a:off x="2173356" y="4424637"/>
            <a:ext cx="1537253" cy="730459"/>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Map_europe2015_1_correct_lighter_nonname-Kopi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05938" y="876172"/>
            <a:ext cx="4985742" cy="5148708"/>
          </a:xfrm>
          <a:prstGeom prst="rect">
            <a:avLst/>
          </a:prstGeom>
        </p:spPr>
      </p:pic>
      <p:sp>
        <p:nvSpPr>
          <p:cNvPr id="75" name="Rectangle 74"/>
          <p:cNvSpPr/>
          <p:nvPr/>
        </p:nvSpPr>
        <p:spPr bwMode="auto">
          <a:xfrm>
            <a:off x="6964515" y="0"/>
            <a:ext cx="2179485" cy="612058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Geneva" pitchFamily="-112" charset="0"/>
              <a:cs typeface="Geneva" pitchFamily="-112" charset="0"/>
            </a:endParaRPr>
          </a:p>
        </p:txBody>
      </p:sp>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985050" y="368964"/>
            <a:ext cx="2157625" cy="1545032"/>
          </a:xfrm>
          <a:prstGeom prst="rect">
            <a:avLst/>
          </a:prstGeom>
        </p:spPr>
      </p:pic>
      <p:sp>
        <p:nvSpPr>
          <p:cNvPr id="2" name="Title 1"/>
          <p:cNvSpPr>
            <a:spLocks noGrp="1"/>
          </p:cNvSpPr>
          <p:nvPr>
            <p:ph type="title"/>
          </p:nvPr>
        </p:nvSpPr>
        <p:spPr/>
        <p:txBody>
          <a:bodyPr/>
          <a:lstStyle/>
          <a:p>
            <a:r>
              <a:rPr lang="en-US" dirty="0" smtClean="0">
                <a:latin typeface="Arial" charset="0"/>
                <a:cs typeface="Geneva" charset="0"/>
              </a:rPr>
              <a:t>EMBL Sites</a:t>
            </a:r>
            <a:endParaRPr lang="en-US" dirty="0"/>
          </a:p>
        </p:txBody>
      </p:sp>
      <p:sp>
        <p:nvSpPr>
          <p:cNvPr id="4" name="Slide Number Placeholder 3"/>
          <p:cNvSpPr>
            <a:spLocks noGrp="1"/>
          </p:cNvSpPr>
          <p:nvPr>
            <p:ph type="sldNum" sz="quarter" idx="11"/>
          </p:nvPr>
        </p:nvSpPr>
        <p:spPr>
          <a:xfrm>
            <a:off x="152400" y="6445492"/>
            <a:ext cx="304800" cy="228600"/>
          </a:xfrm>
        </p:spPr>
        <p:txBody>
          <a:bodyPr/>
          <a:lstStyle/>
          <a:p>
            <a:pPr>
              <a:defRPr/>
            </a:pPr>
            <a:fld id="{41EE0480-9F39-9045-90FA-84C05723978D}" type="slidenum">
              <a:rPr lang="de-DE" smtClean="0"/>
              <a:pPr>
                <a:defRPr/>
              </a:pPr>
              <a:t>3</a:t>
            </a:fld>
            <a:endParaRPr lang="de-DE" dirty="0"/>
          </a:p>
        </p:txBody>
      </p:sp>
      <p:pic>
        <p:nvPicPr>
          <p:cNvPr id="13" name="Picture 23"/>
          <p:cNvPicPr>
            <a:picLocks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987602" y="4279785"/>
            <a:ext cx="2159816" cy="1528237"/>
          </a:xfrm>
          <a:prstGeom prst="rect">
            <a:avLst/>
          </a:prstGeom>
        </p:spPr>
      </p:pic>
      <p:pic>
        <p:nvPicPr>
          <p:cNvPr id="34" name="Picture 33"/>
          <p:cNvPicPr>
            <a:picLocks noChangeAspect="1"/>
          </p:cNvPicPr>
          <p:nvPr/>
        </p:nvPicPr>
        <p:blipFill>
          <a:blip r:embed="rId6"/>
          <a:stretch>
            <a:fillRect/>
          </a:stretch>
        </p:blipFill>
        <p:spPr>
          <a:xfrm>
            <a:off x="-4939" y="3663409"/>
            <a:ext cx="2165177" cy="1546555"/>
          </a:xfrm>
          <a:prstGeom prst="rect">
            <a:avLst/>
          </a:prstGeom>
        </p:spPr>
      </p:pic>
      <p:pic>
        <p:nvPicPr>
          <p:cNvPr id="35" name="Picture 34"/>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976317" y="1126071"/>
            <a:ext cx="280886" cy="546099"/>
          </a:xfrm>
          <a:prstGeom prst="rect">
            <a:avLst/>
          </a:prstGeom>
        </p:spPr>
      </p:pic>
      <p:pic>
        <p:nvPicPr>
          <p:cNvPr id="36" name="Picture 35"/>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482505" y="5363378"/>
            <a:ext cx="661495" cy="431614"/>
          </a:xfrm>
          <a:prstGeom prst="rect">
            <a:avLst/>
          </a:prstGeom>
          <a:noFill/>
          <a:ln>
            <a:noFill/>
          </a:ln>
        </p:spPr>
      </p:pic>
      <p:pic>
        <p:nvPicPr>
          <p:cNvPr id="38" name="Picture 37" descr="EMBL_ATC_7545.jpg"/>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985000" y="2253833"/>
            <a:ext cx="2159000" cy="1440000"/>
          </a:xfrm>
          <a:prstGeom prst="rect">
            <a:avLst/>
          </a:prstGeom>
        </p:spPr>
      </p:pic>
      <p:cxnSp>
        <p:nvCxnSpPr>
          <p:cNvPr id="46" name="Straight Connector 45"/>
          <p:cNvCxnSpPr/>
          <p:nvPr/>
        </p:nvCxnSpPr>
        <p:spPr bwMode="auto">
          <a:xfrm flipH="1" flipV="1">
            <a:off x="2161109" y="2062882"/>
            <a:ext cx="1264459" cy="1369550"/>
          </a:xfrm>
          <a:prstGeom prst="line">
            <a:avLst/>
          </a:prstGeom>
          <a:solidFill>
            <a:schemeClr val="accent1"/>
          </a:solidFill>
          <a:ln w="9525" cap="flat" cmpd="sng" algn="ctr">
            <a:solidFill>
              <a:schemeClr val="tx2"/>
            </a:solidFill>
            <a:prstDash val="solid"/>
            <a:round/>
            <a:headEnd type="none" w="med" len="med"/>
            <a:tailEnd type="none" w="med" len="med"/>
          </a:ln>
          <a:effectLst/>
        </p:spPr>
      </p:cxnSp>
      <p:cxnSp>
        <p:nvCxnSpPr>
          <p:cNvPr id="47" name="Straight Connector 46"/>
          <p:cNvCxnSpPr/>
          <p:nvPr/>
        </p:nvCxnSpPr>
        <p:spPr bwMode="auto">
          <a:xfrm flipH="1">
            <a:off x="4187568" y="1024467"/>
            <a:ext cx="2805900" cy="2284398"/>
          </a:xfrm>
          <a:prstGeom prst="line">
            <a:avLst/>
          </a:prstGeom>
          <a:solidFill>
            <a:schemeClr val="accent1"/>
          </a:solidFill>
          <a:ln w="9525" cap="flat" cmpd="sng" algn="ctr">
            <a:solidFill>
              <a:schemeClr val="tx2"/>
            </a:solidFill>
            <a:prstDash val="solid"/>
            <a:round/>
            <a:headEnd type="none" w="med" len="med"/>
            <a:tailEnd type="none" w="med" len="med"/>
          </a:ln>
          <a:effectLst/>
        </p:spPr>
      </p:cxnSp>
      <p:cxnSp>
        <p:nvCxnSpPr>
          <p:cNvPr id="50" name="Straight Connector 49"/>
          <p:cNvCxnSpPr>
            <a:stCxn id="38" idx="1"/>
          </p:cNvCxnSpPr>
          <p:nvPr/>
        </p:nvCxnSpPr>
        <p:spPr bwMode="auto">
          <a:xfrm flipH="1">
            <a:off x="4132649" y="2973833"/>
            <a:ext cx="2852351" cy="849897"/>
          </a:xfrm>
          <a:prstGeom prst="line">
            <a:avLst/>
          </a:prstGeom>
          <a:solidFill>
            <a:schemeClr val="accent1"/>
          </a:solidFill>
          <a:ln w="9525" cap="flat" cmpd="sng" algn="ctr">
            <a:solidFill>
              <a:schemeClr val="tx2"/>
            </a:solidFill>
            <a:prstDash val="solid"/>
            <a:round/>
            <a:headEnd type="none" w="med" len="med"/>
            <a:tailEnd type="none" w="med" len="med"/>
          </a:ln>
          <a:effectLst/>
        </p:spPr>
      </p:cxnSp>
      <p:cxnSp>
        <p:nvCxnSpPr>
          <p:cNvPr id="55" name="Straight Connector 54"/>
          <p:cNvCxnSpPr>
            <a:stCxn id="13" idx="1"/>
          </p:cNvCxnSpPr>
          <p:nvPr/>
        </p:nvCxnSpPr>
        <p:spPr bwMode="auto">
          <a:xfrm flipH="1" flipV="1">
            <a:off x="4455297" y="4729892"/>
            <a:ext cx="2532305" cy="314012"/>
          </a:xfrm>
          <a:prstGeom prst="line">
            <a:avLst/>
          </a:prstGeom>
          <a:solidFill>
            <a:schemeClr val="accent1"/>
          </a:solidFill>
          <a:ln w="9525" cap="flat" cmpd="sng" algn="ctr">
            <a:solidFill>
              <a:schemeClr val="tx2"/>
            </a:solidFill>
            <a:prstDash val="solid"/>
            <a:round/>
            <a:headEnd type="none" w="med" len="med"/>
            <a:tailEnd type="none" w="med" len="med"/>
          </a:ln>
          <a:effectLst/>
        </p:spPr>
      </p:cxnSp>
      <p:cxnSp>
        <p:nvCxnSpPr>
          <p:cNvPr id="58" name="Straight Connector 57"/>
          <p:cNvCxnSpPr>
            <a:endCxn id="34" idx="3"/>
          </p:cNvCxnSpPr>
          <p:nvPr/>
        </p:nvCxnSpPr>
        <p:spPr bwMode="auto">
          <a:xfrm flipH="1">
            <a:off x="2160238" y="4331730"/>
            <a:ext cx="1663492" cy="104957"/>
          </a:xfrm>
          <a:prstGeom prst="line">
            <a:avLst/>
          </a:prstGeom>
          <a:solidFill>
            <a:schemeClr val="accent1"/>
          </a:solidFill>
          <a:ln w="9525" cap="flat" cmpd="sng" algn="ctr">
            <a:solidFill>
              <a:schemeClr val="tx2"/>
            </a:solidFill>
            <a:prstDash val="solid"/>
            <a:round/>
            <a:headEnd type="none" w="med" len="med"/>
            <a:tailEnd type="none" w="med" len="med"/>
          </a:ln>
          <a:effectLst/>
        </p:spPr>
      </p:cxnSp>
      <p:sp>
        <p:nvSpPr>
          <p:cNvPr id="5" name="TextBox 4"/>
          <p:cNvSpPr txBox="1"/>
          <p:nvPr/>
        </p:nvSpPr>
        <p:spPr>
          <a:xfrm>
            <a:off x="2640940" y="6303788"/>
            <a:ext cx="3963529" cy="400061"/>
          </a:xfrm>
          <a:prstGeom prst="rect">
            <a:avLst/>
          </a:prstGeom>
          <a:noFill/>
        </p:spPr>
        <p:txBody>
          <a:bodyPr wrap="none" lIns="91395" tIns="45696" rIns="91395" bIns="45696" rtlCol="0">
            <a:spAutoFit/>
          </a:bodyPr>
          <a:lstStyle/>
          <a:p>
            <a:r>
              <a:rPr lang="en-US" sz="2000" dirty="0" smtClean="0">
                <a:solidFill>
                  <a:schemeClr val="bg1"/>
                </a:solidFill>
              </a:rPr>
              <a:t>&gt; 1600 people   &gt; 80 nationalities</a:t>
            </a:r>
            <a:endParaRPr lang="en-US" sz="2000" dirty="0">
              <a:solidFill>
                <a:schemeClr val="bg1"/>
              </a:solidFill>
            </a:endParaRPr>
          </a:p>
        </p:txBody>
      </p:sp>
      <p:sp>
        <p:nvSpPr>
          <p:cNvPr id="30" name="Rectangle 5"/>
          <p:cNvSpPr>
            <a:spLocks/>
          </p:cNvSpPr>
          <p:nvPr/>
        </p:nvSpPr>
        <p:spPr bwMode="auto">
          <a:xfrm>
            <a:off x="66528" y="1114620"/>
            <a:ext cx="1782097" cy="2435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lstStyle/>
          <a:p>
            <a:r>
              <a:rPr lang="en-US" sz="1300" b="1" dirty="0" err="1" smtClean="0">
                <a:solidFill>
                  <a:schemeClr val="accent4"/>
                </a:solidFill>
                <a:cs typeface="Arial" charset="0"/>
              </a:rPr>
              <a:t>Hinxton</a:t>
            </a:r>
            <a:endParaRPr lang="en-US" sz="1300" b="1" dirty="0">
              <a:solidFill>
                <a:schemeClr val="accent4"/>
              </a:solidFill>
              <a:cs typeface="Arial" charset="0"/>
            </a:endParaRPr>
          </a:p>
        </p:txBody>
      </p:sp>
      <p:sp>
        <p:nvSpPr>
          <p:cNvPr id="43" name="Rectangle 5"/>
          <p:cNvSpPr>
            <a:spLocks/>
          </p:cNvSpPr>
          <p:nvPr/>
        </p:nvSpPr>
        <p:spPr bwMode="auto">
          <a:xfrm>
            <a:off x="66529" y="3424424"/>
            <a:ext cx="1782097" cy="2435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lstStyle/>
          <a:p>
            <a:r>
              <a:rPr lang="en-US" sz="1300" b="1" dirty="0" smtClean="0">
                <a:solidFill>
                  <a:srgbClr val="000000"/>
                </a:solidFill>
                <a:cs typeface="Arial" charset="0"/>
              </a:rPr>
              <a:t>Grenoble </a:t>
            </a:r>
            <a:r>
              <a:rPr lang="en-US" sz="1300" dirty="0" smtClean="0">
                <a:solidFill>
                  <a:srgbClr val="000000"/>
                </a:solidFill>
                <a:cs typeface="Arial" charset="0"/>
              </a:rPr>
              <a:t>(ESRF)</a:t>
            </a:r>
            <a:endParaRPr lang="en-US" sz="1300" dirty="0">
              <a:solidFill>
                <a:srgbClr val="000000"/>
              </a:solidFill>
              <a:cs typeface="Arial" charset="0"/>
            </a:endParaRPr>
          </a:p>
        </p:txBody>
      </p:sp>
      <p:sp>
        <p:nvSpPr>
          <p:cNvPr id="44" name="Rectangle 3"/>
          <p:cNvSpPr>
            <a:spLocks/>
          </p:cNvSpPr>
          <p:nvPr/>
        </p:nvSpPr>
        <p:spPr bwMode="auto">
          <a:xfrm>
            <a:off x="-2364" y="5208171"/>
            <a:ext cx="2156278" cy="271341"/>
          </a:xfrm>
          <a:prstGeom prst="rect">
            <a:avLst/>
          </a:prstGeom>
          <a:solidFill>
            <a:schemeClr val="accent1"/>
          </a:solidFill>
          <a:ln w="9525" cap="flat">
            <a:noFill/>
            <a:miter lim="800000"/>
            <a:headEnd type="none" w="med" len="med"/>
            <a:tailEnd type="none" w="med" len="med"/>
          </a:ln>
          <a:effectLst/>
        </p:spPr>
        <p:txBody>
          <a:bodyPr lIns="0" tIns="0" rIns="0" bIns="0"/>
          <a:lstStyle/>
          <a:p>
            <a:pPr algn="r">
              <a:defRPr/>
            </a:pPr>
            <a:endParaRPr lang="en-GB">
              <a:ea typeface="ヒラギノ角ゴ Pro W3" charset="-128"/>
              <a:cs typeface="+mn-cs"/>
            </a:endParaRPr>
          </a:p>
        </p:txBody>
      </p:sp>
      <p:sp>
        <p:nvSpPr>
          <p:cNvPr id="45" name="TextBox 44"/>
          <p:cNvSpPr txBox="1"/>
          <p:nvPr/>
        </p:nvSpPr>
        <p:spPr>
          <a:xfrm>
            <a:off x="-25401" y="5195379"/>
            <a:ext cx="1491085" cy="292339"/>
          </a:xfrm>
          <a:prstGeom prst="rect">
            <a:avLst/>
          </a:prstGeom>
          <a:noFill/>
        </p:spPr>
        <p:txBody>
          <a:bodyPr wrap="none" lIns="91395" tIns="45696" rIns="91395" bIns="45696" rtlCol="0">
            <a:spAutoFit/>
          </a:bodyPr>
          <a:lstStyle/>
          <a:p>
            <a:r>
              <a:rPr lang="en-US" sz="1300" dirty="0" smtClean="0">
                <a:solidFill>
                  <a:schemeClr val="bg1"/>
                </a:solidFill>
              </a:rPr>
              <a:t>Structural Biology</a:t>
            </a:r>
            <a:endParaRPr lang="en-US" sz="1300" dirty="0">
              <a:solidFill>
                <a:schemeClr val="bg1"/>
              </a:solidFill>
            </a:endParaRPr>
          </a:p>
        </p:txBody>
      </p:sp>
      <p:sp>
        <p:nvSpPr>
          <p:cNvPr id="49" name="Rectangle 5"/>
          <p:cNvSpPr>
            <a:spLocks/>
          </p:cNvSpPr>
          <p:nvPr/>
        </p:nvSpPr>
        <p:spPr bwMode="auto">
          <a:xfrm>
            <a:off x="7067708" y="126589"/>
            <a:ext cx="1782097" cy="2435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lstStyle/>
          <a:p>
            <a:r>
              <a:rPr lang="en-US" sz="1300" b="1" dirty="0" smtClean="0">
                <a:solidFill>
                  <a:srgbClr val="000000"/>
                </a:solidFill>
                <a:cs typeface="Arial" charset="0"/>
              </a:rPr>
              <a:t>Hamburg</a:t>
            </a:r>
            <a:r>
              <a:rPr lang="en-US" sz="1300" dirty="0" smtClean="0">
                <a:solidFill>
                  <a:srgbClr val="000000"/>
                </a:solidFill>
                <a:cs typeface="Arial" charset="0"/>
              </a:rPr>
              <a:t> (DESY)</a:t>
            </a:r>
            <a:endParaRPr lang="en-US" sz="1300" dirty="0">
              <a:solidFill>
                <a:srgbClr val="000000"/>
              </a:solidFill>
              <a:cs typeface="Arial" charset="0"/>
            </a:endParaRPr>
          </a:p>
        </p:txBody>
      </p:sp>
      <p:sp>
        <p:nvSpPr>
          <p:cNvPr id="51" name="Rectangle 3"/>
          <p:cNvSpPr>
            <a:spLocks/>
          </p:cNvSpPr>
          <p:nvPr/>
        </p:nvSpPr>
        <p:spPr bwMode="auto">
          <a:xfrm>
            <a:off x="6986658" y="1664531"/>
            <a:ext cx="2156278" cy="271341"/>
          </a:xfrm>
          <a:prstGeom prst="rect">
            <a:avLst/>
          </a:prstGeom>
          <a:solidFill>
            <a:schemeClr val="accent1"/>
          </a:solidFill>
          <a:ln w="9525" cap="flat">
            <a:noFill/>
            <a:miter lim="800000"/>
            <a:headEnd type="none" w="med" len="med"/>
            <a:tailEnd type="none" w="med" len="med"/>
          </a:ln>
          <a:effectLst/>
        </p:spPr>
        <p:txBody>
          <a:bodyPr lIns="0" tIns="0" rIns="0" bIns="0"/>
          <a:lstStyle/>
          <a:p>
            <a:pPr algn="r">
              <a:defRPr/>
            </a:pPr>
            <a:endParaRPr lang="en-GB">
              <a:ea typeface="ヒラギノ角ゴ Pro W3" charset="-128"/>
              <a:cs typeface="+mn-cs"/>
            </a:endParaRPr>
          </a:p>
        </p:txBody>
      </p:sp>
      <p:sp>
        <p:nvSpPr>
          <p:cNvPr id="52" name="TextBox 51"/>
          <p:cNvSpPr txBox="1"/>
          <p:nvPr/>
        </p:nvSpPr>
        <p:spPr>
          <a:xfrm>
            <a:off x="6963621" y="1651739"/>
            <a:ext cx="1491085" cy="292339"/>
          </a:xfrm>
          <a:prstGeom prst="rect">
            <a:avLst/>
          </a:prstGeom>
          <a:noFill/>
        </p:spPr>
        <p:txBody>
          <a:bodyPr wrap="none" lIns="91395" tIns="45696" rIns="91395" bIns="45696" rtlCol="0">
            <a:spAutoFit/>
          </a:bodyPr>
          <a:lstStyle/>
          <a:p>
            <a:r>
              <a:rPr lang="en-US" sz="1300" dirty="0" smtClean="0">
                <a:solidFill>
                  <a:schemeClr val="bg1"/>
                </a:solidFill>
              </a:rPr>
              <a:t>Structural Biology</a:t>
            </a:r>
            <a:endParaRPr lang="en-US" sz="1300" dirty="0">
              <a:solidFill>
                <a:schemeClr val="bg1"/>
              </a:solidFill>
            </a:endParaRPr>
          </a:p>
        </p:txBody>
      </p:sp>
      <p:sp>
        <p:nvSpPr>
          <p:cNvPr id="54" name="Rectangle 5"/>
          <p:cNvSpPr>
            <a:spLocks/>
          </p:cNvSpPr>
          <p:nvPr/>
        </p:nvSpPr>
        <p:spPr bwMode="auto">
          <a:xfrm>
            <a:off x="7059670" y="2014657"/>
            <a:ext cx="1782097" cy="2435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lstStyle/>
          <a:p>
            <a:r>
              <a:rPr lang="en-US" sz="1300" b="1" dirty="0" smtClean="0">
                <a:solidFill>
                  <a:srgbClr val="000000"/>
                </a:solidFill>
                <a:cs typeface="Arial" charset="0"/>
              </a:rPr>
              <a:t>Heidelberg</a:t>
            </a:r>
            <a:endParaRPr lang="en-US" sz="1300" b="1" dirty="0">
              <a:solidFill>
                <a:srgbClr val="000000"/>
              </a:solidFill>
              <a:cs typeface="Arial" charset="0"/>
            </a:endParaRPr>
          </a:p>
        </p:txBody>
      </p:sp>
      <p:sp>
        <p:nvSpPr>
          <p:cNvPr id="56" name="Rectangle 3"/>
          <p:cNvSpPr>
            <a:spLocks/>
          </p:cNvSpPr>
          <p:nvPr/>
        </p:nvSpPr>
        <p:spPr bwMode="auto">
          <a:xfrm>
            <a:off x="6987722" y="3688065"/>
            <a:ext cx="2156278" cy="271341"/>
          </a:xfrm>
          <a:prstGeom prst="rect">
            <a:avLst/>
          </a:prstGeom>
          <a:solidFill>
            <a:schemeClr val="accent1"/>
          </a:solidFill>
          <a:ln w="9525" cap="flat">
            <a:noFill/>
            <a:miter lim="800000"/>
            <a:headEnd type="none" w="med" len="med"/>
            <a:tailEnd type="none" w="med" len="med"/>
          </a:ln>
          <a:effectLst/>
        </p:spPr>
        <p:txBody>
          <a:bodyPr lIns="0" tIns="0" rIns="0" bIns="0"/>
          <a:lstStyle/>
          <a:p>
            <a:pPr algn="r">
              <a:defRPr/>
            </a:pPr>
            <a:endParaRPr lang="en-GB">
              <a:ea typeface="ヒラギノ角ゴ Pro W3" charset="-128"/>
              <a:cs typeface="+mn-cs"/>
            </a:endParaRPr>
          </a:p>
        </p:txBody>
      </p:sp>
      <p:sp>
        <p:nvSpPr>
          <p:cNvPr id="57" name="TextBox 56"/>
          <p:cNvSpPr txBox="1"/>
          <p:nvPr/>
        </p:nvSpPr>
        <p:spPr>
          <a:xfrm>
            <a:off x="6964685" y="3675273"/>
            <a:ext cx="1176139" cy="292339"/>
          </a:xfrm>
          <a:prstGeom prst="rect">
            <a:avLst/>
          </a:prstGeom>
          <a:noFill/>
        </p:spPr>
        <p:txBody>
          <a:bodyPr wrap="none" lIns="91395" tIns="45696" rIns="91395" bIns="45696" rtlCol="0">
            <a:spAutoFit/>
          </a:bodyPr>
          <a:lstStyle/>
          <a:p>
            <a:r>
              <a:rPr lang="en-US" sz="1300" dirty="0" smtClean="0">
                <a:solidFill>
                  <a:schemeClr val="bg1"/>
                </a:solidFill>
              </a:rPr>
              <a:t>Life Sciences</a:t>
            </a:r>
            <a:endParaRPr lang="en-US" sz="1300" dirty="0">
              <a:solidFill>
                <a:schemeClr val="bg1"/>
              </a:solidFill>
            </a:endParaRPr>
          </a:p>
        </p:txBody>
      </p:sp>
      <p:sp>
        <p:nvSpPr>
          <p:cNvPr id="60" name="Rectangle 5"/>
          <p:cNvSpPr>
            <a:spLocks/>
          </p:cNvSpPr>
          <p:nvPr/>
        </p:nvSpPr>
        <p:spPr bwMode="auto">
          <a:xfrm>
            <a:off x="7076600" y="4038192"/>
            <a:ext cx="1782097" cy="2435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lstStyle/>
          <a:p>
            <a:r>
              <a:rPr lang="en-US" sz="1300" b="1" dirty="0" err="1" smtClean="0">
                <a:solidFill>
                  <a:srgbClr val="000000"/>
                </a:solidFill>
                <a:cs typeface="Arial" charset="0"/>
              </a:rPr>
              <a:t>Monterotondo</a:t>
            </a:r>
            <a:endParaRPr lang="en-US" sz="1300" b="1" dirty="0">
              <a:solidFill>
                <a:srgbClr val="000000"/>
              </a:solidFill>
              <a:cs typeface="Arial" charset="0"/>
            </a:endParaRPr>
          </a:p>
        </p:txBody>
      </p:sp>
      <p:sp>
        <p:nvSpPr>
          <p:cNvPr id="61" name="Rectangle 3"/>
          <p:cNvSpPr>
            <a:spLocks/>
          </p:cNvSpPr>
          <p:nvPr/>
        </p:nvSpPr>
        <p:spPr bwMode="auto">
          <a:xfrm>
            <a:off x="6987995" y="5787799"/>
            <a:ext cx="2156278" cy="271341"/>
          </a:xfrm>
          <a:prstGeom prst="rect">
            <a:avLst/>
          </a:prstGeom>
          <a:solidFill>
            <a:schemeClr val="accent1"/>
          </a:solidFill>
          <a:ln w="9525" cap="flat">
            <a:noFill/>
            <a:miter lim="800000"/>
            <a:headEnd type="none" w="med" len="med"/>
            <a:tailEnd type="none" w="med" len="med"/>
          </a:ln>
          <a:effectLst/>
        </p:spPr>
        <p:txBody>
          <a:bodyPr lIns="0" tIns="0" rIns="0" bIns="0"/>
          <a:lstStyle/>
          <a:p>
            <a:pPr algn="r">
              <a:defRPr/>
            </a:pPr>
            <a:endParaRPr lang="en-GB">
              <a:ea typeface="ヒラギノ角ゴ Pro W3" charset="-128"/>
              <a:cs typeface="+mn-cs"/>
            </a:endParaRPr>
          </a:p>
        </p:txBody>
      </p:sp>
      <p:sp>
        <p:nvSpPr>
          <p:cNvPr id="62" name="TextBox 61"/>
          <p:cNvSpPr txBox="1"/>
          <p:nvPr/>
        </p:nvSpPr>
        <p:spPr>
          <a:xfrm>
            <a:off x="6973148" y="5775007"/>
            <a:ext cx="1278055" cy="292339"/>
          </a:xfrm>
          <a:prstGeom prst="rect">
            <a:avLst/>
          </a:prstGeom>
          <a:noFill/>
        </p:spPr>
        <p:txBody>
          <a:bodyPr wrap="none" lIns="91395" tIns="45696" rIns="91395" bIns="45696" rtlCol="0">
            <a:spAutoFit/>
          </a:bodyPr>
          <a:lstStyle/>
          <a:p>
            <a:r>
              <a:rPr lang="en-US" sz="1300" dirty="0" smtClean="0">
                <a:solidFill>
                  <a:schemeClr val="bg1"/>
                </a:solidFill>
              </a:rPr>
              <a:t>Mouse Biology</a:t>
            </a:r>
            <a:endParaRPr lang="en-US" sz="1300" dirty="0">
              <a:solidFill>
                <a:schemeClr val="bg1"/>
              </a:solidFill>
            </a:endParaRPr>
          </a:p>
        </p:txBody>
      </p:sp>
      <p:sp>
        <p:nvSpPr>
          <p:cNvPr id="32" name="Rectangle 3"/>
          <p:cNvSpPr>
            <a:spLocks/>
          </p:cNvSpPr>
          <p:nvPr/>
        </p:nvSpPr>
        <p:spPr bwMode="auto">
          <a:xfrm>
            <a:off x="0" y="2763129"/>
            <a:ext cx="2156278" cy="271341"/>
          </a:xfrm>
          <a:prstGeom prst="rect">
            <a:avLst/>
          </a:prstGeom>
          <a:solidFill>
            <a:schemeClr val="accent1"/>
          </a:solidFill>
          <a:ln w="9525" cap="flat">
            <a:noFill/>
            <a:miter lim="800000"/>
            <a:headEnd type="none" w="med" len="med"/>
            <a:tailEnd type="none" w="med" len="med"/>
          </a:ln>
          <a:effectLst/>
        </p:spPr>
        <p:txBody>
          <a:bodyPr lIns="0" tIns="0" rIns="0" bIns="0"/>
          <a:lstStyle/>
          <a:p>
            <a:pPr algn="r">
              <a:defRPr/>
            </a:pPr>
            <a:endParaRPr lang="en-GB">
              <a:ea typeface="ヒラギノ角ゴ Pro W3" charset="-128"/>
              <a:cs typeface="+mn-cs"/>
            </a:endParaRPr>
          </a:p>
        </p:txBody>
      </p:sp>
      <p:sp>
        <p:nvSpPr>
          <p:cNvPr id="3" name="TextBox 2"/>
          <p:cNvSpPr txBox="1"/>
          <p:nvPr/>
        </p:nvSpPr>
        <p:spPr>
          <a:xfrm>
            <a:off x="-25401" y="2750337"/>
            <a:ext cx="925238" cy="292339"/>
          </a:xfrm>
          <a:prstGeom prst="rect">
            <a:avLst/>
          </a:prstGeom>
          <a:noFill/>
        </p:spPr>
        <p:txBody>
          <a:bodyPr wrap="none" lIns="91395" tIns="45696" rIns="91395" bIns="45696" rtlCol="0">
            <a:spAutoFit/>
          </a:bodyPr>
          <a:lstStyle/>
          <a:p>
            <a:r>
              <a:rPr lang="en-US" sz="1300" dirty="0">
                <a:solidFill>
                  <a:schemeClr val="bg1"/>
                </a:solidFill>
              </a:rPr>
              <a:t>Bioinformatics</a:t>
            </a:r>
          </a:p>
        </p:txBody>
      </p:sp>
      <p:pic>
        <p:nvPicPr>
          <p:cNvPr id="39" name="Picture 38" descr="ELIXIR_South_Building_3.tif"/>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1325726"/>
            <a:ext cx="2165760" cy="1440000"/>
          </a:xfrm>
          <a:prstGeom prst="rect">
            <a:avLst/>
          </a:prstGeom>
        </p:spPr>
      </p:pic>
      <p:sp>
        <p:nvSpPr>
          <p:cNvPr id="37" name="Rectangle 3"/>
          <p:cNvSpPr>
            <a:spLocks/>
          </p:cNvSpPr>
          <p:nvPr/>
        </p:nvSpPr>
        <p:spPr bwMode="auto">
          <a:xfrm>
            <a:off x="1168400" y="2381759"/>
            <a:ext cx="994834" cy="389467"/>
          </a:xfrm>
          <a:prstGeom prst="rect">
            <a:avLst/>
          </a:prstGeom>
          <a:solidFill>
            <a:schemeClr val="accent3"/>
          </a:solidFill>
          <a:ln w="9525" cap="flat">
            <a:noFill/>
            <a:miter lim="800000"/>
            <a:headEnd type="none" w="med" len="med"/>
            <a:tailEnd type="none" w="med" len="med"/>
          </a:ln>
          <a:effectLst/>
        </p:spPr>
        <p:txBody>
          <a:bodyPr lIns="0" tIns="0" rIns="0" bIns="0"/>
          <a:lstStyle/>
          <a:p>
            <a:pPr algn="r">
              <a:defRPr/>
            </a:pPr>
            <a:endParaRPr lang="en-GB">
              <a:ea typeface="ヒラギノ角ゴ Pro W3" charset="-128"/>
              <a:cs typeface="+mn-cs"/>
            </a:endParaRPr>
          </a:p>
        </p:txBody>
      </p:sp>
      <p:pic>
        <p:nvPicPr>
          <p:cNvPr id="9" name="Picture 8" descr="EMBL_EBI_logo.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249868" y="2466281"/>
            <a:ext cx="773668" cy="249378"/>
          </a:xfrm>
          <a:prstGeom prst="rect">
            <a:avLst/>
          </a:prstGeom>
        </p:spPr>
      </p:pic>
    </p:spTree>
    <p:extLst>
      <p:ext uri="{BB962C8B-B14F-4D97-AF65-F5344CB8AC3E}">
        <p14:creationId xmlns:p14="http://schemas.microsoft.com/office/powerpoint/2010/main" val="17906809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5-04-28 at 17.10.52.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16045" y="1107330"/>
            <a:ext cx="2161837" cy="2138753"/>
          </a:xfrm>
          <a:prstGeom prst="rect">
            <a:avLst/>
          </a:prstGeom>
          <a:effectLst>
            <a:outerShdw blurRad="50800" dist="38100" dir="2700000" algn="tl" rotWithShape="0">
              <a:schemeClr val="accent4">
                <a:lumMod val="50000"/>
                <a:lumOff val="50000"/>
                <a:alpha val="40000"/>
              </a:schemeClr>
            </a:outerShdw>
          </a:effectLst>
        </p:spPr>
      </p:pic>
      <p:pic>
        <p:nvPicPr>
          <p:cNvPr id="6" name="Picture 5" descr="Screen Shot 2015-04-28 at 16.53.51.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16668" y="3602508"/>
            <a:ext cx="2146273" cy="2130424"/>
          </a:xfrm>
          <a:prstGeom prst="rect">
            <a:avLst/>
          </a:prstGeom>
          <a:effectLst>
            <a:outerShdw blurRad="50800" dist="38100" dir="2700000" algn="tl" rotWithShape="0">
              <a:srgbClr val="000000">
                <a:alpha val="40000"/>
              </a:srgbClr>
            </a:outerShdw>
          </a:effectLst>
        </p:spPr>
      </p:pic>
      <p:pic>
        <p:nvPicPr>
          <p:cNvPr id="5" name="Picture 4" descr="Screen Shot 2015-04-28 at 16.38.41.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576029" y="2452039"/>
            <a:ext cx="2235038" cy="1959795"/>
          </a:xfrm>
          <a:prstGeom prst="rect">
            <a:avLst/>
          </a:prstGeom>
          <a:effectLst>
            <a:outerShdw blurRad="50800" dist="38100" dir="2700000" algn="tl" rotWithShape="0">
              <a:schemeClr val="accent4">
                <a:lumMod val="50000"/>
                <a:lumOff val="50000"/>
                <a:alpha val="40000"/>
              </a:schemeClr>
            </a:outerShdw>
          </a:effectLst>
        </p:spPr>
      </p:pic>
      <p:sp>
        <p:nvSpPr>
          <p:cNvPr id="19460" name="Rectangle 4"/>
          <p:cNvSpPr>
            <a:spLocks/>
          </p:cNvSpPr>
          <p:nvPr/>
        </p:nvSpPr>
        <p:spPr bwMode="auto">
          <a:xfrm>
            <a:off x="152400" y="6375400"/>
            <a:ext cx="317500" cy="127000"/>
          </a:xfrm>
          <a:prstGeom prst="rect">
            <a:avLst/>
          </a:prstGeom>
          <a:noFill/>
          <a:ln w="12700" cap="flat">
            <a:noFill/>
            <a:miter lim="800000"/>
            <a:headEnd type="none" w="med" len="med"/>
            <a:tailEnd type="none" w="med" len="med"/>
          </a:ln>
        </p:spPr>
        <p:txBody>
          <a:bodyPr lIns="0" tIns="0" rIns="0" bIns="0"/>
          <a:lstStyle/>
          <a:p>
            <a:endParaRPr lang="en-US" sz="900" dirty="0">
              <a:solidFill>
                <a:srgbClr val="FFFFFF"/>
              </a:solidFill>
              <a:cs typeface="Arial" charset="0"/>
            </a:endParaRPr>
          </a:p>
        </p:txBody>
      </p:sp>
      <p:pic>
        <p:nvPicPr>
          <p:cNvPr id="19467" name="Picture 11"/>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6295561" y="1107332"/>
            <a:ext cx="2161146" cy="2159880"/>
          </a:xfrm>
          <a:prstGeom prst="rect">
            <a:avLst/>
          </a:prstGeom>
          <a:noFill/>
          <a:ln w="9525" cap="flat">
            <a:noFill/>
            <a:miter lim="800000"/>
            <a:headEnd/>
            <a:tailEnd/>
          </a:ln>
          <a:effectLst>
            <a:outerShdw blurRad="50800" dist="38100" dir="2700000" algn="tl" rotWithShape="0">
              <a:srgbClr val="000000">
                <a:alpha val="40000"/>
              </a:srgbClr>
            </a:outerShdw>
          </a:effectLst>
        </p:spPr>
      </p:pic>
      <p:sp>
        <p:nvSpPr>
          <p:cNvPr id="19468" name="Rectangle 12"/>
          <p:cNvSpPr>
            <a:spLocks/>
          </p:cNvSpPr>
          <p:nvPr/>
        </p:nvSpPr>
        <p:spPr bwMode="auto">
          <a:xfrm>
            <a:off x="6288089" y="1775546"/>
            <a:ext cx="1942108" cy="1324496"/>
          </a:xfrm>
          <a:prstGeom prst="rect">
            <a:avLst/>
          </a:prstGeom>
          <a:noFill/>
          <a:ln w="12700" cap="flat">
            <a:noFill/>
            <a:miter lim="800000"/>
            <a:headEnd type="none" w="med" len="med"/>
            <a:tailEnd type="none" w="med" len="med"/>
          </a:ln>
        </p:spPr>
        <p:txBody>
          <a:bodyPr lIns="0" tIns="0" rIns="40619" bIns="0"/>
          <a:lstStyle/>
          <a:p>
            <a:pPr marL="39668">
              <a:lnSpc>
                <a:spcPct val="90000"/>
              </a:lnSpc>
            </a:pPr>
            <a:endParaRPr lang="en-US" sz="2000" dirty="0">
              <a:solidFill>
                <a:srgbClr val="FFFFFF"/>
              </a:solidFill>
              <a:latin typeface="Helvetica" charset="0"/>
              <a:cs typeface="Helvetica" charset="0"/>
              <a:sym typeface="Helvetica" charset="0"/>
            </a:endParaRPr>
          </a:p>
        </p:txBody>
      </p:sp>
      <p:sp>
        <p:nvSpPr>
          <p:cNvPr id="19469" name="Rectangle 13"/>
          <p:cNvSpPr>
            <a:spLocks noGrp="1" noChangeArrowheads="1"/>
          </p:cNvSpPr>
          <p:nvPr>
            <p:ph type="title"/>
          </p:nvPr>
        </p:nvSpPr>
        <p:spPr>
          <a:xfrm>
            <a:off x="520700" y="304800"/>
            <a:ext cx="8153400" cy="762000"/>
          </a:xfrm>
          <a:ln/>
        </p:spPr>
        <p:txBody>
          <a:bodyPr/>
          <a:lstStyle/>
          <a:p>
            <a:r>
              <a:rPr lang="en-US" dirty="0"/>
              <a:t>EMBL’s Five Missions</a:t>
            </a:r>
          </a:p>
        </p:txBody>
      </p:sp>
      <p:sp>
        <p:nvSpPr>
          <p:cNvPr id="19464" name="Rectangle 8"/>
          <p:cNvSpPr>
            <a:spLocks/>
          </p:cNvSpPr>
          <p:nvPr/>
        </p:nvSpPr>
        <p:spPr bwMode="auto">
          <a:xfrm>
            <a:off x="6297706" y="2473903"/>
            <a:ext cx="2159000" cy="754530"/>
          </a:xfrm>
          <a:prstGeom prst="rect">
            <a:avLst/>
          </a:prstGeom>
          <a:noFill/>
          <a:ln w="12700" cap="flat">
            <a:noFill/>
            <a:miter lim="800000"/>
            <a:headEnd type="none" w="med" len="med"/>
            <a:tailEnd type="none" w="med" len="med"/>
          </a:ln>
        </p:spPr>
        <p:txBody>
          <a:bodyPr lIns="0" tIns="0" rIns="40619" bIns="0"/>
          <a:lstStyle/>
          <a:p>
            <a:pPr marL="39668" algn="ctr">
              <a:lnSpc>
                <a:spcPct val="90000"/>
              </a:lnSpc>
            </a:pPr>
            <a:r>
              <a:rPr lang="en-US" sz="1800" dirty="0">
                <a:solidFill>
                  <a:srgbClr val="FFFFFF"/>
                </a:solidFill>
                <a:latin typeface="Arial"/>
                <a:cs typeface="Arial"/>
                <a:sym typeface="Helvetica" charset="0"/>
              </a:rPr>
              <a:t>Technology</a:t>
            </a:r>
          </a:p>
          <a:p>
            <a:pPr marL="39668" algn="ctr">
              <a:lnSpc>
                <a:spcPct val="90000"/>
              </a:lnSpc>
            </a:pPr>
            <a:r>
              <a:rPr lang="en-US" sz="1800" dirty="0">
                <a:solidFill>
                  <a:srgbClr val="FFFFFF"/>
                </a:solidFill>
                <a:latin typeface="Arial"/>
                <a:cs typeface="Arial"/>
                <a:sym typeface="Helvetica" charset="0"/>
              </a:rPr>
              <a:t>Development &amp; Transfer</a:t>
            </a:r>
          </a:p>
        </p:txBody>
      </p:sp>
      <p:pic>
        <p:nvPicPr>
          <p:cNvPr id="18" name="Picture 10"/>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b="-256"/>
          <a:stretch/>
        </p:blipFill>
        <p:spPr bwMode="auto">
          <a:xfrm>
            <a:off x="6288088" y="3602508"/>
            <a:ext cx="2161148" cy="2158651"/>
          </a:xfrm>
          <a:prstGeom prst="rect">
            <a:avLst/>
          </a:prstGeom>
          <a:noFill/>
          <a:ln w="9525" cap="flat">
            <a:noFill/>
            <a:miter lim="800000"/>
            <a:headEnd/>
            <a:tailEnd/>
          </a:ln>
          <a:effectLst>
            <a:outerShdw blurRad="50800" dist="38100" dir="2700000" algn="tl" rotWithShape="0">
              <a:srgbClr val="000000">
                <a:alpha val="40000"/>
              </a:srgbClr>
            </a:outerShdw>
          </a:effectLst>
          <a:extLst/>
        </p:spPr>
      </p:pic>
      <p:sp>
        <p:nvSpPr>
          <p:cNvPr id="19471" name="Rectangle 15"/>
          <p:cNvSpPr>
            <a:spLocks/>
          </p:cNvSpPr>
          <p:nvPr/>
        </p:nvSpPr>
        <p:spPr bwMode="auto">
          <a:xfrm>
            <a:off x="6297707" y="4986066"/>
            <a:ext cx="2151528" cy="674625"/>
          </a:xfrm>
          <a:prstGeom prst="rect">
            <a:avLst/>
          </a:prstGeom>
          <a:noFill/>
          <a:ln w="9525" cap="flat">
            <a:noFill/>
            <a:miter lim="800000"/>
            <a:headEnd/>
            <a:tailEnd/>
          </a:ln>
          <a:effectLst/>
        </p:spPr>
        <p:txBody>
          <a:bodyPr lIns="0" tIns="0" rIns="40619" bIns="0"/>
          <a:lstStyle/>
          <a:p>
            <a:pPr marL="39668" algn="ctr">
              <a:lnSpc>
                <a:spcPct val="90000"/>
              </a:lnSpc>
              <a:spcBef>
                <a:spcPts val="1200"/>
              </a:spcBef>
            </a:pPr>
            <a:r>
              <a:rPr lang="en-US" sz="1800" dirty="0">
                <a:solidFill>
                  <a:schemeClr val="bg1"/>
                </a:solidFill>
                <a:latin typeface="Arial"/>
                <a:cs typeface="Arial"/>
                <a:sym typeface="Helvetica" charset="0"/>
              </a:rPr>
              <a:t>Integration </a:t>
            </a:r>
            <a:br>
              <a:rPr lang="en-US" sz="1800" dirty="0">
                <a:solidFill>
                  <a:schemeClr val="bg1"/>
                </a:solidFill>
                <a:latin typeface="Arial"/>
                <a:cs typeface="Arial"/>
                <a:sym typeface="Helvetica" charset="0"/>
              </a:rPr>
            </a:br>
            <a:r>
              <a:rPr lang="en-US" sz="1800" dirty="0">
                <a:solidFill>
                  <a:schemeClr val="bg1"/>
                </a:solidFill>
                <a:latin typeface="Arial"/>
                <a:cs typeface="Arial"/>
                <a:sym typeface="Helvetica" charset="0"/>
              </a:rPr>
              <a:t>of life science research </a:t>
            </a:r>
          </a:p>
        </p:txBody>
      </p:sp>
      <p:sp>
        <p:nvSpPr>
          <p:cNvPr id="19" name="Rectangle 10"/>
          <p:cNvSpPr>
            <a:spLocks/>
          </p:cNvSpPr>
          <p:nvPr/>
        </p:nvSpPr>
        <p:spPr bwMode="auto">
          <a:xfrm>
            <a:off x="3538926" y="4080895"/>
            <a:ext cx="2336800" cy="318361"/>
          </a:xfrm>
          <a:prstGeom prst="rect">
            <a:avLst/>
          </a:prstGeom>
          <a:noFill/>
          <a:ln w="12700" cap="flat">
            <a:noFill/>
            <a:miter lim="800000"/>
            <a:headEnd type="none" w="med" len="med"/>
            <a:tailEnd type="none" w="med" len="med"/>
          </a:ln>
        </p:spPr>
        <p:txBody>
          <a:bodyPr lIns="0" tIns="0" rIns="40619" bIns="0"/>
          <a:lstStyle/>
          <a:p>
            <a:pPr marL="39668" algn="ctr"/>
            <a:r>
              <a:rPr lang="en-US" sz="1800" dirty="0" smtClean="0">
                <a:solidFill>
                  <a:srgbClr val="FFFFFF"/>
                </a:solidFill>
                <a:latin typeface="Arial"/>
                <a:cs typeface="Arial"/>
                <a:sym typeface="Helvetica" charset="0"/>
              </a:rPr>
              <a:t>Basic Research</a:t>
            </a:r>
            <a:endParaRPr lang="en-US" sz="1800" dirty="0">
              <a:solidFill>
                <a:srgbClr val="FFFFFF"/>
              </a:solidFill>
              <a:latin typeface="Arial"/>
              <a:cs typeface="Arial"/>
              <a:sym typeface="Helvetica" charset="0"/>
            </a:endParaRPr>
          </a:p>
        </p:txBody>
      </p:sp>
      <p:sp>
        <p:nvSpPr>
          <p:cNvPr id="22" name="TextBox 21"/>
          <p:cNvSpPr txBox="1"/>
          <p:nvPr/>
        </p:nvSpPr>
        <p:spPr>
          <a:xfrm>
            <a:off x="920898" y="2878570"/>
            <a:ext cx="2209278" cy="369283"/>
          </a:xfrm>
          <a:prstGeom prst="rect">
            <a:avLst/>
          </a:prstGeom>
          <a:noFill/>
          <a:ln>
            <a:noFill/>
          </a:ln>
          <a:effectLst>
            <a:outerShdw blurRad="50800" dist="38100" dir="2700000" algn="tl" rotWithShape="0">
              <a:srgbClr val="000000">
                <a:alpha val="43000"/>
              </a:srgbClr>
            </a:outerShdw>
          </a:effectLst>
        </p:spPr>
        <p:txBody>
          <a:bodyPr wrap="square" lIns="91395" tIns="45696" rIns="91395" bIns="45696" rtlCol="0">
            <a:spAutoFit/>
          </a:bodyPr>
          <a:lstStyle/>
          <a:p>
            <a:pPr algn="ctr"/>
            <a:r>
              <a:rPr lang="en-US" sz="1800" dirty="0" smtClean="0">
                <a:solidFill>
                  <a:schemeClr val="bg1"/>
                </a:solidFill>
              </a:rPr>
              <a:t>Services</a:t>
            </a:r>
            <a:endParaRPr lang="en-US" sz="1800" dirty="0">
              <a:solidFill>
                <a:schemeClr val="bg1"/>
              </a:solidFill>
            </a:endParaRPr>
          </a:p>
        </p:txBody>
      </p:sp>
      <p:sp>
        <p:nvSpPr>
          <p:cNvPr id="26" name="TextBox 25"/>
          <p:cNvSpPr txBox="1"/>
          <p:nvPr/>
        </p:nvSpPr>
        <p:spPr>
          <a:xfrm>
            <a:off x="922018" y="5376551"/>
            <a:ext cx="2140923" cy="369283"/>
          </a:xfrm>
          <a:prstGeom prst="rect">
            <a:avLst/>
          </a:prstGeom>
          <a:noFill/>
        </p:spPr>
        <p:txBody>
          <a:bodyPr wrap="square" lIns="91395" tIns="45696" rIns="91395" bIns="45696" rtlCol="0">
            <a:spAutoFit/>
          </a:bodyPr>
          <a:lstStyle/>
          <a:p>
            <a:pPr marL="39668" algn="ctr"/>
            <a:r>
              <a:rPr lang="en-US" sz="1800" dirty="0" smtClean="0">
                <a:solidFill>
                  <a:srgbClr val="FFFFFF"/>
                </a:solidFill>
                <a:latin typeface="Arial"/>
                <a:cs typeface="Arial"/>
                <a:sym typeface="Helvetica" charset="0"/>
              </a:rPr>
              <a:t>Advanced Training</a:t>
            </a:r>
            <a:endParaRPr lang="en-US" sz="1800" dirty="0">
              <a:solidFill>
                <a:srgbClr val="FFFFFF"/>
              </a:solidFill>
              <a:latin typeface="Arial"/>
              <a:cs typeface="Arial"/>
              <a:sym typeface="Helvetica" charset="0"/>
            </a:endParaRPr>
          </a:p>
        </p:txBody>
      </p:sp>
      <p:sp>
        <p:nvSpPr>
          <p:cNvPr id="15" name="Slide Number Placeholder 3"/>
          <p:cNvSpPr>
            <a:spLocks noGrp="1"/>
          </p:cNvSpPr>
          <p:nvPr>
            <p:ph type="sldNum" sz="quarter" idx="11"/>
          </p:nvPr>
        </p:nvSpPr>
        <p:spPr>
          <a:xfrm>
            <a:off x="152400" y="6445492"/>
            <a:ext cx="304800" cy="228600"/>
          </a:xfrm>
        </p:spPr>
        <p:txBody>
          <a:bodyPr/>
          <a:lstStyle/>
          <a:p>
            <a:pPr>
              <a:defRPr/>
            </a:pPr>
            <a:fld id="{41EE0480-9F39-9045-90FA-84C05723978D}" type="slidenum">
              <a:rPr lang="de-DE" smtClean="0"/>
              <a:pPr>
                <a:defRPr/>
              </a:pPr>
              <a:t>4</a:t>
            </a:fld>
            <a:endParaRPr lang="de-DE" dirty="0"/>
          </a:p>
        </p:txBody>
      </p:sp>
    </p:spTree>
    <p:extLst>
      <p:ext uri="{BB962C8B-B14F-4D97-AF65-F5344CB8AC3E}">
        <p14:creationId xmlns:p14="http://schemas.microsoft.com/office/powerpoint/2010/main" val="19694677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bwMode="auto">
          <a:xfrm>
            <a:off x="0" y="2938163"/>
            <a:ext cx="9144000" cy="693352"/>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395" tIns="45696" rIns="91395" bIns="45696" numCol="1" rtlCol="0" anchor="t" anchorCtr="0" compatLnSpc="1">
            <a:prstTxWarp prst="textNoShape">
              <a:avLst/>
            </a:prstTxWarp>
          </a:bodyPr>
          <a:lstStyle/>
          <a:p>
            <a:pPr defTabSz="913950" eaLnBrk="0" hangingPunct="0"/>
            <a:endParaRPr lang="en-US">
              <a:latin typeface="Arial" pitchFamily="-112" charset="0"/>
              <a:ea typeface="Geneva" pitchFamily="-112" charset="0"/>
              <a:cs typeface="Geneva" pitchFamily="-112" charset="0"/>
            </a:endParaRPr>
          </a:p>
        </p:txBody>
      </p:sp>
      <p:sp>
        <p:nvSpPr>
          <p:cNvPr id="14" name="Rectangle 13"/>
          <p:cNvSpPr/>
          <p:nvPr/>
        </p:nvSpPr>
        <p:spPr bwMode="auto">
          <a:xfrm>
            <a:off x="1" y="1003444"/>
            <a:ext cx="9144000" cy="2353475"/>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395" tIns="45696" rIns="91395" bIns="45696" numCol="1" rtlCol="0" anchor="t" anchorCtr="0" compatLnSpc="1">
            <a:prstTxWarp prst="textNoShape">
              <a:avLst/>
            </a:prstTxWarp>
          </a:bodyPr>
          <a:lstStyle/>
          <a:p>
            <a:pPr defTabSz="913950" eaLnBrk="0" hangingPunct="0"/>
            <a:endParaRPr lang="en-US">
              <a:latin typeface="Arial" pitchFamily="-112" charset="0"/>
              <a:ea typeface="Geneva" pitchFamily="-112" charset="0"/>
              <a:cs typeface="Geneva" pitchFamily="-112" charset="0"/>
            </a:endParaRPr>
          </a:p>
        </p:txBody>
      </p:sp>
      <p:sp>
        <p:nvSpPr>
          <p:cNvPr id="39" name="TextBox 38"/>
          <p:cNvSpPr txBox="1"/>
          <p:nvPr/>
        </p:nvSpPr>
        <p:spPr>
          <a:xfrm>
            <a:off x="400539" y="1038333"/>
            <a:ext cx="8271974" cy="2662219"/>
          </a:xfrm>
          <a:prstGeom prst="rect">
            <a:avLst/>
          </a:prstGeom>
          <a:noFill/>
        </p:spPr>
        <p:txBody>
          <a:bodyPr wrap="square" lIns="91395" tIns="45696" rIns="91395" bIns="45696" rtlCol="0">
            <a:spAutoFit/>
          </a:bodyPr>
          <a:lstStyle/>
          <a:p>
            <a:r>
              <a:rPr lang="en-US" sz="1300" b="1" dirty="0" smtClean="0">
                <a:solidFill>
                  <a:srgbClr val="000000"/>
                </a:solidFill>
              </a:rPr>
              <a:t>Heidelberg</a:t>
            </a:r>
            <a:endParaRPr lang="en-US" sz="1300" b="1" dirty="0">
              <a:solidFill>
                <a:srgbClr val="000000"/>
              </a:solidFill>
            </a:endParaRPr>
          </a:p>
          <a:p>
            <a:endParaRPr lang="en-US" sz="1200" dirty="0">
              <a:solidFill>
                <a:srgbClr val="000000"/>
              </a:solidFill>
            </a:endParaRPr>
          </a:p>
          <a:p>
            <a:pPr>
              <a:lnSpc>
                <a:spcPct val="110000"/>
              </a:lnSpc>
            </a:pPr>
            <a:endParaRPr lang="en-US" sz="1200" dirty="0">
              <a:solidFill>
                <a:srgbClr val="000000"/>
              </a:solidFill>
            </a:endParaRPr>
          </a:p>
          <a:p>
            <a:pPr>
              <a:lnSpc>
                <a:spcPct val="110000"/>
              </a:lnSpc>
            </a:pPr>
            <a:endParaRPr lang="en-US" sz="1200" dirty="0">
              <a:solidFill>
                <a:srgbClr val="000000"/>
              </a:solidFill>
            </a:endParaRPr>
          </a:p>
          <a:p>
            <a:endParaRPr lang="en-US" sz="1200" dirty="0">
              <a:solidFill>
                <a:srgbClr val="000000"/>
              </a:solidFill>
            </a:endParaRPr>
          </a:p>
          <a:p>
            <a:endParaRPr lang="en-US" sz="1200" dirty="0">
              <a:solidFill>
                <a:srgbClr val="000000"/>
              </a:solidFill>
            </a:endParaRPr>
          </a:p>
          <a:p>
            <a:endParaRPr lang="en-US" sz="1200" dirty="0">
              <a:solidFill>
                <a:srgbClr val="000000"/>
              </a:solidFill>
            </a:endParaRPr>
          </a:p>
          <a:p>
            <a:endParaRPr lang="en-US" sz="1200" dirty="0">
              <a:solidFill>
                <a:srgbClr val="000000"/>
              </a:solidFill>
            </a:endParaRPr>
          </a:p>
          <a:p>
            <a:endParaRPr lang="en-US" sz="1200" dirty="0">
              <a:solidFill>
                <a:srgbClr val="000000"/>
              </a:solidFill>
            </a:endParaRPr>
          </a:p>
          <a:p>
            <a:endParaRPr lang="en-US" sz="1200" dirty="0">
              <a:solidFill>
                <a:srgbClr val="000000"/>
              </a:solidFill>
            </a:endParaRPr>
          </a:p>
          <a:p>
            <a:endParaRPr lang="en-US" sz="1200" dirty="0">
              <a:solidFill>
                <a:srgbClr val="000000"/>
              </a:solidFill>
            </a:endParaRPr>
          </a:p>
          <a:p>
            <a:endParaRPr lang="en-US" sz="1200" dirty="0">
              <a:solidFill>
                <a:srgbClr val="000000"/>
              </a:solidFill>
            </a:endParaRPr>
          </a:p>
          <a:p>
            <a:pPr>
              <a:lnSpc>
                <a:spcPct val="150000"/>
              </a:lnSpc>
            </a:pPr>
            <a:r>
              <a:rPr lang="en-US" sz="1200" dirty="0">
                <a:solidFill>
                  <a:srgbClr val="000000"/>
                </a:solidFill>
              </a:rPr>
              <a:t>+ </a:t>
            </a:r>
            <a:r>
              <a:rPr lang="en-US" sz="1200" dirty="0" smtClean="0">
                <a:solidFill>
                  <a:srgbClr val="000000"/>
                </a:solidFill>
              </a:rPr>
              <a:t>Directors’ </a:t>
            </a:r>
            <a:r>
              <a:rPr lang="en-US" sz="1200" dirty="0">
                <a:solidFill>
                  <a:srgbClr val="000000"/>
                </a:solidFill>
              </a:rPr>
              <a:t>research, core facilities and central administration;	</a:t>
            </a:r>
            <a:r>
              <a:rPr lang="en-US" sz="1200" dirty="0" smtClean="0">
                <a:solidFill>
                  <a:srgbClr val="000000"/>
                </a:solidFill>
              </a:rPr>
              <a:t>EMBO</a:t>
            </a:r>
            <a:endParaRPr lang="en-US" sz="1200" dirty="0">
              <a:solidFill>
                <a:srgbClr val="000000"/>
              </a:solidFill>
            </a:endParaRPr>
          </a:p>
        </p:txBody>
      </p:sp>
      <p:sp>
        <p:nvSpPr>
          <p:cNvPr id="25" name="Rectangle 15"/>
          <p:cNvSpPr>
            <a:spLocks/>
          </p:cNvSpPr>
          <p:nvPr/>
        </p:nvSpPr>
        <p:spPr bwMode="auto">
          <a:xfrm>
            <a:off x="2583730" y="1363663"/>
            <a:ext cx="2007320" cy="467999"/>
          </a:xfrm>
          <a:prstGeom prst="rect">
            <a:avLst/>
          </a:prstGeom>
          <a:solidFill>
            <a:schemeClr val="accent1"/>
          </a:solidFill>
          <a:ln w="9525" cap="flat">
            <a:noFill/>
            <a:miter lim="800000"/>
            <a:headEnd type="none" w="med" len="med"/>
            <a:tailEnd type="none" w="med" len="med"/>
          </a:ln>
          <a:effectLst>
            <a:outerShdw blurRad="50800" dist="38100" dir="2700000" algn="tl" rotWithShape="0">
              <a:srgbClr val="000000">
                <a:alpha val="40000"/>
              </a:srgbClr>
            </a:outerShdw>
          </a:effectLst>
        </p:spPr>
        <p:txBody>
          <a:bodyPr lIns="0" tIns="0" rIns="0" bIns="0"/>
          <a:lstStyle/>
          <a:p>
            <a:pPr algn="r">
              <a:defRPr/>
            </a:pPr>
            <a:endParaRPr lang="en-GB">
              <a:ea typeface="ヒラギノ角ゴ Pro W3" charset="-128"/>
              <a:cs typeface="+mn-cs"/>
            </a:endParaRPr>
          </a:p>
        </p:txBody>
      </p:sp>
      <p:sp>
        <p:nvSpPr>
          <p:cNvPr id="27" name="Rectangle 15"/>
          <p:cNvSpPr>
            <a:spLocks/>
          </p:cNvSpPr>
          <p:nvPr/>
        </p:nvSpPr>
        <p:spPr bwMode="auto">
          <a:xfrm>
            <a:off x="4709547" y="1363663"/>
            <a:ext cx="2016000" cy="467999"/>
          </a:xfrm>
          <a:prstGeom prst="rect">
            <a:avLst/>
          </a:prstGeom>
          <a:solidFill>
            <a:schemeClr val="accent1"/>
          </a:solidFill>
          <a:ln w="9525" cap="flat">
            <a:noFill/>
            <a:miter lim="800000"/>
            <a:headEnd type="none" w="med" len="med"/>
            <a:tailEnd type="none" w="med" len="med"/>
          </a:ln>
          <a:effectLst>
            <a:outerShdw blurRad="50800" dist="38100" dir="2700000" algn="tl" rotWithShape="0">
              <a:srgbClr val="000000">
                <a:alpha val="40000"/>
              </a:srgbClr>
            </a:outerShdw>
          </a:effectLst>
        </p:spPr>
        <p:txBody>
          <a:bodyPr lIns="0" tIns="0" rIns="0" bIns="0"/>
          <a:lstStyle/>
          <a:p>
            <a:pPr algn="r">
              <a:defRPr/>
            </a:pPr>
            <a:endParaRPr lang="en-GB">
              <a:ea typeface="ヒラギノ角ゴ Pro W3" charset="-128"/>
              <a:cs typeface="+mn-cs"/>
            </a:endParaRPr>
          </a:p>
        </p:txBody>
      </p:sp>
      <p:sp>
        <p:nvSpPr>
          <p:cNvPr id="15" name="Rectangle 3"/>
          <p:cNvSpPr>
            <a:spLocks/>
          </p:cNvSpPr>
          <p:nvPr/>
        </p:nvSpPr>
        <p:spPr bwMode="auto">
          <a:xfrm>
            <a:off x="459265" y="3770161"/>
            <a:ext cx="2016000" cy="467999"/>
          </a:xfrm>
          <a:prstGeom prst="rect">
            <a:avLst/>
          </a:prstGeom>
          <a:solidFill>
            <a:schemeClr val="accent1"/>
          </a:solidFill>
          <a:ln w="9525" cap="flat">
            <a:noFill/>
            <a:miter lim="800000"/>
            <a:headEnd type="none" w="med" len="med"/>
            <a:tailEnd type="none" w="med" len="med"/>
          </a:ln>
          <a:effectLst>
            <a:outerShdw blurRad="50800" dist="38100" dir="2700000" algn="tl" rotWithShape="0">
              <a:srgbClr val="000000">
                <a:alpha val="40000"/>
              </a:srgbClr>
            </a:outerShdw>
          </a:effectLst>
        </p:spPr>
        <p:txBody>
          <a:bodyPr lIns="0" tIns="0" rIns="0" bIns="0"/>
          <a:lstStyle/>
          <a:p>
            <a:pPr algn="r">
              <a:defRPr/>
            </a:pPr>
            <a:endParaRPr lang="en-GB">
              <a:ea typeface="ヒラギノ角ゴ Pro W3" charset="-128"/>
              <a:cs typeface="+mn-cs"/>
            </a:endParaRPr>
          </a:p>
        </p:txBody>
      </p:sp>
      <p:sp>
        <p:nvSpPr>
          <p:cNvPr id="17" name="Rectangle 6"/>
          <p:cNvSpPr>
            <a:spLocks/>
          </p:cNvSpPr>
          <p:nvPr/>
        </p:nvSpPr>
        <p:spPr bwMode="auto">
          <a:xfrm>
            <a:off x="2576865" y="3770161"/>
            <a:ext cx="2016000" cy="474097"/>
          </a:xfrm>
          <a:prstGeom prst="rect">
            <a:avLst/>
          </a:prstGeom>
          <a:solidFill>
            <a:schemeClr val="accent1"/>
          </a:solidFill>
          <a:ln w="9525" cap="flat">
            <a:noFill/>
            <a:miter lim="800000"/>
            <a:headEnd type="none" w="med" len="med"/>
            <a:tailEnd type="none" w="med" len="med"/>
          </a:ln>
          <a:effectLst>
            <a:outerShdw blurRad="50800" dist="38100" dir="2700000" algn="tl" rotWithShape="0">
              <a:srgbClr val="000000">
                <a:alpha val="40000"/>
              </a:srgbClr>
            </a:outerShdw>
          </a:effectLst>
        </p:spPr>
        <p:txBody>
          <a:bodyPr lIns="0" tIns="0" rIns="0" bIns="0"/>
          <a:lstStyle/>
          <a:p>
            <a:pPr algn="r">
              <a:defRPr/>
            </a:pPr>
            <a:endParaRPr lang="en-GB">
              <a:ea typeface="ヒラギノ角ゴ Pro W3" charset="-128"/>
              <a:cs typeface="+mn-cs"/>
            </a:endParaRPr>
          </a:p>
        </p:txBody>
      </p:sp>
      <p:sp>
        <p:nvSpPr>
          <p:cNvPr id="19" name="Rectangle 9"/>
          <p:cNvSpPr>
            <a:spLocks/>
          </p:cNvSpPr>
          <p:nvPr/>
        </p:nvSpPr>
        <p:spPr bwMode="auto">
          <a:xfrm>
            <a:off x="6829528" y="3770161"/>
            <a:ext cx="2022371" cy="482291"/>
          </a:xfrm>
          <a:prstGeom prst="rect">
            <a:avLst/>
          </a:prstGeom>
          <a:solidFill>
            <a:schemeClr val="accent1"/>
          </a:solidFill>
          <a:ln w="9525" cap="flat">
            <a:noFill/>
            <a:miter lim="800000"/>
            <a:headEnd type="none" w="med" len="med"/>
            <a:tailEnd type="none" w="med" len="med"/>
          </a:ln>
          <a:effectLst>
            <a:outerShdw blurRad="50800" dist="38100" dir="2700000" algn="tl" rotWithShape="0">
              <a:srgbClr val="000000">
                <a:alpha val="40000"/>
              </a:srgbClr>
            </a:outerShdw>
          </a:effectLst>
        </p:spPr>
        <p:txBody>
          <a:bodyPr lIns="0" tIns="0" rIns="0" bIns="0"/>
          <a:lstStyle/>
          <a:p>
            <a:pPr algn="r">
              <a:defRPr/>
            </a:pPr>
            <a:endParaRPr lang="en-GB">
              <a:ea typeface="ヒラギノ角ゴ Pro W3" charset="-128"/>
              <a:cs typeface="+mn-cs"/>
            </a:endParaRPr>
          </a:p>
        </p:txBody>
      </p:sp>
      <p:sp>
        <p:nvSpPr>
          <p:cNvPr id="21" name="Rectangle 12"/>
          <p:cNvSpPr>
            <a:spLocks/>
          </p:cNvSpPr>
          <p:nvPr/>
        </p:nvSpPr>
        <p:spPr bwMode="auto">
          <a:xfrm>
            <a:off x="4709547" y="3770161"/>
            <a:ext cx="2016000" cy="482291"/>
          </a:xfrm>
          <a:prstGeom prst="rect">
            <a:avLst/>
          </a:prstGeom>
          <a:solidFill>
            <a:schemeClr val="accent1"/>
          </a:solidFill>
          <a:ln w="9525" cap="flat">
            <a:noFill/>
            <a:miter lim="800000"/>
            <a:headEnd type="none" w="med" len="med"/>
            <a:tailEnd type="none" w="med" len="med"/>
          </a:ln>
          <a:effectLst>
            <a:outerShdw blurRad="50800" dist="38100" dir="2700000" algn="tl" rotWithShape="0">
              <a:srgbClr val="000000">
                <a:alpha val="40000"/>
              </a:srgbClr>
            </a:outerShdw>
          </a:effectLst>
        </p:spPr>
        <p:txBody>
          <a:bodyPr lIns="0" tIns="0" rIns="0" bIns="0"/>
          <a:lstStyle/>
          <a:p>
            <a:pPr algn="r">
              <a:defRPr/>
            </a:pPr>
            <a:endParaRPr lang="en-GB">
              <a:ea typeface="ヒラギノ角ゴ Pro W3" charset="-128"/>
              <a:cs typeface="+mn-cs"/>
            </a:endParaRPr>
          </a:p>
        </p:txBody>
      </p:sp>
      <p:sp>
        <p:nvSpPr>
          <p:cNvPr id="2" name="Title 1"/>
          <p:cNvSpPr>
            <a:spLocks noGrp="1"/>
          </p:cNvSpPr>
          <p:nvPr>
            <p:ph type="title"/>
          </p:nvPr>
        </p:nvSpPr>
        <p:spPr/>
        <p:txBody>
          <a:bodyPr/>
          <a:lstStyle/>
          <a:p>
            <a:r>
              <a:rPr lang="en-US" dirty="0">
                <a:latin typeface="Arial" charset="0"/>
                <a:cs typeface="Geneva" charset="0"/>
              </a:rPr>
              <a:t>The </a:t>
            </a:r>
            <a:r>
              <a:rPr lang="en-US" dirty="0" smtClean="0">
                <a:latin typeface="Arial" charset="0"/>
                <a:cs typeface="Geneva" charset="0"/>
              </a:rPr>
              <a:t>EMBL Research </a:t>
            </a:r>
            <a:r>
              <a:rPr lang="en-US" dirty="0">
                <a:latin typeface="Arial" charset="0"/>
                <a:cs typeface="Geneva" charset="0"/>
              </a:rPr>
              <a:t>U</a:t>
            </a:r>
            <a:r>
              <a:rPr lang="en-US" dirty="0" smtClean="0">
                <a:latin typeface="Arial" charset="0"/>
                <a:cs typeface="Geneva" charset="0"/>
              </a:rPr>
              <a:t>nits</a:t>
            </a:r>
            <a:endParaRPr lang="en-US" dirty="0"/>
          </a:p>
        </p:txBody>
      </p:sp>
      <p:sp>
        <p:nvSpPr>
          <p:cNvPr id="4" name="Slide Number Placeholder 3"/>
          <p:cNvSpPr>
            <a:spLocks noGrp="1"/>
          </p:cNvSpPr>
          <p:nvPr>
            <p:ph type="sldNum" sz="quarter" idx="11"/>
          </p:nvPr>
        </p:nvSpPr>
        <p:spPr/>
        <p:txBody>
          <a:bodyPr/>
          <a:lstStyle/>
          <a:p>
            <a:pPr>
              <a:defRPr/>
            </a:pPr>
            <a:fld id="{41EE0480-9F39-9045-90FA-84C05723978D}" type="slidenum">
              <a:rPr lang="de-DE" smtClean="0"/>
              <a:pPr>
                <a:defRPr/>
              </a:pPr>
              <a:t>5</a:t>
            </a:fld>
            <a:endParaRPr lang="de-DE" dirty="0"/>
          </a:p>
        </p:txBody>
      </p:sp>
      <p:pic>
        <p:nvPicPr>
          <p:cNvPr id="6" name="Picture 5"/>
          <p:cNvPicPr>
            <a:picLocks/>
          </p:cNvPicPr>
          <p:nvPr/>
        </p:nvPicPr>
        <p:blipFill rotWithShape="1">
          <a:blip r:embed="rId3" cstate="screen">
            <a:extLst>
              <a:ext uri="{28A0092B-C50C-407E-A947-70E740481C1C}">
                <a14:useLocalDpi xmlns:a14="http://schemas.microsoft.com/office/drawing/2010/main"/>
              </a:ext>
            </a:extLst>
          </a:blip>
          <a:srcRect/>
          <a:stretch/>
        </p:blipFill>
        <p:spPr>
          <a:xfrm>
            <a:off x="459265" y="1812795"/>
            <a:ext cx="2017236" cy="1451105"/>
          </a:xfrm>
          <a:prstGeom prst="rect">
            <a:avLst/>
          </a:prstGeom>
          <a:noFill/>
          <a:ln>
            <a:noFill/>
          </a:ln>
          <a:effectLst>
            <a:outerShdw blurRad="50800" dist="38100" dir="2700000" algn="tl" rotWithShape="0">
              <a:srgbClr val="000000">
                <a:alpha val="40000"/>
              </a:srgbClr>
            </a:outerShdw>
          </a:effectLst>
        </p:spPr>
      </p:pic>
      <p:pic>
        <p:nvPicPr>
          <p:cNvPr id="7" name="Picture 6"/>
          <p:cNvPicPr>
            <a:picLocks/>
          </p:cNvPicPr>
          <p:nvPr/>
        </p:nvPicPr>
        <p:blipFill rotWithShape="1">
          <a:blip r:embed="rId4" cstate="screen">
            <a:extLst>
              <a:ext uri="{28A0092B-C50C-407E-A947-70E740481C1C}">
                <a14:useLocalDpi xmlns:a14="http://schemas.microsoft.com/office/drawing/2010/main"/>
              </a:ext>
            </a:extLst>
          </a:blip>
          <a:srcRect t="-1"/>
          <a:stretch/>
        </p:blipFill>
        <p:spPr>
          <a:xfrm>
            <a:off x="2583730" y="1831820"/>
            <a:ext cx="2016000" cy="1432080"/>
          </a:xfrm>
          <a:prstGeom prst="rect">
            <a:avLst/>
          </a:prstGeom>
          <a:noFill/>
          <a:ln>
            <a:noFill/>
          </a:ln>
          <a:effectLst>
            <a:outerShdw blurRad="50800" dist="38100" dir="2700000" algn="tl" rotWithShape="0">
              <a:srgbClr val="000000">
                <a:alpha val="40000"/>
              </a:srgbClr>
            </a:outerShdw>
          </a:effectLst>
        </p:spPr>
      </p:pic>
      <p:pic>
        <p:nvPicPr>
          <p:cNvPr id="8" name="Picture 7"/>
          <p:cNvPicPr>
            <a:picLocks/>
          </p:cNvPicPr>
          <p:nvPr/>
        </p:nvPicPr>
        <p:blipFill rotWithShape="1">
          <a:blip r:embed="rId5" cstate="screen">
            <a:extLst>
              <a:ext uri="{28A0092B-C50C-407E-A947-70E740481C1C}">
                <a14:useLocalDpi xmlns:a14="http://schemas.microsoft.com/office/drawing/2010/main"/>
              </a:ext>
            </a:extLst>
          </a:blip>
          <a:srcRect t="-3"/>
          <a:stretch/>
        </p:blipFill>
        <p:spPr>
          <a:xfrm>
            <a:off x="4709547" y="1831820"/>
            <a:ext cx="2016000" cy="1432080"/>
          </a:xfrm>
          <a:prstGeom prst="rect">
            <a:avLst/>
          </a:prstGeom>
          <a:noFill/>
          <a:ln>
            <a:noFill/>
          </a:ln>
          <a:effectLst>
            <a:outerShdw blurRad="50800" dist="38100" dir="2700000" algn="tl" rotWithShape="0">
              <a:srgbClr val="000000">
                <a:alpha val="40000"/>
              </a:srgbClr>
            </a:outerShdw>
          </a:effectLst>
        </p:spPr>
      </p:pic>
      <p:pic>
        <p:nvPicPr>
          <p:cNvPr id="10" name="Picture 19"/>
          <p:cNvPicPr>
            <a:picLocks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709547" y="4235824"/>
            <a:ext cx="2013981" cy="1447164"/>
          </a:xfrm>
          <a:prstGeom prst="rect">
            <a:avLst/>
          </a:prstGeom>
          <a:noFill/>
          <a:ln>
            <a:noFill/>
          </a:ln>
          <a:effectLst>
            <a:outerShdw blurRad="50800" dist="38100" dir="2700000" algn="tl" rotWithShape="0">
              <a:srgbClr val="000000">
                <a:alpha val="40000"/>
              </a:srgbClr>
            </a:outerShdw>
          </a:effectLst>
        </p:spPr>
      </p:pic>
      <p:pic>
        <p:nvPicPr>
          <p:cNvPr id="13" name="Picture 23"/>
          <p:cNvPicPr>
            <a:picLocks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6829534" y="4248114"/>
            <a:ext cx="2028716" cy="1435474"/>
          </a:xfrm>
          <a:prstGeom prst="rect">
            <a:avLst/>
          </a:prstGeom>
          <a:noFill/>
          <a:ln>
            <a:noFill/>
          </a:ln>
          <a:effectLst>
            <a:outerShdw blurRad="50800" dist="38100" dir="2700000" algn="tl" rotWithShape="0">
              <a:srgbClr val="000000">
                <a:alpha val="40000"/>
              </a:srgbClr>
            </a:outerShdw>
          </a:effectLst>
        </p:spPr>
      </p:pic>
      <p:sp>
        <p:nvSpPr>
          <p:cNvPr id="16" name="Rectangle 5"/>
          <p:cNvSpPr>
            <a:spLocks/>
          </p:cNvSpPr>
          <p:nvPr/>
        </p:nvSpPr>
        <p:spPr bwMode="auto">
          <a:xfrm>
            <a:off x="549381" y="3805911"/>
            <a:ext cx="1782097" cy="2435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lstStyle/>
          <a:p>
            <a:r>
              <a:rPr lang="en-US" sz="1300" dirty="0">
                <a:solidFill>
                  <a:srgbClr val="FFFFFF"/>
                </a:solidFill>
                <a:cs typeface="Arial" charset="0"/>
              </a:rPr>
              <a:t>Structural biology </a:t>
            </a:r>
            <a:r>
              <a:rPr lang="en-US" sz="1300" dirty="0" smtClean="0">
                <a:solidFill>
                  <a:srgbClr val="FFFFFF"/>
                </a:solidFill>
                <a:cs typeface="Arial" charset="0"/>
              </a:rPr>
              <a:t> </a:t>
            </a:r>
            <a:br>
              <a:rPr lang="en-US" sz="1300" dirty="0" smtClean="0">
                <a:solidFill>
                  <a:srgbClr val="FFFFFF"/>
                </a:solidFill>
                <a:cs typeface="Arial" charset="0"/>
              </a:rPr>
            </a:br>
            <a:r>
              <a:rPr lang="en-US" sz="1300" dirty="0" smtClean="0">
                <a:solidFill>
                  <a:srgbClr val="FFFFFF"/>
                </a:solidFill>
                <a:cs typeface="Arial" charset="0"/>
              </a:rPr>
              <a:t>– Hamburg</a:t>
            </a:r>
            <a:endParaRPr lang="en-US" sz="1300" dirty="0">
              <a:solidFill>
                <a:srgbClr val="FFFFFF"/>
              </a:solidFill>
              <a:cs typeface="Arial" charset="0"/>
            </a:endParaRPr>
          </a:p>
        </p:txBody>
      </p:sp>
      <p:sp>
        <p:nvSpPr>
          <p:cNvPr id="18" name="Rectangle 8"/>
          <p:cNvSpPr>
            <a:spLocks/>
          </p:cNvSpPr>
          <p:nvPr/>
        </p:nvSpPr>
        <p:spPr bwMode="auto">
          <a:xfrm>
            <a:off x="2667205" y="3805567"/>
            <a:ext cx="1710089" cy="2520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lstStyle/>
          <a:p>
            <a:r>
              <a:rPr lang="en-US" sz="1300" dirty="0">
                <a:solidFill>
                  <a:srgbClr val="FFFFFF"/>
                </a:solidFill>
                <a:cs typeface="Arial" charset="0"/>
              </a:rPr>
              <a:t>Structural biology </a:t>
            </a:r>
            <a:r>
              <a:rPr lang="en-US" sz="1300" dirty="0" smtClean="0">
                <a:solidFill>
                  <a:srgbClr val="FFFFFF"/>
                </a:solidFill>
                <a:cs typeface="Arial" charset="0"/>
              </a:rPr>
              <a:t/>
            </a:r>
            <a:br>
              <a:rPr lang="en-US" sz="1300" dirty="0" smtClean="0">
                <a:solidFill>
                  <a:srgbClr val="FFFFFF"/>
                </a:solidFill>
                <a:cs typeface="Arial" charset="0"/>
              </a:rPr>
            </a:br>
            <a:r>
              <a:rPr lang="en-US" sz="1300" dirty="0" smtClean="0">
                <a:solidFill>
                  <a:srgbClr val="FFFFFF"/>
                </a:solidFill>
                <a:cs typeface="Arial" charset="0"/>
              </a:rPr>
              <a:t>– </a:t>
            </a:r>
            <a:r>
              <a:rPr lang="en-US" sz="1300" dirty="0">
                <a:solidFill>
                  <a:srgbClr val="FFFFFF"/>
                </a:solidFill>
                <a:cs typeface="Arial" charset="0"/>
              </a:rPr>
              <a:t>Grenoble</a:t>
            </a:r>
          </a:p>
        </p:txBody>
      </p:sp>
      <p:sp>
        <p:nvSpPr>
          <p:cNvPr id="20" name="Rectangle 11"/>
          <p:cNvSpPr>
            <a:spLocks/>
          </p:cNvSpPr>
          <p:nvPr/>
        </p:nvSpPr>
        <p:spPr bwMode="auto">
          <a:xfrm>
            <a:off x="6918154" y="3805911"/>
            <a:ext cx="1855093" cy="2435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lstStyle/>
          <a:p>
            <a:r>
              <a:rPr lang="en-US" sz="1300" dirty="0">
                <a:solidFill>
                  <a:srgbClr val="FFFFFF"/>
                </a:solidFill>
                <a:cs typeface="Arial" charset="0"/>
              </a:rPr>
              <a:t>Mouse biology </a:t>
            </a:r>
            <a:r>
              <a:rPr lang="en-US" sz="1300" dirty="0" smtClean="0">
                <a:solidFill>
                  <a:srgbClr val="FFFFFF"/>
                </a:solidFill>
                <a:cs typeface="Arial" charset="0"/>
              </a:rPr>
              <a:t/>
            </a:r>
            <a:br>
              <a:rPr lang="en-US" sz="1300" dirty="0" smtClean="0">
                <a:solidFill>
                  <a:srgbClr val="FFFFFF"/>
                </a:solidFill>
                <a:cs typeface="Arial" charset="0"/>
              </a:rPr>
            </a:br>
            <a:r>
              <a:rPr lang="en-US" sz="1300" dirty="0" smtClean="0">
                <a:solidFill>
                  <a:srgbClr val="FFFFFF"/>
                </a:solidFill>
                <a:cs typeface="Arial" charset="0"/>
              </a:rPr>
              <a:t>– </a:t>
            </a:r>
            <a:r>
              <a:rPr lang="en-US" sz="1300" dirty="0" err="1">
                <a:solidFill>
                  <a:srgbClr val="FFFFFF"/>
                </a:solidFill>
                <a:cs typeface="Arial" charset="0"/>
              </a:rPr>
              <a:t>Monterotondo</a:t>
            </a:r>
            <a:endParaRPr lang="en-US" sz="1300" dirty="0">
              <a:solidFill>
                <a:srgbClr val="FFFFFF"/>
              </a:solidFill>
              <a:cs typeface="Arial" charset="0"/>
            </a:endParaRPr>
          </a:p>
        </p:txBody>
      </p:sp>
      <p:sp>
        <p:nvSpPr>
          <p:cNvPr id="26" name="Rectangle 17"/>
          <p:cNvSpPr>
            <a:spLocks/>
          </p:cNvSpPr>
          <p:nvPr/>
        </p:nvSpPr>
        <p:spPr bwMode="auto">
          <a:xfrm>
            <a:off x="2655962" y="1507904"/>
            <a:ext cx="1948184" cy="2435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lstStyle/>
          <a:p>
            <a:pPr>
              <a:spcBef>
                <a:spcPts val="900"/>
              </a:spcBef>
            </a:pPr>
            <a:r>
              <a:rPr lang="en-US" sz="1300" dirty="0">
                <a:solidFill>
                  <a:srgbClr val="FFFFFF"/>
                </a:solidFill>
                <a:cs typeface="Arial" charset="0"/>
              </a:rPr>
              <a:t>Developmental biology</a:t>
            </a:r>
          </a:p>
        </p:txBody>
      </p:sp>
      <p:sp>
        <p:nvSpPr>
          <p:cNvPr id="28" name="Rectangle 17"/>
          <p:cNvSpPr>
            <a:spLocks/>
          </p:cNvSpPr>
          <p:nvPr/>
        </p:nvSpPr>
        <p:spPr bwMode="auto">
          <a:xfrm>
            <a:off x="4789029" y="1507904"/>
            <a:ext cx="1948184" cy="2435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lstStyle/>
          <a:p>
            <a:pPr>
              <a:spcBef>
                <a:spcPts val="900"/>
              </a:spcBef>
            </a:pPr>
            <a:r>
              <a:rPr lang="en-US" sz="1300" dirty="0">
                <a:solidFill>
                  <a:srgbClr val="FFFFFF"/>
                </a:solidFill>
                <a:cs typeface="Arial" charset="0"/>
              </a:rPr>
              <a:t>Genome biology</a:t>
            </a:r>
          </a:p>
        </p:txBody>
      </p:sp>
      <p:pic>
        <p:nvPicPr>
          <p:cNvPr id="34" name="Picture 33"/>
          <p:cNvPicPr>
            <a:picLocks/>
          </p:cNvPicPr>
          <p:nvPr/>
        </p:nvPicPr>
        <p:blipFill rotWithShape="1">
          <a:blip r:embed="rId8" cstate="screen">
            <a:extLst>
              <a:ext uri="{28A0092B-C50C-407E-A947-70E740481C1C}">
                <a14:useLocalDpi xmlns:a14="http://schemas.microsoft.com/office/drawing/2010/main"/>
              </a:ext>
            </a:extLst>
          </a:blip>
          <a:srcRect/>
          <a:stretch/>
        </p:blipFill>
        <p:spPr>
          <a:xfrm>
            <a:off x="2578099" y="4220882"/>
            <a:ext cx="2016313" cy="1467232"/>
          </a:xfrm>
          <a:prstGeom prst="rect">
            <a:avLst/>
          </a:prstGeom>
          <a:effectLst>
            <a:outerShdw blurRad="50800" dist="38100" dir="2700000" algn="tl" rotWithShape="0">
              <a:srgbClr val="000000">
                <a:alpha val="40000"/>
              </a:srgbClr>
            </a:outerShdw>
          </a:effectLst>
        </p:spPr>
      </p:pic>
      <p:pic>
        <p:nvPicPr>
          <p:cNvPr id="36" name="Picture 35"/>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8247239" y="5274282"/>
            <a:ext cx="616364" cy="402167"/>
          </a:xfrm>
          <a:prstGeom prst="rect">
            <a:avLst/>
          </a:prstGeom>
          <a:noFill/>
          <a:ln>
            <a:noFill/>
          </a:ln>
        </p:spPr>
      </p:pic>
      <p:sp>
        <p:nvSpPr>
          <p:cNvPr id="31" name="Rectangle 4"/>
          <p:cNvSpPr>
            <a:spLocks/>
          </p:cNvSpPr>
          <p:nvPr/>
        </p:nvSpPr>
        <p:spPr bwMode="auto">
          <a:xfrm>
            <a:off x="496765" y="5727404"/>
            <a:ext cx="2062773" cy="444500"/>
          </a:xfrm>
          <a:prstGeom prst="rect">
            <a:avLst/>
          </a:prstGeom>
          <a:noFill/>
          <a:ln>
            <a:noFill/>
          </a:ln>
          <a:extLst/>
        </p:spPr>
        <p:txBody>
          <a:bodyPr lIns="0" tIns="0" rIns="0" bIns="0"/>
          <a:lstStyle/>
          <a:p>
            <a:pPr>
              <a:defRPr/>
            </a:pPr>
            <a:r>
              <a:rPr lang="en-US" sz="1300" dirty="0">
                <a:solidFill>
                  <a:schemeClr val="accent4"/>
                </a:solidFill>
                <a:latin typeface="Arial"/>
                <a:cs typeface="Arial"/>
                <a:sym typeface="Arial Bold" charset="0"/>
              </a:rPr>
              <a:t>DESY – European XFEL</a:t>
            </a:r>
          </a:p>
          <a:p>
            <a:pPr>
              <a:defRPr/>
            </a:pPr>
            <a:r>
              <a:rPr lang="en-US" sz="1300" dirty="0">
                <a:solidFill>
                  <a:schemeClr val="accent4"/>
                </a:solidFill>
                <a:latin typeface="Arial"/>
                <a:cs typeface="Arial"/>
                <a:sym typeface="Arial Bold" charset="0"/>
              </a:rPr>
              <a:t>CSSB</a:t>
            </a:r>
          </a:p>
        </p:txBody>
      </p:sp>
      <p:sp>
        <p:nvSpPr>
          <p:cNvPr id="32" name="Rectangle 7"/>
          <p:cNvSpPr>
            <a:spLocks/>
          </p:cNvSpPr>
          <p:nvPr/>
        </p:nvSpPr>
        <p:spPr bwMode="auto">
          <a:xfrm>
            <a:off x="2590801" y="5727404"/>
            <a:ext cx="2069123" cy="444500"/>
          </a:xfrm>
          <a:prstGeom prst="rect">
            <a:avLst/>
          </a:prstGeom>
          <a:noFill/>
          <a:ln>
            <a:noFill/>
          </a:ln>
          <a:extLst/>
        </p:spPr>
        <p:txBody>
          <a:bodyPr lIns="0" tIns="0" rIns="0" bIns="0"/>
          <a:lstStyle/>
          <a:p>
            <a:pPr>
              <a:defRPr/>
            </a:pPr>
            <a:r>
              <a:rPr lang="en-US" sz="1300" dirty="0">
                <a:solidFill>
                  <a:schemeClr val="accent4"/>
                </a:solidFill>
                <a:latin typeface="Arial"/>
                <a:cs typeface="Arial"/>
                <a:sym typeface="Arial Bold" charset="0"/>
              </a:rPr>
              <a:t>ILL, ESRF, IBS, </a:t>
            </a:r>
            <a:r>
              <a:rPr lang="en-US" sz="1300" dirty="0" smtClean="0">
                <a:solidFill>
                  <a:schemeClr val="accent4"/>
                </a:solidFill>
                <a:latin typeface="Arial"/>
                <a:cs typeface="Arial"/>
                <a:sym typeface="Arial Bold" charset="0"/>
              </a:rPr>
              <a:t>PSB</a:t>
            </a:r>
            <a:endParaRPr lang="en-US" sz="1300" dirty="0">
              <a:solidFill>
                <a:schemeClr val="accent4"/>
              </a:solidFill>
              <a:latin typeface="Arial"/>
              <a:cs typeface="Arial"/>
              <a:sym typeface="Arial Bold" charset="0"/>
            </a:endParaRPr>
          </a:p>
        </p:txBody>
      </p:sp>
      <p:sp>
        <p:nvSpPr>
          <p:cNvPr id="33" name="Rectangle 10"/>
          <p:cNvSpPr>
            <a:spLocks/>
          </p:cNvSpPr>
          <p:nvPr/>
        </p:nvSpPr>
        <p:spPr bwMode="auto">
          <a:xfrm>
            <a:off x="6818691" y="5727404"/>
            <a:ext cx="2033954" cy="444500"/>
          </a:xfrm>
          <a:prstGeom prst="rect">
            <a:avLst/>
          </a:prstGeom>
          <a:noFill/>
          <a:ln>
            <a:noFill/>
          </a:ln>
          <a:extLst/>
        </p:spPr>
        <p:txBody>
          <a:bodyPr lIns="0" tIns="0" rIns="0" bIns="0"/>
          <a:lstStyle/>
          <a:p>
            <a:pPr>
              <a:defRPr/>
            </a:pPr>
            <a:r>
              <a:rPr lang="en-US" sz="1300" dirty="0">
                <a:solidFill>
                  <a:schemeClr val="accent4"/>
                </a:solidFill>
                <a:latin typeface="Arial"/>
                <a:cs typeface="Arial"/>
                <a:sym typeface="Arial Bold" charset="0"/>
              </a:rPr>
              <a:t>EMMA, CNR</a:t>
            </a:r>
          </a:p>
        </p:txBody>
      </p:sp>
      <p:sp>
        <p:nvSpPr>
          <p:cNvPr id="37" name="Rectangle 13"/>
          <p:cNvSpPr>
            <a:spLocks/>
          </p:cNvSpPr>
          <p:nvPr/>
        </p:nvSpPr>
        <p:spPr bwMode="auto">
          <a:xfrm>
            <a:off x="4724274" y="5727409"/>
            <a:ext cx="1791804" cy="406401"/>
          </a:xfrm>
          <a:prstGeom prst="rect">
            <a:avLst/>
          </a:prstGeom>
          <a:noFill/>
          <a:ln>
            <a:noFill/>
          </a:ln>
          <a:extLst/>
        </p:spPr>
        <p:txBody>
          <a:bodyPr lIns="0" tIns="0" rIns="0" bIns="0"/>
          <a:lstStyle/>
          <a:p>
            <a:pPr>
              <a:defRPr/>
            </a:pPr>
            <a:r>
              <a:rPr lang="en-US" sz="1300" dirty="0" err="1">
                <a:solidFill>
                  <a:srgbClr val="000000"/>
                </a:solidFill>
                <a:latin typeface="Arial"/>
                <a:cs typeface="Arial"/>
              </a:rPr>
              <a:t>Wellcome</a:t>
            </a:r>
            <a:r>
              <a:rPr lang="en-US" sz="1300" dirty="0">
                <a:solidFill>
                  <a:srgbClr val="000000"/>
                </a:solidFill>
                <a:latin typeface="Arial"/>
                <a:cs typeface="Arial"/>
              </a:rPr>
              <a:t> Trust </a:t>
            </a:r>
            <a:r>
              <a:rPr lang="en-US" sz="1300" dirty="0">
                <a:solidFill>
                  <a:schemeClr val="accent4"/>
                </a:solidFill>
                <a:latin typeface="Arial"/>
                <a:cs typeface="Arial"/>
                <a:sym typeface="Arial Bold" charset="0"/>
              </a:rPr>
              <a:t>Sanger Institute</a:t>
            </a:r>
          </a:p>
        </p:txBody>
      </p:sp>
      <p:sp>
        <p:nvSpPr>
          <p:cNvPr id="42" name="Rectangle 3"/>
          <p:cNvSpPr>
            <a:spLocks/>
          </p:cNvSpPr>
          <p:nvPr/>
        </p:nvSpPr>
        <p:spPr bwMode="auto">
          <a:xfrm>
            <a:off x="5730362" y="5287389"/>
            <a:ext cx="994834" cy="389467"/>
          </a:xfrm>
          <a:prstGeom prst="rect">
            <a:avLst/>
          </a:prstGeom>
          <a:solidFill>
            <a:schemeClr val="accent3"/>
          </a:solidFill>
          <a:ln w="9525" cap="flat">
            <a:noFill/>
            <a:miter lim="800000"/>
            <a:headEnd type="none" w="med" len="med"/>
            <a:tailEnd type="none" w="med" len="med"/>
          </a:ln>
          <a:effectLst/>
        </p:spPr>
        <p:txBody>
          <a:bodyPr lIns="0" tIns="0" rIns="0" bIns="0"/>
          <a:lstStyle/>
          <a:p>
            <a:pPr algn="r">
              <a:defRPr/>
            </a:pPr>
            <a:endParaRPr lang="en-GB">
              <a:ea typeface="ヒラギノ角ゴ Pro W3" charset="-128"/>
              <a:cs typeface="+mn-cs"/>
            </a:endParaRPr>
          </a:p>
        </p:txBody>
      </p:sp>
      <p:pic>
        <p:nvPicPr>
          <p:cNvPr id="43" name="Picture 42" descr="EMBL_EBI_logo.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811830" y="5363717"/>
            <a:ext cx="773668" cy="249378"/>
          </a:xfrm>
          <a:prstGeom prst="rect">
            <a:avLst/>
          </a:prstGeom>
        </p:spPr>
      </p:pic>
      <p:sp>
        <p:nvSpPr>
          <p:cNvPr id="44" name="Rectangle 14"/>
          <p:cNvSpPr>
            <a:spLocks/>
          </p:cNvSpPr>
          <p:nvPr/>
        </p:nvSpPr>
        <p:spPr bwMode="auto">
          <a:xfrm>
            <a:off x="4795017" y="3805567"/>
            <a:ext cx="1944216" cy="2520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lstStyle/>
          <a:p>
            <a:r>
              <a:rPr lang="en-US" sz="1300" dirty="0">
                <a:solidFill>
                  <a:srgbClr val="FFFFFF"/>
                </a:solidFill>
                <a:cs typeface="Arial" charset="0"/>
              </a:rPr>
              <a:t>European Bioinformatics Institute </a:t>
            </a:r>
            <a:r>
              <a:rPr lang="en-US" sz="1300" dirty="0" smtClean="0">
                <a:solidFill>
                  <a:srgbClr val="FFFFFF"/>
                </a:solidFill>
                <a:cs typeface="Arial" charset="0"/>
              </a:rPr>
              <a:t>– </a:t>
            </a:r>
            <a:r>
              <a:rPr lang="en-US" sz="1300" dirty="0" err="1" smtClean="0">
                <a:solidFill>
                  <a:srgbClr val="FFFFFF"/>
                </a:solidFill>
                <a:cs typeface="Arial" charset="0"/>
              </a:rPr>
              <a:t>Hinxton</a:t>
            </a:r>
            <a:endParaRPr lang="en-US" sz="1300" dirty="0">
              <a:solidFill>
                <a:srgbClr val="FFFFFF"/>
              </a:solidFill>
              <a:cs typeface="Arial" charset="0"/>
            </a:endParaRPr>
          </a:p>
        </p:txBody>
      </p:sp>
      <p:pic>
        <p:nvPicPr>
          <p:cNvPr id="38" name="Picture 37"/>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463209" y="4226249"/>
            <a:ext cx="2013291" cy="1459865"/>
          </a:xfrm>
          <a:prstGeom prst="rect">
            <a:avLst/>
          </a:prstGeom>
          <a:effectLst>
            <a:outerShdw blurRad="50800" dist="38100" dir="2700000" algn="tl" rotWithShape="0">
              <a:srgbClr val="000000">
                <a:alpha val="40000"/>
              </a:srgbClr>
            </a:outerShdw>
          </a:effectLst>
        </p:spPr>
      </p:pic>
      <p:pic>
        <p:nvPicPr>
          <p:cNvPr id="35" name="Picture 34"/>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457201" y="5137518"/>
            <a:ext cx="280886" cy="546099"/>
          </a:xfrm>
          <a:prstGeom prst="rect">
            <a:avLst/>
          </a:prstGeom>
        </p:spPr>
      </p:pic>
      <p:sp>
        <p:nvSpPr>
          <p:cNvPr id="23" name="Rectangle 15"/>
          <p:cNvSpPr>
            <a:spLocks/>
          </p:cNvSpPr>
          <p:nvPr/>
        </p:nvSpPr>
        <p:spPr bwMode="auto">
          <a:xfrm>
            <a:off x="461433" y="1359430"/>
            <a:ext cx="2015067" cy="467999"/>
          </a:xfrm>
          <a:prstGeom prst="rect">
            <a:avLst/>
          </a:prstGeom>
          <a:solidFill>
            <a:schemeClr val="accent1"/>
          </a:solidFill>
          <a:ln w="9525" cap="flat">
            <a:noFill/>
            <a:miter lim="800000"/>
            <a:headEnd type="none" w="med" len="med"/>
            <a:tailEnd type="none" w="med" len="med"/>
          </a:ln>
          <a:effectLst>
            <a:outerShdw blurRad="50800" dist="38100" dir="2700000" algn="tl" rotWithShape="0">
              <a:srgbClr val="000000">
                <a:alpha val="40000"/>
              </a:srgbClr>
            </a:outerShdw>
          </a:effectLst>
        </p:spPr>
        <p:txBody>
          <a:bodyPr lIns="0" tIns="0" rIns="0" bIns="0"/>
          <a:lstStyle/>
          <a:p>
            <a:pPr algn="r">
              <a:defRPr/>
            </a:pPr>
            <a:endParaRPr lang="en-GB">
              <a:ea typeface="ヒラギノ角ゴ Pro W3" charset="-128"/>
              <a:cs typeface="+mn-cs"/>
            </a:endParaRPr>
          </a:p>
        </p:txBody>
      </p:sp>
      <p:sp>
        <p:nvSpPr>
          <p:cNvPr id="24" name="Rectangle 17"/>
          <p:cNvSpPr>
            <a:spLocks/>
          </p:cNvSpPr>
          <p:nvPr/>
        </p:nvSpPr>
        <p:spPr bwMode="auto">
          <a:xfrm>
            <a:off x="531274" y="1399945"/>
            <a:ext cx="1948184" cy="2435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lstStyle/>
          <a:p>
            <a:pPr>
              <a:spcBef>
                <a:spcPts val="900"/>
              </a:spcBef>
            </a:pPr>
            <a:r>
              <a:rPr lang="en-US" sz="1300" dirty="0">
                <a:solidFill>
                  <a:srgbClr val="FFFFFF"/>
                </a:solidFill>
                <a:cs typeface="Arial" charset="0"/>
              </a:rPr>
              <a:t>Cell biology and biophysics</a:t>
            </a:r>
          </a:p>
        </p:txBody>
      </p:sp>
      <p:sp>
        <p:nvSpPr>
          <p:cNvPr id="29" name="Rectangle 15"/>
          <p:cNvSpPr>
            <a:spLocks/>
          </p:cNvSpPr>
          <p:nvPr/>
        </p:nvSpPr>
        <p:spPr bwMode="auto">
          <a:xfrm>
            <a:off x="6829529" y="1363663"/>
            <a:ext cx="2016000" cy="477837"/>
          </a:xfrm>
          <a:prstGeom prst="rect">
            <a:avLst/>
          </a:prstGeom>
          <a:solidFill>
            <a:schemeClr val="accent1"/>
          </a:solidFill>
          <a:ln w="9525" cap="flat">
            <a:noFill/>
            <a:miter lim="800000"/>
            <a:headEnd type="none" w="med" len="med"/>
            <a:tailEnd type="none" w="med" len="med"/>
          </a:ln>
          <a:effectLst>
            <a:outerShdw blurRad="50800" dist="38100" dir="2700000" algn="tl" rotWithShape="0">
              <a:srgbClr val="000000">
                <a:alpha val="40000"/>
              </a:srgbClr>
            </a:outerShdw>
          </a:effectLst>
        </p:spPr>
        <p:txBody>
          <a:bodyPr lIns="0" tIns="0" rIns="0" bIns="0"/>
          <a:lstStyle/>
          <a:p>
            <a:pPr algn="r">
              <a:defRPr/>
            </a:pPr>
            <a:endParaRPr lang="en-GB">
              <a:ea typeface="ヒラギノ角ゴ Pro W3" charset="-128"/>
              <a:cs typeface="+mn-cs"/>
            </a:endParaRPr>
          </a:p>
        </p:txBody>
      </p:sp>
      <p:sp>
        <p:nvSpPr>
          <p:cNvPr id="30" name="Rectangle 17"/>
          <p:cNvSpPr>
            <a:spLocks/>
          </p:cNvSpPr>
          <p:nvPr/>
        </p:nvSpPr>
        <p:spPr bwMode="auto">
          <a:xfrm>
            <a:off x="6918149" y="1408379"/>
            <a:ext cx="1948184" cy="2435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lstStyle/>
          <a:p>
            <a:pPr>
              <a:spcBef>
                <a:spcPts val="900"/>
              </a:spcBef>
            </a:pPr>
            <a:r>
              <a:rPr lang="en-US" sz="1300" dirty="0">
                <a:solidFill>
                  <a:srgbClr val="FFFFFF"/>
                </a:solidFill>
                <a:cs typeface="Arial" charset="0"/>
              </a:rPr>
              <a:t>Structural and computational biology</a:t>
            </a:r>
          </a:p>
        </p:txBody>
      </p:sp>
      <p:pic>
        <p:nvPicPr>
          <p:cNvPr id="9" name="Picture 8"/>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6829529" y="1835150"/>
            <a:ext cx="2016022" cy="1428750"/>
          </a:xfrm>
          <a:prstGeom prst="rect">
            <a:avLst/>
          </a:prstGeom>
          <a:noFill/>
          <a:ln>
            <a:noFill/>
          </a:ln>
          <a:effectLst>
            <a:outerShdw blurRad="50800" dist="38100" dir="2700000" algn="tl" rotWithShape="0">
              <a:srgbClr val="000000">
                <a:alpha val="40000"/>
              </a:srgbClr>
            </a:outerShdw>
          </a:effectLst>
        </p:spPr>
      </p:pic>
    </p:spTree>
    <p:extLst>
      <p:ext uri="{BB962C8B-B14F-4D97-AF65-F5344CB8AC3E}">
        <p14:creationId xmlns:p14="http://schemas.microsoft.com/office/powerpoint/2010/main" val="13554919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80110"/>
            <a:ext cx="8153400" cy="762000"/>
          </a:xfrm>
        </p:spPr>
        <p:txBody>
          <a:bodyPr/>
          <a:lstStyle/>
          <a:p>
            <a:r>
              <a:rPr lang="en-US" dirty="0" smtClean="0"/>
              <a:t>EMBL’s Core </a:t>
            </a:r>
            <a:r>
              <a:rPr lang="en-US" dirty="0"/>
              <a:t>P</a:t>
            </a:r>
            <a:r>
              <a:rPr lang="en-US" dirty="0" smtClean="0"/>
              <a:t>rinciples</a:t>
            </a:r>
            <a:endParaRPr lang="en-US" dirty="0"/>
          </a:p>
        </p:txBody>
      </p:sp>
      <p:grpSp>
        <p:nvGrpSpPr>
          <p:cNvPr id="34" name="Group 33"/>
          <p:cNvGrpSpPr/>
          <p:nvPr/>
        </p:nvGrpSpPr>
        <p:grpSpPr>
          <a:xfrm>
            <a:off x="1329270" y="1587500"/>
            <a:ext cx="6331070" cy="4052819"/>
            <a:chOff x="1542930" y="1587500"/>
            <a:chExt cx="6331070" cy="4052819"/>
          </a:xfrm>
        </p:grpSpPr>
        <p:grpSp>
          <p:nvGrpSpPr>
            <p:cNvPr id="5" name="Group 4"/>
            <p:cNvGrpSpPr/>
            <p:nvPr/>
          </p:nvGrpSpPr>
          <p:grpSpPr>
            <a:xfrm>
              <a:off x="1542930" y="1587500"/>
              <a:ext cx="6331070" cy="4052819"/>
              <a:chOff x="1187330" y="1524970"/>
              <a:chExt cx="5601018" cy="3493049"/>
            </a:xfrm>
          </p:grpSpPr>
          <p:grpSp>
            <p:nvGrpSpPr>
              <p:cNvPr id="6" name="Group 5"/>
              <p:cNvGrpSpPr/>
              <p:nvPr/>
            </p:nvGrpSpPr>
            <p:grpSpPr>
              <a:xfrm>
                <a:off x="1232088" y="1524970"/>
                <a:ext cx="5556260" cy="3493049"/>
                <a:chOff x="1232088" y="1524970"/>
                <a:chExt cx="5556260" cy="3493049"/>
              </a:xfrm>
            </p:grpSpPr>
            <p:pic>
              <p:nvPicPr>
                <p:cNvPr id="10" name="Picture 9" descr="Screen Shot 2015-07-31 at 14.34.1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2546" y="3789132"/>
                  <a:ext cx="1360410" cy="1224000"/>
                </a:xfrm>
                <a:prstGeom prst="rect">
                  <a:avLst/>
                </a:prstGeom>
              </p:spPr>
            </p:pic>
            <p:pic>
              <p:nvPicPr>
                <p:cNvPr id="11" name="Picture 10" descr="Screen Shot 2015-07-31 at 14.28.1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2077" y="2100204"/>
                  <a:ext cx="1354723" cy="1217856"/>
                </a:xfrm>
                <a:prstGeom prst="rect">
                  <a:avLst/>
                </a:prstGeom>
              </p:spPr>
            </p:pic>
            <p:pic>
              <p:nvPicPr>
                <p:cNvPr id="12" name="Picture 11" descr="Screen Shot 2015-07-31 at 14.23.5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7699" y="3830019"/>
                  <a:ext cx="1380649" cy="1188000"/>
                </a:xfrm>
                <a:prstGeom prst="rect">
                  <a:avLst/>
                </a:prstGeom>
              </p:spPr>
            </p:pic>
            <p:pic>
              <p:nvPicPr>
                <p:cNvPr id="13" name="Picture 12" descr="Screen Shot 2015-07-31 at 14.19.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43069" y="2085276"/>
                  <a:ext cx="1385402" cy="1188000"/>
                </a:xfrm>
                <a:prstGeom prst="rect">
                  <a:avLst/>
                </a:prstGeom>
              </p:spPr>
            </p:pic>
            <p:grpSp>
              <p:nvGrpSpPr>
                <p:cNvPr id="14" name="Group 13"/>
                <p:cNvGrpSpPr/>
                <p:nvPr/>
              </p:nvGrpSpPr>
              <p:grpSpPr>
                <a:xfrm>
                  <a:off x="3291609" y="2687045"/>
                  <a:ext cx="1343569" cy="1080000"/>
                  <a:chOff x="2555369" y="2015299"/>
                  <a:chExt cx="1343569" cy="1080000"/>
                </a:xfrm>
              </p:grpSpPr>
              <p:sp>
                <p:nvSpPr>
                  <p:cNvPr id="31" name="Hexagon 30"/>
                  <p:cNvSpPr>
                    <a:spLocks noChangeAspect="1"/>
                  </p:cNvSpPr>
                  <p:nvPr/>
                </p:nvSpPr>
                <p:spPr>
                  <a:xfrm>
                    <a:off x="2585949" y="2015299"/>
                    <a:ext cx="1265510" cy="1080000"/>
                  </a:xfrm>
                  <a:prstGeom prst="hexagon">
                    <a:avLst/>
                  </a:prstGeom>
                  <a:solidFill>
                    <a:srgbClr val="7FBCAA"/>
                  </a:solidFill>
                  <a:ln w="19050" cmpd="sng">
                    <a:solidFill>
                      <a:srgbClr val="4C8C8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2555369" y="2330702"/>
                    <a:ext cx="1343569" cy="397900"/>
                  </a:xfrm>
                  <a:prstGeom prst="rect">
                    <a:avLst/>
                  </a:prstGeom>
                  <a:noFill/>
                </p:spPr>
                <p:txBody>
                  <a:bodyPr wrap="square" rtlCol="0">
                    <a:spAutoFit/>
                  </a:bodyPr>
                  <a:lstStyle/>
                  <a:p>
                    <a:pPr algn="ctr"/>
                    <a:r>
                      <a:rPr lang="en-US" b="1" dirty="0" smtClean="0">
                        <a:solidFill>
                          <a:srgbClr val="000000"/>
                        </a:solidFill>
                        <a:latin typeface="Arial"/>
                        <a:cs typeface="Arial"/>
                      </a:rPr>
                      <a:t>EMBL</a:t>
                    </a:r>
                    <a:endParaRPr lang="en-US" b="1" dirty="0">
                      <a:solidFill>
                        <a:srgbClr val="000000"/>
                      </a:solidFill>
                      <a:latin typeface="Arial"/>
                      <a:cs typeface="Arial"/>
                    </a:endParaRPr>
                  </a:p>
                </p:txBody>
              </p:sp>
            </p:grpSp>
            <p:grpSp>
              <p:nvGrpSpPr>
                <p:cNvPr id="15" name="Group 14"/>
                <p:cNvGrpSpPr/>
                <p:nvPr/>
              </p:nvGrpSpPr>
              <p:grpSpPr>
                <a:xfrm>
                  <a:off x="3322189" y="1524970"/>
                  <a:ext cx="1265510" cy="1080000"/>
                  <a:chOff x="5075827" y="2167699"/>
                  <a:chExt cx="1265510" cy="1080000"/>
                </a:xfrm>
              </p:grpSpPr>
              <p:sp>
                <p:nvSpPr>
                  <p:cNvPr id="29" name="Hexagon 28"/>
                  <p:cNvSpPr>
                    <a:spLocks noChangeAspect="1"/>
                  </p:cNvSpPr>
                  <p:nvPr/>
                </p:nvSpPr>
                <p:spPr>
                  <a:xfrm>
                    <a:off x="5075827" y="2167699"/>
                    <a:ext cx="1265510" cy="1080000"/>
                  </a:xfrm>
                  <a:prstGeom prst="hexagon">
                    <a:avLst/>
                  </a:prstGeom>
                  <a:solidFill>
                    <a:srgbClr val="7FBCAA"/>
                  </a:solidFill>
                  <a:ln w="19050" cmpd="sng">
                    <a:solidFill>
                      <a:srgbClr val="4C8C8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5121842" y="2495484"/>
                    <a:ext cx="1145874" cy="400110"/>
                  </a:xfrm>
                  <a:prstGeom prst="rect">
                    <a:avLst/>
                  </a:prstGeom>
                  <a:noFill/>
                </p:spPr>
                <p:txBody>
                  <a:bodyPr wrap="square" rtlCol="0">
                    <a:spAutoFit/>
                  </a:bodyPr>
                  <a:lstStyle/>
                  <a:p>
                    <a:pPr algn="ctr"/>
                    <a:r>
                      <a:rPr lang="en-US" sz="1200" b="1" dirty="0" smtClean="0">
                        <a:solidFill>
                          <a:srgbClr val="244445"/>
                        </a:solidFill>
                        <a:latin typeface="Arial"/>
                        <a:cs typeface="Arial"/>
                      </a:rPr>
                      <a:t>Scientific excellence</a:t>
                    </a:r>
                    <a:endParaRPr lang="en-US" sz="1200" dirty="0" smtClean="0">
                      <a:solidFill>
                        <a:srgbClr val="244445"/>
                      </a:solidFill>
                      <a:latin typeface="Arial"/>
                      <a:cs typeface="Arial"/>
                    </a:endParaRPr>
                  </a:p>
                </p:txBody>
              </p:sp>
            </p:grpSp>
            <p:sp>
              <p:nvSpPr>
                <p:cNvPr id="16" name="Hexagon 15"/>
                <p:cNvSpPr>
                  <a:spLocks noChangeAspect="1"/>
                </p:cNvSpPr>
                <p:nvPr/>
              </p:nvSpPr>
              <p:spPr>
                <a:xfrm>
                  <a:off x="1232088" y="1550365"/>
                  <a:ext cx="1265510" cy="1080000"/>
                </a:xfrm>
                <a:prstGeom prst="hexagon">
                  <a:avLst/>
                </a:prstGeom>
                <a:solidFill>
                  <a:srgbClr val="7FBCAA"/>
                </a:solidFill>
                <a:ln w="19050" cmpd="sng">
                  <a:solidFill>
                    <a:srgbClr val="4C8C8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Hexagon 26"/>
                <p:cNvSpPr>
                  <a:spLocks noChangeAspect="1"/>
                </p:cNvSpPr>
                <p:nvPr/>
              </p:nvSpPr>
              <p:spPr>
                <a:xfrm>
                  <a:off x="4385659" y="3276738"/>
                  <a:ext cx="1265510" cy="1080000"/>
                </a:xfrm>
                <a:prstGeom prst="hexagon">
                  <a:avLst/>
                </a:prstGeom>
                <a:solidFill>
                  <a:srgbClr val="7FBCAA"/>
                </a:solidFill>
                <a:ln w="19050" cmpd="sng">
                  <a:solidFill>
                    <a:srgbClr val="4C8C8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8" name="Group 17"/>
                <p:cNvGrpSpPr/>
                <p:nvPr/>
              </p:nvGrpSpPr>
              <p:grpSpPr>
                <a:xfrm>
                  <a:off x="2260544" y="3258334"/>
                  <a:ext cx="1265510" cy="1080000"/>
                  <a:chOff x="5075827" y="2167699"/>
                  <a:chExt cx="1265510" cy="1080000"/>
                </a:xfrm>
              </p:grpSpPr>
              <p:sp>
                <p:nvSpPr>
                  <p:cNvPr id="25" name="Hexagon 24"/>
                  <p:cNvSpPr>
                    <a:spLocks noChangeAspect="1"/>
                  </p:cNvSpPr>
                  <p:nvPr/>
                </p:nvSpPr>
                <p:spPr>
                  <a:xfrm>
                    <a:off x="5075827" y="2167699"/>
                    <a:ext cx="1265510" cy="1080000"/>
                  </a:xfrm>
                  <a:prstGeom prst="hexagon">
                    <a:avLst/>
                  </a:prstGeom>
                  <a:solidFill>
                    <a:srgbClr val="7FBCAA"/>
                  </a:solidFill>
                  <a:ln w="19050" cmpd="sng">
                    <a:solidFill>
                      <a:srgbClr val="4C8C8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5133078" y="2481855"/>
                    <a:ext cx="1145874" cy="400110"/>
                  </a:xfrm>
                  <a:prstGeom prst="rect">
                    <a:avLst/>
                  </a:prstGeom>
                  <a:noFill/>
                </p:spPr>
                <p:txBody>
                  <a:bodyPr wrap="square" rtlCol="0">
                    <a:spAutoFit/>
                  </a:bodyPr>
                  <a:lstStyle/>
                  <a:p>
                    <a:pPr algn="ctr"/>
                    <a:r>
                      <a:rPr lang="en-US" sz="1200" b="1" dirty="0" smtClean="0">
                        <a:solidFill>
                          <a:srgbClr val="244445"/>
                        </a:solidFill>
                        <a:latin typeface="Arial"/>
                        <a:cs typeface="Arial"/>
                      </a:rPr>
                      <a:t>Continuous staff turnover</a:t>
                    </a:r>
                    <a:endParaRPr lang="en-US" sz="1200" dirty="0" smtClean="0">
                      <a:solidFill>
                        <a:srgbClr val="244445"/>
                      </a:solidFill>
                      <a:latin typeface="Arial"/>
                      <a:cs typeface="Arial"/>
                    </a:endParaRPr>
                  </a:p>
                </p:txBody>
              </p:sp>
            </p:grpSp>
            <p:grpSp>
              <p:nvGrpSpPr>
                <p:cNvPr id="19" name="Group 18"/>
                <p:cNvGrpSpPr/>
                <p:nvPr/>
              </p:nvGrpSpPr>
              <p:grpSpPr>
                <a:xfrm>
                  <a:off x="5455804" y="2709132"/>
                  <a:ext cx="1265510" cy="1080000"/>
                  <a:chOff x="5075827" y="2167699"/>
                  <a:chExt cx="1265510" cy="1080000"/>
                </a:xfrm>
              </p:grpSpPr>
              <p:sp>
                <p:nvSpPr>
                  <p:cNvPr id="23" name="Hexagon 22"/>
                  <p:cNvSpPr>
                    <a:spLocks noChangeAspect="1"/>
                  </p:cNvSpPr>
                  <p:nvPr/>
                </p:nvSpPr>
                <p:spPr>
                  <a:xfrm>
                    <a:off x="5075827" y="2167699"/>
                    <a:ext cx="1265510" cy="1080000"/>
                  </a:xfrm>
                  <a:prstGeom prst="hexagon">
                    <a:avLst/>
                  </a:prstGeom>
                  <a:solidFill>
                    <a:srgbClr val="7FBCAA"/>
                  </a:solidFill>
                  <a:ln w="19050" cmpd="sng">
                    <a:solidFill>
                      <a:srgbClr val="4C8C8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5131045" y="2529097"/>
                    <a:ext cx="1145874" cy="400110"/>
                  </a:xfrm>
                  <a:prstGeom prst="rect">
                    <a:avLst/>
                  </a:prstGeom>
                  <a:noFill/>
                </p:spPr>
                <p:txBody>
                  <a:bodyPr wrap="square" rtlCol="0">
                    <a:spAutoFit/>
                  </a:bodyPr>
                  <a:lstStyle/>
                  <a:p>
                    <a:pPr algn="ctr"/>
                    <a:r>
                      <a:rPr lang="en-US" sz="1200" b="1" dirty="0" smtClean="0">
                        <a:solidFill>
                          <a:srgbClr val="244445"/>
                        </a:solidFill>
                        <a:latin typeface="Arial"/>
                        <a:cs typeface="Arial"/>
                      </a:rPr>
                      <a:t>Cutting-edge infrastructure</a:t>
                    </a:r>
                    <a:endParaRPr lang="en-US" sz="1200" dirty="0" smtClean="0">
                      <a:solidFill>
                        <a:srgbClr val="244445"/>
                      </a:solidFill>
                      <a:latin typeface="Arial"/>
                      <a:cs typeface="Arial"/>
                    </a:endParaRPr>
                  </a:p>
                </p:txBody>
              </p:sp>
            </p:grpSp>
            <p:grpSp>
              <p:nvGrpSpPr>
                <p:cNvPr id="20" name="Group 19"/>
                <p:cNvGrpSpPr/>
                <p:nvPr/>
              </p:nvGrpSpPr>
              <p:grpSpPr>
                <a:xfrm>
                  <a:off x="5455804" y="1545972"/>
                  <a:ext cx="1265510" cy="1080000"/>
                  <a:chOff x="5075827" y="2167699"/>
                  <a:chExt cx="1265510" cy="1080000"/>
                </a:xfrm>
              </p:grpSpPr>
              <p:sp>
                <p:nvSpPr>
                  <p:cNvPr id="21" name="Hexagon 20"/>
                  <p:cNvSpPr>
                    <a:spLocks noChangeAspect="1"/>
                  </p:cNvSpPr>
                  <p:nvPr/>
                </p:nvSpPr>
                <p:spPr>
                  <a:xfrm>
                    <a:off x="5075827" y="2167699"/>
                    <a:ext cx="1265510" cy="1080000"/>
                  </a:xfrm>
                  <a:prstGeom prst="hexagon">
                    <a:avLst/>
                  </a:prstGeom>
                  <a:solidFill>
                    <a:srgbClr val="7FBCAA"/>
                  </a:solidFill>
                  <a:ln w="19050" cmpd="sng">
                    <a:solidFill>
                      <a:srgbClr val="4C8C8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5131045" y="2469433"/>
                    <a:ext cx="1145874" cy="553998"/>
                  </a:xfrm>
                  <a:prstGeom prst="rect">
                    <a:avLst/>
                  </a:prstGeom>
                  <a:noFill/>
                </p:spPr>
                <p:txBody>
                  <a:bodyPr wrap="square" rtlCol="0">
                    <a:spAutoFit/>
                  </a:bodyPr>
                  <a:lstStyle/>
                  <a:p>
                    <a:pPr algn="ctr"/>
                    <a:r>
                      <a:rPr lang="en-US" sz="1200" b="1" dirty="0" smtClean="0">
                        <a:solidFill>
                          <a:srgbClr val="244445"/>
                        </a:solidFill>
                        <a:latin typeface="Arial"/>
                        <a:cs typeface="Arial"/>
                      </a:rPr>
                      <a:t>Internationality</a:t>
                    </a:r>
                  </a:p>
                  <a:p>
                    <a:pPr algn="ctr"/>
                    <a:r>
                      <a:rPr lang="en-US" sz="1200" b="1" dirty="0">
                        <a:solidFill>
                          <a:srgbClr val="244445"/>
                        </a:solidFill>
                        <a:latin typeface="Arial"/>
                        <a:cs typeface="Arial"/>
                      </a:rPr>
                      <a:t>a</a:t>
                    </a:r>
                    <a:r>
                      <a:rPr lang="en-US" sz="1200" b="1" dirty="0" smtClean="0">
                        <a:solidFill>
                          <a:srgbClr val="244445"/>
                        </a:solidFill>
                        <a:latin typeface="Arial"/>
                        <a:cs typeface="Arial"/>
                      </a:rPr>
                      <a:t>nd</a:t>
                    </a:r>
                  </a:p>
                  <a:p>
                    <a:pPr algn="ctr"/>
                    <a:r>
                      <a:rPr lang="en-US" sz="1200" b="1" dirty="0" smtClean="0">
                        <a:solidFill>
                          <a:srgbClr val="244445"/>
                        </a:solidFill>
                        <a:latin typeface="Arial"/>
                        <a:cs typeface="Arial"/>
                      </a:rPr>
                      <a:t>diversity</a:t>
                    </a:r>
                    <a:endParaRPr lang="en-US" sz="1200" dirty="0" smtClean="0">
                      <a:solidFill>
                        <a:srgbClr val="244445"/>
                      </a:solidFill>
                      <a:latin typeface="Arial"/>
                      <a:cs typeface="Arial"/>
                    </a:endParaRPr>
                  </a:p>
                </p:txBody>
              </p:sp>
            </p:grpSp>
          </p:grpSp>
          <p:sp>
            <p:nvSpPr>
              <p:cNvPr id="7" name="Hexagon 6"/>
              <p:cNvSpPr>
                <a:spLocks noChangeAspect="1"/>
              </p:cNvSpPr>
              <p:nvPr/>
            </p:nvSpPr>
            <p:spPr>
              <a:xfrm>
                <a:off x="1187330" y="3789132"/>
                <a:ext cx="1265510" cy="1080000"/>
              </a:xfrm>
              <a:prstGeom prst="hexagon">
                <a:avLst/>
              </a:prstGeom>
              <a:solidFill>
                <a:srgbClr val="7FBCAA"/>
              </a:solidFill>
              <a:ln w="19050" cmpd="sng">
                <a:solidFill>
                  <a:srgbClr val="4C8C8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4383773" y="3599660"/>
                <a:ext cx="1281022" cy="557061"/>
              </a:xfrm>
              <a:prstGeom prst="rect">
                <a:avLst/>
              </a:prstGeom>
              <a:noFill/>
            </p:spPr>
            <p:txBody>
              <a:bodyPr wrap="square" rtlCol="0">
                <a:spAutoFit/>
              </a:bodyPr>
              <a:lstStyle/>
              <a:p>
                <a:pPr algn="ctr"/>
                <a:r>
                  <a:rPr lang="en-US" sz="1200" b="1" dirty="0">
                    <a:solidFill>
                      <a:srgbClr val="244445"/>
                    </a:solidFill>
                    <a:latin typeface="Arial"/>
                    <a:cs typeface="Arial"/>
                  </a:rPr>
                  <a:t>O</a:t>
                </a:r>
                <a:r>
                  <a:rPr lang="en-US" sz="1200" b="1" dirty="0" smtClean="0">
                    <a:solidFill>
                      <a:srgbClr val="244445"/>
                    </a:solidFill>
                    <a:latin typeface="Arial"/>
                    <a:cs typeface="Arial"/>
                  </a:rPr>
                  <a:t>pportunities for young creative thinkers</a:t>
                </a:r>
                <a:endParaRPr lang="en-US" sz="1200" b="1" dirty="0">
                  <a:solidFill>
                    <a:srgbClr val="244445"/>
                  </a:solidFill>
                  <a:latin typeface="Arial"/>
                  <a:cs typeface="Arial"/>
                </a:endParaRPr>
              </a:p>
            </p:txBody>
          </p:sp>
          <p:sp>
            <p:nvSpPr>
              <p:cNvPr id="9" name="TextBox 8"/>
              <p:cNvSpPr txBox="1"/>
              <p:nvPr/>
            </p:nvSpPr>
            <p:spPr>
              <a:xfrm>
                <a:off x="1215593" y="4121565"/>
                <a:ext cx="1191889" cy="400110"/>
              </a:xfrm>
              <a:prstGeom prst="rect">
                <a:avLst/>
              </a:prstGeom>
              <a:noFill/>
            </p:spPr>
            <p:txBody>
              <a:bodyPr wrap="square" rtlCol="0">
                <a:spAutoFit/>
              </a:bodyPr>
              <a:lstStyle/>
              <a:p>
                <a:pPr algn="ctr"/>
                <a:r>
                  <a:rPr lang="en-US" sz="1200" b="1" dirty="0" smtClean="0">
                    <a:solidFill>
                      <a:srgbClr val="244445"/>
                    </a:solidFill>
                    <a:latin typeface="Arial"/>
                    <a:cs typeface="Arial"/>
                  </a:rPr>
                  <a:t>Early independence</a:t>
                </a:r>
              </a:p>
            </p:txBody>
          </p:sp>
        </p:grpSp>
        <p:sp>
          <p:nvSpPr>
            <p:cNvPr id="33" name="TextBox 32"/>
            <p:cNvSpPr txBox="1"/>
            <p:nvPr/>
          </p:nvSpPr>
          <p:spPr>
            <a:xfrm>
              <a:off x="1670103" y="1927509"/>
              <a:ext cx="1236439" cy="646331"/>
            </a:xfrm>
            <a:prstGeom prst="rect">
              <a:avLst/>
            </a:prstGeom>
            <a:noFill/>
          </p:spPr>
          <p:txBody>
            <a:bodyPr wrap="square" rtlCol="0">
              <a:spAutoFit/>
            </a:bodyPr>
            <a:lstStyle/>
            <a:p>
              <a:pPr algn="ctr"/>
              <a:r>
                <a:rPr lang="en-US" sz="1200" b="1" dirty="0">
                  <a:solidFill>
                    <a:srgbClr val="244445"/>
                  </a:solidFill>
                  <a:latin typeface="Arial"/>
                  <a:cs typeface="Arial"/>
                </a:rPr>
                <a:t>C</a:t>
              </a:r>
              <a:r>
                <a:rPr lang="en-US" sz="1200" b="1" dirty="0" smtClean="0">
                  <a:solidFill>
                    <a:srgbClr val="244445"/>
                  </a:solidFill>
                  <a:latin typeface="Arial"/>
                  <a:cs typeface="Arial"/>
                </a:rPr>
                <a:t>ombination of synergistic missions</a:t>
              </a:r>
              <a:endParaRPr lang="en-US" sz="1200" b="1" dirty="0">
                <a:solidFill>
                  <a:srgbClr val="244445"/>
                </a:solidFill>
                <a:latin typeface="Arial"/>
                <a:cs typeface="Arial"/>
              </a:endParaRPr>
            </a:p>
          </p:txBody>
        </p:sp>
      </p:grpSp>
      <p:sp>
        <p:nvSpPr>
          <p:cNvPr id="35" name="Slide Number Placeholder 3"/>
          <p:cNvSpPr>
            <a:spLocks noGrp="1"/>
          </p:cNvSpPr>
          <p:nvPr>
            <p:ph type="sldNum" sz="quarter" idx="11"/>
          </p:nvPr>
        </p:nvSpPr>
        <p:spPr>
          <a:xfrm>
            <a:off x="152400" y="6427851"/>
            <a:ext cx="304800" cy="228600"/>
          </a:xfrm>
        </p:spPr>
        <p:txBody>
          <a:bodyPr/>
          <a:lstStyle/>
          <a:p>
            <a:pPr>
              <a:defRPr/>
            </a:pPr>
            <a:fld id="{41EE0480-9F39-9045-90FA-84C05723978D}" type="slidenum">
              <a:rPr lang="de-DE" smtClean="0"/>
              <a:pPr>
                <a:defRPr/>
              </a:pPr>
              <a:t>6</a:t>
            </a:fld>
            <a:endParaRPr lang="de-DE" dirty="0"/>
          </a:p>
        </p:txBody>
      </p:sp>
    </p:spTree>
    <p:extLst>
      <p:ext uri="{BB962C8B-B14F-4D97-AF65-F5344CB8AC3E}">
        <p14:creationId xmlns:p14="http://schemas.microsoft.com/office/powerpoint/2010/main" val="41391011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p:cNvSpPr/>
          <p:nvPr/>
        </p:nvSpPr>
        <p:spPr bwMode="auto">
          <a:xfrm>
            <a:off x="1" y="1003445"/>
            <a:ext cx="9144000" cy="2254105"/>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395" tIns="45696" rIns="91395" bIns="45696" numCol="1" rtlCol="0" anchor="t" anchorCtr="0" compatLnSpc="1">
            <a:prstTxWarp prst="textNoShape">
              <a:avLst/>
            </a:prstTxWarp>
          </a:bodyPr>
          <a:lstStyle/>
          <a:p>
            <a:pPr defTabSz="913950" eaLnBrk="0" hangingPunct="0"/>
            <a:endParaRPr lang="en-US">
              <a:latin typeface="Arial" pitchFamily="-112" charset="0"/>
              <a:ea typeface="Geneva" pitchFamily="-112" charset="0"/>
              <a:cs typeface="Geneva" pitchFamily="-112" charset="0"/>
            </a:endParaRPr>
          </a:p>
        </p:txBody>
      </p:sp>
      <p:sp>
        <p:nvSpPr>
          <p:cNvPr id="26" name="Content Placeholder 2"/>
          <p:cNvSpPr>
            <a:spLocks noGrp="1"/>
          </p:cNvSpPr>
          <p:nvPr>
            <p:ph idx="1"/>
          </p:nvPr>
        </p:nvSpPr>
        <p:spPr>
          <a:xfrm>
            <a:off x="539750" y="1196977"/>
            <a:ext cx="8153400" cy="4176241"/>
          </a:xfrm>
        </p:spPr>
        <p:txBody>
          <a:bodyPr/>
          <a:lstStyle/>
          <a:p>
            <a:r>
              <a:rPr lang="en-US" sz="1800" b="1" dirty="0"/>
              <a:t>Interdisciplinary Research </a:t>
            </a:r>
            <a:r>
              <a:rPr lang="en-US" sz="1800" dirty="0" smtClean="0"/>
              <a:t>– research </a:t>
            </a:r>
            <a:r>
              <a:rPr lang="en-US" sz="1800" dirty="0"/>
              <a:t>beyond </a:t>
            </a:r>
            <a:r>
              <a:rPr lang="en-US" sz="1800" dirty="0" smtClean="0"/>
              <a:t>molecular biology</a:t>
            </a:r>
            <a:br>
              <a:rPr lang="en-US" sz="1800" dirty="0" smtClean="0"/>
            </a:br>
            <a:r>
              <a:rPr lang="en-US" sz="1800" dirty="0" smtClean="0"/>
              <a:t/>
            </a:r>
            <a:br>
              <a:rPr lang="en-US" sz="1800" dirty="0" smtClean="0"/>
            </a:br>
            <a:endParaRPr lang="en-US" sz="1800" dirty="0"/>
          </a:p>
          <a:p>
            <a:endParaRPr lang="en-US" sz="1800" dirty="0"/>
          </a:p>
          <a:p>
            <a:endParaRPr lang="en-US" sz="1800" dirty="0"/>
          </a:p>
          <a:p>
            <a:endParaRPr lang="en-US" sz="1800" dirty="0"/>
          </a:p>
          <a:p>
            <a:endParaRPr lang="en-US" sz="1800" dirty="0"/>
          </a:p>
          <a:p>
            <a:pPr marL="355425" indent="-355425" eaLnBrk="1" hangingPunct="1"/>
            <a:r>
              <a:rPr lang="en-US" sz="1800" b="1" dirty="0" smtClean="0"/>
              <a:t>Collaborative environment</a:t>
            </a:r>
            <a:br>
              <a:rPr lang="en-US" sz="1800" b="1" dirty="0" smtClean="0"/>
            </a:br>
            <a:endParaRPr lang="en-US" sz="1800" b="1" dirty="0"/>
          </a:p>
          <a:p>
            <a:pPr marL="355425" indent="-355425" eaLnBrk="1" hangingPunct="1"/>
            <a:endParaRPr lang="en-US" sz="1800" dirty="0"/>
          </a:p>
          <a:p>
            <a:pPr marL="355425" indent="-355425" eaLnBrk="1" hangingPunct="1"/>
            <a:r>
              <a:rPr lang="en-US" sz="1800" b="1" dirty="0"/>
              <a:t>Infrastructure and support</a:t>
            </a:r>
            <a:r>
              <a:rPr lang="en-US" sz="1800" dirty="0"/>
              <a:t>                        </a:t>
            </a:r>
          </a:p>
          <a:p>
            <a:pPr eaLnBrk="1" hangingPunct="1"/>
            <a:endParaRPr lang="en-US" sz="1800" dirty="0"/>
          </a:p>
          <a:p>
            <a:pPr eaLnBrk="1" hangingPunct="1"/>
            <a:endParaRPr lang="en-US" sz="1800" dirty="0"/>
          </a:p>
          <a:p>
            <a:pPr marL="355425" eaLnBrk="1" hangingPunct="1">
              <a:tabLst>
                <a:tab pos="3401924" algn="l"/>
              </a:tabLst>
            </a:pPr>
            <a:r>
              <a:rPr lang="en-US" sz="1800" b="1" dirty="0"/>
              <a:t>Focus on research</a:t>
            </a:r>
            <a:r>
              <a:rPr lang="en-US" sz="1800" dirty="0"/>
              <a:t>, </a:t>
            </a:r>
            <a:r>
              <a:rPr lang="en-US" sz="1800" dirty="0" smtClean="0"/>
              <a:t/>
            </a:r>
            <a:br>
              <a:rPr lang="en-US" sz="1800" dirty="0" smtClean="0"/>
            </a:br>
            <a:r>
              <a:rPr lang="en-US" sz="1800" dirty="0" smtClean="0"/>
              <a:t>few </a:t>
            </a:r>
            <a:r>
              <a:rPr lang="en-US" sz="1800" dirty="0"/>
              <a:t>other tasks (e.g. teaching)</a:t>
            </a:r>
          </a:p>
        </p:txBody>
      </p:sp>
      <p:sp>
        <p:nvSpPr>
          <p:cNvPr id="49" name="Rectangle 15"/>
          <p:cNvSpPr>
            <a:spLocks/>
          </p:cNvSpPr>
          <p:nvPr/>
        </p:nvSpPr>
        <p:spPr bwMode="auto">
          <a:xfrm>
            <a:off x="3754965" y="1595966"/>
            <a:ext cx="1361017" cy="245533"/>
          </a:xfrm>
          <a:prstGeom prst="rect">
            <a:avLst/>
          </a:prstGeom>
          <a:solidFill>
            <a:schemeClr val="accent1"/>
          </a:solidFill>
          <a:ln w="9525" cap="flat">
            <a:noFill/>
            <a:miter lim="800000"/>
            <a:headEnd type="none" w="med" len="med"/>
            <a:tailEnd type="none" w="med" len="med"/>
          </a:ln>
          <a:effectLst>
            <a:outerShdw blurRad="50800" dist="38100" dir="2700000" algn="tl" rotWithShape="0">
              <a:srgbClr val="000000">
                <a:alpha val="40000"/>
              </a:srgbClr>
            </a:outerShdw>
          </a:effectLst>
        </p:spPr>
        <p:txBody>
          <a:bodyPr lIns="0" tIns="0" rIns="0" bIns="0"/>
          <a:lstStyle/>
          <a:p>
            <a:pPr algn="r">
              <a:defRPr/>
            </a:pPr>
            <a:endParaRPr lang="en-GB">
              <a:ea typeface="ヒラギノ角ゴ Pro W3" charset="-128"/>
              <a:cs typeface="+mn-cs"/>
            </a:endParaRPr>
          </a:p>
        </p:txBody>
      </p:sp>
      <p:sp>
        <p:nvSpPr>
          <p:cNvPr id="50" name="Rectangle 10"/>
          <p:cNvSpPr>
            <a:spLocks/>
          </p:cNvSpPr>
          <p:nvPr/>
        </p:nvSpPr>
        <p:spPr bwMode="auto">
          <a:xfrm>
            <a:off x="3806300" y="1634922"/>
            <a:ext cx="1286400" cy="25737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lstStyle/>
          <a:p>
            <a:pPr>
              <a:spcBef>
                <a:spcPts val="900"/>
              </a:spcBef>
            </a:pPr>
            <a:r>
              <a:rPr lang="en-US" sz="1000" dirty="0" smtClean="0">
                <a:solidFill>
                  <a:srgbClr val="FFFFFF"/>
                </a:solidFill>
                <a:ea typeface="ヒラギノ角ゴ ProN W3" charset="0"/>
                <a:cs typeface="ヒラギノ角ゴ ProN W3" charset="0"/>
                <a:sym typeface="Arial" charset="0"/>
              </a:rPr>
              <a:t>Computational Biology</a:t>
            </a:r>
            <a:endParaRPr lang="en-US" sz="1000" dirty="0">
              <a:solidFill>
                <a:srgbClr val="FFFFFF"/>
              </a:solidFill>
              <a:ea typeface="ヒラギノ角ゴ ProN W3" charset="0"/>
              <a:cs typeface="ヒラギノ角ゴ ProN W3" charset="0"/>
              <a:sym typeface="Arial" charset="0"/>
            </a:endParaRPr>
          </a:p>
        </p:txBody>
      </p:sp>
      <p:sp>
        <p:nvSpPr>
          <p:cNvPr id="70657" name="Title 1"/>
          <p:cNvSpPr>
            <a:spLocks noGrp="1"/>
          </p:cNvSpPr>
          <p:nvPr>
            <p:ph type="title"/>
          </p:nvPr>
        </p:nvSpPr>
        <p:spPr/>
        <p:txBody>
          <a:bodyPr/>
          <a:lstStyle/>
          <a:p>
            <a:r>
              <a:rPr lang="en-US" dirty="0">
                <a:latin typeface="Arial" charset="0"/>
                <a:cs typeface="Geneva" charset="0"/>
              </a:rPr>
              <a:t>EMBL</a:t>
            </a:r>
            <a:r>
              <a:rPr lang="en-US" dirty="0" smtClean="0">
                <a:latin typeface="Arial" charset="0"/>
                <a:cs typeface="Geneva" charset="0"/>
              </a:rPr>
              <a:t> Environment for Young </a:t>
            </a:r>
            <a:r>
              <a:rPr lang="en-US" dirty="0">
                <a:latin typeface="Arial" charset="0"/>
                <a:cs typeface="Geneva" charset="0"/>
              </a:rPr>
              <a:t>R</a:t>
            </a:r>
            <a:r>
              <a:rPr lang="en-US" dirty="0" smtClean="0">
                <a:latin typeface="Arial" charset="0"/>
                <a:cs typeface="Geneva" charset="0"/>
              </a:rPr>
              <a:t>esearchers</a:t>
            </a:r>
            <a:endParaRPr lang="en-US" dirty="0">
              <a:latin typeface="Arial" charset="0"/>
              <a:cs typeface="Geneva" charset="0"/>
            </a:endParaRPr>
          </a:p>
        </p:txBody>
      </p:sp>
      <p:sp>
        <p:nvSpPr>
          <p:cNvPr id="70658"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0"/>
                <a:cs typeface="ヒラギノ角ゴ Pro W3" charset="0"/>
              </a:defRPr>
            </a:lvl1pPr>
            <a:lvl2pPr marL="742584" indent="-285610" eaLnBrk="0" hangingPunct="0">
              <a:defRPr sz="2400">
                <a:solidFill>
                  <a:schemeClr val="tx1"/>
                </a:solidFill>
                <a:latin typeface="Arial" charset="0"/>
                <a:ea typeface="ヒラギノ角ゴ Pro W3" charset="0"/>
                <a:cs typeface="ヒラギノ角ゴ Pro W3" charset="0"/>
              </a:defRPr>
            </a:lvl2pPr>
            <a:lvl3pPr marL="1142436" indent="-228487" eaLnBrk="0" hangingPunct="0">
              <a:defRPr sz="2400">
                <a:solidFill>
                  <a:schemeClr val="tx1"/>
                </a:solidFill>
                <a:latin typeface="Arial" charset="0"/>
                <a:ea typeface="ヒラギノ角ゴ Pro W3" charset="0"/>
                <a:cs typeface="ヒラギノ角ゴ Pro W3" charset="0"/>
              </a:defRPr>
            </a:lvl3pPr>
            <a:lvl4pPr marL="1599411" indent="-228487" eaLnBrk="0" hangingPunct="0">
              <a:defRPr sz="2400">
                <a:solidFill>
                  <a:schemeClr val="tx1"/>
                </a:solidFill>
                <a:latin typeface="Arial" charset="0"/>
                <a:ea typeface="ヒラギノ角ゴ Pro W3" charset="0"/>
                <a:cs typeface="ヒラギノ角ゴ Pro W3" charset="0"/>
              </a:defRPr>
            </a:lvl4pPr>
            <a:lvl5pPr marL="2056385" indent="-228487" eaLnBrk="0" hangingPunct="0">
              <a:defRPr sz="2400">
                <a:solidFill>
                  <a:schemeClr val="tx1"/>
                </a:solidFill>
                <a:latin typeface="Arial" charset="0"/>
                <a:ea typeface="ヒラギノ角ゴ Pro W3" charset="0"/>
                <a:cs typeface="ヒラギノ角ゴ Pro W3" charset="0"/>
              </a:defRPr>
            </a:lvl5pPr>
            <a:lvl6pPr marL="2513360" indent="-228487"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0335" indent="-228487"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7310" indent="-228487"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4285" indent="-228487"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2224135-A959-3543-AAB5-229D7679F1BE}" type="slidenum">
              <a:rPr lang="en-US" sz="900">
                <a:solidFill>
                  <a:srgbClr val="FFFFFF"/>
                </a:solidFill>
                <a:cs typeface="Arial" charset="0"/>
                <a:sym typeface="Arial" charset="0"/>
              </a:rPr>
              <a:pPr/>
              <a:t>7</a:t>
            </a:fld>
            <a:endParaRPr lang="en-US" sz="900">
              <a:solidFill>
                <a:srgbClr val="FFFFFF"/>
              </a:solidFill>
              <a:cs typeface="Arial" charset="0"/>
              <a:sym typeface="Arial" charset="0"/>
            </a:endParaRPr>
          </a:p>
        </p:txBody>
      </p:sp>
      <p:pic>
        <p:nvPicPr>
          <p:cNvPr id="70662" name="Picture 5"/>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26086" y="4492545"/>
            <a:ext cx="1152079" cy="869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0663" name="Picture 6"/>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20946" y="4501677"/>
            <a:ext cx="1188673" cy="84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0664" name="Picture 7"/>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589093" y="4501900"/>
            <a:ext cx="1258074" cy="84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0675" name="Picture 13"/>
          <p:cNvPicPr>
            <a:picLocks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2336806" y="1806167"/>
            <a:ext cx="1354661" cy="1154529"/>
          </a:xfrm>
          <a:prstGeom prst="rect">
            <a:avLst/>
          </a:prstGeom>
          <a:noFill/>
          <a:ln>
            <a:noFill/>
          </a:ln>
          <a:effectLst>
            <a:outerShdw blurRad="50800" dist="38100" dir="2700000" algn="tl" rotWithShape="0">
              <a:srgbClr val="000000">
                <a:alpha val="4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26" descr="Screen Shot 2015-03-04 at 18.02.55.pn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882802" y="3490839"/>
            <a:ext cx="1275822" cy="776361"/>
          </a:xfrm>
          <a:prstGeom prst="rect">
            <a:avLst/>
          </a:prstGeom>
        </p:spPr>
      </p:pic>
      <p:sp>
        <p:nvSpPr>
          <p:cNvPr id="44" name="Rectangle 15"/>
          <p:cNvSpPr>
            <a:spLocks/>
          </p:cNvSpPr>
          <p:nvPr/>
        </p:nvSpPr>
        <p:spPr bwMode="auto">
          <a:xfrm>
            <a:off x="893233" y="1581150"/>
            <a:ext cx="1361017" cy="234950"/>
          </a:xfrm>
          <a:prstGeom prst="rect">
            <a:avLst/>
          </a:prstGeom>
          <a:solidFill>
            <a:schemeClr val="accent1"/>
          </a:solidFill>
          <a:ln w="9525" cap="flat">
            <a:noFill/>
            <a:miter lim="800000"/>
            <a:headEnd type="none" w="med" len="med"/>
            <a:tailEnd type="none" w="med" len="med"/>
          </a:ln>
          <a:effectLst>
            <a:outerShdw blurRad="50800" dist="38100" dir="2700000" algn="tl" rotWithShape="0">
              <a:srgbClr val="000000">
                <a:alpha val="40000"/>
              </a:srgbClr>
            </a:outerShdw>
          </a:effectLst>
        </p:spPr>
        <p:txBody>
          <a:bodyPr lIns="0" tIns="0" rIns="0" bIns="0"/>
          <a:lstStyle/>
          <a:p>
            <a:pPr algn="r">
              <a:defRPr/>
            </a:pPr>
            <a:endParaRPr lang="en-GB">
              <a:ea typeface="ヒラギノ角ゴ Pro W3" charset="-128"/>
              <a:cs typeface="+mn-cs"/>
            </a:endParaRPr>
          </a:p>
        </p:txBody>
      </p:sp>
      <p:sp>
        <p:nvSpPr>
          <p:cNvPr id="70672" name="Rectangle 10"/>
          <p:cNvSpPr>
            <a:spLocks/>
          </p:cNvSpPr>
          <p:nvPr/>
        </p:nvSpPr>
        <p:spPr bwMode="auto">
          <a:xfrm>
            <a:off x="950918" y="1607405"/>
            <a:ext cx="688975" cy="1746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lstStyle/>
          <a:p>
            <a:pPr>
              <a:spcBef>
                <a:spcPts val="900"/>
              </a:spcBef>
            </a:pPr>
            <a:r>
              <a:rPr lang="en-US" sz="1300" dirty="0">
                <a:solidFill>
                  <a:srgbClr val="FFFFFF"/>
                </a:solidFill>
                <a:ea typeface="ヒラギノ角ゴ ProN W3" charset="0"/>
                <a:cs typeface="ヒラギノ角ゴ ProN W3" charset="0"/>
                <a:sym typeface="Arial" charset="0"/>
              </a:rPr>
              <a:t>Physics</a:t>
            </a:r>
          </a:p>
        </p:txBody>
      </p:sp>
      <p:pic>
        <p:nvPicPr>
          <p:cNvPr id="70670" name="Picture 8"/>
          <p:cNvPicPr>
            <a:picLocks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901699" y="1828068"/>
            <a:ext cx="1350434" cy="1124682"/>
          </a:xfrm>
          <a:prstGeom prst="rect">
            <a:avLst/>
          </a:prstGeom>
          <a:noFill/>
          <a:ln>
            <a:noFill/>
          </a:ln>
          <a:effectLst>
            <a:outerShdw blurRad="50800" dist="38100" dir="2700000" algn="tl" rotWithShape="0">
              <a:srgbClr val="000000">
                <a:alpha val="4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 name="Rectangle 15"/>
          <p:cNvSpPr>
            <a:spLocks/>
          </p:cNvSpPr>
          <p:nvPr/>
        </p:nvSpPr>
        <p:spPr bwMode="auto">
          <a:xfrm>
            <a:off x="2332565" y="1602317"/>
            <a:ext cx="1361017" cy="234950"/>
          </a:xfrm>
          <a:prstGeom prst="rect">
            <a:avLst/>
          </a:prstGeom>
          <a:solidFill>
            <a:schemeClr val="accent1"/>
          </a:solidFill>
          <a:ln w="9525" cap="flat">
            <a:noFill/>
            <a:miter lim="800000"/>
            <a:headEnd type="none" w="med" len="med"/>
            <a:tailEnd type="none" w="med" len="med"/>
          </a:ln>
          <a:effectLst>
            <a:outerShdw blurRad="50800" dist="38100" dir="2700000" algn="tl" rotWithShape="0">
              <a:srgbClr val="000000">
                <a:alpha val="40000"/>
              </a:srgbClr>
            </a:outerShdw>
          </a:effectLst>
        </p:spPr>
        <p:txBody>
          <a:bodyPr lIns="0" tIns="0" rIns="0" bIns="0"/>
          <a:lstStyle/>
          <a:p>
            <a:pPr algn="r">
              <a:defRPr/>
            </a:pPr>
            <a:endParaRPr lang="en-GB">
              <a:ea typeface="ヒラギノ角ゴ Pro W3" charset="-128"/>
              <a:cs typeface="+mn-cs"/>
            </a:endParaRPr>
          </a:p>
        </p:txBody>
      </p:sp>
      <p:sp>
        <p:nvSpPr>
          <p:cNvPr id="46" name="Rectangle 10"/>
          <p:cNvSpPr>
            <a:spLocks/>
          </p:cNvSpPr>
          <p:nvPr/>
        </p:nvSpPr>
        <p:spPr bwMode="auto">
          <a:xfrm>
            <a:off x="2390250" y="1615872"/>
            <a:ext cx="996417" cy="21292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lstStyle/>
          <a:p>
            <a:pPr>
              <a:spcBef>
                <a:spcPts val="900"/>
              </a:spcBef>
            </a:pPr>
            <a:r>
              <a:rPr lang="en-US" sz="1300" dirty="0" smtClean="0">
                <a:solidFill>
                  <a:srgbClr val="FFFFFF"/>
                </a:solidFill>
                <a:ea typeface="ヒラギノ角ゴ ProN W3" charset="0"/>
                <a:cs typeface="ヒラギノ角ゴ ProN W3" charset="0"/>
                <a:sym typeface="Arial" charset="0"/>
              </a:rPr>
              <a:t>Chemistry</a:t>
            </a:r>
            <a:endParaRPr lang="en-US" sz="1300" dirty="0">
              <a:solidFill>
                <a:srgbClr val="FFFFFF"/>
              </a:solidFill>
              <a:ea typeface="ヒラギノ角ゴ ProN W3" charset="0"/>
              <a:cs typeface="ヒラギノ角ゴ ProN W3" charset="0"/>
              <a:sym typeface="Arial" charset="0"/>
            </a:endParaRPr>
          </a:p>
        </p:txBody>
      </p:sp>
      <p:pic>
        <p:nvPicPr>
          <p:cNvPr id="70668" name="Picture 5"/>
          <p:cNvPicPr>
            <a:picLocks noChangeArrowheads="1"/>
          </p:cNvPicPr>
          <p:nvPr/>
        </p:nvPicPr>
        <p:blipFill rotWithShape="1">
          <a:blip r:embed="rId9" cstate="screen">
            <a:extLst>
              <a:ext uri="{28A0092B-C50C-407E-A947-70E740481C1C}">
                <a14:useLocalDpi xmlns:a14="http://schemas.microsoft.com/office/drawing/2010/main"/>
              </a:ext>
            </a:extLst>
          </a:blip>
          <a:srcRect b="-2"/>
          <a:stretch/>
        </p:blipFill>
        <p:spPr bwMode="auto">
          <a:xfrm>
            <a:off x="3751263" y="1841499"/>
            <a:ext cx="1360487" cy="1126387"/>
          </a:xfrm>
          <a:prstGeom prst="rect">
            <a:avLst/>
          </a:prstGeom>
          <a:noFill/>
          <a:ln>
            <a:noFill/>
          </a:ln>
          <a:effectLst>
            <a:outerShdw blurRad="50800" dist="38100" dir="2700000" algn="tl" rotWithShape="0">
              <a:srgbClr val="000000">
                <a:alpha val="4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 name="Rectangle 15"/>
          <p:cNvSpPr>
            <a:spLocks/>
          </p:cNvSpPr>
          <p:nvPr/>
        </p:nvSpPr>
        <p:spPr bwMode="auto">
          <a:xfrm>
            <a:off x="5185833" y="1593850"/>
            <a:ext cx="1361017" cy="234950"/>
          </a:xfrm>
          <a:prstGeom prst="rect">
            <a:avLst/>
          </a:prstGeom>
          <a:solidFill>
            <a:schemeClr val="accent1"/>
          </a:solidFill>
          <a:ln w="9525" cap="flat">
            <a:noFill/>
            <a:miter lim="800000"/>
            <a:headEnd type="none" w="med" len="med"/>
            <a:tailEnd type="none" w="med" len="med"/>
          </a:ln>
          <a:effectLst>
            <a:outerShdw blurRad="50800" dist="38100" dir="2700000" algn="tl" rotWithShape="0">
              <a:srgbClr val="000000">
                <a:alpha val="40000"/>
              </a:srgbClr>
            </a:outerShdw>
          </a:effectLst>
        </p:spPr>
        <p:txBody>
          <a:bodyPr lIns="0" tIns="0" rIns="0" bIns="0"/>
          <a:lstStyle/>
          <a:p>
            <a:pPr algn="r">
              <a:defRPr/>
            </a:pPr>
            <a:endParaRPr lang="en-GB">
              <a:ea typeface="ヒラギノ角ゴ Pro W3" charset="-128"/>
              <a:cs typeface="+mn-cs"/>
            </a:endParaRPr>
          </a:p>
        </p:txBody>
      </p:sp>
      <p:sp>
        <p:nvSpPr>
          <p:cNvPr id="52" name="Rectangle 10"/>
          <p:cNvSpPr>
            <a:spLocks/>
          </p:cNvSpPr>
          <p:nvPr/>
        </p:nvSpPr>
        <p:spPr bwMode="auto">
          <a:xfrm>
            <a:off x="5243518" y="1607405"/>
            <a:ext cx="833432" cy="19599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lstStyle/>
          <a:p>
            <a:pPr>
              <a:spcBef>
                <a:spcPts val="900"/>
              </a:spcBef>
            </a:pPr>
            <a:r>
              <a:rPr lang="en-US" sz="1300" dirty="0" err="1" smtClean="0">
                <a:solidFill>
                  <a:srgbClr val="FFFFFF"/>
                </a:solidFill>
                <a:ea typeface="ヒラギノ角ゴ ProN W3" charset="0"/>
                <a:cs typeface="ヒラギノ角ゴ ProN W3" charset="0"/>
                <a:sym typeface="Arial" charset="0"/>
              </a:rPr>
              <a:t>Modelling</a:t>
            </a:r>
            <a:endParaRPr lang="en-US" sz="1300" dirty="0">
              <a:solidFill>
                <a:srgbClr val="FFFFFF"/>
              </a:solidFill>
              <a:ea typeface="ヒラギノ角ゴ ProN W3" charset="0"/>
              <a:cs typeface="ヒラギノ角ゴ ProN W3" charset="0"/>
              <a:sym typeface="Arial" charset="0"/>
            </a:endParaRPr>
          </a:p>
        </p:txBody>
      </p:sp>
      <p:pic>
        <p:nvPicPr>
          <p:cNvPr id="54" name="Picture 7"/>
          <p:cNvPicPr>
            <a:picLocks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5183193" y="1832830"/>
            <a:ext cx="1363657" cy="1138970"/>
          </a:xfrm>
          <a:prstGeom prst="rect">
            <a:avLst/>
          </a:prstGeom>
          <a:noFill/>
          <a:ln>
            <a:noFill/>
          </a:ln>
          <a:effectLst>
            <a:outerShdw blurRad="50800" dist="38100" dir="2700000" algn="tl" rotWithShape="0">
              <a:srgbClr val="000000">
                <a:alpha val="4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 name="Rectangle 15"/>
          <p:cNvSpPr>
            <a:spLocks/>
          </p:cNvSpPr>
          <p:nvPr/>
        </p:nvSpPr>
        <p:spPr bwMode="auto">
          <a:xfrm>
            <a:off x="6614583" y="1593850"/>
            <a:ext cx="1361017" cy="234950"/>
          </a:xfrm>
          <a:prstGeom prst="rect">
            <a:avLst/>
          </a:prstGeom>
          <a:solidFill>
            <a:schemeClr val="accent1"/>
          </a:solidFill>
          <a:ln w="9525" cap="flat">
            <a:noFill/>
            <a:miter lim="800000"/>
            <a:headEnd type="none" w="med" len="med"/>
            <a:tailEnd type="none" w="med" len="med"/>
          </a:ln>
          <a:effectLst>
            <a:outerShdw blurRad="50800" dist="38100" dir="2700000" algn="tl" rotWithShape="0">
              <a:srgbClr val="000000">
                <a:alpha val="40000"/>
              </a:srgbClr>
            </a:outerShdw>
          </a:effectLst>
        </p:spPr>
        <p:txBody>
          <a:bodyPr lIns="0" tIns="0" rIns="0" bIns="0"/>
          <a:lstStyle/>
          <a:p>
            <a:pPr algn="r">
              <a:defRPr/>
            </a:pPr>
            <a:endParaRPr lang="en-GB">
              <a:ea typeface="ヒラギノ角ゴ Pro W3" charset="-128"/>
              <a:cs typeface="+mn-cs"/>
            </a:endParaRPr>
          </a:p>
        </p:txBody>
      </p:sp>
      <p:sp>
        <p:nvSpPr>
          <p:cNvPr id="56" name="Rectangle 10"/>
          <p:cNvSpPr>
            <a:spLocks/>
          </p:cNvSpPr>
          <p:nvPr/>
        </p:nvSpPr>
        <p:spPr bwMode="auto">
          <a:xfrm>
            <a:off x="6672268" y="1607405"/>
            <a:ext cx="833432" cy="19599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lstStyle/>
          <a:p>
            <a:pPr>
              <a:spcBef>
                <a:spcPts val="900"/>
              </a:spcBef>
            </a:pPr>
            <a:r>
              <a:rPr lang="en-US" sz="1300" dirty="0" smtClean="0">
                <a:solidFill>
                  <a:srgbClr val="FFFFFF"/>
                </a:solidFill>
                <a:ea typeface="ヒラギノ角ゴ ProN W3" charset="0"/>
                <a:cs typeface="ヒラギノ角ゴ ProN W3" charset="0"/>
                <a:sym typeface="Arial" charset="0"/>
              </a:rPr>
              <a:t>Medicine</a:t>
            </a:r>
            <a:endParaRPr lang="en-US" sz="1300" dirty="0">
              <a:solidFill>
                <a:srgbClr val="FFFFFF"/>
              </a:solidFill>
              <a:ea typeface="ヒラギノ角ゴ ProN W3" charset="0"/>
              <a:cs typeface="ヒラギノ角ゴ ProN W3" charset="0"/>
              <a:sym typeface="Arial" charset="0"/>
            </a:endParaRPr>
          </a:p>
        </p:txBody>
      </p:sp>
      <p:pic>
        <p:nvPicPr>
          <p:cNvPr id="70678" name="Picture 16"/>
          <p:cNvPicPr>
            <a:picLocks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6614583" y="1828799"/>
            <a:ext cx="1360488" cy="1138559"/>
          </a:xfrm>
          <a:prstGeom prst="rect">
            <a:avLst/>
          </a:prstGeom>
          <a:noFill/>
          <a:ln>
            <a:noFill/>
          </a:ln>
          <a:effectLst>
            <a:outerShdw blurRad="50800" dist="38100" dir="2700000" algn="tl" rotWithShape="0">
              <a:srgbClr val="000000">
                <a:alpha val="4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45597429"/>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41084"/>
            <a:ext cx="8610600" cy="1035968"/>
          </a:xfrm>
        </p:spPr>
        <p:txBody>
          <a:bodyPr/>
          <a:lstStyle/>
          <a:p>
            <a:r>
              <a:rPr lang="en-US" sz="2800" dirty="0" smtClean="0"/>
              <a:t>Scientific publications in collaboration in 2012-2014</a:t>
            </a:r>
            <a:endParaRPr lang="en-US" sz="2800" dirty="0"/>
          </a:p>
        </p:txBody>
      </p:sp>
      <p:sp>
        <p:nvSpPr>
          <p:cNvPr id="4" name="Slide Number Placeholder 3"/>
          <p:cNvSpPr>
            <a:spLocks noGrp="1"/>
          </p:cNvSpPr>
          <p:nvPr>
            <p:ph type="sldNum" sz="quarter" idx="11"/>
          </p:nvPr>
        </p:nvSpPr>
        <p:spPr/>
        <p:txBody>
          <a:bodyPr/>
          <a:lstStyle/>
          <a:p>
            <a:pPr>
              <a:defRPr/>
            </a:pPr>
            <a:fld id="{4E4B7DE6-98C5-2C41-8DCB-EEA5156D5504}" type="slidenum">
              <a:rPr lang="de-DE" smtClean="0"/>
              <a:pPr>
                <a:defRPr/>
              </a:pPr>
              <a:t>8</a:t>
            </a:fld>
            <a:endParaRPr lang="de-DE" dirty="0"/>
          </a:p>
        </p:txBody>
      </p:sp>
      <p:pic>
        <p:nvPicPr>
          <p:cNvPr id="3" name="Picture 2" descr="Screen Shot 2015-03-05 at 14.51.48.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55438" y="1117599"/>
            <a:ext cx="4707028" cy="4912519"/>
          </a:xfrm>
          <a:prstGeom prst="rect">
            <a:avLst/>
          </a:prstGeom>
        </p:spPr>
      </p:pic>
      <p:pic>
        <p:nvPicPr>
          <p:cNvPr id="5" name="Picture 4" descr="Screen Shot 2015-03-05 at 14.52.35.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3643" y="1208380"/>
            <a:ext cx="2239767" cy="1179898"/>
          </a:xfrm>
          <a:prstGeom prst="rect">
            <a:avLst/>
          </a:prstGeom>
        </p:spPr>
      </p:pic>
      <p:pic>
        <p:nvPicPr>
          <p:cNvPr id="6" name="Picture 5" descr="Screen Shot 2015-03-05 at 14.52.51.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98850" y="2751537"/>
            <a:ext cx="1671425" cy="1705582"/>
          </a:xfrm>
          <a:prstGeom prst="rect">
            <a:avLst/>
          </a:prstGeom>
        </p:spPr>
      </p:pic>
      <p:sp>
        <p:nvSpPr>
          <p:cNvPr id="8" name="TextBox 7"/>
          <p:cNvSpPr txBox="1"/>
          <p:nvPr/>
        </p:nvSpPr>
        <p:spPr>
          <a:xfrm>
            <a:off x="495300" y="4601235"/>
            <a:ext cx="3263900" cy="1384995"/>
          </a:xfrm>
          <a:prstGeom prst="rect">
            <a:avLst/>
          </a:prstGeom>
          <a:noFill/>
          <a:ln>
            <a:solidFill>
              <a:schemeClr val="tx1">
                <a:lumMod val="75000"/>
              </a:schemeClr>
            </a:solidFill>
          </a:ln>
        </p:spPr>
        <p:txBody>
          <a:bodyPr wrap="square" rtlCol="0">
            <a:spAutoFit/>
          </a:bodyPr>
          <a:lstStyle/>
          <a:p>
            <a:r>
              <a:rPr lang="en-US" b="1" i="1" dirty="0" smtClean="0">
                <a:solidFill>
                  <a:srgbClr val="41807F"/>
                </a:solidFill>
              </a:rPr>
              <a:t>75% </a:t>
            </a:r>
            <a:r>
              <a:rPr lang="en-US" sz="1800" i="1" dirty="0" smtClean="0">
                <a:solidFill>
                  <a:schemeClr val="bg2">
                    <a:lumMod val="75000"/>
                  </a:schemeClr>
                </a:solidFill>
              </a:rPr>
              <a:t>of EMBL’s publications were published jointly with more than </a:t>
            </a:r>
            <a:r>
              <a:rPr lang="en-US" b="1" i="1" dirty="0" smtClean="0">
                <a:solidFill>
                  <a:srgbClr val="41807F"/>
                </a:solidFill>
              </a:rPr>
              <a:t>800</a:t>
            </a:r>
            <a:r>
              <a:rPr lang="en-US" sz="1800" i="1" dirty="0" smtClean="0">
                <a:solidFill>
                  <a:schemeClr val="bg2">
                    <a:lumMod val="75000"/>
                  </a:schemeClr>
                </a:solidFill>
              </a:rPr>
              <a:t> institutions worldwide</a:t>
            </a:r>
            <a:endParaRPr lang="en-US" sz="1800" i="1" dirty="0">
              <a:solidFill>
                <a:schemeClr val="bg2">
                  <a:lumMod val="75000"/>
                </a:schemeClr>
              </a:solidFill>
            </a:endParaRPr>
          </a:p>
        </p:txBody>
      </p:sp>
    </p:spTree>
    <p:extLst>
      <p:ext uri="{BB962C8B-B14F-4D97-AF65-F5344CB8AC3E}">
        <p14:creationId xmlns:p14="http://schemas.microsoft.com/office/powerpoint/2010/main" val="15815338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1" y="985226"/>
            <a:ext cx="9144000" cy="3727238"/>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395" tIns="45696" rIns="91395" bIns="45696" numCol="1" rtlCol="0" anchor="t" anchorCtr="0" compatLnSpc="1">
            <a:prstTxWarp prst="textNoShape">
              <a:avLst/>
            </a:prstTxWarp>
          </a:bodyPr>
          <a:lstStyle/>
          <a:p>
            <a:pPr defTabSz="913950" eaLnBrk="0" hangingPunct="0"/>
            <a:endParaRPr lang="en-US">
              <a:latin typeface="Arial" pitchFamily="-112" charset="0"/>
              <a:ea typeface="Geneva" pitchFamily="-112" charset="0"/>
              <a:cs typeface="Geneva" pitchFamily="-112" charset="0"/>
            </a:endParaRPr>
          </a:p>
        </p:txBody>
      </p:sp>
      <p:sp>
        <p:nvSpPr>
          <p:cNvPr id="2" name="Title 1"/>
          <p:cNvSpPr>
            <a:spLocks noGrp="1"/>
          </p:cNvSpPr>
          <p:nvPr>
            <p:ph type="title"/>
          </p:nvPr>
        </p:nvSpPr>
        <p:spPr>
          <a:xfrm>
            <a:off x="381000" y="304800"/>
            <a:ext cx="8153400" cy="762000"/>
          </a:xfrm>
        </p:spPr>
        <p:txBody>
          <a:bodyPr/>
          <a:lstStyle/>
          <a:p>
            <a:r>
              <a:rPr lang="en-US" dirty="0" smtClean="0"/>
              <a:t>Scientific Excellence at EMBL</a:t>
            </a:r>
            <a:endParaRPr lang="en-US" dirty="0"/>
          </a:p>
        </p:txBody>
      </p:sp>
      <p:sp>
        <p:nvSpPr>
          <p:cNvPr id="5" name="TextBox 4"/>
          <p:cNvSpPr txBox="1"/>
          <p:nvPr/>
        </p:nvSpPr>
        <p:spPr>
          <a:xfrm>
            <a:off x="2921000" y="1790700"/>
            <a:ext cx="5880100" cy="738664"/>
          </a:xfrm>
          <a:prstGeom prst="rect">
            <a:avLst/>
          </a:prstGeom>
          <a:noFill/>
          <a:ln>
            <a:solidFill>
              <a:schemeClr val="tx1">
                <a:lumMod val="75000"/>
              </a:schemeClr>
            </a:solidFill>
          </a:ln>
        </p:spPr>
        <p:txBody>
          <a:bodyPr wrap="square" rtlCol="0">
            <a:spAutoFit/>
          </a:bodyPr>
          <a:lstStyle/>
          <a:p>
            <a:r>
              <a:rPr lang="en-US" b="1" i="1" dirty="0" smtClean="0">
                <a:solidFill>
                  <a:srgbClr val="41807F"/>
                </a:solidFill>
              </a:rPr>
              <a:t>40%</a:t>
            </a:r>
            <a:r>
              <a:rPr lang="en-US" b="1" i="1" dirty="0" smtClean="0">
                <a:solidFill>
                  <a:schemeClr val="accent4"/>
                </a:solidFill>
              </a:rPr>
              <a:t> </a:t>
            </a:r>
            <a:r>
              <a:rPr lang="en-US" sz="1800" i="1" dirty="0" smtClean="0">
                <a:solidFill>
                  <a:schemeClr val="accent4"/>
                </a:solidFill>
              </a:rPr>
              <a:t>of EMBL’s publications in the top</a:t>
            </a:r>
            <a:r>
              <a:rPr lang="en-US" sz="1800" b="1" i="1" dirty="0" smtClean="0">
                <a:solidFill>
                  <a:schemeClr val="accent4"/>
                </a:solidFill>
              </a:rPr>
              <a:t> </a:t>
            </a:r>
            <a:r>
              <a:rPr lang="en-US" b="1" i="1" dirty="0" smtClean="0">
                <a:solidFill>
                  <a:srgbClr val="41807F"/>
                </a:solidFill>
              </a:rPr>
              <a:t>5%</a:t>
            </a:r>
            <a:r>
              <a:rPr lang="en-US" b="1" i="1" dirty="0" smtClean="0">
                <a:solidFill>
                  <a:schemeClr val="accent4"/>
                </a:solidFill>
              </a:rPr>
              <a:t> </a:t>
            </a:r>
            <a:r>
              <a:rPr lang="en-US" sz="1800" i="1" dirty="0" smtClean="0">
                <a:solidFill>
                  <a:schemeClr val="accent4"/>
                </a:solidFill>
              </a:rPr>
              <a:t>of journals in biochemistry, genetics and molecular biology</a:t>
            </a:r>
            <a:endParaRPr lang="en-US" sz="1800" i="1" dirty="0">
              <a:solidFill>
                <a:schemeClr val="accent4"/>
              </a:solidFill>
            </a:endParaRPr>
          </a:p>
        </p:txBody>
      </p:sp>
      <p:sp>
        <p:nvSpPr>
          <p:cNvPr id="6" name="TextBox 5"/>
          <p:cNvSpPr txBox="1"/>
          <p:nvPr/>
        </p:nvSpPr>
        <p:spPr>
          <a:xfrm>
            <a:off x="2895600" y="2743200"/>
            <a:ext cx="4635500" cy="738664"/>
          </a:xfrm>
          <a:prstGeom prst="rect">
            <a:avLst/>
          </a:prstGeom>
          <a:noFill/>
          <a:ln>
            <a:solidFill>
              <a:schemeClr val="tx1">
                <a:lumMod val="75000"/>
              </a:schemeClr>
            </a:solidFill>
          </a:ln>
        </p:spPr>
        <p:txBody>
          <a:bodyPr wrap="square" rtlCol="0">
            <a:spAutoFit/>
          </a:bodyPr>
          <a:lstStyle/>
          <a:p>
            <a:pPr algn="ctr"/>
            <a:r>
              <a:rPr lang="en-US" b="1" i="1" dirty="0" smtClean="0">
                <a:solidFill>
                  <a:srgbClr val="41807F"/>
                </a:solidFill>
              </a:rPr>
              <a:t>4</a:t>
            </a:r>
            <a:r>
              <a:rPr lang="en-US" i="1" dirty="0" smtClean="0">
                <a:solidFill>
                  <a:schemeClr val="accent4"/>
                </a:solidFill>
              </a:rPr>
              <a:t> </a:t>
            </a:r>
            <a:r>
              <a:rPr lang="en-US" sz="1800" i="1" dirty="0" smtClean="0">
                <a:solidFill>
                  <a:schemeClr val="accent4"/>
                </a:solidFill>
              </a:rPr>
              <a:t>EMBL publications in the top </a:t>
            </a:r>
            <a:r>
              <a:rPr lang="en-US" b="1" i="1" dirty="0" smtClean="0">
                <a:solidFill>
                  <a:srgbClr val="41807F"/>
                </a:solidFill>
              </a:rPr>
              <a:t>100</a:t>
            </a:r>
            <a:r>
              <a:rPr lang="en-US" sz="1800" b="1" i="1" dirty="0" smtClean="0">
                <a:solidFill>
                  <a:srgbClr val="41807F"/>
                </a:solidFill>
              </a:rPr>
              <a:t> </a:t>
            </a:r>
            <a:r>
              <a:rPr lang="en-US" sz="1800" i="1" dirty="0" smtClean="0">
                <a:solidFill>
                  <a:schemeClr val="accent4"/>
                </a:solidFill>
              </a:rPr>
              <a:t>highest cited papers ever</a:t>
            </a:r>
            <a:endParaRPr lang="en-US" sz="1800" i="1" dirty="0">
              <a:solidFill>
                <a:schemeClr val="accent4"/>
              </a:solidFill>
            </a:endParaRPr>
          </a:p>
        </p:txBody>
      </p:sp>
      <p:sp>
        <p:nvSpPr>
          <p:cNvPr id="7" name="TextBox 6"/>
          <p:cNvSpPr txBox="1"/>
          <p:nvPr/>
        </p:nvSpPr>
        <p:spPr>
          <a:xfrm>
            <a:off x="1422400" y="1167570"/>
            <a:ext cx="5130800" cy="461665"/>
          </a:xfrm>
          <a:prstGeom prst="rect">
            <a:avLst/>
          </a:prstGeom>
          <a:noFill/>
          <a:ln>
            <a:solidFill>
              <a:schemeClr val="tx1">
                <a:lumMod val="75000"/>
              </a:schemeClr>
            </a:solidFill>
          </a:ln>
        </p:spPr>
        <p:txBody>
          <a:bodyPr wrap="square" rtlCol="0">
            <a:spAutoFit/>
          </a:bodyPr>
          <a:lstStyle/>
          <a:p>
            <a:pPr algn="ctr"/>
            <a:r>
              <a:rPr lang="en-US" b="1" i="1" dirty="0" smtClean="0"/>
              <a:t>650</a:t>
            </a:r>
            <a:r>
              <a:rPr lang="en-US" i="1" dirty="0" smtClean="0">
                <a:solidFill>
                  <a:schemeClr val="accent4"/>
                </a:solidFill>
              </a:rPr>
              <a:t> </a:t>
            </a:r>
            <a:r>
              <a:rPr lang="en-US" sz="1800" i="1" dirty="0" smtClean="0">
                <a:solidFill>
                  <a:schemeClr val="accent4"/>
                </a:solidFill>
              </a:rPr>
              <a:t>publications/year on average</a:t>
            </a:r>
            <a:endParaRPr lang="en-US" sz="1800" i="1" dirty="0">
              <a:solidFill>
                <a:schemeClr val="accent4"/>
              </a:solidFill>
            </a:endParaRPr>
          </a:p>
        </p:txBody>
      </p:sp>
      <p:sp>
        <p:nvSpPr>
          <p:cNvPr id="8" name="TextBox 7"/>
          <p:cNvSpPr txBox="1"/>
          <p:nvPr/>
        </p:nvSpPr>
        <p:spPr>
          <a:xfrm>
            <a:off x="3136900" y="3771900"/>
            <a:ext cx="4876800" cy="738664"/>
          </a:xfrm>
          <a:prstGeom prst="rect">
            <a:avLst/>
          </a:prstGeom>
          <a:noFill/>
          <a:ln>
            <a:solidFill>
              <a:schemeClr val="tx1">
                <a:lumMod val="75000"/>
              </a:schemeClr>
            </a:solidFill>
          </a:ln>
        </p:spPr>
        <p:txBody>
          <a:bodyPr wrap="square" rtlCol="0">
            <a:spAutoFit/>
          </a:bodyPr>
          <a:lstStyle/>
          <a:p>
            <a:pPr algn="ctr"/>
            <a:r>
              <a:rPr lang="en-US" sz="1800" i="1" dirty="0">
                <a:solidFill>
                  <a:schemeClr val="accent4"/>
                </a:solidFill>
              </a:rPr>
              <a:t>O</a:t>
            </a:r>
            <a:r>
              <a:rPr lang="en-US" sz="1800" i="1" dirty="0" smtClean="0">
                <a:solidFill>
                  <a:schemeClr val="accent4"/>
                </a:solidFill>
              </a:rPr>
              <a:t>verall quality of its publications places EMBL in the top </a:t>
            </a:r>
            <a:r>
              <a:rPr lang="en-US" b="1" i="1" dirty="0" smtClean="0">
                <a:solidFill>
                  <a:srgbClr val="41807F"/>
                </a:solidFill>
              </a:rPr>
              <a:t>10</a:t>
            </a:r>
            <a:r>
              <a:rPr lang="en-US" i="1" dirty="0" smtClean="0">
                <a:solidFill>
                  <a:schemeClr val="accent4"/>
                </a:solidFill>
              </a:rPr>
              <a:t> </a:t>
            </a:r>
            <a:r>
              <a:rPr lang="en-US" sz="1800" i="1" dirty="0" smtClean="0">
                <a:solidFill>
                  <a:schemeClr val="accent4"/>
                </a:solidFill>
              </a:rPr>
              <a:t>research institutions worldwide</a:t>
            </a:r>
            <a:endParaRPr lang="en-US" sz="1800" i="1" dirty="0">
              <a:solidFill>
                <a:schemeClr val="accent4"/>
              </a:solidFill>
            </a:endParaRPr>
          </a:p>
        </p:txBody>
      </p:sp>
      <p:pic>
        <p:nvPicPr>
          <p:cNvPr id="12" name="Picture 11" descr="Screen Shot 2015-09-29 at 12.31.2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6452" y="1675281"/>
            <a:ext cx="1440002" cy="1960175"/>
          </a:xfrm>
          <a:prstGeom prst="rect">
            <a:avLst/>
          </a:prstGeom>
        </p:spPr>
      </p:pic>
      <p:sp>
        <p:nvSpPr>
          <p:cNvPr id="13" name="TextBox 12"/>
          <p:cNvSpPr txBox="1"/>
          <p:nvPr/>
        </p:nvSpPr>
        <p:spPr>
          <a:xfrm>
            <a:off x="596900" y="5297560"/>
            <a:ext cx="6794500" cy="461665"/>
          </a:xfrm>
          <a:prstGeom prst="rect">
            <a:avLst/>
          </a:prstGeom>
          <a:noFill/>
          <a:ln>
            <a:solidFill>
              <a:schemeClr val="tx1">
                <a:lumMod val="75000"/>
              </a:schemeClr>
            </a:solidFill>
          </a:ln>
        </p:spPr>
        <p:txBody>
          <a:bodyPr wrap="square" rtlCol="0">
            <a:spAutoFit/>
          </a:bodyPr>
          <a:lstStyle/>
          <a:p>
            <a:r>
              <a:rPr lang="en-US" i="1" dirty="0">
                <a:solidFill>
                  <a:srgbClr val="41807F"/>
                </a:solidFill>
                <a:cs typeface="Geneva" charset="0"/>
              </a:rPr>
              <a:t>~</a:t>
            </a:r>
            <a:r>
              <a:rPr lang="en-US" b="1" i="1" dirty="0" smtClean="0">
                <a:solidFill>
                  <a:srgbClr val="41807F"/>
                </a:solidFill>
              </a:rPr>
              <a:t>30%</a:t>
            </a:r>
            <a:r>
              <a:rPr lang="en-US" i="1" dirty="0" smtClean="0">
                <a:solidFill>
                  <a:schemeClr val="accent4"/>
                </a:solidFill>
              </a:rPr>
              <a:t> </a:t>
            </a:r>
            <a:r>
              <a:rPr lang="en-US" sz="1800" i="1" dirty="0" smtClean="0">
                <a:solidFill>
                  <a:schemeClr val="accent4"/>
                </a:solidFill>
              </a:rPr>
              <a:t>of EMBL’s research group leaders hold ERC awards</a:t>
            </a:r>
            <a:endParaRPr lang="en-US" sz="1800" i="1" dirty="0">
              <a:solidFill>
                <a:schemeClr val="accent4"/>
              </a:solidFill>
            </a:endParaRPr>
          </a:p>
        </p:txBody>
      </p:sp>
      <p:pic>
        <p:nvPicPr>
          <p:cNvPr id="15" name="Picture 14" descr="LOGO-ERC.jpg"/>
          <p:cNvPicPr>
            <a:picLocks noChangeAspect="1"/>
          </p:cNvPicPr>
          <p:nvPr/>
        </p:nvPicPr>
        <p:blipFill rotWithShape="1">
          <a:blip r:embed="rId4">
            <a:alphaModFix/>
            <a:extLst>
              <a:ext uri="{28A0092B-C50C-407E-A947-70E740481C1C}">
                <a14:useLocalDpi xmlns:a14="http://schemas.microsoft.com/office/drawing/2010/main" val="0"/>
              </a:ext>
            </a:extLst>
          </a:blip>
          <a:srcRect l="14383" r="12787" b="24630"/>
          <a:stretch/>
        </p:blipFill>
        <p:spPr>
          <a:xfrm>
            <a:off x="7315201" y="4774602"/>
            <a:ext cx="1384300" cy="1370827"/>
          </a:xfrm>
          <a:prstGeom prst="rect">
            <a:avLst/>
          </a:prstGeom>
        </p:spPr>
      </p:pic>
      <p:grpSp>
        <p:nvGrpSpPr>
          <p:cNvPr id="17" name="Group 16"/>
          <p:cNvGrpSpPr>
            <a:grpSpLocks/>
          </p:cNvGrpSpPr>
          <p:nvPr/>
        </p:nvGrpSpPr>
        <p:grpSpPr>
          <a:xfrm rot="20621032">
            <a:off x="489680" y="1201511"/>
            <a:ext cx="1440000" cy="1980000"/>
            <a:chOff x="5656889" y="-1124857"/>
            <a:chExt cx="5966633" cy="7728464"/>
          </a:xfrm>
        </p:grpSpPr>
        <p:pic>
          <p:nvPicPr>
            <p:cNvPr id="9" name="Picture 8" descr="Screen Shot 2015-09-30 at 17.24.38.png"/>
            <p:cNvPicPr>
              <a:picLocks noChangeAspect="1"/>
            </p:cNvPicPr>
            <p:nvPr/>
          </p:nvPicPr>
          <p:blipFill rotWithShape="1">
            <a:blip r:embed="rId5">
              <a:extLst>
                <a:ext uri="{28A0092B-C50C-407E-A947-70E740481C1C}">
                  <a14:useLocalDpi xmlns:a14="http://schemas.microsoft.com/office/drawing/2010/main" val="0"/>
                </a:ext>
              </a:extLst>
            </a:blip>
            <a:srcRect l="992" r="1189" b="5495"/>
            <a:stretch/>
          </p:blipFill>
          <p:spPr>
            <a:xfrm>
              <a:off x="5656889" y="5618163"/>
              <a:ext cx="5962953" cy="985444"/>
            </a:xfrm>
            <a:prstGeom prst="rect">
              <a:avLst/>
            </a:prstGeom>
          </p:spPr>
        </p:pic>
        <p:pic>
          <p:nvPicPr>
            <p:cNvPr id="11" name="Picture 10" descr="Screen Shot 2015-09-30 at 17.24.17.png"/>
            <p:cNvPicPr>
              <a:picLocks noChangeAspect="1"/>
            </p:cNvPicPr>
            <p:nvPr/>
          </p:nvPicPr>
          <p:blipFill rotWithShape="1">
            <a:blip r:embed="rId6">
              <a:extLst>
                <a:ext uri="{28A0092B-C50C-407E-A947-70E740481C1C}">
                  <a14:useLocalDpi xmlns:a14="http://schemas.microsoft.com/office/drawing/2010/main" val="0"/>
                </a:ext>
              </a:extLst>
            </a:blip>
            <a:srcRect l="992" t="882" r="1190"/>
            <a:stretch/>
          </p:blipFill>
          <p:spPr>
            <a:xfrm>
              <a:off x="5660569" y="-1124857"/>
              <a:ext cx="5962953" cy="6797525"/>
            </a:xfrm>
            <a:prstGeom prst="rect">
              <a:avLst/>
            </a:prstGeom>
          </p:spPr>
        </p:pic>
      </p:grpSp>
      <p:pic>
        <p:nvPicPr>
          <p:cNvPr id="14"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06875">
            <a:off x="1030536" y="2540621"/>
            <a:ext cx="1427042" cy="19037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8" name="Slide Number Placeholder 3"/>
          <p:cNvSpPr>
            <a:spLocks noGrp="1"/>
          </p:cNvSpPr>
          <p:nvPr>
            <p:ph type="sldNum" sz="quarter" idx="11"/>
          </p:nvPr>
        </p:nvSpPr>
        <p:spPr>
          <a:xfrm>
            <a:off x="152400" y="6445492"/>
            <a:ext cx="304800" cy="228600"/>
          </a:xfrm>
        </p:spPr>
        <p:txBody>
          <a:bodyPr/>
          <a:lstStyle/>
          <a:p>
            <a:pPr>
              <a:defRPr/>
            </a:pPr>
            <a:fld id="{41EE0480-9F39-9045-90FA-84C05723978D}" type="slidenum">
              <a:rPr lang="de-DE" smtClean="0"/>
              <a:pPr>
                <a:defRPr/>
              </a:pPr>
              <a:t>9</a:t>
            </a:fld>
            <a:endParaRPr lang="de-DE" dirty="0"/>
          </a:p>
        </p:txBody>
      </p:sp>
    </p:spTree>
    <p:extLst>
      <p:ext uri="{BB962C8B-B14F-4D97-AF65-F5344CB8AC3E}">
        <p14:creationId xmlns:p14="http://schemas.microsoft.com/office/powerpoint/2010/main" val="400888487"/>
      </p:ext>
    </p:extLst>
  </p:cSld>
  <p:clrMapOvr>
    <a:masterClrMapping/>
  </p:clrMapOvr>
  <p:timing>
    <p:tnLst>
      <p:par>
        <p:cTn id="1" dur="indefinite" restart="never" nodeType="tmRoot"/>
      </p:par>
    </p:tnLst>
  </p:timing>
</p:sld>
</file>

<file path=ppt/theme/theme1.xml><?xml version="1.0" encoding="utf-8"?>
<a:theme xmlns:a="http://schemas.openxmlformats.org/drawingml/2006/main" name="2_Leere Präsentation">
  <a:themeElements>
    <a:clrScheme name="Custom 4">
      <a:dk1>
        <a:srgbClr val="41807F"/>
      </a:dk1>
      <a:lt1>
        <a:srgbClr val="FFFFFF"/>
      </a:lt1>
      <a:dk2>
        <a:srgbClr val="007E82"/>
      </a:dk2>
      <a:lt2>
        <a:srgbClr val="7D7D7D"/>
      </a:lt2>
      <a:accent1>
        <a:srgbClr val="72AD46"/>
      </a:accent1>
      <a:accent2>
        <a:srgbClr val="3B8B7C"/>
      </a:accent2>
      <a:accent3>
        <a:srgbClr val="FFFFFF"/>
      </a:accent3>
      <a:accent4>
        <a:srgbClr val="000000"/>
      </a:accent4>
      <a:accent5>
        <a:srgbClr val="BCD3B0"/>
      </a:accent5>
      <a:accent6>
        <a:srgbClr val="CA0016"/>
      </a:accent6>
      <a:hlink>
        <a:srgbClr val="D2E806"/>
      </a:hlink>
      <a:folHlink>
        <a:srgbClr val="72AD46"/>
      </a:folHlink>
    </a:clrScheme>
    <a:fontScheme name="Leere Präsentation">
      <a:majorFont>
        <a:latin typeface="Arial"/>
        <a:ea typeface="Geneva"/>
        <a:cs typeface="Geneva"/>
      </a:majorFont>
      <a:minorFont>
        <a:latin typeface="Arial"/>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a:ln>
              <a:noFill/>
            </a:ln>
            <a:solidFill>
              <a:schemeClr val="tx1"/>
            </a:solidFill>
            <a:effectLst/>
            <a:latin typeface="Arial" pitchFamily="-112" charset="0"/>
            <a:ea typeface="Geneva" pitchFamily="-112" charset="0"/>
            <a:cs typeface="Genev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a:ln>
              <a:noFill/>
            </a:ln>
            <a:solidFill>
              <a:schemeClr val="tx1"/>
            </a:solidFill>
            <a:effectLst/>
            <a:latin typeface="Arial" pitchFamily="-112" charset="0"/>
            <a:ea typeface="Geneva" pitchFamily="-112" charset="0"/>
            <a:cs typeface="Geneva" pitchFamily="-112" charset="0"/>
          </a:defRPr>
        </a:defPPr>
      </a:lstStyle>
    </a:lnDef>
  </a:objectDefaults>
  <a:extraClrSchemeLst>
    <a:extraClrScheme>
      <a:clrScheme name="Leere Präsentation 1">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Leere Präsentation 2">
        <a:dk1>
          <a:srgbClr val="000000"/>
        </a:dk1>
        <a:lt1>
          <a:srgbClr val="DCDCDC"/>
        </a:lt1>
        <a:dk2>
          <a:srgbClr val="007E82"/>
        </a:dk2>
        <a:lt2>
          <a:srgbClr val="7D7D7D"/>
        </a:lt2>
        <a:accent1>
          <a:srgbClr val="72AD46"/>
        </a:accent1>
        <a:accent2>
          <a:srgbClr val="DF001A"/>
        </a:accent2>
        <a:accent3>
          <a:srgbClr val="EBEBEB"/>
        </a:accent3>
        <a:accent4>
          <a:srgbClr val="000000"/>
        </a:accent4>
        <a:accent5>
          <a:srgbClr val="BCD3B0"/>
        </a:accent5>
        <a:accent6>
          <a:srgbClr val="CA0016"/>
        </a:accent6>
        <a:hlink>
          <a:srgbClr val="007E82"/>
        </a:hlink>
        <a:folHlink>
          <a:srgbClr val="72AD46"/>
        </a:folHlink>
      </a:clrScheme>
      <a:clrMap bg1="lt1" tx1="dk1" bg2="lt2" tx2="dk2" accent1="accent1" accent2="accent2" accent3="accent3" accent4="accent4" accent5="accent5" accent6="accent6" hlink="hlink" folHlink="folHlink"/>
    </a:extraClrScheme>
    <a:extraClrScheme>
      <a:clrScheme name="Leere Präsentation 3">
        <a:dk1>
          <a:srgbClr val="000000"/>
        </a:dk1>
        <a:lt1>
          <a:srgbClr val="FFFFFF"/>
        </a:lt1>
        <a:dk2>
          <a:srgbClr val="007E82"/>
        </a:dk2>
        <a:lt2>
          <a:srgbClr val="7D7D7D"/>
        </a:lt2>
        <a:accent1>
          <a:srgbClr val="72AD46"/>
        </a:accent1>
        <a:accent2>
          <a:srgbClr val="DF001A"/>
        </a:accent2>
        <a:accent3>
          <a:srgbClr val="FFFFFF"/>
        </a:accent3>
        <a:accent4>
          <a:srgbClr val="000000"/>
        </a:accent4>
        <a:accent5>
          <a:srgbClr val="BCD3B0"/>
        </a:accent5>
        <a:accent6>
          <a:srgbClr val="CA0016"/>
        </a:accent6>
        <a:hlink>
          <a:srgbClr val="007E82"/>
        </a:hlink>
        <a:folHlink>
          <a:srgbClr val="72AD46"/>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FFFFFF"/>
        </a:lt1>
        <a:dk2>
          <a:srgbClr val="007E82"/>
        </a:dk2>
        <a:lt2>
          <a:srgbClr val="7D7D7D"/>
        </a:lt2>
        <a:accent1>
          <a:srgbClr val="72AD46"/>
        </a:accent1>
        <a:accent2>
          <a:srgbClr val="DF001A"/>
        </a:accent2>
        <a:accent3>
          <a:srgbClr val="FFFFFF"/>
        </a:accent3>
        <a:accent4>
          <a:srgbClr val="000000"/>
        </a:accent4>
        <a:accent5>
          <a:srgbClr val="BCD3B0"/>
        </a:accent5>
        <a:accent6>
          <a:srgbClr val="CA0016"/>
        </a:accent6>
        <a:hlink>
          <a:srgbClr val="D2E806"/>
        </a:hlink>
        <a:folHlink>
          <a:srgbClr val="72AD4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Leere Präsentation">
  <a:themeElements>
    <a:clrScheme name="">
      <a:dk1>
        <a:srgbClr val="000000"/>
      </a:dk1>
      <a:lt1>
        <a:srgbClr val="FFFFFF"/>
      </a:lt1>
      <a:dk2>
        <a:srgbClr val="007E82"/>
      </a:dk2>
      <a:lt2>
        <a:srgbClr val="7D7D7D"/>
      </a:lt2>
      <a:accent1>
        <a:srgbClr val="72AD46"/>
      </a:accent1>
      <a:accent2>
        <a:srgbClr val="DF001A"/>
      </a:accent2>
      <a:accent3>
        <a:srgbClr val="FFFFFF"/>
      </a:accent3>
      <a:accent4>
        <a:srgbClr val="000000"/>
      </a:accent4>
      <a:accent5>
        <a:srgbClr val="BCD3B0"/>
      </a:accent5>
      <a:accent6>
        <a:srgbClr val="CA0016"/>
      </a:accent6>
      <a:hlink>
        <a:srgbClr val="007E82"/>
      </a:hlink>
      <a:folHlink>
        <a:srgbClr val="72AD46"/>
      </a:folHlink>
    </a:clrScheme>
    <a:fontScheme name="Leere Prä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981200" rtl="0" eaLnBrk="0" fontAlgn="base" latinLnBrk="0" hangingPunct="0">
          <a:lnSpc>
            <a:spcPct val="100000"/>
          </a:lnSpc>
          <a:spcBef>
            <a:spcPct val="0"/>
          </a:spcBef>
          <a:spcAft>
            <a:spcPct val="0"/>
          </a:spcAft>
          <a:buClrTx/>
          <a:buSzTx/>
          <a:buFontTx/>
          <a:buNone/>
          <a:tabLst/>
          <a:defRPr kumimoji="0" lang="de-DE" sz="5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981200" rtl="0" eaLnBrk="0" fontAlgn="base" latinLnBrk="0" hangingPunct="0">
          <a:lnSpc>
            <a:spcPct val="100000"/>
          </a:lnSpc>
          <a:spcBef>
            <a:spcPct val="0"/>
          </a:spcBef>
          <a:spcAft>
            <a:spcPct val="0"/>
          </a:spcAft>
          <a:buClrTx/>
          <a:buSzTx/>
          <a:buFontTx/>
          <a:buNone/>
          <a:tabLst/>
          <a:defRPr kumimoji="0" lang="de-DE" sz="5200" b="0" i="0" u="none" strike="noStrike" cap="none" normalizeH="0" baseline="0" smtClean="0">
            <a:ln>
              <a:noFill/>
            </a:ln>
            <a:solidFill>
              <a:schemeClr val="tx1"/>
            </a:solidFill>
            <a:effectLst/>
            <a:latin typeface="Arial" charset="0"/>
          </a:defRPr>
        </a:defPPr>
      </a:lstStyle>
    </a:lnDef>
  </a:objectDefaults>
  <a:extraClrSchemeLst>
    <a:extraClrScheme>
      <a:clrScheme name="Leere Präsentation 1">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Leere Präsentation 2">
        <a:dk1>
          <a:srgbClr val="000000"/>
        </a:dk1>
        <a:lt1>
          <a:srgbClr val="DCDCDC"/>
        </a:lt1>
        <a:dk2>
          <a:srgbClr val="007E82"/>
        </a:dk2>
        <a:lt2>
          <a:srgbClr val="7D7D7D"/>
        </a:lt2>
        <a:accent1>
          <a:srgbClr val="72AD46"/>
        </a:accent1>
        <a:accent2>
          <a:srgbClr val="DF001A"/>
        </a:accent2>
        <a:accent3>
          <a:srgbClr val="EBEBEB"/>
        </a:accent3>
        <a:accent4>
          <a:srgbClr val="000000"/>
        </a:accent4>
        <a:accent5>
          <a:srgbClr val="BCD3B0"/>
        </a:accent5>
        <a:accent6>
          <a:srgbClr val="CA0016"/>
        </a:accent6>
        <a:hlink>
          <a:srgbClr val="007E82"/>
        </a:hlink>
        <a:folHlink>
          <a:srgbClr val="72AD4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EMBL Symbol Title_Bottom</Template>
  <TotalTime>3515</TotalTime>
  <Words>2888</Words>
  <Application>Microsoft Office PowerPoint</Application>
  <PresentationFormat>Předvádění na obrazovce (4:3)</PresentationFormat>
  <Paragraphs>377</Paragraphs>
  <Slides>24</Slides>
  <Notes>22</Notes>
  <HiddenSlides>2</HiddenSlides>
  <MMClips>1</MMClips>
  <ScaleCrop>false</ScaleCrop>
  <HeadingPairs>
    <vt:vector size="6" baseType="variant">
      <vt:variant>
        <vt:lpstr>Použitá písma</vt:lpstr>
      </vt:variant>
      <vt:variant>
        <vt:i4>13</vt:i4>
      </vt:variant>
      <vt:variant>
        <vt:lpstr>Motiv</vt:lpstr>
      </vt:variant>
      <vt:variant>
        <vt:i4>2</vt:i4>
      </vt:variant>
      <vt:variant>
        <vt:lpstr>Nadpisy snímků</vt:lpstr>
      </vt:variant>
      <vt:variant>
        <vt:i4>24</vt:i4>
      </vt:variant>
    </vt:vector>
  </HeadingPairs>
  <TitlesOfParts>
    <vt:vector size="39" baseType="lpstr">
      <vt:lpstr>ＭＳ Ｐゴシック</vt:lpstr>
      <vt:lpstr>Arial</vt:lpstr>
      <vt:lpstr>Arial Bold</vt:lpstr>
      <vt:lpstr>Arial Narrow</vt:lpstr>
      <vt:lpstr>Geneva</vt:lpstr>
      <vt:lpstr>Helvetica</vt:lpstr>
      <vt:lpstr>HelveticaNeueLT Pro 35 Th</vt:lpstr>
      <vt:lpstr>HelveticaNeueLT Pro 45 Lt</vt:lpstr>
      <vt:lpstr>HelveticaNeueLT Pro 55 Roman</vt:lpstr>
      <vt:lpstr>Times</vt:lpstr>
      <vt:lpstr>Wingdings</vt:lpstr>
      <vt:lpstr>ヒラギノ角ゴ Pro W3</vt:lpstr>
      <vt:lpstr>ヒラギノ角ゴ ProN W3</vt:lpstr>
      <vt:lpstr>2_Leere Präsentation</vt:lpstr>
      <vt:lpstr>1_Leere Präsentation</vt:lpstr>
      <vt:lpstr>European Molecular Biology Laboratory  Introduction and links to Member States   Dr Silke Schumacher Director International Relations    </vt:lpstr>
      <vt:lpstr>EMBL Member States</vt:lpstr>
      <vt:lpstr>EMBL Sites</vt:lpstr>
      <vt:lpstr>EMBL’s Five Missions</vt:lpstr>
      <vt:lpstr>The EMBL Research Units</vt:lpstr>
      <vt:lpstr>EMBL’s Core Principles</vt:lpstr>
      <vt:lpstr>EMBL Environment for Young Researchers</vt:lpstr>
      <vt:lpstr>Scientific publications in collaboration in 2012-2014</vt:lpstr>
      <vt:lpstr>Scientific Excellence at EMBL</vt:lpstr>
      <vt:lpstr>Prezentace aplikace PowerPoint</vt:lpstr>
      <vt:lpstr>Prezentace aplikace PowerPoint</vt:lpstr>
      <vt:lpstr>EMBL Services in Structural Biology </vt:lpstr>
      <vt:lpstr>Infrastructure: Data resources at EMBL-EBI</vt:lpstr>
      <vt:lpstr>EMBL Scientific Core Facilities</vt:lpstr>
      <vt:lpstr>Prezentace aplikace PowerPoint</vt:lpstr>
      <vt:lpstr>Technology Development</vt:lpstr>
      <vt:lpstr>Technology Transfer</vt:lpstr>
      <vt:lpstr>Prezentace aplikace PowerPoint</vt:lpstr>
      <vt:lpstr>Integration of life science research in Europe</vt:lpstr>
      <vt:lpstr>What are the requirements for EMBL Partnerships?</vt:lpstr>
      <vt:lpstr>What are some of the benefits for Partner Institutes?</vt:lpstr>
      <vt:lpstr>Summary - Benefits of membership </vt:lpstr>
      <vt:lpstr>Highlights: EMBL links to the Czech Republic </vt:lpstr>
      <vt:lpstr>Highlights: EMBL links to the Czech Republic </vt:lpstr>
    </vt:vector>
  </TitlesOfParts>
  <Company>EMBL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Mustertitel</dc:title>
  <dc:creator>Michael Thompson</dc:creator>
  <cp:lastModifiedBy>Bystřická Jana</cp:lastModifiedBy>
  <cp:revision>982</cp:revision>
  <cp:lastPrinted>2013-06-11T11:48:42Z</cp:lastPrinted>
  <dcterms:created xsi:type="dcterms:W3CDTF">2013-11-14T10:30:48Z</dcterms:created>
  <dcterms:modified xsi:type="dcterms:W3CDTF">2017-11-13T07:10:08Z</dcterms:modified>
</cp:coreProperties>
</file>