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72" r:id="rId3"/>
    <p:sldId id="280" r:id="rId4"/>
    <p:sldId id="259" r:id="rId5"/>
    <p:sldId id="281" r:id="rId6"/>
    <p:sldId id="282" r:id="rId7"/>
    <p:sldId id="260" r:id="rId8"/>
    <p:sldId id="295" r:id="rId9"/>
    <p:sldId id="296" r:id="rId10"/>
    <p:sldId id="283" r:id="rId11"/>
    <p:sldId id="262" r:id="rId12"/>
    <p:sldId id="261" r:id="rId13"/>
    <p:sldId id="263" r:id="rId14"/>
    <p:sldId id="284" r:id="rId15"/>
    <p:sldId id="264" r:id="rId16"/>
    <p:sldId id="265" r:id="rId17"/>
    <p:sldId id="266" r:id="rId18"/>
    <p:sldId id="271" r:id="rId19"/>
    <p:sldId id="274" r:id="rId20"/>
    <p:sldId id="297" r:id="rId21"/>
    <p:sldId id="275" r:id="rId22"/>
    <p:sldId id="276" r:id="rId23"/>
    <p:sldId id="277" r:id="rId24"/>
    <p:sldId id="298" r:id="rId25"/>
    <p:sldId id="278" r:id="rId26"/>
    <p:sldId id="289" r:id="rId27"/>
    <p:sldId id="288" r:id="rId28"/>
    <p:sldId id="290" r:id="rId29"/>
    <p:sldId id="291" r:id="rId30"/>
    <p:sldId id="292" r:id="rId31"/>
    <p:sldId id="293" r:id="rId32"/>
    <p:sldId id="299" r:id="rId33"/>
    <p:sldId id="300" r:id="rId34"/>
    <p:sldId id="301" r:id="rId35"/>
    <p:sldId id="302" r:id="rId36"/>
    <p:sldId id="303" r:id="rId37"/>
    <p:sldId id="304" r:id="rId38"/>
    <p:sldId id="287" r:id="rId39"/>
    <p:sldId id="294" r:id="rId40"/>
  </p:sldIdLst>
  <p:sldSz cx="9144000" cy="6858000" type="screen4x3"/>
  <p:notesSz cx="9926638" cy="6797675"/>
  <p:defaultTextStyle>
    <a:defPPr>
      <a:defRPr lang="cs-CZ"/>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482" userDrawn="1">
          <p15:clr>
            <a:srgbClr val="A4A3A4"/>
          </p15:clr>
        </p15:guide>
        <p15:guide id="2" pos="2880">
          <p15:clr>
            <a:srgbClr val="A4A3A4"/>
          </p15:clr>
        </p15:guide>
        <p15:guide id="3" orient="horz" pos="1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E9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74" y="-90"/>
      </p:cViewPr>
      <p:guideLst>
        <p:guide orient="horz" pos="482"/>
        <p:guide orient="horz" pos="138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2672" cy="338821"/>
          </a:xfrm>
          <a:prstGeom prst="rect">
            <a:avLst/>
          </a:prstGeom>
        </p:spPr>
        <p:txBody>
          <a:bodyPr vert="horz" lIns="88212" tIns="44106" rIns="88212" bIns="44106" rtlCol="0"/>
          <a:lstStyle>
            <a:lvl1pPr algn="l">
              <a:defRPr sz="1200" smtClean="0">
                <a:cs typeface="Arial" charset="0"/>
              </a:defRPr>
            </a:lvl1pPr>
          </a:lstStyle>
          <a:p>
            <a:pPr>
              <a:defRPr/>
            </a:pPr>
            <a:endParaRPr lang="cs-CZ"/>
          </a:p>
        </p:txBody>
      </p:sp>
      <p:sp>
        <p:nvSpPr>
          <p:cNvPr id="3" name="Zástupný symbol pro datum 2"/>
          <p:cNvSpPr>
            <a:spLocks noGrp="1"/>
          </p:cNvSpPr>
          <p:nvPr>
            <p:ph type="dt" sz="quarter" idx="1"/>
          </p:nvPr>
        </p:nvSpPr>
        <p:spPr>
          <a:xfrm>
            <a:off x="5622427" y="0"/>
            <a:ext cx="4302672" cy="338821"/>
          </a:xfrm>
          <a:prstGeom prst="rect">
            <a:avLst/>
          </a:prstGeom>
        </p:spPr>
        <p:txBody>
          <a:bodyPr vert="horz" lIns="88212" tIns="44106" rIns="88212" bIns="44106" rtlCol="0"/>
          <a:lstStyle>
            <a:lvl1pPr algn="r">
              <a:defRPr sz="1200" smtClean="0">
                <a:cs typeface="Arial" charset="0"/>
              </a:defRPr>
            </a:lvl1pPr>
          </a:lstStyle>
          <a:p>
            <a:pPr>
              <a:defRPr/>
            </a:pPr>
            <a:fld id="{FF4552DE-DD0B-4CD9-9A34-F5917DD04F62}" type="datetimeFigureOut">
              <a:rPr lang="cs-CZ"/>
              <a:pPr>
                <a:defRPr/>
              </a:pPr>
              <a:t>29.11.2017</a:t>
            </a:fld>
            <a:endParaRPr lang="cs-CZ"/>
          </a:p>
        </p:txBody>
      </p:sp>
      <p:sp>
        <p:nvSpPr>
          <p:cNvPr id="4" name="Zástupný symbol pro zápatí 3"/>
          <p:cNvSpPr>
            <a:spLocks noGrp="1"/>
          </p:cNvSpPr>
          <p:nvPr>
            <p:ph type="ftr" sz="quarter" idx="2"/>
          </p:nvPr>
        </p:nvSpPr>
        <p:spPr>
          <a:xfrm>
            <a:off x="1" y="6457336"/>
            <a:ext cx="4302672" cy="338821"/>
          </a:xfrm>
          <a:prstGeom prst="rect">
            <a:avLst/>
          </a:prstGeom>
        </p:spPr>
        <p:txBody>
          <a:bodyPr vert="horz" lIns="88212" tIns="44106" rIns="88212" bIns="44106" rtlCol="0" anchor="b"/>
          <a:lstStyle>
            <a:lvl1pPr algn="l">
              <a:defRPr sz="1200" smtClean="0">
                <a:cs typeface="Arial" charset="0"/>
              </a:defRPr>
            </a:lvl1pPr>
          </a:lstStyle>
          <a:p>
            <a:pPr>
              <a:defRPr/>
            </a:pPr>
            <a:endParaRPr lang="cs-CZ"/>
          </a:p>
        </p:txBody>
      </p:sp>
      <p:sp>
        <p:nvSpPr>
          <p:cNvPr id="5" name="Zástupný symbol pro číslo snímku 4"/>
          <p:cNvSpPr>
            <a:spLocks noGrp="1"/>
          </p:cNvSpPr>
          <p:nvPr>
            <p:ph type="sldNum" sz="quarter" idx="3"/>
          </p:nvPr>
        </p:nvSpPr>
        <p:spPr>
          <a:xfrm>
            <a:off x="5622427" y="6457336"/>
            <a:ext cx="4302672" cy="338821"/>
          </a:xfrm>
          <a:prstGeom prst="rect">
            <a:avLst/>
          </a:prstGeom>
        </p:spPr>
        <p:txBody>
          <a:bodyPr vert="horz" wrap="square" lIns="88212" tIns="44106" rIns="88212" bIns="44106" numCol="1" anchor="b" anchorCtr="0" compatLnSpc="1">
            <a:prstTxWarp prst="textNoShape">
              <a:avLst/>
            </a:prstTxWarp>
          </a:bodyPr>
          <a:lstStyle>
            <a:lvl1pPr algn="r">
              <a:defRPr sz="1200"/>
            </a:lvl1pPr>
          </a:lstStyle>
          <a:p>
            <a:fld id="{3C11DF77-3C39-4CEC-9945-F46B0E93FE9C}" type="slidenum">
              <a:rPr lang="cs-CZ" altLang="cs-CZ"/>
              <a:pPr/>
              <a:t>‹#›</a:t>
            </a:fld>
            <a:endParaRPr lang="cs-CZ" altLang="cs-CZ"/>
          </a:p>
        </p:txBody>
      </p:sp>
    </p:spTree>
    <p:extLst>
      <p:ext uri="{BB962C8B-B14F-4D97-AF65-F5344CB8AC3E}">
        <p14:creationId xmlns:p14="http://schemas.microsoft.com/office/powerpoint/2010/main" val="36979219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1133" cy="340340"/>
          </a:xfrm>
          <a:prstGeom prst="rect">
            <a:avLst/>
          </a:prstGeom>
        </p:spPr>
        <p:txBody>
          <a:bodyPr vert="horz" lIns="95560" tIns="47780" rIns="95560" bIns="47780" rtlCol="0"/>
          <a:lstStyle>
            <a:lvl1pPr algn="l" fontAlgn="auto">
              <a:spcBef>
                <a:spcPts val="0"/>
              </a:spcBef>
              <a:spcAft>
                <a:spcPts val="0"/>
              </a:spcAft>
              <a:defRPr sz="1300">
                <a:latin typeface="+mn-lt"/>
                <a:cs typeface="+mn-cs"/>
              </a:defRPr>
            </a:lvl1pPr>
          </a:lstStyle>
          <a:p>
            <a:pPr>
              <a:defRPr/>
            </a:pPr>
            <a:endParaRPr lang="cs-CZ"/>
          </a:p>
        </p:txBody>
      </p:sp>
      <p:sp>
        <p:nvSpPr>
          <p:cNvPr id="3" name="Zástupný symbol pro datum 2"/>
          <p:cNvSpPr>
            <a:spLocks noGrp="1"/>
          </p:cNvSpPr>
          <p:nvPr>
            <p:ph type="dt" idx="1"/>
          </p:nvPr>
        </p:nvSpPr>
        <p:spPr>
          <a:xfrm>
            <a:off x="5622427" y="0"/>
            <a:ext cx="4302672" cy="340340"/>
          </a:xfrm>
          <a:prstGeom prst="rect">
            <a:avLst/>
          </a:prstGeom>
        </p:spPr>
        <p:txBody>
          <a:bodyPr vert="horz" lIns="95560" tIns="47780" rIns="95560" bIns="47780" rtlCol="0"/>
          <a:lstStyle>
            <a:lvl1pPr algn="r" fontAlgn="auto">
              <a:spcBef>
                <a:spcPts val="0"/>
              </a:spcBef>
              <a:spcAft>
                <a:spcPts val="0"/>
              </a:spcAft>
              <a:defRPr sz="1300">
                <a:latin typeface="+mn-lt"/>
                <a:cs typeface="+mn-cs"/>
              </a:defRPr>
            </a:lvl1pPr>
          </a:lstStyle>
          <a:p>
            <a:pPr>
              <a:defRPr/>
            </a:pPr>
            <a:fld id="{96D03CAB-0B42-49C7-A2A1-26BE70C6BCCC}" type="datetimeFigureOut">
              <a:rPr lang="cs-CZ"/>
              <a:pPr>
                <a:defRPr/>
              </a:pPr>
              <a:t>29.11.2017</a:t>
            </a:fld>
            <a:endParaRPr lang="cs-CZ"/>
          </a:p>
        </p:txBody>
      </p:sp>
      <p:sp>
        <p:nvSpPr>
          <p:cNvPr id="4" name="Zástupný symbol pro obrázek snímku 3"/>
          <p:cNvSpPr>
            <a:spLocks noGrp="1" noRot="1" noChangeAspect="1"/>
          </p:cNvSpPr>
          <p:nvPr>
            <p:ph type="sldImg" idx="2"/>
          </p:nvPr>
        </p:nvSpPr>
        <p:spPr>
          <a:xfrm>
            <a:off x="3262313" y="509588"/>
            <a:ext cx="3402012" cy="2551112"/>
          </a:xfrm>
          <a:prstGeom prst="rect">
            <a:avLst/>
          </a:prstGeom>
          <a:noFill/>
          <a:ln w="12700">
            <a:solidFill>
              <a:prstClr val="black"/>
            </a:solidFill>
          </a:ln>
        </p:spPr>
        <p:txBody>
          <a:bodyPr vert="horz" lIns="95560" tIns="47780" rIns="95560" bIns="47780" rtlCol="0" anchor="ctr"/>
          <a:lstStyle/>
          <a:p>
            <a:pPr lvl="0"/>
            <a:endParaRPr lang="cs-CZ" noProof="0"/>
          </a:p>
        </p:txBody>
      </p:sp>
      <p:sp>
        <p:nvSpPr>
          <p:cNvPr id="5" name="Zástupný symbol pro poznámky 4"/>
          <p:cNvSpPr>
            <a:spLocks noGrp="1"/>
          </p:cNvSpPr>
          <p:nvPr>
            <p:ph type="body" sz="quarter" idx="3"/>
          </p:nvPr>
        </p:nvSpPr>
        <p:spPr>
          <a:xfrm>
            <a:off x="993280" y="3228669"/>
            <a:ext cx="7940078" cy="3058497"/>
          </a:xfrm>
          <a:prstGeom prst="rect">
            <a:avLst/>
          </a:prstGeom>
        </p:spPr>
        <p:txBody>
          <a:bodyPr vert="horz" lIns="95560" tIns="47780" rIns="95560" bIns="4778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6457336"/>
            <a:ext cx="4301133" cy="338821"/>
          </a:xfrm>
          <a:prstGeom prst="rect">
            <a:avLst/>
          </a:prstGeom>
        </p:spPr>
        <p:txBody>
          <a:bodyPr vert="horz" lIns="95560" tIns="47780" rIns="95560" bIns="47780" rtlCol="0" anchor="b"/>
          <a:lstStyle>
            <a:lvl1pPr algn="l" fontAlgn="auto">
              <a:spcBef>
                <a:spcPts val="0"/>
              </a:spcBef>
              <a:spcAft>
                <a:spcPts val="0"/>
              </a:spcAft>
              <a:defRPr sz="13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5622427" y="6457336"/>
            <a:ext cx="4302672" cy="338821"/>
          </a:xfrm>
          <a:prstGeom prst="rect">
            <a:avLst/>
          </a:prstGeom>
        </p:spPr>
        <p:txBody>
          <a:bodyPr vert="horz" wrap="square" lIns="95560" tIns="47780" rIns="95560" bIns="47780" numCol="1" anchor="b" anchorCtr="0" compatLnSpc="1">
            <a:prstTxWarp prst="textNoShape">
              <a:avLst/>
            </a:prstTxWarp>
          </a:bodyPr>
          <a:lstStyle>
            <a:lvl1pPr algn="r">
              <a:defRPr sz="1300"/>
            </a:lvl1pPr>
          </a:lstStyle>
          <a:p>
            <a:fld id="{EFCB17A9-D0A4-46AC-BC7E-CE4DD2AF94CD}" type="slidenum">
              <a:rPr lang="cs-CZ" altLang="cs-CZ"/>
              <a:pPr/>
              <a:t>‹#›</a:t>
            </a:fld>
            <a:endParaRPr lang="cs-CZ" altLang="cs-CZ"/>
          </a:p>
        </p:txBody>
      </p:sp>
    </p:spTree>
    <p:extLst>
      <p:ext uri="{BB962C8B-B14F-4D97-AF65-F5344CB8AC3E}">
        <p14:creationId xmlns:p14="http://schemas.microsoft.com/office/powerpoint/2010/main" val="19475082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smtClean="0"/>
          </a:p>
        </p:txBody>
      </p:sp>
    </p:spTree>
    <p:extLst>
      <p:ext uri="{BB962C8B-B14F-4D97-AF65-F5344CB8AC3E}">
        <p14:creationId xmlns:p14="http://schemas.microsoft.com/office/powerpoint/2010/main" val="274392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92152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69106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79703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21189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75904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53488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24447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smtClean="0"/>
          </a:p>
        </p:txBody>
      </p:sp>
    </p:spTree>
    <p:extLst>
      <p:ext uri="{BB962C8B-B14F-4D97-AF65-F5344CB8AC3E}">
        <p14:creationId xmlns:p14="http://schemas.microsoft.com/office/powerpoint/2010/main" val="218877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08369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68263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2504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92563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15921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91658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63188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460244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31750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723244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93389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474348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8618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096193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smtClean="0"/>
          </a:p>
        </p:txBody>
      </p:sp>
    </p:spTree>
    <p:extLst>
      <p:ext uri="{BB962C8B-B14F-4D97-AF65-F5344CB8AC3E}">
        <p14:creationId xmlns:p14="http://schemas.microsoft.com/office/powerpoint/2010/main" val="77117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77707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990911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102361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35571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025324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302154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348775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815078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62165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62214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17225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65285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08161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354233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2436719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ovéPole 3"/>
          <p:cNvSpPr txBox="1">
            <a:spLocks noChangeArrowheads="1"/>
          </p:cNvSpPr>
          <p:nvPr/>
        </p:nvSpPr>
        <p:spPr bwMode="auto">
          <a:xfrm>
            <a:off x="323850" y="6092825"/>
            <a:ext cx="1871663"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cs-CZ" altLang="cs-CZ" smtClean="0">
              <a:cs typeface="Arial" charset="0"/>
            </a:endParaRPr>
          </a:p>
        </p:txBody>
      </p:sp>
      <p:sp>
        <p:nvSpPr>
          <p:cNvPr id="7" name="Nadpis 1"/>
          <p:cNvSpPr>
            <a:spLocks noGrp="1"/>
          </p:cNvSpPr>
          <p:nvPr>
            <p:ph type="ctrTitle"/>
          </p:nvPr>
        </p:nvSpPr>
        <p:spPr>
          <a:xfrm>
            <a:off x="2987824" y="3356992"/>
            <a:ext cx="5470376" cy="1944216"/>
          </a:xfrm>
          <a:prstGeom prst="rect">
            <a:avLst/>
          </a:prstGeom>
        </p:spPr>
        <p:txBody>
          <a:bodyPr>
            <a:noAutofit/>
          </a:bodyPr>
          <a:lstStyle/>
          <a:p>
            <a:r>
              <a:rPr lang="cs-CZ" smtClean="0"/>
              <a:t>Kliknutím lze upravit styl.</a:t>
            </a:r>
            <a:endParaRPr lang="cs-CZ" dirty="0"/>
          </a:p>
        </p:txBody>
      </p:sp>
      <p:sp>
        <p:nvSpPr>
          <p:cNvPr id="8" name="Podnadpis 2"/>
          <p:cNvSpPr>
            <a:spLocks noGrp="1"/>
          </p:cNvSpPr>
          <p:nvPr>
            <p:ph type="subTitle" idx="1"/>
          </p:nvPr>
        </p:nvSpPr>
        <p:spPr>
          <a:xfrm>
            <a:off x="2987824" y="5949280"/>
            <a:ext cx="4784576" cy="432048"/>
          </a:xfrm>
        </p:spPr>
        <p:txBody>
          <a:bodyPr>
            <a:normAutofit fontScale="77500" lnSpcReduction="20000"/>
          </a:bodyPr>
          <a:lstStyle>
            <a:lvl1pPr marL="0" indent="0">
              <a:buNone/>
              <a:defRPr/>
            </a:lvl1pPr>
          </a:lstStyle>
          <a:p>
            <a:r>
              <a:rPr lang="cs-CZ" smtClean="0"/>
              <a:t>Kliknutím lze upravit styl předlohy.</a:t>
            </a:r>
            <a:endParaRPr lang="cs-CZ" dirty="0"/>
          </a:p>
        </p:txBody>
      </p:sp>
    </p:spTree>
    <p:extLst>
      <p:ext uri="{BB962C8B-B14F-4D97-AF65-F5344CB8AC3E}">
        <p14:creationId xmlns:p14="http://schemas.microsoft.com/office/powerpoint/2010/main" val="297393695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C3C8752-3FA8-4303-BEC5-07C6FB2AC481}" type="slidenum">
              <a:rPr lang="cs-CZ" altLang="cs-CZ"/>
              <a:pPr/>
              <a:t>‹#›</a:t>
            </a:fld>
            <a:endParaRPr lang="cs-CZ" altLang="cs-CZ"/>
          </a:p>
        </p:txBody>
      </p:sp>
    </p:spTree>
    <p:extLst>
      <p:ext uri="{BB962C8B-B14F-4D97-AF65-F5344CB8AC3E}">
        <p14:creationId xmlns:p14="http://schemas.microsoft.com/office/powerpoint/2010/main" val="240029054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29B64E-EC8C-4506-AC8B-3B3B522D1622}" type="slidenum">
              <a:rPr lang="cs-CZ" altLang="cs-CZ"/>
              <a:pPr/>
              <a:t>‹#›</a:t>
            </a:fld>
            <a:endParaRPr lang="cs-CZ" altLang="cs-CZ"/>
          </a:p>
        </p:txBody>
      </p:sp>
    </p:spTree>
    <p:extLst>
      <p:ext uri="{BB962C8B-B14F-4D97-AF65-F5344CB8AC3E}">
        <p14:creationId xmlns:p14="http://schemas.microsoft.com/office/powerpoint/2010/main" val="19677009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sablony MSMT">
    <p:spTree>
      <p:nvGrpSpPr>
        <p:cNvPr id="1" name=""/>
        <p:cNvGrpSpPr/>
        <p:nvPr/>
      </p:nvGrpSpPr>
      <p:grpSpPr>
        <a:xfrm>
          <a:off x="0" y="0"/>
          <a:ext cx="0" cy="0"/>
          <a:chOff x="0" y="0"/>
          <a:chExt cx="0" cy="0"/>
        </a:xfrm>
      </p:grpSpPr>
      <p:sp>
        <p:nvSpPr>
          <p:cNvPr id="7" name="Zástupný symbol pro obsah 2"/>
          <p:cNvSpPr>
            <a:spLocks noGrp="1"/>
          </p:cNvSpPr>
          <p:nvPr>
            <p:ph idx="1"/>
          </p:nvPr>
        </p:nvSpPr>
        <p:spPr>
          <a:xfrm>
            <a:off x="1115616" y="1556792"/>
            <a:ext cx="7571184" cy="50405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353563184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9CF1B65-8F2B-47E1-9D74-5FCF7FC5972A}" type="slidenum">
              <a:rPr lang="cs-CZ" altLang="cs-CZ"/>
              <a:pPr/>
              <a:t>‹#›</a:t>
            </a:fld>
            <a:endParaRPr lang="cs-CZ" altLang="cs-CZ"/>
          </a:p>
        </p:txBody>
      </p:sp>
    </p:spTree>
    <p:extLst>
      <p:ext uri="{BB962C8B-B14F-4D97-AF65-F5344CB8AC3E}">
        <p14:creationId xmlns:p14="http://schemas.microsoft.com/office/powerpoint/2010/main" val="9123362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0D77C43-B4EF-4AB6-A52E-F0AFF32A2C38}" type="slidenum">
              <a:rPr lang="cs-CZ" altLang="cs-CZ"/>
              <a:pPr/>
              <a:t>‹#›</a:t>
            </a:fld>
            <a:endParaRPr lang="cs-CZ" altLang="cs-CZ"/>
          </a:p>
        </p:txBody>
      </p:sp>
    </p:spTree>
    <p:extLst>
      <p:ext uri="{BB962C8B-B14F-4D97-AF65-F5344CB8AC3E}">
        <p14:creationId xmlns:p14="http://schemas.microsoft.com/office/powerpoint/2010/main" val="27644640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9" name="Zástupný symbol pro číslo snímku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A7A8C13-27AA-4FC8-A04E-72032ACDEF75}" type="slidenum">
              <a:rPr lang="cs-CZ" altLang="cs-CZ"/>
              <a:pPr/>
              <a:t>‹#›</a:t>
            </a:fld>
            <a:endParaRPr lang="cs-CZ" altLang="cs-CZ"/>
          </a:p>
        </p:txBody>
      </p:sp>
    </p:spTree>
    <p:extLst>
      <p:ext uri="{BB962C8B-B14F-4D97-AF65-F5344CB8AC3E}">
        <p14:creationId xmlns:p14="http://schemas.microsoft.com/office/powerpoint/2010/main" val="424672774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4EE047C-7975-4FDB-B531-88871F898D6E}" type="slidenum">
              <a:rPr lang="cs-CZ" altLang="cs-CZ"/>
              <a:pPr/>
              <a:t>‹#›</a:t>
            </a:fld>
            <a:endParaRPr lang="cs-CZ" altLang="cs-CZ"/>
          </a:p>
        </p:txBody>
      </p:sp>
    </p:spTree>
    <p:extLst>
      <p:ext uri="{BB962C8B-B14F-4D97-AF65-F5344CB8AC3E}">
        <p14:creationId xmlns:p14="http://schemas.microsoft.com/office/powerpoint/2010/main" val="5697112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3" name="Zástupný symbol pro zápatí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4" name="Zástupný symbol pro číslo snímku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41E345E-4D4B-4350-B940-5AC3B2A86356}" type="slidenum">
              <a:rPr lang="cs-CZ" altLang="cs-CZ"/>
              <a:pPr/>
              <a:t>‹#›</a:t>
            </a:fld>
            <a:endParaRPr lang="cs-CZ" altLang="cs-CZ"/>
          </a:p>
        </p:txBody>
      </p:sp>
    </p:spTree>
    <p:extLst>
      <p:ext uri="{BB962C8B-B14F-4D97-AF65-F5344CB8AC3E}">
        <p14:creationId xmlns:p14="http://schemas.microsoft.com/office/powerpoint/2010/main" val="38592167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A2884D-B759-4F46-95CC-521D3635EC08}" type="slidenum">
              <a:rPr lang="cs-CZ" altLang="cs-CZ"/>
              <a:pPr/>
              <a:t>‹#›</a:t>
            </a:fld>
            <a:endParaRPr lang="cs-CZ" altLang="cs-CZ"/>
          </a:p>
        </p:txBody>
      </p:sp>
    </p:spTree>
    <p:extLst>
      <p:ext uri="{BB962C8B-B14F-4D97-AF65-F5344CB8AC3E}">
        <p14:creationId xmlns:p14="http://schemas.microsoft.com/office/powerpoint/2010/main" val="137019148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1B90BE-370A-4B23-A3A3-30B86EC43AB6}" type="slidenum">
              <a:rPr lang="cs-CZ" altLang="cs-CZ"/>
              <a:pPr/>
              <a:t>‹#›</a:t>
            </a:fld>
            <a:endParaRPr lang="cs-CZ" altLang="cs-CZ"/>
          </a:p>
        </p:txBody>
      </p:sp>
    </p:spTree>
    <p:extLst>
      <p:ext uri="{BB962C8B-B14F-4D97-AF65-F5344CB8AC3E}">
        <p14:creationId xmlns:p14="http://schemas.microsoft.com/office/powerpoint/2010/main" val="46274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Zástupný symbol pro text 2"/>
          <p:cNvSpPr>
            <a:spLocks noGrp="1"/>
          </p:cNvSpPr>
          <p:nvPr>
            <p:ph type="body" idx="1"/>
          </p:nvPr>
        </p:nvSpPr>
        <p:spPr bwMode="auto">
          <a:xfrm>
            <a:off x="1116013" y="1628775"/>
            <a:ext cx="757078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7" name="Zástupný symbol pro číslo snímku 5"/>
          <p:cNvSpPr txBox="1">
            <a:spLocks/>
          </p:cNvSpPr>
          <p:nvPr/>
        </p:nvSpPr>
        <p:spPr>
          <a:xfrm>
            <a:off x="250825" y="6356350"/>
            <a:ext cx="649288" cy="365125"/>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C8CEC7E-AEC3-40BD-AB13-F6DFBFEBACA7}" type="slidenum">
              <a:rPr lang="cs-CZ" altLang="cs-CZ" b="1"/>
              <a:pPr algn="r" eaLnBrk="1" hangingPunct="1"/>
              <a:t>‹#›</a:t>
            </a:fld>
            <a:endParaRPr lang="cs-CZ" altLang="cs-CZ" b="1"/>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987675" y="3429000"/>
            <a:ext cx="6156325" cy="2952328"/>
          </a:xfrm>
        </p:spPr>
        <p:txBody>
          <a:bodyPr/>
          <a:lstStyle/>
          <a:p>
            <a:pPr algn="l" eaLnBrk="1" fontAlgn="auto" hangingPunct="1">
              <a:spcAft>
                <a:spcPts val="0"/>
              </a:spcAft>
              <a:defRPr/>
            </a:pPr>
            <a:r>
              <a:rPr lang="cs-CZ" sz="3800" b="1" kern="1400" cap="all" spc="100" dirty="0" smtClean="0">
                <a:solidFill>
                  <a:srgbClr val="418E96"/>
                </a:solidFill>
                <a:latin typeface="Segoe UI" panose="020B0502040204020203" pitchFamily="34" charset="0"/>
                <a:cs typeface="Segoe UI" panose="020B0502040204020203" pitchFamily="34" charset="0"/>
              </a:rPr>
              <a:t>Ocenění MŠMT udělované v oblasti vysokého školství, vědy a výzkumu </a:t>
            </a:r>
            <a:br>
              <a:rPr lang="cs-CZ" sz="3800" b="1" kern="1400" cap="all" spc="100" dirty="0" smtClean="0">
                <a:solidFill>
                  <a:srgbClr val="418E96"/>
                </a:solidFill>
                <a:latin typeface="Segoe UI" panose="020B0502040204020203" pitchFamily="34" charset="0"/>
                <a:cs typeface="Segoe UI" panose="020B0502040204020203" pitchFamily="34" charset="0"/>
              </a:rPr>
            </a:br>
            <a:r>
              <a:rPr lang="cs-CZ" sz="3800" b="1" kern="1400" cap="all" spc="100" dirty="0" smtClean="0">
                <a:solidFill>
                  <a:srgbClr val="418E96"/>
                </a:solidFill>
                <a:latin typeface="Segoe UI" panose="020B0502040204020203" pitchFamily="34" charset="0"/>
                <a:cs typeface="Segoe UI" panose="020B0502040204020203" pitchFamily="34" charset="0"/>
              </a:rPr>
              <a:t>ZA rok 2017</a:t>
            </a:r>
            <a:endParaRPr lang="cs-CZ" sz="3800" kern="1400" cap="all" spc="100" dirty="0">
              <a:solidFill>
                <a:srgbClr val="418E96"/>
              </a:solidFill>
              <a:latin typeface="+mn-lt"/>
            </a:endParaRP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131840" y="3439254"/>
            <a:ext cx="6012160" cy="2520280"/>
          </a:xfrm>
        </p:spPr>
        <p:txBody>
          <a:bodyPr/>
          <a:lstStyle/>
          <a:p>
            <a:pPr algn="l" eaLnBrk="1" fontAlgn="auto" hangingPunct="1">
              <a:spcAft>
                <a:spcPts val="0"/>
              </a:spcAft>
              <a:defRPr/>
            </a:pPr>
            <a:r>
              <a:rPr lang="cs-CZ" b="1" dirty="0">
                <a:solidFill>
                  <a:schemeClr val="tx1">
                    <a:lumMod val="50000"/>
                    <a:lumOff val="50000"/>
                  </a:schemeClr>
                </a:solidFill>
                <a:latin typeface="Segoe UI" panose="020B0502040204020203" pitchFamily="34" charset="0"/>
                <a:cs typeface="Segoe UI" panose="020B0502040204020203" pitchFamily="34" charset="0"/>
              </a:rPr>
              <a:t>MAGISTERSKÝ</a:t>
            </a:r>
            <a:br>
              <a:rPr lang="cs-CZ" b="1" dirty="0">
                <a:solidFill>
                  <a:schemeClr val="tx1">
                    <a:lumMod val="50000"/>
                    <a:lumOff val="50000"/>
                  </a:schemeClr>
                </a:solidFill>
                <a:latin typeface="Segoe UI" panose="020B0502040204020203" pitchFamily="34" charset="0"/>
                <a:cs typeface="Segoe UI" panose="020B0502040204020203" pitchFamily="34" charset="0"/>
              </a:rPr>
            </a:br>
            <a:r>
              <a:rPr lang="cs-CZ" b="1" dirty="0">
                <a:solidFill>
                  <a:schemeClr val="tx1">
                    <a:lumMod val="50000"/>
                    <a:lumOff val="50000"/>
                  </a:schemeClr>
                </a:solidFill>
                <a:latin typeface="Segoe UI" panose="020B0502040204020203" pitchFamily="34" charset="0"/>
                <a:cs typeface="Segoe UI" panose="020B0502040204020203" pitchFamily="34" charset="0"/>
              </a:rPr>
              <a:t>STUDIJNÍ PROGRAM</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30362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1" y="1556792"/>
            <a:ext cx="5257079"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Ing. Martin </a:t>
            </a:r>
            <a:r>
              <a:rPr lang="cs-CZ" sz="2800" b="1" dirty="0" err="1"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Fůs</a:t>
            </a:r>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Fakulta biomedicínského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inženýrství, </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České vysoké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učení </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technické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v Praze</a:t>
            </a:r>
            <a:endPar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Obdélník 4"/>
          <p:cNvSpPr/>
          <p:nvPr/>
        </p:nvSpPr>
        <p:spPr>
          <a:xfrm>
            <a:off x="3923928" y="3068960"/>
            <a:ext cx="4680520" cy="2672142"/>
          </a:xfrm>
          <a:prstGeom prst="rect">
            <a:avLst/>
          </a:prstGeom>
        </p:spPr>
        <p:txBody>
          <a:bodyPr wrap="square">
            <a:spAutoFit/>
          </a:bodyPr>
          <a:lstStyle/>
          <a:p>
            <a:pPr algn="just">
              <a:lnSpc>
                <a:spcPct val="107000"/>
              </a:lnSpc>
              <a:spcAft>
                <a:spcPts val="0"/>
              </a:spcAft>
            </a:pP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Vyvinul, realizoval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ověřil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návrh programu pro zdokonalení virtuálního navigačního systému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používaného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při operaci katarakty, čímž bylo docíleno objektivizace pooperační diagnostiky pacientů s implantovanou intraokulární torickou čočkou</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p>
          <a:p>
            <a:pPr algn="just">
              <a:lnSpc>
                <a:spcPct val="107000"/>
              </a:lnSpc>
              <a:spcAft>
                <a:spcPts val="0"/>
              </a:spcAft>
            </a:pPr>
            <a:endParaRPr lang="cs-CZ"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060848"/>
            <a:ext cx="2437178" cy="3240360"/>
          </a:xfrm>
          <a:prstGeom prst="rect">
            <a:avLst/>
          </a:prstGeom>
        </p:spPr>
      </p:pic>
    </p:spTree>
    <p:extLst>
      <p:ext uri="{BB962C8B-B14F-4D97-AF65-F5344CB8AC3E}">
        <p14:creationId xmlns:p14="http://schemas.microsoft.com/office/powerpoint/2010/main" val="9210443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23928" y="1556792"/>
            <a:ext cx="5220072"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Karel </a:t>
            </a:r>
            <a:r>
              <a:rPr lang="cs-CZ" sz="28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Kieslich</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p>
          <a:p>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absolvent </a:t>
            </a:r>
            <a:r>
              <a:rPr lang="cs-CZ" sz="2400" dirty="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3. lékařské fakulty </a:t>
            </a:r>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Univerzit Karlovy</a:t>
            </a: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923928" y="2987834"/>
            <a:ext cx="4608512" cy="3352841"/>
          </a:xfrm>
          <a:prstGeom prst="rect">
            <a:avLst/>
          </a:prstGeom>
        </p:spPr>
        <p:txBody>
          <a:bodyPr wrap="square">
            <a:spAutoFit/>
          </a:bodyPr>
          <a:lstStyle/>
          <a:p>
            <a:pPr algn="just">
              <a:lnSpc>
                <a:spcPct val="107000"/>
              </a:lnSpc>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Ve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své výzkumné činnosti se zaměřil na oblast neurověd, zejména na výzkum anatomických změn u </a:t>
            </a:r>
            <a:r>
              <a:rPr lang="cs-CZ" sz="22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neurodegenerativních</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onemocnění.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svou prací „Vizuální skórování atrofie hipokampu na magnetické rezonanci pro diagnostiku Alzheimerovy nemoci“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získal řadu ocenění.</a:t>
            </a:r>
            <a:endPar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916832"/>
            <a:ext cx="2539026" cy="3384377"/>
          </a:xfrm>
          <a:prstGeom prst="rect">
            <a:avLst/>
          </a:prstGeom>
        </p:spPr>
      </p:pic>
    </p:spTree>
    <p:extLst>
      <p:ext uri="{BB962C8B-B14F-4D97-AF65-F5344CB8AC3E}">
        <p14:creationId xmlns:p14="http://schemas.microsoft.com/office/powerpoint/2010/main" val="31144744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030366"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Ing</a:t>
            </a:r>
            <a:r>
              <a:rPr lang="sv-SE"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Filip </a:t>
            </a:r>
            <a:r>
              <a:rPr lang="sv-SE"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Šmejkal</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p>
          <a:p>
            <a:r>
              <a:rPr lang="sv-SE"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Fakulta </a:t>
            </a:r>
            <a:r>
              <a:rPr lang="sv-SE" sz="2400" dirty="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stavební, </a:t>
            </a:r>
            <a:r>
              <a:rPr lang="sv-SE"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České vysoké</a:t>
            </a:r>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 </a:t>
            </a:r>
            <a:r>
              <a:rPr lang="sv-SE" sz="240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učení technické </a:t>
            </a:r>
            <a:r>
              <a:rPr lang="sv-SE" sz="240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v </a:t>
            </a:r>
            <a:r>
              <a:rPr lang="sv-SE" sz="240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Praze</a:t>
            </a:r>
            <a:endParaRPr lang="cs-CZ" sz="20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882827" y="3068960"/>
            <a:ext cx="4824536" cy="2123658"/>
          </a:xfrm>
          <a:prstGeom prst="rect">
            <a:avLst/>
          </a:prstGeom>
        </p:spPr>
        <p:txBody>
          <a:bodyPr wrap="square">
            <a:spAutoFit/>
          </a:bodyPr>
          <a:lstStyle/>
          <a:p>
            <a:pPr algn="just">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Během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studia dosáhl vynikajících studijních výsledků, se svou diplomovou prací „Desky proměnné tloušťky a jejich aplikace v optice“ zvítězil ve </a:t>
            </a:r>
            <a:r>
              <a:rPr lang="cs-CZ" sz="22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Vyčichlově</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Bažantově studentské soutěži.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88840"/>
            <a:ext cx="2474694" cy="3096344"/>
          </a:xfrm>
          <a:prstGeom prst="rect">
            <a:avLst/>
          </a:prstGeom>
        </p:spPr>
      </p:pic>
    </p:spTree>
    <p:extLst>
      <p:ext uri="{BB962C8B-B14F-4D97-AF65-F5344CB8AC3E}">
        <p14:creationId xmlns:p14="http://schemas.microsoft.com/office/powerpoint/2010/main" val="150930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429000"/>
            <a:ext cx="6012160" cy="1440160"/>
          </a:xfrm>
        </p:spPr>
        <p:txBody>
          <a:bodyPr/>
          <a:lstStyle/>
          <a:p>
            <a:pPr algn="l" eaLnBrk="1" fontAlgn="auto" hangingPunct="1">
              <a:spcAft>
                <a:spcPts val="0"/>
              </a:spcAft>
              <a:defRPr/>
            </a:pPr>
            <a:r>
              <a:rPr lang="cs-CZ" b="1" spc="100" dirty="0" smtClean="0">
                <a:solidFill>
                  <a:schemeClr val="bg1">
                    <a:lumMod val="50000"/>
                  </a:schemeClr>
                </a:solidFill>
                <a:latin typeface="Segoe UI" panose="020B0502040204020203" pitchFamily="34" charset="0"/>
                <a:cs typeface="Segoe UI" panose="020B0502040204020203" pitchFamily="34" charset="0"/>
              </a:rPr>
              <a:t>DOKTORSKÝ</a:t>
            </a:r>
            <a:br>
              <a:rPr lang="cs-CZ" b="1" spc="100" dirty="0" smtClean="0">
                <a:solidFill>
                  <a:schemeClr val="bg1">
                    <a:lumMod val="50000"/>
                  </a:schemeClr>
                </a:solidFill>
                <a:latin typeface="Segoe UI" panose="020B0502040204020203" pitchFamily="34" charset="0"/>
                <a:cs typeface="Segoe UI" panose="020B0502040204020203" pitchFamily="34" charset="0"/>
              </a:rPr>
            </a:br>
            <a:r>
              <a:rPr lang="cs-CZ" b="1" spc="100" dirty="0" smtClean="0">
                <a:solidFill>
                  <a:schemeClr val="bg1">
                    <a:lumMod val="50000"/>
                  </a:schemeClr>
                </a:solidFill>
                <a:latin typeface="Segoe UI" panose="020B0502040204020203" pitchFamily="34" charset="0"/>
                <a:cs typeface="Segoe UI" panose="020B0502040204020203" pitchFamily="34" charset="0"/>
              </a:rPr>
              <a:t>STUDIJNÍ PROGRAM</a:t>
            </a:r>
            <a:endParaRPr lang="cs-CZ" spc="100" dirty="0">
              <a:solidFill>
                <a:schemeClr val="bg1">
                  <a:lumMod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28718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364088"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Mgr. Pavlína Janovská,</a:t>
            </a:r>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 Přírodovědecká fakulta, Masarykova univerzita</a:t>
            </a: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779912" y="2975771"/>
            <a:ext cx="4958357" cy="2462213"/>
          </a:xfrm>
          <a:prstGeom prst="rect">
            <a:avLst/>
          </a:prstGeom>
        </p:spPr>
        <p:txBody>
          <a:bodyPr wrap="square">
            <a:spAutoFit/>
          </a:bodyPr>
          <a:lstStyle/>
          <a:p>
            <a:pPr algn="just">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rámci studia se zabývá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výzkumem signálů, které ovlivňují chování bílých krvinek v těle, jejich komunikaci s dalšími buňkami a okolním prostředím. Hlavní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otázkou její práce je,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jak tyto signály přispívají ke vzniku a rozvoji leukémií a lymfomů.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844824"/>
            <a:ext cx="2458035" cy="3168352"/>
          </a:xfrm>
          <a:prstGeom prst="rect">
            <a:avLst/>
          </a:prstGeom>
        </p:spPr>
      </p:pic>
    </p:spTree>
    <p:extLst>
      <p:ext uri="{BB962C8B-B14F-4D97-AF65-F5344CB8AC3E}">
        <p14:creationId xmlns:p14="http://schemas.microsoft.com/office/powerpoint/2010/main" val="31573487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63252" y="1218040"/>
            <a:ext cx="7848872" cy="892552"/>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Mgr. Matěj Moravčík </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 Mgr. </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Martin </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Schmid,</a:t>
            </a:r>
          </a:p>
          <a:p>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Matematicko-fyzikální fakulta, Univerzita Karlova </a:t>
            </a: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1063252" y="4484354"/>
            <a:ext cx="7604577" cy="1946430"/>
          </a:xfrm>
          <a:prstGeom prst="rect">
            <a:avLst/>
          </a:prstGeom>
        </p:spPr>
        <p:txBody>
          <a:bodyPr wrap="square">
            <a:spAutoFit/>
          </a:bodyPr>
          <a:lstStyle/>
          <a:p>
            <a:pPr algn="just">
              <a:lnSpc>
                <a:spcPct val="107000"/>
              </a:lnSpc>
              <a:spcAft>
                <a:spcPts val="800"/>
              </a:spcAft>
            </a:pPr>
            <a:r>
              <a:rPr lang="cs-CZ" sz="19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Zabývají </a:t>
            </a:r>
            <a:r>
              <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 algoritmickou teorií her s neúplnou informací, jejichž typickým příkladem je poker. Právě pro tuto hru vyvinuli algoritmus </a:t>
            </a:r>
            <a:r>
              <a:rPr lang="cs-CZ" sz="19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DeepStack</a:t>
            </a:r>
            <a:r>
              <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který v roce 2016 poprvé v historii porazil profesionální hráče v no-limit Texas </a:t>
            </a:r>
            <a:r>
              <a:rPr lang="cs-CZ" sz="19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hold'em</a:t>
            </a:r>
            <a:r>
              <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pokeru. Tento přelomový výsledek publikoval časopis Science. Související vědecké objevy však mají mnohem širší pole </a:t>
            </a:r>
            <a:r>
              <a:rPr lang="cs-CZ" sz="19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uplatnění.</a:t>
            </a:r>
            <a:endParaRPr lang="cs-CZ" sz="19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2191567"/>
            <a:ext cx="1296144" cy="2199905"/>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2192545"/>
            <a:ext cx="1872208" cy="1812519"/>
          </a:xfrm>
          <a:prstGeom prst="rect">
            <a:avLst/>
          </a:prstGeom>
        </p:spPr>
      </p:pic>
    </p:spTree>
    <p:extLst>
      <p:ext uri="{BB962C8B-B14F-4D97-AF65-F5344CB8AC3E}">
        <p14:creationId xmlns:p14="http://schemas.microsoft.com/office/powerpoint/2010/main" val="351791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364088" cy="1261884"/>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Mgr. </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Karel </a:t>
            </a:r>
            <a:r>
              <a:rPr lang="cs-CZ" sz="28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Škubník</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p>
          <a:p>
            <a:r>
              <a:rPr lang="cs-CZ" sz="2400" dirty="0" smtClean="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rPr>
              <a:t>Přírodovědecká fakulta, Masarykova univerzita</a:t>
            </a:r>
            <a:endParaRPr lang="cs-CZ" sz="28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779912" y="2924944"/>
            <a:ext cx="5184576" cy="2702663"/>
          </a:xfrm>
          <a:prstGeom prst="rect">
            <a:avLst/>
          </a:prstGeom>
        </p:spPr>
        <p:txBody>
          <a:bodyPr wrap="square">
            <a:spAutoFit/>
          </a:bodyPr>
          <a:lstStyle/>
          <a:p>
            <a:pPr algn="just">
              <a:lnSpc>
                <a:spcPct val="107000"/>
              </a:lnSpc>
              <a:spcAft>
                <a:spcPts val="800"/>
              </a:spcAft>
            </a:pP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tuduje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celosvětově rozšířený virus deformovaných křídel, který přispívá k poklesu populace včel v Evropě a Severní Americe. Mimo včely medonosné napadá tento virus také solitérně žijící včely a čmeláky. Tito opylovači jsou nezbytní pro zemědělskou produkci a udržení druhové pestrosti divokých kvetoucích rostlin.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16832"/>
            <a:ext cx="2208245" cy="3312367"/>
          </a:xfrm>
          <a:prstGeom prst="rect">
            <a:avLst/>
          </a:prstGeom>
        </p:spPr>
      </p:pic>
    </p:spTree>
    <p:extLst>
      <p:ext uri="{BB962C8B-B14F-4D97-AF65-F5344CB8AC3E}">
        <p14:creationId xmlns:p14="http://schemas.microsoft.com/office/powerpoint/2010/main" val="24276042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824" y="3429000"/>
            <a:ext cx="5904805" cy="3168352"/>
          </a:xfrm>
        </p:spPr>
        <p:txBody>
          <a:bodyPr/>
          <a:lstStyle/>
          <a:p>
            <a:pPr algn="l" eaLnBrk="1" fontAlgn="auto" hangingPunct="1">
              <a:spcAft>
                <a:spcPts val="0"/>
              </a:spcAft>
              <a:defRPr/>
            </a:pPr>
            <a:r>
              <a:rPr lang="cs-CZ" sz="4000" b="1" cap="all" spc="100" dirty="0">
                <a:solidFill>
                  <a:srgbClr val="418E96"/>
                </a:solidFill>
                <a:latin typeface="Segoe UI" panose="020B0502040204020203" pitchFamily="34" charset="0"/>
                <a:cs typeface="Segoe UI" panose="020B0502040204020203" pitchFamily="34" charset="0"/>
              </a:rPr>
              <a:t>Cena za mimořádné výsledky výzkumu, experimentálního vývoje a inovací</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8880960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92840" y="1342868"/>
            <a:ext cx="5451159" cy="1384995"/>
          </a:xfrm>
          <a:prstGeom prst="rect">
            <a:avLst/>
          </a:prstGeom>
          <a:effectLst>
            <a:outerShdw blurRad="50800" dist="38100" dir="5400000" algn="t" rotWithShape="0">
              <a:prstClr val="black">
                <a:alpha val="20000"/>
              </a:prstClr>
            </a:outerShdw>
          </a:effectLst>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Mgr. Lumír Krejčí, Ph.D.,</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laureát </a:t>
            </a:r>
            <a:r>
              <a:rPr lang="cs-CZ" sz="2000" dirty="0">
                <a:solidFill>
                  <a:schemeClr val="tx1">
                    <a:lumMod val="50000"/>
                    <a:lumOff val="50000"/>
                  </a:schemeClr>
                </a:solidFill>
                <a:latin typeface="Segoe UI" panose="020B0502040204020203" pitchFamily="34" charset="0"/>
                <a:cs typeface="Segoe UI" panose="020B0502040204020203" pitchFamily="34" charset="0"/>
              </a:rPr>
              <a:t>Ceny za mimořádné výsledky výzkumu, experimentálního </a:t>
            </a: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vývoj</a:t>
            </a:r>
          </a:p>
          <a:p>
            <a:r>
              <a:rPr lang="cs-CZ" sz="2000" dirty="0" smtClean="0">
                <a:solidFill>
                  <a:schemeClr val="tx1">
                    <a:lumMod val="50000"/>
                    <a:lumOff val="50000"/>
                  </a:schemeClr>
                </a:solidFill>
                <a:latin typeface="Segoe UI" panose="020B0502040204020203" pitchFamily="34" charset="0"/>
                <a:cs typeface="Segoe UI" panose="020B0502040204020203" pitchFamily="34" charset="0"/>
              </a:rPr>
              <a:t>a </a:t>
            </a:r>
            <a:r>
              <a:rPr lang="cs-CZ" sz="2000" dirty="0">
                <a:solidFill>
                  <a:schemeClr val="tx1">
                    <a:lumMod val="50000"/>
                    <a:lumOff val="50000"/>
                  </a:schemeClr>
                </a:solidFill>
                <a:latin typeface="Segoe UI" panose="020B0502040204020203" pitchFamily="34" charset="0"/>
                <a:cs typeface="Segoe UI" panose="020B0502040204020203" pitchFamily="34" charset="0"/>
              </a:rPr>
              <a:t>inovací</a:t>
            </a:r>
          </a:p>
        </p:txBody>
      </p:sp>
      <p:sp>
        <p:nvSpPr>
          <p:cNvPr id="5" name="Obdélník 4"/>
          <p:cNvSpPr/>
          <p:nvPr/>
        </p:nvSpPr>
        <p:spPr>
          <a:xfrm>
            <a:off x="3635166" y="2727863"/>
            <a:ext cx="5257314" cy="3293209"/>
          </a:xfrm>
          <a:prstGeom prst="rect">
            <a:avLst/>
          </a:prstGeom>
        </p:spPr>
        <p:txBody>
          <a:bodyPr wrap="square">
            <a:spAutoFit/>
          </a:bodyPr>
          <a:lstStyle/>
          <a:p>
            <a:pPr algn="just">
              <a:spcAft>
                <a:spcPts val="0"/>
              </a:spcAft>
            </a:pP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bdrží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ocenění </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MŠMT za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dosažení mimořádných výsledků výzkumu celosvětové úrovně v oblasti mechanizmů, které zajišťují stabilitu genetické informace buňky a zabraňují vzniku celé řady vážných onemocnění včetně rakoviny. </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Objevy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týmu docenta Krejčího byly publikovány v nejprestižnějších světových časopisech, posouvají celou výzkumnou oblast a znamenají reálnou kontribuci ve světové vědě. Dosažené výsledky mimořádného významu na celosvětové úrovni zviditelňují českou vědu. Ve svých aktivitách se Lumír Krejčí výrazně zaměřuje na popularizaci vědy pořádáním prestižních vědeckých přednášek Mendel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Lectures</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které uvítaly i řadu laureátů Nobelovy ceny, a organizaci vědeckého výukového centra Bioskop</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376" y="1700808"/>
            <a:ext cx="2316978" cy="3861631"/>
          </a:xfrm>
          <a:prstGeom prst="rect">
            <a:avLst/>
          </a:prstGeom>
        </p:spPr>
      </p:pic>
    </p:spTree>
    <p:extLst>
      <p:ext uri="{BB962C8B-B14F-4D97-AF65-F5344CB8AC3E}">
        <p14:creationId xmlns:p14="http://schemas.microsoft.com/office/powerpoint/2010/main" val="35960755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675" y="3356992"/>
            <a:ext cx="6156325" cy="3384376"/>
          </a:xfrm>
        </p:spPr>
        <p:txBody>
          <a:bodyPr/>
          <a:lstStyle/>
          <a:p>
            <a:pPr algn="l" eaLnBrk="1" fontAlgn="auto" hangingPunct="1">
              <a:spcAft>
                <a:spcPts val="0"/>
              </a:spcAft>
              <a:defRPr/>
            </a:pPr>
            <a:r>
              <a:rPr lang="cs-CZ" sz="2900" b="1" kern="1400" cap="all" spc="100" dirty="0" smtClean="0">
                <a:solidFill>
                  <a:srgbClr val="418E96"/>
                </a:solidFill>
                <a:latin typeface="Segoe UI" panose="020B0502040204020203" pitchFamily="34" charset="0"/>
                <a:cs typeface="Segoe UI" panose="020B0502040204020203" pitchFamily="34" charset="0"/>
              </a:rPr>
              <a:t>Cena ministra školství, mládeže a tělovýchovy</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pro vynikající studenty a absolventy studia</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ve studijním programu</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a za mimořádné činy </a:t>
            </a:r>
            <a:br>
              <a:rPr lang="cs-CZ" sz="2900" b="1" kern="1400" cap="all" spc="100" dirty="0" smtClean="0">
                <a:solidFill>
                  <a:srgbClr val="418E96"/>
                </a:solidFill>
                <a:latin typeface="Segoe UI" panose="020B0502040204020203" pitchFamily="34" charset="0"/>
                <a:cs typeface="Segoe UI" panose="020B0502040204020203" pitchFamily="34" charset="0"/>
              </a:rPr>
            </a:br>
            <a:r>
              <a:rPr lang="cs-CZ" sz="2900" b="1" kern="1400" cap="all" spc="100" dirty="0" smtClean="0">
                <a:solidFill>
                  <a:srgbClr val="418E96"/>
                </a:solidFill>
                <a:latin typeface="Segoe UI" panose="020B0502040204020203" pitchFamily="34" charset="0"/>
                <a:cs typeface="Segoe UI" panose="020B0502040204020203" pitchFamily="34" charset="0"/>
              </a:rPr>
              <a:t>studentů</a:t>
            </a:r>
            <a:endParaRPr lang="cs-CZ" sz="2900" b="1" kern="1400" cap="all" spc="100" dirty="0">
              <a:solidFill>
                <a:srgbClr val="418E96"/>
              </a:solidFill>
              <a:latin typeface="Segoe UI" panose="020B0502040204020203" pitchFamily="34" charset="0"/>
              <a:cs typeface="Segoe UI" panose="020B0502040204020203"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0402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19945" y="1556792"/>
            <a:ext cx="5489376" cy="1384995"/>
          </a:xfrm>
          <a:prstGeom prst="rect">
            <a:avLst/>
          </a:prstGeom>
          <a:effectLst>
            <a:outerShdw blurRad="50800" dist="38100" dir="5400000" algn="t" rotWithShape="0">
              <a:prstClr val="black">
                <a:alpha val="20000"/>
              </a:prstClr>
            </a:outerShdw>
          </a:effectLst>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RNDr. Vladimír </a:t>
            </a:r>
            <a:r>
              <a:rPr lang="cs-CZ" sz="24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Matolín</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DrSc</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b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laureát </a:t>
            </a:r>
            <a:r>
              <a:rPr lang="cs-CZ" sz="2000" dirty="0">
                <a:solidFill>
                  <a:schemeClr val="tx1">
                    <a:lumMod val="50000"/>
                    <a:lumOff val="50000"/>
                  </a:schemeClr>
                </a:solidFill>
                <a:latin typeface="Segoe UI" panose="020B0502040204020203" pitchFamily="34" charset="0"/>
                <a:cs typeface="Segoe UI" panose="020B0502040204020203" pitchFamily="34" charset="0"/>
              </a:rPr>
              <a:t>Ceny za mimořádné výsledky výzkumu, experimentálního </a:t>
            </a: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vývoj</a:t>
            </a:r>
          </a:p>
          <a:p>
            <a:r>
              <a:rPr lang="cs-CZ" sz="2000" dirty="0" smtClean="0">
                <a:solidFill>
                  <a:schemeClr val="tx1">
                    <a:lumMod val="50000"/>
                    <a:lumOff val="50000"/>
                  </a:schemeClr>
                </a:solidFill>
                <a:latin typeface="Segoe UI" panose="020B0502040204020203" pitchFamily="34" charset="0"/>
                <a:cs typeface="Segoe UI" panose="020B0502040204020203" pitchFamily="34" charset="0"/>
              </a:rPr>
              <a:t>a </a:t>
            </a:r>
            <a:r>
              <a:rPr lang="cs-CZ" sz="2000" dirty="0">
                <a:solidFill>
                  <a:schemeClr val="tx1">
                    <a:lumMod val="50000"/>
                    <a:lumOff val="50000"/>
                  </a:schemeClr>
                </a:solidFill>
                <a:latin typeface="Segoe UI" panose="020B0502040204020203" pitchFamily="34" charset="0"/>
                <a:cs typeface="Segoe UI" panose="020B0502040204020203" pitchFamily="34" charset="0"/>
              </a:rPr>
              <a:t>inovací</a:t>
            </a:r>
          </a:p>
        </p:txBody>
      </p:sp>
      <p:sp>
        <p:nvSpPr>
          <p:cNvPr id="5" name="Obdélník 4"/>
          <p:cNvSpPr/>
          <p:nvPr/>
        </p:nvSpPr>
        <p:spPr>
          <a:xfrm>
            <a:off x="3707904" y="2941787"/>
            <a:ext cx="5257079" cy="3046988"/>
          </a:xfrm>
          <a:prstGeom prst="rect">
            <a:avLst/>
          </a:prstGeom>
        </p:spPr>
        <p:txBody>
          <a:bodyPr wrap="square">
            <a:spAutoFit/>
          </a:bodyPr>
          <a:lstStyle/>
          <a:p>
            <a:pPr algn="just">
              <a:spcAft>
                <a:spcPts val="0"/>
              </a:spcAft>
            </a:pP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Obdrží ocenění </a:t>
            </a:r>
            <a:r>
              <a:rPr lang="cs-CZ" sz="16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MŠMT za </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dosažení celosvětově uznávaných vědeckých výsledků v oblasti vývoje pokročilých materiálů pro vodíkové technologie a patenty nových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elektrokatalyzátorů</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Dané výsledky mimo jiné významným způsobem redukují cenu vodíkových palivových článků díky zcela zásadnímu snížení obsahu drahé platiny. Udělená cena taktéž oceňuje Vladimíra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Matolína</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za sestavení kolektivu excelentních mladých vědců působících pod jeho vedením ve špičkově vybavené laboratoři velké výzkumné infrastruktury, která se stala centrem výzkumu </a:t>
            </a:r>
            <a:r>
              <a:rPr lang="cs-CZ" sz="16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nanomateriálů</a:t>
            </a:r>
            <a:r>
              <a:rPr lang="cs-CZ" sz="16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 katalýzu. Progresivní materiály jsou uváděny do praxe.</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132856"/>
            <a:ext cx="2203934" cy="3171129"/>
          </a:xfrm>
          <a:prstGeom prst="rect">
            <a:avLst/>
          </a:prstGeom>
        </p:spPr>
      </p:pic>
    </p:spTree>
    <p:extLst>
      <p:ext uri="{BB962C8B-B14F-4D97-AF65-F5344CB8AC3E}">
        <p14:creationId xmlns:p14="http://schemas.microsoft.com/office/powerpoint/2010/main" val="22591540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556792"/>
            <a:ext cx="5489376" cy="1138773"/>
          </a:xfrm>
          <a:prstGeom prst="rect">
            <a:avLst/>
          </a:prstGeom>
          <a:effectLst>
            <a:outerShdw blurRad="50800" dist="38100" dir="5400000" algn="t" rotWithShape="0">
              <a:prstClr val="black">
                <a:alpha val="20000"/>
              </a:prstClr>
            </a:outerShdw>
          </a:effectLst>
        </p:spPr>
        <p:txBody>
          <a:bodyPr wrap="square">
            <a:spAutoFit/>
          </a:bodyPr>
          <a:lstStyle/>
          <a:p>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800" b="1" dirty="0">
                <a:solidFill>
                  <a:srgbClr val="418E96"/>
                </a:solidFill>
                <a:latin typeface="Segoe UI" panose="020B0502040204020203" pitchFamily="34" charset="0"/>
                <a:ea typeface="Calibri" panose="020F0502020204030204" pitchFamily="34" charset="0"/>
                <a:cs typeface="Segoe UI" panose="020B0502040204020203" pitchFamily="34" charset="0"/>
              </a:rPr>
              <a:t>. PhDr. Petr Vorel, CSc</a:t>
            </a:r>
            <a:r>
              <a:rPr lang="cs-CZ" sz="28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cs-CZ" sz="2000" dirty="0">
                <a:solidFill>
                  <a:schemeClr val="tx1">
                    <a:lumMod val="50000"/>
                    <a:lumOff val="50000"/>
                  </a:schemeClr>
                </a:solidFill>
                <a:latin typeface="Segoe UI" panose="020B0502040204020203" pitchFamily="34" charset="0"/>
                <a:cs typeface="Segoe UI" panose="020B0502040204020203" pitchFamily="34" charset="0"/>
              </a:rPr>
              <a:t>laureát Ceny </a:t>
            </a:r>
            <a:r>
              <a:rPr lang="cs-CZ" sz="2000" dirty="0" smtClean="0">
                <a:solidFill>
                  <a:schemeClr val="tx1">
                    <a:lumMod val="50000"/>
                    <a:lumOff val="50000"/>
                  </a:schemeClr>
                </a:solidFill>
                <a:latin typeface="Segoe UI" panose="020B0502040204020203" pitchFamily="34" charset="0"/>
                <a:cs typeface="Segoe UI" panose="020B0502040204020203" pitchFamily="34" charset="0"/>
              </a:rPr>
              <a:t>za </a:t>
            </a:r>
            <a:r>
              <a:rPr lang="cs-CZ" sz="2000" dirty="0">
                <a:solidFill>
                  <a:schemeClr val="tx1">
                    <a:lumMod val="50000"/>
                    <a:lumOff val="50000"/>
                  </a:schemeClr>
                </a:solidFill>
                <a:latin typeface="Segoe UI" panose="020B0502040204020203" pitchFamily="34" charset="0"/>
                <a:cs typeface="Segoe UI" panose="020B0502040204020203" pitchFamily="34" charset="0"/>
              </a:rPr>
              <a:t>mimořádné výsledky výzkumu, experimentálního vývoje a inovací</a:t>
            </a:r>
          </a:p>
        </p:txBody>
      </p:sp>
      <p:sp>
        <p:nvSpPr>
          <p:cNvPr id="5" name="Obdélník 4"/>
          <p:cNvSpPr/>
          <p:nvPr/>
        </p:nvSpPr>
        <p:spPr>
          <a:xfrm>
            <a:off x="3779912" y="2780928"/>
            <a:ext cx="5112567" cy="3319498"/>
          </a:xfrm>
          <a:prstGeom prst="rect">
            <a:avLst/>
          </a:prstGeom>
        </p:spPr>
        <p:txBody>
          <a:bodyPr wrap="square">
            <a:spAutoFit/>
          </a:bodyPr>
          <a:lstStyle/>
          <a:p>
            <a:pPr algn="just">
              <a:lnSpc>
                <a:spcPct val="107000"/>
              </a:lnSpc>
              <a:spcAft>
                <a:spcPts val="80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Obdrží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ocenění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MŠMT za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dosažení mimořádného výsledku výzkumu v oboru raně novověkých hospodářských dějin a měnového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vývoje. Jedinečná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odborná publikace </a:t>
            </a:r>
            <a:r>
              <a:rPr lang="cs-CZ" sz="1400" i="1"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La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storia</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piastra</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d´argento</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di </a:t>
            </a:r>
            <a:r>
              <a:rPr lang="cs-CZ" sz="1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Urbano</a:t>
            </a:r>
            <a:r>
              <a:rPr lang="cs-CZ" sz="1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i="1"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VII“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Láttivit`a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della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zecca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romana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sul</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finire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del</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pontificato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di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Urbano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VIII 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il</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catalogo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dettagliato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delle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piastre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d´argento</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pontificie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degli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anni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1634-1644) Praha - Řím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2013.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Uvedené mimořádné výsledky byly dosaženy kombinací pramenného výzkumu v archívu papežské komory a hmotných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pramenů. Petr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Vorel ve svém výzkumu současně řešil problematiku technologie strojové výroby mincí a materiálové analýzy mincovního kovu. Vědecký přínos knihy je ceněn v mezinárodním měřítku a to zvláště s ohledem na široký mezinárodní a interdisciplinární kontext základního výzkumu profesora Vorla</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772816"/>
            <a:ext cx="2134476" cy="2668240"/>
          </a:xfrm>
          <a:prstGeom prst="rect">
            <a:avLst/>
          </a:prstGeom>
        </p:spPr>
      </p:pic>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1330" y="4653136"/>
            <a:ext cx="1231080" cy="1729989"/>
          </a:xfrm>
          <a:prstGeom prst="rect">
            <a:avLst/>
          </a:prstGeom>
        </p:spPr>
      </p:pic>
    </p:spTree>
    <p:extLst>
      <p:ext uri="{BB962C8B-B14F-4D97-AF65-F5344CB8AC3E}">
        <p14:creationId xmlns:p14="http://schemas.microsoft.com/office/powerpoint/2010/main" val="18948880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501008"/>
            <a:ext cx="6156176" cy="1368152"/>
          </a:xfrm>
        </p:spPr>
        <p:txBody>
          <a:bodyPr/>
          <a:lstStyle/>
          <a:p>
            <a:pPr algn="l" eaLnBrk="1" fontAlgn="auto" hangingPunct="1">
              <a:spcAft>
                <a:spcPts val="0"/>
              </a:spcAft>
              <a:defRPr/>
            </a:pPr>
            <a:r>
              <a:rPr lang="cs-CZ" sz="3600" b="1" spc="100" dirty="0">
                <a:solidFill>
                  <a:schemeClr val="bg1">
                    <a:lumMod val="50000"/>
                  </a:schemeClr>
                </a:solidFill>
                <a:latin typeface="Segoe UI" panose="020B0502040204020203" pitchFamily="34" charset="0"/>
                <a:cs typeface="Segoe UI" panose="020B0502040204020203" pitchFamily="34" charset="0"/>
              </a:rPr>
              <a:t>CENA</a:t>
            </a:r>
            <a:br>
              <a:rPr lang="cs-CZ" sz="3600" b="1" spc="100" dirty="0">
                <a:solidFill>
                  <a:schemeClr val="bg1">
                    <a:lumMod val="50000"/>
                  </a:schemeClr>
                </a:solidFill>
                <a:latin typeface="Segoe UI" panose="020B0502040204020203" pitchFamily="34" charset="0"/>
                <a:cs typeface="Segoe UI" panose="020B0502040204020203" pitchFamily="34" charset="0"/>
              </a:rPr>
            </a:br>
            <a:r>
              <a:rPr lang="cs-CZ" sz="3600" b="1" spc="100" dirty="0">
                <a:solidFill>
                  <a:schemeClr val="bg1">
                    <a:lumMod val="50000"/>
                  </a:schemeClr>
                </a:solidFill>
                <a:latin typeface="Segoe UI" panose="020B0502040204020203" pitchFamily="34" charset="0"/>
                <a:cs typeface="Segoe UI" panose="020B0502040204020203" pitchFamily="34" charset="0"/>
              </a:rPr>
              <a:t>FRANTIŠKA BĚHOUNKA</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38286549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25981" y="1620407"/>
            <a:ext cx="5511010" cy="738664"/>
          </a:xfrm>
          <a:prstGeom prst="rect">
            <a:avLst/>
          </a:prstGeom>
          <a:effectLst>
            <a:outerShdw blurRad="50800" dist="38100" dir="5400000" algn="t" rotWithShape="0">
              <a:prstClr val="black">
                <a:alpha val="20000"/>
              </a:prstClr>
            </a:outerShdw>
          </a:effectLst>
        </p:spPr>
        <p:txBody>
          <a:bodyPr wrap="square">
            <a:spAutoFit/>
          </a:bodyPr>
          <a:lstStyle/>
          <a:p>
            <a:r>
              <a:rPr lang="cs-CZ" sz="23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300" b="1" dirty="0">
                <a:solidFill>
                  <a:srgbClr val="418E96"/>
                </a:solidFill>
                <a:latin typeface="Segoe UI" panose="020B0502040204020203" pitchFamily="34" charset="0"/>
                <a:ea typeface="Calibri" panose="020F0502020204030204" pitchFamily="34" charset="0"/>
                <a:cs typeface="Segoe UI" panose="020B0502040204020203" pitchFamily="34" charset="0"/>
              </a:rPr>
              <a:t>. Ing. Karel Janda, M.A., Dr., Ph.D.,</a:t>
            </a:r>
            <a: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pl-PL" sz="1900" dirty="0">
                <a:solidFill>
                  <a:schemeClr val="tx1">
                    <a:lumMod val="50000"/>
                    <a:lumOff val="50000"/>
                  </a:schemeClr>
                </a:solidFill>
                <a:latin typeface="Segoe UI" panose="020B0502040204020203" pitchFamily="34" charset="0"/>
                <a:cs typeface="Segoe UI" panose="020B0502040204020203" pitchFamily="34" charset="0"/>
              </a:rPr>
              <a:t>laureát Ceny Františka Běhounka za rok </a:t>
            </a:r>
            <a:r>
              <a:rPr lang="pl-PL" sz="1900" dirty="0" smtClean="0">
                <a:solidFill>
                  <a:schemeClr val="tx1">
                    <a:lumMod val="50000"/>
                    <a:lumOff val="50000"/>
                  </a:schemeClr>
                </a:solidFill>
                <a:latin typeface="Segoe UI" panose="020B0502040204020203" pitchFamily="34" charset="0"/>
                <a:cs typeface="Segoe UI" panose="020B0502040204020203" pitchFamily="34" charset="0"/>
              </a:rPr>
              <a:t>2017</a:t>
            </a:r>
            <a:endParaRPr lang="cs-CZ" sz="19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525981" y="2534364"/>
            <a:ext cx="5293825" cy="3550011"/>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Působí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ve výzkumném oboru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mikroekonomiea</a:t>
            </a:r>
            <a:r>
              <a:rPr lang="cs-CZ" sz="140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energetická ekonomie.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autorem vysoce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světově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hodnocených příspěvků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oblasti výzkumu vzájemného přenosu cenových pohybů mezi biopalivy a potravinářskými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komoditami. Neméně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významné jsou i práce prof. Jandy z oblasti mikroekonomie bankovnictví, které se systematicky věnuje delší dobu.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Společným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rysem studií prof. Jandy je výrazná aktuálnost a celosvětová společenská důležitost z pohledu ekonomických politik. </a:t>
            </a:r>
          </a:p>
          <a:p>
            <a:pPr algn="just">
              <a:lnSpc>
                <a:spcPct val="107000"/>
              </a:lnSpc>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Profesor Janda se věnuje organizační činnosti výzkumu na mezinárodním poli. Působil jako hlavní koordinátor v rozsáhlých projektech 7. rámcového programu EU, v současnosti v programu Horizont 2020 a v řadě dalších mezinárodních projektech. Prostřednictvím osobnosti prof. Jandy a jeho koordinační činností v mezinárodních projektech se stává Česká republika významnou součástí výzkumného prostoru nejen Evropy, ale i světa.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88840"/>
            <a:ext cx="2263696" cy="3168352"/>
          </a:xfrm>
          <a:prstGeom prst="rect">
            <a:avLst/>
          </a:prstGeom>
        </p:spPr>
      </p:pic>
    </p:spTree>
    <p:extLst>
      <p:ext uri="{BB962C8B-B14F-4D97-AF65-F5344CB8AC3E}">
        <p14:creationId xmlns:p14="http://schemas.microsoft.com/office/powerpoint/2010/main" val="1823595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52381" y="1620407"/>
            <a:ext cx="5942563" cy="738664"/>
          </a:xfrm>
          <a:prstGeom prst="rect">
            <a:avLst/>
          </a:prstGeom>
          <a:effectLst>
            <a:outerShdw blurRad="50800" dist="38100" dir="5400000" algn="t" rotWithShape="0">
              <a:prstClr val="black">
                <a:alpha val="20000"/>
              </a:prstClr>
            </a:outerShdw>
          </a:effectLst>
        </p:spPr>
        <p:txBody>
          <a:bodyPr wrap="square">
            <a:spAutoFit/>
          </a:bodyPr>
          <a:lstStyle/>
          <a:p>
            <a:r>
              <a:rPr lang="cs-CZ" sz="23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300" b="1" dirty="0">
                <a:solidFill>
                  <a:srgbClr val="418E96"/>
                </a:solidFill>
                <a:latin typeface="Segoe UI" panose="020B0502040204020203" pitchFamily="34" charset="0"/>
                <a:ea typeface="Calibri" panose="020F0502020204030204" pitchFamily="34" charset="0"/>
                <a:cs typeface="Segoe UI" panose="020B0502040204020203" pitchFamily="34" charset="0"/>
              </a:rPr>
              <a:t>. RNDr. Ladislav Kavan, </a:t>
            </a:r>
            <a:r>
              <a:rPr lang="cs-CZ" sz="2300" b="1" dirty="0" err="1">
                <a:solidFill>
                  <a:srgbClr val="418E96"/>
                </a:solidFill>
                <a:latin typeface="Segoe UI" panose="020B0502040204020203" pitchFamily="34" charset="0"/>
                <a:ea typeface="Calibri" panose="020F0502020204030204" pitchFamily="34" charset="0"/>
                <a:cs typeface="Segoe UI" panose="020B0502040204020203" pitchFamily="34" charset="0"/>
              </a:rPr>
              <a:t>DSc</a:t>
            </a:r>
            <a:r>
              <a:rPr lang="cs-CZ" sz="23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a:t>
            </a:r>
            <a: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r>
            <a:br>
              <a:rPr lang="cs-CZ" sz="19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br>
            <a:r>
              <a:rPr lang="pl-PL" sz="1900" dirty="0">
                <a:solidFill>
                  <a:schemeClr val="tx1">
                    <a:lumMod val="50000"/>
                    <a:lumOff val="50000"/>
                  </a:schemeClr>
                </a:solidFill>
                <a:latin typeface="Segoe UI" panose="020B0502040204020203" pitchFamily="34" charset="0"/>
                <a:cs typeface="Segoe UI" panose="020B0502040204020203" pitchFamily="34" charset="0"/>
              </a:rPr>
              <a:t>laureát Ceny Františka Běhounka za rok </a:t>
            </a:r>
            <a:r>
              <a:rPr lang="pl-PL" sz="1900" dirty="0" smtClean="0">
                <a:solidFill>
                  <a:schemeClr val="tx1">
                    <a:lumMod val="50000"/>
                    <a:lumOff val="50000"/>
                  </a:schemeClr>
                </a:solidFill>
                <a:latin typeface="Segoe UI" panose="020B0502040204020203" pitchFamily="34" charset="0"/>
                <a:cs typeface="Segoe UI" panose="020B0502040204020203" pitchFamily="34" charset="0"/>
              </a:rPr>
              <a:t>2017</a:t>
            </a:r>
            <a:endParaRPr lang="cs-CZ" sz="19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5" name="Obdélník 4"/>
          <p:cNvSpPr/>
          <p:nvPr/>
        </p:nvSpPr>
        <p:spPr>
          <a:xfrm>
            <a:off x="3752381" y="2561877"/>
            <a:ext cx="5257079" cy="3319498"/>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Věnuje se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studiu vlastností elektrochemických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nanomateriálů</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patří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 průkopníkům uvedeného oboru.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Jako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první zavedl metodu optické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spektroelektrochemie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uhlíkových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nanotrubic</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rozpracoval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Ramanovu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spektroelektrochemii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uhlíkových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nanostruktur</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Výčet všech úspěšných výsledků mimořádného významu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jeho výzkumu zde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nelze z důvodu jejich mimořádného rozsahu uvádět. Jeho práce však zásadním způsobem přispěly k vývoji nového typu vysokonapěťového solárního článku se špičkovou účinností.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Profesor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Kavan úspěšně vyřešil celkem 7 velkých projektů rámcových programů EU. V těchto projektech působil jako koordinátor za českou stranu. Je držitelem řady mezinárodních grantů. Jako jediný zástupce z České republiky získal evropský grant v rámci programu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Graphene</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Flagship</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 největší projekt, jaký Evropská komise kdy finančně podpořila.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988840"/>
            <a:ext cx="2422965" cy="3240359"/>
          </a:xfrm>
          <a:prstGeom prst="rect">
            <a:avLst/>
          </a:prstGeom>
        </p:spPr>
      </p:pic>
    </p:spTree>
    <p:extLst>
      <p:ext uri="{BB962C8B-B14F-4D97-AF65-F5344CB8AC3E}">
        <p14:creationId xmlns:p14="http://schemas.microsoft.com/office/powerpoint/2010/main" val="41408831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824" y="3356992"/>
            <a:ext cx="6048672" cy="1584176"/>
          </a:xfrm>
        </p:spPr>
        <p:txBody>
          <a:bodyPr/>
          <a:lstStyle/>
          <a:p>
            <a:pPr algn="l" eaLnBrk="1" fontAlgn="auto" hangingPunct="1">
              <a:spcAft>
                <a:spcPts val="0"/>
              </a:spcAft>
              <a:defRPr/>
            </a:pPr>
            <a:r>
              <a:rPr lang="cs-CZ" sz="4800" b="1" spc="100" dirty="0" smtClean="0">
                <a:solidFill>
                  <a:srgbClr val="418E96"/>
                </a:solidFill>
                <a:latin typeface="Segoe UI" panose="020B0502040204020203" pitchFamily="34" charset="0"/>
                <a:cs typeface="Segoe UI" panose="020B0502040204020203" pitchFamily="34" charset="0"/>
              </a:rPr>
              <a:t>CENA </a:t>
            </a:r>
            <a:br>
              <a:rPr lang="cs-CZ" sz="4800" b="1" spc="100" dirty="0" smtClean="0">
                <a:solidFill>
                  <a:srgbClr val="418E96"/>
                </a:solidFill>
                <a:latin typeface="Segoe UI" panose="020B0502040204020203" pitchFamily="34" charset="0"/>
                <a:cs typeface="Segoe UI" panose="020B0502040204020203" pitchFamily="34" charset="0"/>
              </a:rPr>
            </a:br>
            <a:r>
              <a:rPr lang="cs-CZ" sz="4800" b="1" spc="100" dirty="0" smtClean="0">
                <a:solidFill>
                  <a:srgbClr val="418E96"/>
                </a:solidFill>
                <a:latin typeface="Segoe UI" panose="020B0502040204020203" pitchFamily="34" charset="0"/>
                <a:cs typeface="Segoe UI" panose="020B0502040204020203" pitchFamily="34" charset="0"/>
              </a:rPr>
              <a:t>MILADY PAULOVÉ</a:t>
            </a:r>
            <a:endParaRPr lang="cs-CZ" sz="3200" b="1" spc="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9796670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824" y="3356992"/>
            <a:ext cx="6048672" cy="3024336"/>
          </a:xfrm>
        </p:spPr>
        <p:txBody>
          <a:bodyPr/>
          <a:lstStyle/>
          <a:p>
            <a:pPr algn="l" eaLnBrk="1" fontAlgn="auto" hangingPunct="1">
              <a:spcAft>
                <a:spcPts val="0"/>
              </a:spcAft>
              <a:defRPr/>
            </a:pPr>
            <a:r>
              <a:rPr lang="cs-CZ" sz="3600" b="1" spc="100" dirty="0" smtClean="0">
                <a:solidFill>
                  <a:srgbClr val="418E96"/>
                </a:solidFill>
                <a:latin typeface="Segoe UI" panose="020B0502040204020203" pitchFamily="34" charset="0"/>
                <a:cs typeface="Segoe UI" panose="020B0502040204020203" pitchFamily="34" charset="0"/>
              </a:rPr>
              <a:t>CENA MILADY PAULOVÉ 2017 V OBLASTI KLINICKÉ MEDICÍNY</a:t>
            </a:r>
            <a:r>
              <a:rPr lang="cs-CZ" sz="1100" b="1" spc="100" dirty="0" smtClean="0">
                <a:solidFill>
                  <a:srgbClr val="418E96"/>
                </a:solidFill>
                <a:latin typeface="Segoe UI" panose="020B0502040204020203" pitchFamily="34" charset="0"/>
                <a:cs typeface="Segoe UI" panose="020B0502040204020203" pitchFamily="34" charset="0"/>
              </a:rPr>
              <a:t/>
            </a:r>
            <a:br>
              <a:rPr lang="cs-CZ" sz="1100" b="1" spc="100" dirty="0" smtClean="0">
                <a:solidFill>
                  <a:srgbClr val="418E96"/>
                </a:solidFill>
                <a:latin typeface="Segoe UI" panose="020B0502040204020203" pitchFamily="34" charset="0"/>
                <a:cs typeface="Segoe UI" panose="020B0502040204020203" pitchFamily="34" charset="0"/>
              </a:rPr>
            </a:br>
            <a:r>
              <a:rPr lang="cs-CZ" sz="1100" b="1" spc="100" dirty="0" smtClean="0">
                <a:solidFill>
                  <a:srgbClr val="418E96"/>
                </a:solidFill>
                <a:latin typeface="Segoe UI" panose="020B0502040204020203" pitchFamily="34" charset="0"/>
                <a:cs typeface="Segoe UI" panose="020B0502040204020203" pitchFamily="34" charset="0"/>
              </a:rPr>
              <a:t/>
            </a:r>
            <a:br>
              <a:rPr lang="cs-CZ" sz="1100" b="1" spc="100" dirty="0" smtClean="0">
                <a:solidFill>
                  <a:srgbClr val="418E96"/>
                </a:solidFill>
                <a:latin typeface="Segoe UI" panose="020B0502040204020203" pitchFamily="34" charset="0"/>
                <a:cs typeface="Segoe UI" panose="020B0502040204020203" pitchFamily="34" charset="0"/>
              </a:rPr>
            </a:br>
            <a:r>
              <a:rPr lang="cs-CZ" sz="3200" spc="100" dirty="0" smtClean="0">
                <a:solidFill>
                  <a:schemeClr val="bg1">
                    <a:lumMod val="50000"/>
                  </a:schemeClr>
                </a:solidFill>
                <a:latin typeface="Segoe UI" panose="020B0502040204020203" pitchFamily="34" charset="0"/>
                <a:cs typeface="Segoe UI" panose="020B0502040204020203" pitchFamily="34" charset="0"/>
              </a:rPr>
              <a:t>Nominované </a:t>
            </a:r>
            <a:r>
              <a:rPr lang="cs-CZ" sz="3200" spc="100" dirty="0">
                <a:solidFill>
                  <a:schemeClr val="bg1">
                    <a:lumMod val="50000"/>
                  </a:schemeClr>
                </a:solidFill>
                <a:latin typeface="Segoe UI" panose="020B0502040204020203" pitchFamily="34" charset="0"/>
                <a:cs typeface="Segoe UI" panose="020B0502040204020203" pitchFamily="34" charset="0"/>
              </a:rPr>
              <a:t>byly a </a:t>
            </a:r>
            <a:r>
              <a:rPr lang="cs-CZ" sz="3200" spc="100" dirty="0" smtClean="0">
                <a:solidFill>
                  <a:schemeClr val="bg1">
                    <a:lumMod val="50000"/>
                  </a:schemeClr>
                </a:solidFill>
                <a:latin typeface="Segoe UI" panose="020B0502040204020203" pitchFamily="34" charset="0"/>
                <a:cs typeface="Segoe UI" panose="020B0502040204020203" pitchFamily="34" charset="0"/>
              </a:rPr>
              <a:t>nominaci </a:t>
            </a:r>
            <a:r>
              <a:rPr lang="cs-CZ" sz="3200" spc="100" dirty="0">
                <a:solidFill>
                  <a:schemeClr val="bg1">
                    <a:lumMod val="50000"/>
                  </a:schemeClr>
                </a:solidFill>
                <a:latin typeface="Segoe UI" panose="020B0502040204020203" pitchFamily="34" charset="0"/>
                <a:cs typeface="Segoe UI" panose="020B0502040204020203" pitchFamily="34" charset="0"/>
              </a:rPr>
              <a:t>přijaly v abecedním pořadí:</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25128792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023809" y="1590019"/>
            <a:ext cx="5796136" cy="430887"/>
          </a:xfrm>
          <a:prstGeom prst="rect">
            <a:avLst/>
          </a:prstGeom>
        </p:spPr>
        <p:txBody>
          <a:bodyPr wrap="square">
            <a:spAutoFit/>
          </a:bodyPr>
          <a:lstStyle/>
          <a:p>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 MUDr. Jiřina Bartůňková, DrSc., MBA </a:t>
            </a:r>
            <a:endParaRPr lang="cs-CZ" sz="22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177242" y="2020906"/>
            <a:ext cx="4642703" cy="4241546"/>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Kromě rozsáhlé pedagogické činnosti a klinické praxe se věnuje výzkumu v celé šíři klinické imunologie. Stála u zrodu nových diagnostických a léčebných postupů prioritně zavedených v České republice, jako je např. transplantace kostní dřeně u primárních imunodeficiencí. Deset let výzkumu věnovala patogenetické a diagnostické úloze </a:t>
            </a:r>
            <a:r>
              <a:rPr lang="cs-CZ" sz="1400" dirty="0" err="1"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antineutrofilních</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protilátek (ANCA), v nichž dosáhla několika priorit (ANCA u cystické fibrózy, ANCA u dětí). 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posledních letech se profesorka Bartůňková se svým týmem věnuje převážně protinádorové imunologii.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Iniciovala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také složité administrativní, regulatorní a technické procesy, které vedly ke schválení klinického hodnocení léků na bázi geneticky modifikovaných mikroorganismů v České republice.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Jiřina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Bartůňková se stala v r. 2003 nejmladší profesorkou Univerzity Karlovy na lékařských fakultách.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2004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byl Ústav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imunologie 2.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LF UK a FN Motol pod jejím vedením uznán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Federací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klinickoimunologických</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společnosti (FOCIS) jako centrum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Excelence.</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40" y="2136567"/>
            <a:ext cx="3128002" cy="2084521"/>
          </a:xfrm>
          <a:prstGeom prst="rect">
            <a:avLst/>
          </a:prstGeom>
        </p:spPr>
      </p:pic>
      <p:sp>
        <p:nvSpPr>
          <p:cNvPr id="9" name="Obdélník 8"/>
          <p:cNvSpPr/>
          <p:nvPr/>
        </p:nvSpPr>
        <p:spPr>
          <a:xfrm>
            <a:off x="3563888" y="2646878"/>
            <a:ext cx="5796136" cy="430887"/>
          </a:xfrm>
          <a:prstGeom prst="rect">
            <a:avLst/>
          </a:prstGeom>
        </p:spPr>
        <p:txBody>
          <a:bodyPr wrap="square">
            <a:spAutoFit/>
          </a:bodyPr>
          <a:lstStyle/>
          <a:p>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t>
            </a:r>
            <a:endParaRPr lang="cs-CZ" sz="22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39548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9951" y="1644954"/>
            <a:ext cx="4914759" cy="461665"/>
          </a:xfrm>
          <a:prstGeom prst="rect">
            <a:avLst/>
          </a:prstGeom>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 MUDr. Jitka Čejková, DrSc.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17214" y="2086282"/>
            <a:ext cx="4526310" cy="4011034"/>
          </a:xfrm>
          <a:prstGeom prst="rect">
            <a:avLst/>
          </a:prstGeom>
        </p:spPr>
        <p:txBody>
          <a:bodyPr wrap="square">
            <a:spAutoFit/>
          </a:bodyPr>
          <a:lstStyle/>
          <a:p>
            <a:pPr algn="just">
              <a:lnSpc>
                <a:spcPct val="107000"/>
              </a:lnSpc>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ědeckou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práci zahájila studiem změn hydratace rohovky po předchozím poranění nebo onemocnění, s přihlédnutím k úloze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glykosaminoglykanů</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Následoval výzkum destruktivních 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ulcerativních</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procesů předního očního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segmentu. Výsledky její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práce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používají v humánní medicíně k léčení nejen očních a kožních onemocnění, ale i k léčení onemocnění jiných orgánů, např. zánětu pankreatu. V letech 1985-1995 Jitka Čejková spolupracovala s panem profesorem Wichterlem na problematice kontaktních čoček a jejich kompatibility s povrchem oka. Od r. 2010 se Jitka Čejková věnuje výzkumu suchého oka a jeho léčení, a dále léčení chronických vředů a špatně se hojících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ran pomocí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tzv. RGT faktoru. Jitka Čejková je spoluautorkou 15 udělených českých patentů zaměřených na klinickou medicínu.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Již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od dob studií na vysoké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škole 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také velmi aktivní členkou Českého červeného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kříže.</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204864"/>
            <a:ext cx="3173606" cy="2114911"/>
          </a:xfrm>
          <a:prstGeom prst="rect">
            <a:avLst/>
          </a:prstGeom>
        </p:spPr>
      </p:pic>
    </p:spTree>
    <p:extLst>
      <p:ext uri="{BB962C8B-B14F-4D97-AF65-F5344CB8AC3E}">
        <p14:creationId xmlns:p14="http://schemas.microsoft.com/office/powerpoint/2010/main" val="31503955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93473" y="1539463"/>
            <a:ext cx="5364089"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doc.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Daniela Fisherová, Ph.D.</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91884" y="2008203"/>
            <a:ext cx="4362488" cy="4241546"/>
          </a:xfrm>
          <a:prstGeom prst="rect">
            <a:avLst/>
          </a:prstGeom>
        </p:spPr>
        <p:txBody>
          <a:bodyPr wrap="square">
            <a:spAutoFit/>
          </a:bodyPr>
          <a:lstStyle/>
          <a:p>
            <a:pPr algn="just">
              <a:lnSpc>
                <a:spcPct val="107000"/>
              </a:lnSpc>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kademická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pracovnice s vysokým mezinárodním respektem v oblasti ultrazvukové diagnostiky v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onkogynekologii</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Její vědecká dráha je zaměřena na implementaci ultrazvuku do běžné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onkogynekologické</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praxe s cílem individualizovat onkologickou léčbu s minimální morbiditou pro pacientky s maximálním léčebným úspěchem. Daniela Fischerová vytvořila mezinárodně akceptovanou ultrazvukovou terminologii a metodiku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stagingu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zhoubných nádorů 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doložila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přesnost ultrazvuku ve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stagingu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zhoubných nádorů ve srovnání se mnohem náročnějšími a nákladnějšími zobrazovacími metodami. Obdržela 6 zahraničních prestižních cen za nejlepší odborná sdělení na mezinárodních kongresech a 4 domácí ceny. Je zakladatelkou a organizátorkou Mezinárodního ultrazvukového workshopu v gynekologické onkologii, který patří mezi prestižní každoročně pořádané mezinárodní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kongresy</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516" y="2113557"/>
            <a:ext cx="3312368" cy="2207383"/>
          </a:xfrm>
          <a:prstGeom prst="rect">
            <a:avLst/>
          </a:prstGeom>
        </p:spPr>
      </p:pic>
    </p:spTree>
    <p:extLst>
      <p:ext uri="{BB962C8B-B14F-4D97-AF65-F5344CB8AC3E}">
        <p14:creationId xmlns:p14="http://schemas.microsoft.com/office/powerpoint/2010/main" val="18907650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59683" y="3429000"/>
            <a:ext cx="5760789" cy="2160240"/>
          </a:xfrm>
        </p:spPr>
        <p:txBody>
          <a:bodyPr/>
          <a:lstStyle/>
          <a:p>
            <a:pPr algn="l" eaLnBrk="1" fontAlgn="auto" hangingPunct="1">
              <a:spcAft>
                <a:spcPts val="0"/>
              </a:spcAft>
              <a:defRPr/>
            </a:pPr>
            <a:r>
              <a:rPr lang="cs-CZ" b="1" spc="100" dirty="0" smtClean="0">
                <a:solidFill>
                  <a:schemeClr val="tx1">
                    <a:lumMod val="50000"/>
                    <a:lumOff val="50000"/>
                  </a:schemeClr>
                </a:solidFill>
                <a:latin typeface="Segoe UI" panose="020B0502040204020203" pitchFamily="34" charset="0"/>
                <a:cs typeface="Segoe UI" panose="020B0502040204020203" pitchFamily="34" charset="0"/>
              </a:rPr>
              <a:t>KATEGORIE MIMOŘÁDNÝ ČIN STUDENTŮ</a:t>
            </a:r>
            <a:endParaRPr lang="cs-CZ" spc="100" dirty="0">
              <a:solidFill>
                <a:schemeClr val="tx1">
                  <a:lumMod val="50000"/>
                  <a:lumOff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81012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11960" y="1659511"/>
            <a:ext cx="5257079" cy="430887"/>
          </a:xfrm>
          <a:prstGeom prst="rect">
            <a:avLst/>
          </a:prstGeom>
        </p:spPr>
        <p:txBody>
          <a:bodyPr wrap="square">
            <a:spAutoFit/>
          </a:bodyPr>
          <a:lstStyle/>
          <a:p>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a:t>
            </a:r>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 </a:t>
            </a:r>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Hana Hrstková, </a:t>
            </a:r>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C</a:t>
            </a:r>
            <a:r>
              <a:rPr lang="cs-CZ" sz="22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Sc</a:t>
            </a:r>
            <a:r>
              <a:rPr lang="cs-CZ" sz="22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2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59060" y="2114128"/>
            <a:ext cx="4245387" cy="3754874"/>
          </a:xfrm>
          <a:prstGeom prst="rect">
            <a:avLst/>
          </a:prstGeom>
        </p:spPr>
        <p:txBody>
          <a:bodyPr wrap="square">
            <a:spAutoFit/>
          </a:bodyPr>
          <a:lstStyle/>
          <a:p>
            <a:pPr algn="just">
              <a:spcAft>
                <a:spcPts val="0"/>
              </a:spcAft>
            </a:pP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racuje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oboru pediatrie od roku 1968. Kromě své klinické praxe pediatra dosáhla pozoruhodných úspěchů i na poli vědeckém 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pedagogickém. Téměř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 let od roku 1990 do roku 2009 byla přednostkou I. Dětské kliniky V Brně.</a:t>
            </a:r>
          </a:p>
          <a:p>
            <a:pPr algn="just">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Hana Hrstková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byla členkou vědecké rady Ministerstva zdravotnictví České republiky pro otázky pediatrie a členkou mnoha odborných komisí v oboru pediatrie pro postgraduální vědecké studium.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Dosud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přednáší na řadě českých vysokých škol. Dlouhá léta byla členkou výboru České pediatrické společnosti.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Působí jako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vedoucí redaktorkou časopisu Česko-slovenská pediatrie. Každoročně již 23 let je Hana Hrstková hlavní organizátorkou Luhačovických pediatrických dnů a je členkou vědeckého výboru největší pediatrické konference v České republice pod názvem Festival Kazuistik.</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38" y="2162235"/>
            <a:ext cx="3299123" cy="2198556"/>
          </a:xfrm>
          <a:prstGeom prst="rect">
            <a:avLst/>
          </a:prstGeom>
        </p:spPr>
      </p:pic>
    </p:spTree>
    <p:extLst>
      <p:ext uri="{BB962C8B-B14F-4D97-AF65-F5344CB8AC3E}">
        <p14:creationId xmlns:p14="http://schemas.microsoft.com/office/powerpoint/2010/main" val="37142032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63888" y="1571223"/>
            <a:ext cx="5257079"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RNDr. Libuše Kolářová, </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CSc.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40219" y="2127624"/>
            <a:ext cx="4091448" cy="4011034"/>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Působí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celý svůj profesní život v oblasti diagnostiky a epidemiologie infekčních onemocnění vyvolaných helminty (červy). Věnuje se zavádění takových diagnostických postupů, které umožňují sensitivní a specifický průkaz průvodce infekčních agens, a to zejména v časných fázích onemocnění, tedy v době, kdy ještě nedošlo k nezvratným patologickým změnám v organismu. V České republice iniciovala studia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schistosom</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cerkáriové</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dermatitidy. V oblasti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schistosom</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zavedla diagnostiku schistosomózy, celosvětově nejvýznamnější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helmintární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infekce, která se vyskytuje v tropech a subtropech a je prokazována u občanů navracejících se z těchto oblastí.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svoji vědeckou činnost byla oceněna Cenou ministra zdravotnictví za rok 1998 a Čestným uznáním Vědecké rady Ministerstva zdravotnictví České republiky za rok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2001.</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83" y="2132856"/>
            <a:ext cx="3253368" cy="2168065"/>
          </a:xfrm>
          <a:prstGeom prst="rect">
            <a:avLst/>
          </a:prstGeom>
        </p:spPr>
      </p:pic>
    </p:spTree>
    <p:extLst>
      <p:ext uri="{BB962C8B-B14F-4D97-AF65-F5344CB8AC3E}">
        <p14:creationId xmlns:p14="http://schemas.microsoft.com/office/powerpoint/2010/main" val="26899332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95936" y="1651761"/>
            <a:ext cx="5041055"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Ing. </a:t>
            </a:r>
            <a:r>
              <a:rPr lang="cs-CZ" sz="2400" b="1" dirty="0" err="1" smtClean="0">
                <a:solidFill>
                  <a:srgbClr val="418E96"/>
                </a:solidFill>
                <a:latin typeface="Segoe UI" panose="020B0502040204020203" pitchFamily="34" charset="0"/>
                <a:ea typeface="Calibri" panose="020F0502020204030204" pitchFamily="34" charset="0"/>
                <a:cs typeface="Segoe UI" panose="020B0502040204020203" pitchFamily="34" charset="0"/>
              </a:rPr>
              <a:t>Kyra</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Michalová, DrSc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84215" y="2137546"/>
            <a:ext cx="4464249" cy="3550011"/>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Uznávaná odbornice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oblasti nádorové cytogenetiky s významným podílem v oblasti klinické hematologie. Působí jako vedoucí vysoce specializované laboratoře Ústavu klinické biochemie a laboratorní diagnostiky Všeobecné fakultní nemocnice v Praze a 1. lékařské fakulty Univerzity Karlovy - centra nádorové cytogenetiky. K dnešnímu dni vychovala již několik generací nástupců, kteří působí jak v centru, tak na dalších pracovištích.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nositelkou řady ocenění národních i zahraničních odborných společností a vysokých škol včetně Zlaté medaile České lékařské společnosti Jana Evangelisty Purkyně.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Kyra</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Michalová je nejen velmi kvalifikovanou vědkyní v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klinickolaboratorním</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oboru, ale i velmi dobrou a důslednou učitelkou jak pregraduálních, tak zejména postgraduálních studentů.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9" y="2221914"/>
            <a:ext cx="3227530" cy="2150846"/>
          </a:xfrm>
          <a:prstGeom prst="rect">
            <a:avLst/>
          </a:prstGeom>
        </p:spPr>
      </p:pic>
    </p:spTree>
    <p:extLst>
      <p:ext uri="{BB962C8B-B14F-4D97-AF65-F5344CB8AC3E}">
        <p14:creationId xmlns:p14="http://schemas.microsoft.com/office/powerpoint/2010/main" val="30262857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651761"/>
            <a:ext cx="5257079"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Daniela </a:t>
            </a:r>
            <a:r>
              <a:rPr lang="cs-CZ" sz="2400" b="1" dirty="0" err="1" smtClean="0">
                <a:solidFill>
                  <a:srgbClr val="418E96"/>
                </a:solidFill>
                <a:latin typeface="Segoe UI" panose="020B0502040204020203" pitchFamily="34" charset="0"/>
                <a:ea typeface="Calibri" panose="020F0502020204030204" pitchFamily="34" charset="0"/>
                <a:cs typeface="Segoe UI" panose="020B0502040204020203" pitchFamily="34" charset="0"/>
              </a:rPr>
              <a:t>Pelclová</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 </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C</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Sc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301359" y="2154834"/>
            <a:ext cx="4464496" cy="4011034"/>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Významná odbornice 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oboru pracovního lékařství a klinické toxikologie v národním i mezinárodním měřítku. V letech 1991 - 1994 působila jako vedoucí Toxikologického informačního centra Kliniky lékařství. Od roku 1995 do roku 2017 vedla jako přednostka Kliniku pracovního lékařství Všeobecné fakultní nemocnice v Praze a 1. lékařské fakulty Univerzity Karlovy, kde nadále působí jako profesorka.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Daniela Pelcová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byla oceněna Čestným členstvím Společnosti pracovního lékařství České lékařské společnosti Jana Evangelisty Purkyně. Pod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jejím vedením Klinika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pracovního lékařství 1. lékařské fakulty Univerzity Karlovy p</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lní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nejen rutinní úkoly územního pracoviště pracovního lékařství, ale zejména je vyhledávaným partnerem mezinárodních výzkumných projektů v oboru pracovního lékařství a klinické toxikologie. Daniela </a:t>
            </a:r>
            <a:r>
              <a:rPr lang="cs-CZ" sz="1400" dirty="0" err="1"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Pelclová</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byla 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školitelkou řady postgraduálních studentů.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276872"/>
            <a:ext cx="3312368" cy="2207383"/>
          </a:xfrm>
          <a:prstGeom prst="rect">
            <a:avLst/>
          </a:prstGeom>
        </p:spPr>
      </p:pic>
    </p:spTree>
    <p:extLst>
      <p:ext uri="{BB962C8B-B14F-4D97-AF65-F5344CB8AC3E}">
        <p14:creationId xmlns:p14="http://schemas.microsoft.com/office/powerpoint/2010/main" val="34544093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91880" y="1651761"/>
            <a:ext cx="5545111"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Terezie Pelikánová, DrSc</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11960" y="2113426"/>
            <a:ext cx="4536504" cy="4241546"/>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současné době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představuje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jednu z předních osobností české diabetologie. Odborně se specializuje především na problematiku inzulínové rezistence, její patofyziologii i možnosti léčby a vytvořila v této oblasti školu, ze které vycházejí vědecké úspěchy řady mladších spolupracovníku, a to nejen v České republice, ale např. také v USA a Rakousku. Významnou měrou přispěla k funkčnímu hodnocení fyziologických účinků inzulínu za různých okolností, v poslední době zejména při různých modifikacích stravy a při farmakologické intervenci. Profesorka Pelikánová vyučuje vnitřní lékařství na 1. a 2. lékařské fakultě Univerzity Karlovy a vede subkatedru diabetologie v Institutu postgraduálního vzdělávání ve zdravotnictví a zastává další významné funkce v organizaci vzdělávání a výzkumu. Jako přednostka Centra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diabetologie</a:t>
            </a:r>
            <a:r>
              <a:rPr lang="pt-BR"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 </a:t>
            </a:r>
            <a:r>
              <a:rPr lang="pt-BR"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Institutu klinické a experimentální medicíny</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řídí také klinickou část centra a zastává též ambulantní činnost.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Předsedkyně České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diabetologické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společnosti.</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176491"/>
            <a:ext cx="3168352" cy="2111410"/>
          </a:xfrm>
          <a:prstGeom prst="rect">
            <a:avLst/>
          </a:prstGeom>
        </p:spPr>
      </p:pic>
    </p:spTree>
    <p:extLst>
      <p:ext uri="{BB962C8B-B14F-4D97-AF65-F5344CB8AC3E}">
        <p14:creationId xmlns:p14="http://schemas.microsoft.com/office/powerpoint/2010/main" val="29604185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61323" y="1620407"/>
            <a:ext cx="5761135" cy="461665"/>
          </a:xfrm>
          <a:prstGeom prst="rect">
            <a:avLst/>
          </a:prstGeom>
        </p:spPr>
        <p:txBody>
          <a:bodyPr wrap="square">
            <a:spAutoFit/>
          </a:bodyPr>
          <a:lstStyle/>
          <a:p>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prof. </a:t>
            </a: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MUDr. Dagmar Pospíšilová, Ph.D.</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271032" y="2095176"/>
            <a:ext cx="4549440" cy="4011034"/>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oboru české pediatrie a hematologie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je Dagmar Pospíšilová plně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respektovanou a vyzrálou osobností s vysokým odborným a lidským kreditem.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Mezi její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nejvýznamnější vědecké výsledky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patří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vytvoření prvního registru pacientů s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Diamondovou-Blackfanovou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anémií v Evropě (1991), objev mutace genu DMT1 u dětského pacienta s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mikrocytární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anémii, ale i prioritní zavedení vyšetření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hepcidinu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pro klinické použití u pacientů s poruchami metabolizmu železa</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Dagmar Pospíšilová je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hlavní autorkou doporučených postupů pro diagnostiku a léčbu Imunitní trombocytopenické purpury u dětí a spoluautorkou mezinárodních doporučených postupů pro splenektomie u pacientů s anémií</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Dagmar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Pospíšilová se podílela na vytvoření Oddělení dětské hematologie-onkologie Dětské kliniky v Olomouci.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Aktivně podporovala založení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rodičovského sdružení Šance pro děti se závažným hematologickým onemocněním a jejich rodiče.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095176"/>
            <a:ext cx="3227424" cy="2150775"/>
          </a:xfrm>
          <a:prstGeom prst="rect">
            <a:avLst/>
          </a:prstGeom>
        </p:spPr>
      </p:pic>
    </p:spTree>
    <p:extLst>
      <p:ext uri="{BB962C8B-B14F-4D97-AF65-F5344CB8AC3E}">
        <p14:creationId xmlns:p14="http://schemas.microsoft.com/office/powerpoint/2010/main" val="6277501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2" y="1651761"/>
            <a:ext cx="5257079" cy="461665"/>
          </a:xfrm>
          <a:prstGeom prst="rect">
            <a:avLst/>
          </a:prstGeom>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 MUDr. Marie Staňková, CSc.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499992" y="2113426"/>
            <a:ext cx="4104456" cy="3780522"/>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Významná osobnost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oboru infekčního lékařství nejen v České republice, která stála u samého začátku boje se zákeřnou nemocí AIDS.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Výsledky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práce Marie Staňkové jsou známy z významných projektů v oblasti lymfatických syndromů infekční etiologie, hnisavých zánětů mozkových blan.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Marie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Staňková iniciovala založením řady regionálních AIDS center, včetně vyškolení zdravotnického personálu v centru AIDS ve Fakultní nemocnici Bulovka. Zásadním způsobem se Marii Staňkové za pomoci preventivních a výchovných programů podařilo snížit počet nově infikovaných osob HIV a především se s její pomocí daří snížit procento přenosu HIV infekce z matky na novorozence. Marie Staňková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obdržela za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vědeckou a léčebnou péči řadu domácích i zahraničních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ocenění. </a:t>
            </a:r>
            <a:endPar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188454"/>
            <a:ext cx="3374305" cy="2248658"/>
          </a:xfrm>
          <a:prstGeom prst="rect">
            <a:avLst/>
          </a:prstGeom>
        </p:spPr>
      </p:pic>
    </p:spTree>
    <p:extLst>
      <p:ext uri="{BB962C8B-B14F-4D97-AF65-F5344CB8AC3E}">
        <p14:creationId xmlns:p14="http://schemas.microsoft.com/office/powerpoint/2010/main" val="33357210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9952" y="1403998"/>
            <a:ext cx="4677470" cy="461665"/>
          </a:xfrm>
          <a:prstGeom prst="rect">
            <a:avLst/>
          </a:prstGeom>
        </p:spPr>
        <p:txBody>
          <a:bodyPr wrap="square">
            <a:spAutoFit/>
          </a:bodyPr>
          <a:lstStyle/>
          <a:p>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doc. MUDr. Věra Vávrová, DrSc.</a:t>
            </a:r>
            <a:endParaRPr lang="cs-CZ" sz="2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Obdélník 4"/>
          <p:cNvSpPr/>
          <p:nvPr/>
        </p:nvSpPr>
        <p:spPr>
          <a:xfrm>
            <a:off x="4445409" y="1852789"/>
            <a:ext cx="4372013" cy="4472058"/>
          </a:xfrm>
          <a:prstGeom prst="rect">
            <a:avLst/>
          </a:prstGeom>
        </p:spPr>
        <p:txBody>
          <a:bodyPr wrap="square">
            <a:spAutoFit/>
          </a:bodyPr>
          <a:lstStyle/>
          <a:p>
            <a:pPr algn="just">
              <a:lnSpc>
                <a:spcPct val="107000"/>
              </a:lnSpc>
              <a:spcAft>
                <a:spcPts val="0"/>
              </a:spcAft>
            </a:pP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Zakladatelka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diagnostiky a klinické péče o děti s cystickou fibrózou v Československu. Pod jejím vedením docházelo již od 60. let 20. století k postupnému zavádění nových diagnostických léčebných postupů, které postupně zlepšovaly životní vyhlídky nositelů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tohoto onemocnění</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Velmi významným přínosem pro zvládání nemoci a jejích komplikací byla série výzkumných úkolů v oblasti mikrobiologie cystické fibrózy, především řešení těžkých infekčních komplikací způsobených rezistentními bakteriemi. Dalším z velmi významných přínosů Věry Vávrové k modernímu řešení komplexní problematiky cystické fibrózy byla součinnost při zavedení novorozeneckého </a:t>
            </a:r>
            <a:r>
              <a:rPr lang="cs-CZ" sz="1400"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screeningu</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nemoci. Ten od roku 2009 pomáhá včasné detekci nemoci a významně tak přispívá k včasnému zavedení péče a zlepšení prognózy nemocných dětí. </a:t>
            </a:r>
            <a:r>
              <a:rPr lang="cs-CZ" sz="1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 </a:t>
            </a:r>
            <a:r>
              <a:rPr lang="cs-CZ" sz="1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roce 2016 obdržela cenu prof. Brdlíka za celoživotní přínos české pediatrii, kterou uděluje výjimečným osobnostem Česká pediatrická společnost. </a:t>
            </a: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502" y="1943458"/>
            <a:ext cx="3401907" cy="2267052"/>
          </a:xfrm>
          <a:prstGeom prst="rect">
            <a:avLst/>
          </a:prstGeom>
        </p:spPr>
      </p:pic>
    </p:spTree>
    <p:extLst>
      <p:ext uri="{BB962C8B-B14F-4D97-AF65-F5344CB8AC3E}">
        <p14:creationId xmlns:p14="http://schemas.microsoft.com/office/powerpoint/2010/main" val="24645749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59632" y="2132856"/>
            <a:ext cx="7488832" cy="1938992"/>
          </a:xfrm>
          <a:prstGeom prst="rect">
            <a:avLst/>
          </a:prstGeom>
        </p:spPr>
        <p:txBody>
          <a:bodyPr wrap="square">
            <a:spAutoFit/>
          </a:bodyPr>
          <a:lstStyle/>
          <a:p>
            <a:pPr algn="ctr"/>
            <a:r>
              <a:rPr lang="cs-CZ" sz="2400" dirty="0" smtClean="0">
                <a:solidFill>
                  <a:schemeClr val="tx1">
                    <a:lumMod val="50000"/>
                    <a:lumOff val="50000"/>
                  </a:schemeClr>
                </a:solidFill>
                <a:latin typeface="Segoe UI" panose="020B0502040204020203" pitchFamily="34" charset="0"/>
                <a:cs typeface="Segoe UI" panose="020B0502040204020203" pitchFamily="34" charset="0"/>
              </a:rPr>
              <a:t>l</a:t>
            </a:r>
            <a:r>
              <a:rPr lang="pl-PL" sz="2400" dirty="0">
                <a:solidFill>
                  <a:schemeClr val="tx1">
                    <a:lumMod val="50000"/>
                    <a:lumOff val="50000"/>
                  </a:schemeClr>
                </a:solidFill>
                <a:latin typeface="Segoe UI" panose="020B0502040204020203" pitchFamily="34" charset="0"/>
                <a:cs typeface="Segoe UI" panose="020B0502040204020203" pitchFamily="34" charset="0"/>
              </a:rPr>
              <a:t>aur</a:t>
            </a: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eátka</a:t>
            </a:r>
            <a:r>
              <a:rPr lang="pl-PL" sz="2400" b="1" dirty="0" smtClean="0">
                <a:solidFill>
                  <a:schemeClr val="tx1">
                    <a:lumMod val="50000"/>
                    <a:lumOff val="50000"/>
                  </a:schemeClr>
                </a:solidFill>
                <a:latin typeface="Segoe UI" panose="020B0502040204020203" pitchFamily="34" charset="0"/>
                <a:cs typeface="Segoe UI" panose="020B0502040204020203" pitchFamily="34" charset="0"/>
              </a:rPr>
              <a:t> </a:t>
            </a:r>
            <a:r>
              <a:rPr lang="pl-PL" sz="2400" dirty="0">
                <a:solidFill>
                  <a:schemeClr val="tx1">
                    <a:lumMod val="50000"/>
                    <a:lumOff val="50000"/>
                  </a:schemeClr>
                </a:solidFill>
                <a:latin typeface="Segoe UI" panose="020B0502040204020203" pitchFamily="34" charset="0"/>
                <a:cs typeface="Segoe UI" panose="020B0502040204020203" pitchFamily="34" charset="0"/>
              </a:rPr>
              <a:t>ceny Milady Paulové </a:t>
            </a: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2017 </a:t>
            </a:r>
            <a:r>
              <a:rPr lang="pl-PL" sz="2400" dirty="0">
                <a:solidFill>
                  <a:schemeClr val="tx1">
                    <a:lumMod val="50000"/>
                    <a:lumOff val="50000"/>
                  </a:schemeClr>
                </a:solidFill>
                <a:latin typeface="Segoe UI" panose="020B0502040204020203" pitchFamily="34" charset="0"/>
                <a:cs typeface="Segoe UI" panose="020B0502040204020203" pitchFamily="34" charset="0"/>
              </a:rPr>
              <a:t>za </a:t>
            </a: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oblast</a:t>
            </a:r>
          </a:p>
          <a:p>
            <a:pPr algn="ctr"/>
            <a:r>
              <a:rPr lang="pl-PL" sz="2400" dirty="0" smtClean="0">
                <a:solidFill>
                  <a:schemeClr val="tx1">
                    <a:lumMod val="50000"/>
                    <a:lumOff val="50000"/>
                  </a:schemeClr>
                </a:solidFill>
                <a:latin typeface="Segoe UI" panose="020B0502040204020203" pitchFamily="34" charset="0"/>
                <a:cs typeface="Segoe UI" panose="020B0502040204020203" pitchFamily="34" charset="0"/>
              </a:rPr>
              <a:t>klinické medicíny</a:t>
            </a:r>
          </a:p>
          <a:p>
            <a:pPr algn="ctr"/>
            <a:endParaRPr lang="pl-PL" sz="2400" b="1" dirty="0">
              <a:solidFill>
                <a:schemeClr val="tx1">
                  <a:lumMod val="50000"/>
                  <a:lumOff val="50000"/>
                </a:schemeClr>
              </a:solidFill>
              <a:latin typeface="Segoe UI" panose="020B0502040204020203" pitchFamily="34" charset="0"/>
              <a:ea typeface="Calibri" panose="020F0502020204030204" pitchFamily="34" charset="0"/>
              <a:cs typeface="Segoe UI" panose="020B0502040204020203" pitchFamily="34" charset="0"/>
            </a:endParaRPr>
          </a:p>
          <a:p>
            <a:pPr algn="ctr"/>
            <a:r>
              <a:rPr lang="cs-CZ" sz="2400" b="1" dirty="0" smtClean="0">
                <a:solidFill>
                  <a:srgbClr val="418E96"/>
                </a:solidFill>
                <a:latin typeface="Segoe UI" panose="020B0502040204020203" pitchFamily="34" charset="0"/>
                <a:ea typeface="Calibri" panose="020F0502020204030204" pitchFamily="34" charset="0"/>
                <a:cs typeface="Segoe UI" panose="020B0502040204020203" pitchFamily="34" charset="0"/>
              </a:rPr>
              <a:t>prof</a:t>
            </a:r>
            <a:r>
              <a:rPr lang="cs-CZ" sz="2400" b="1" dirty="0">
                <a:solidFill>
                  <a:srgbClr val="418E96"/>
                </a:solidFill>
                <a:latin typeface="Segoe UI" panose="020B0502040204020203" pitchFamily="34" charset="0"/>
                <a:ea typeface="Calibri" panose="020F0502020204030204" pitchFamily="34" charset="0"/>
                <a:cs typeface="Segoe UI" panose="020B0502040204020203" pitchFamily="34" charset="0"/>
              </a:rPr>
              <a:t>. MUDr. Jiřina Bartůňková, DrSc., MBA</a:t>
            </a:r>
          </a:p>
          <a:p>
            <a:pPr algn="ctr"/>
            <a:endParaRPr lang="cs-CZ"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569" y="3861048"/>
            <a:ext cx="3816424" cy="2543289"/>
          </a:xfrm>
          <a:prstGeom prst="rect">
            <a:avLst/>
          </a:prstGeom>
        </p:spPr>
      </p:pic>
    </p:spTree>
    <p:extLst>
      <p:ext uri="{BB962C8B-B14F-4D97-AF65-F5344CB8AC3E}">
        <p14:creationId xmlns:p14="http://schemas.microsoft.com/office/powerpoint/2010/main" val="3302835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87675" y="3429000"/>
            <a:ext cx="6156325" cy="2952328"/>
          </a:xfrm>
        </p:spPr>
        <p:txBody>
          <a:bodyPr/>
          <a:lstStyle/>
          <a:p>
            <a:pPr algn="l" eaLnBrk="1" fontAlgn="auto" hangingPunct="1">
              <a:spcAft>
                <a:spcPts val="0"/>
              </a:spcAft>
              <a:defRPr/>
            </a:pPr>
            <a:r>
              <a:rPr lang="cs-CZ" sz="3800" b="1" kern="1400" cap="all" spc="100" dirty="0" smtClean="0">
                <a:solidFill>
                  <a:srgbClr val="418E96"/>
                </a:solidFill>
                <a:latin typeface="Segoe UI" panose="020B0502040204020203" pitchFamily="34" charset="0"/>
                <a:cs typeface="Segoe UI" panose="020B0502040204020203" pitchFamily="34" charset="0"/>
              </a:rPr>
              <a:t>Ocenění MŠMT udělované v oblasti vysokého školství, vědy a výzkumu</a:t>
            </a:r>
            <a:br>
              <a:rPr lang="cs-CZ" sz="3800" b="1" kern="1400" cap="all" spc="100" dirty="0" smtClean="0">
                <a:solidFill>
                  <a:srgbClr val="418E96"/>
                </a:solidFill>
                <a:latin typeface="Segoe UI" panose="020B0502040204020203" pitchFamily="34" charset="0"/>
                <a:cs typeface="Segoe UI" panose="020B0502040204020203" pitchFamily="34" charset="0"/>
              </a:rPr>
            </a:br>
            <a:r>
              <a:rPr lang="cs-CZ" sz="3800" b="1" kern="1400" cap="all" spc="100" dirty="0" smtClean="0">
                <a:solidFill>
                  <a:srgbClr val="418E96"/>
                </a:solidFill>
                <a:latin typeface="Segoe UI" panose="020B0502040204020203" pitchFamily="34" charset="0"/>
                <a:cs typeface="Segoe UI" panose="020B0502040204020203" pitchFamily="34" charset="0"/>
              </a:rPr>
              <a:t>za rok 2017</a:t>
            </a:r>
            <a:endParaRPr lang="cs-CZ" sz="3800" kern="1400" cap="all" spc="100" dirty="0">
              <a:solidFill>
                <a:srgbClr val="418E96"/>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477267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84224" y="1484784"/>
            <a:ext cx="5030366" cy="1323439"/>
          </a:xfrm>
          <a:prstGeom prst="rect">
            <a:avLst/>
          </a:prstGeom>
        </p:spPr>
        <p:txBody>
          <a:bodyPr wrap="square">
            <a:spAutoFit/>
          </a:bodyPr>
          <a:lstStyle/>
          <a:p>
            <a:r>
              <a:rPr lang="cs-CZ" sz="2800" b="1" dirty="0" smtClean="0">
                <a:solidFill>
                  <a:srgbClr val="418E96"/>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Jáchym Wiesner</a:t>
            </a:r>
            <a:r>
              <a:rPr lang="cs-CZ" sz="3200" b="1" dirty="0" smtClean="0">
                <a:solidFill>
                  <a:srgbClr val="418E96"/>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a:t>
            </a:r>
            <a:r>
              <a:rPr lang="cs-CZ" sz="3200" dirty="0" smtClean="0">
                <a:solidFill>
                  <a:srgbClr val="418E96"/>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 </a:t>
            </a:r>
            <a:endParaRPr lang="cs-CZ" sz="24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endParaRPr>
          </a:p>
          <a:p>
            <a:r>
              <a:rPr lang="cs-CZ" sz="24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L</a:t>
            </a:r>
            <a:r>
              <a:rPr lang="cs-CZ" sz="2400" dirty="0" smtClean="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ékařská fakulta v Plzni, </a:t>
            </a:r>
            <a:r>
              <a:rPr lang="cs-CZ" sz="24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Univerzita Karlova</a:t>
            </a:r>
            <a:endParaRPr lang="cs-CZ" sz="3200" dirty="0">
              <a:solidFill>
                <a:schemeClr val="tx1">
                  <a:lumMod val="50000"/>
                  <a:lumOff val="50000"/>
                </a:schemeClr>
              </a:solidFill>
              <a:effectLst>
                <a:outerShdw blurRad="50800" dist="38100" dir="2700000" algn="tl"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784224" y="2808223"/>
            <a:ext cx="4962671" cy="3056221"/>
          </a:xfrm>
          <a:prstGeom prst="rect">
            <a:avLst/>
          </a:prstGeom>
        </p:spPr>
        <p:txBody>
          <a:bodyPr wrap="square">
            <a:spAutoFit/>
          </a:bodyPr>
          <a:lstStyle/>
          <a:p>
            <a:pPr algn="just">
              <a:lnSpc>
                <a:spcPct val="107000"/>
              </a:lnSpc>
              <a:spcAft>
                <a:spcPts val="800"/>
              </a:spcAft>
            </a:pP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Od roku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2014 se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Jáchym Wiesner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věnuje jako dobrovolník péči o 16 letého Alexe Miku, kvadruplegika po těžké autonehodě</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Jáchym Wiesner společně s dobrovolnickým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spolkem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Totem zorganizoval dobrovolnickou sbírku a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povedlo získat potřebné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prostředky    k získání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nákladného přístroje, který umožňuje </a:t>
            </a:r>
            <a:r>
              <a:rPr lang="cs-CZ" sz="20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takto hendikepovanému pacientovi </a:t>
            </a:r>
            <a:r>
              <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ovládat počítač pomocí úst.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772816"/>
            <a:ext cx="2347665" cy="2835315"/>
          </a:xfrm>
          <a:prstGeom prst="rect">
            <a:avLst/>
          </a:prstGeom>
        </p:spPr>
      </p:pic>
    </p:spTree>
    <p:extLst>
      <p:ext uri="{BB962C8B-B14F-4D97-AF65-F5344CB8AC3E}">
        <p14:creationId xmlns:p14="http://schemas.microsoft.com/office/powerpoint/2010/main" val="4436109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429000"/>
            <a:ext cx="6012160" cy="2160240"/>
          </a:xfrm>
        </p:spPr>
        <p:txBody>
          <a:bodyPr/>
          <a:lstStyle/>
          <a:p>
            <a:pPr algn="l" eaLnBrk="1" fontAlgn="auto" hangingPunct="1">
              <a:spcAft>
                <a:spcPts val="0"/>
              </a:spcAft>
              <a:defRPr/>
            </a:pPr>
            <a:r>
              <a:rPr lang="cs-CZ" sz="4000" b="1" spc="100" dirty="0" smtClean="0">
                <a:solidFill>
                  <a:schemeClr val="tx1">
                    <a:lumMod val="50000"/>
                    <a:lumOff val="50000"/>
                  </a:schemeClr>
                </a:solidFill>
                <a:latin typeface="Segoe UI" panose="020B0502040204020203" pitchFamily="34" charset="0"/>
                <a:cs typeface="Segoe UI" panose="020B0502040204020203" pitchFamily="34" charset="0"/>
              </a:rPr>
              <a:t>KATEGORIE PRO VYNIKAJÍCÍ STUDENTY A ABSOLVENTY STUDIA VE STUDIJNÍM PROGRAMU</a:t>
            </a:r>
            <a:endParaRPr lang="cs-CZ" sz="4000" spc="100" dirty="0">
              <a:solidFill>
                <a:schemeClr val="tx1">
                  <a:lumMod val="50000"/>
                  <a:lumOff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33034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24336" y="3429000"/>
            <a:ext cx="6012160" cy="1440160"/>
          </a:xfrm>
        </p:spPr>
        <p:txBody>
          <a:bodyPr/>
          <a:lstStyle/>
          <a:p>
            <a:pPr algn="l" eaLnBrk="1" fontAlgn="auto" hangingPunct="1">
              <a:spcAft>
                <a:spcPts val="0"/>
              </a:spcAft>
              <a:defRPr/>
            </a:pPr>
            <a:r>
              <a:rPr lang="cs-CZ" b="1" spc="100" dirty="0" smtClean="0">
                <a:solidFill>
                  <a:schemeClr val="bg1">
                    <a:lumMod val="50000"/>
                  </a:schemeClr>
                </a:solidFill>
                <a:latin typeface="Segoe UI" panose="020B0502040204020203" pitchFamily="34" charset="0"/>
                <a:cs typeface="Segoe UI" panose="020B0502040204020203" pitchFamily="34" charset="0"/>
              </a:rPr>
              <a:t>BAKALÁŘSKÝ STUDIJNÍ PROGRAM</a:t>
            </a:r>
            <a:endParaRPr lang="cs-CZ" spc="100" dirty="0">
              <a:solidFill>
                <a:schemeClr val="bg1">
                  <a:lumMod val="50000"/>
                </a:schemeClr>
              </a:solidFill>
              <a:latin typeface="+mn-lt"/>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062" y="692696"/>
            <a:ext cx="4156354" cy="1538827"/>
          </a:xfrm>
          <a:prstGeom prst="rect">
            <a:avLst/>
          </a:prstGeom>
        </p:spPr>
      </p:pic>
    </p:spTree>
    <p:extLst>
      <p:ext uri="{BB962C8B-B14F-4D97-AF65-F5344CB8AC3E}">
        <p14:creationId xmlns:p14="http://schemas.microsoft.com/office/powerpoint/2010/main" val="13702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19872" y="1620407"/>
            <a:ext cx="5617119" cy="1631216"/>
          </a:xfrm>
          <a:prstGeom prst="rect">
            <a:avLst/>
          </a:prstGeom>
        </p:spPr>
        <p:txBody>
          <a:bodyPr wrap="square">
            <a:spAutoFit/>
          </a:bodyPr>
          <a:lstStyle/>
          <a:p>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Bc. </a:t>
            </a:r>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Lukáš Pekárek,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Fakulta potravinářské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a biomedicínské </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technologie, Vysoká škola chemicko</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a:t>
            </a:r>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technologická </a:t>
            </a:r>
            <a:r>
              <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v Praze</a:t>
            </a:r>
            <a:endPar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419872" y="3317526"/>
            <a:ext cx="5184576" cy="3295646"/>
          </a:xfrm>
          <a:prstGeom prst="rect">
            <a:avLst/>
          </a:prstGeom>
        </p:spPr>
        <p:txBody>
          <a:bodyPr wrap="square">
            <a:spAutoFit/>
          </a:bodyPr>
          <a:lstStyle/>
          <a:p>
            <a:pPr algn="just">
              <a:lnSpc>
                <a:spcPct val="107000"/>
              </a:lnSpc>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Zavedl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postupy pro purifikaci virových strukturních proteinů a analýzou jejich interakcí s nukleovou kyselinou položil základy pro zavedení kvantitativního systému pro skládání virových částic Dengue a Zika a hlavně pro testování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možných inhibitorů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těchto </a:t>
            </a: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nebezpečných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virů. </a:t>
            </a:r>
            <a:endPar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endPar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772816"/>
            <a:ext cx="2160240" cy="2160239"/>
          </a:xfrm>
          <a:prstGeom prst="rect">
            <a:avLst/>
          </a:prstGeom>
        </p:spPr>
      </p:pic>
    </p:spTree>
    <p:extLst>
      <p:ext uri="{BB962C8B-B14F-4D97-AF65-F5344CB8AC3E}">
        <p14:creationId xmlns:p14="http://schemas.microsoft.com/office/powerpoint/2010/main" val="11847355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1" y="1556792"/>
            <a:ext cx="5364089" cy="1261884"/>
          </a:xfrm>
          <a:prstGeom prst="rect">
            <a:avLst/>
          </a:prstGeom>
        </p:spPr>
        <p:txBody>
          <a:bodyPr wrap="square">
            <a:spAutoFit/>
          </a:bodyPr>
          <a:lstStyle/>
          <a:p>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Bc. </a:t>
            </a:r>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Jasna </a:t>
            </a:r>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Simonová,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Přírodovědecká fakulta, Univerzita Karlova</a:t>
            </a:r>
            <a:endPar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779911" y="2818676"/>
            <a:ext cx="5184576" cy="3657924"/>
          </a:xfrm>
          <a:prstGeom prst="rect">
            <a:avLst/>
          </a:prstGeom>
        </p:spPr>
        <p:txBody>
          <a:bodyPr wrap="square">
            <a:spAutoFit/>
          </a:bodyPr>
          <a:lstStyle/>
          <a:p>
            <a:pPr algn="just">
              <a:lnSpc>
                <a:spcPct val="107000"/>
              </a:lnSpc>
              <a:spcAft>
                <a:spcPts val="0"/>
              </a:spcAft>
            </a:pPr>
            <a:r>
              <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Zabývá </a:t>
            </a:r>
            <a:r>
              <a:rPr lang="cs-CZ" sz="22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se možnostmi přenosu plžů uvnitř trávicího traktu ptáků, kteří v některých případech díky schránce mohou projít ptačím zažívacím traktem nestráveni. Tento mechanismus by mohl pomoci vysvětlit, jak se mohou plži dostat na vzdálená a izolovaná místa či jak se mohly některé druhy po ledové době rychle rozšířit bez přispění člověka.  </a:t>
            </a:r>
            <a:endParaRPr lang="cs-CZ" sz="22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endPar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717988"/>
            <a:ext cx="2666765" cy="3655228"/>
          </a:xfrm>
          <a:prstGeom prst="rect">
            <a:avLst/>
          </a:prstGeom>
        </p:spPr>
      </p:pic>
    </p:spTree>
    <p:extLst>
      <p:ext uri="{BB962C8B-B14F-4D97-AF65-F5344CB8AC3E}">
        <p14:creationId xmlns:p14="http://schemas.microsoft.com/office/powerpoint/2010/main" val="6730176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79911" y="1556792"/>
            <a:ext cx="5364089" cy="892552"/>
          </a:xfrm>
          <a:prstGeom prst="rect">
            <a:avLst/>
          </a:prstGeom>
        </p:spPr>
        <p:txBody>
          <a:bodyPr wrap="square">
            <a:spAutoFit/>
          </a:bodyPr>
          <a:lstStyle/>
          <a:p>
            <a:r>
              <a:rPr lang="cs-CZ" sz="2800" b="1" dirty="0" smtClean="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Bc. Barbora </a:t>
            </a:r>
            <a:r>
              <a:rPr lang="cs-CZ" sz="2800" b="1" dirty="0">
                <a:solidFill>
                  <a:srgbClr val="418E96"/>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Vacková, </a:t>
            </a:r>
          </a:p>
          <a:p>
            <a:r>
              <a:rPr lang="cs-CZ" sz="2400" dirty="0" smtClean="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ea typeface="Calibri" panose="020F0502020204030204" pitchFamily="34" charset="0"/>
                <a:cs typeface="Segoe UI" panose="020B0502040204020203" pitchFamily="34" charset="0"/>
              </a:rPr>
              <a:t>Filosofická fakulta, Univerzita Karlova </a:t>
            </a:r>
            <a:endParaRPr lang="cs-CZ" sz="2400" dirty="0">
              <a:solidFill>
                <a:schemeClr val="tx1">
                  <a:lumMod val="50000"/>
                  <a:lumOff val="50000"/>
                </a:schemeClr>
              </a:solidFill>
              <a:effectLst>
                <a:outerShdw blurRad="50800" dist="38100" dir="5400000" algn="t" rotWithShape="0">
                  <a:prstClr val="black">
                    <a:alpha val="20000"/>
                  </a:prstClr>
                </a:outerShdw>
              </a:effectLst>
              <a:latin typeface="Segoe UI" panose="020B0502040204020203" pitchFamily="34" charset="0"/>
              <a:cs typeface="Segoe UI" panose="020B0502040204020203" pitchFamily="34" charset="0"/>
            </a:endParaRPr>
          </a:p>
        </p:txBody>
      </p:sp>
      <p:sp>
        <p:nvSpPr>
          <p:cNvPr id="5" name="Obdélník 4"/>
          <p:cNvSpPr/>
          <p:nvPr/>
        </p:nvSpPr>
        <p:spPr>
          <a:xfrm>
            <a:off x="3923928" y="2618502"/>
            <a:ext cx="4732941" cy="3187860"/>
          </a:xfrm>
          <a:prstGeom prst="rect">
            <a:avLst/>
          </a:prstGeom>
        </p:spPr>
        <p:txBody>
          <a:bodyPr wrap="square">
            <a:spAutoFit/>
          </a:bodyPr>
          <a:lstStyle/>
          <a:p>
            <a:pPr algn="just">
              <a:lnSpc>
                <a:spcPct val="107000"/>
              </a:lnSpc>
              <a:spcAft>
                <a:spcPts val="0"/>
              </a:spcAft>
            </a:pPr>
            <a:r>
              <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Autorka mimořádné bakalářské práce </a:t>
            </a:r>
            <a:r>
              <a:rPr lang="cs-CZ" sz="2400" i="1" dirty="0" err="1">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Geraldine</a:t>
            </a:r>
            <a:r>
              <a:rPr lang="cs-CZ" sz="2400" i="1"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Mucha: Sonda do života díla a skladatelky</a:t>
            </a:r>
            <a:r>
              <a:rPr lang="cs-CZ" sz="2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 ve které se zabývala v České republice dosud nereflektovanou problematikou </a:t>
            </a:r>
            <a:endPar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r>
              <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psaní </a:t>
            </a:r>
            <a:r>
              <a:rPr lang="cs-CZ" sz="24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rPr>
              <a:t>ženské skladatelské biografie v muzikologii. </a:t>
            </a:r>
            <a:endParaRPr lang="cs-CZ" sz="2400" dirty="0" smtClean="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ct val="107000"/>
              </a:lnSpc>
              <a:spcAft>
                <a:spcPts val="0"/>
              </a:spcAft>
            </a:pPr>
            <a:endParaRPr lang="cs-CZ" sz="2000" dirty="0">
              <a:solidFill>
                <a:schemeClr val="tx1">
                  <a:lumMod val="65000"/>
                  <a:lumOff val="35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7" name="Obdélník 3"/>
          <p:cNvSpPr>
            <a:spLocks noChangeArrowheads="1"/>
          </p:cNvSpPr>
          <p:nvPr/>
        </p:nvSpPr>
        <p:spPr bwMode="auto">
          <a:xfrm>
            <a:off x="4669952" y="1141413"/>
            <a:ext cx="4599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pl-PL" altLang="cs-CZ" sz="1000" dirty="0">
                <a:solidFill>
                  <a:schemeClr val="bg1"/>
                </a:solidFill>
                <a:latin typeface="Segoe UI Light" panose="020B0502040204020203" pitchFamily="34" charset="0"/>
                <a:cs typeface="Segoe UI Light" panose="020B0502040204020203" pitchFamily="34" charset="0"/>
              </a:rPr>
              <a:t>Ocenění MŠMT udělované v oblasti vysokého školství, vědy a výzkumu za rok 2016</a:t>
            </a:r>
            <a:endParaRPr lang="cs-CZ" altLang="cs-CZ" sz="1000" dirty="0">
              <a:solidFill>
                <a:schemeClr val="bg1"/>
              </a:solidFill>
              <a:latin typeface="Segoe UI Light" panose="020B0502040204020203" pitchFamily="34" charset="0"/>
              <a:cs typeface="Segoe UI Light" panose="020B0502040204020203" pitchFamily="34" charset="0"/>
            </a:endParaRP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88640"/>
            <a:ext cx="1944711"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05" y="1772816"/>
            <a:ext cx="2754306" cy="3672408"/>
          </a:xfrm>
          <a:prstGeom prst="rect">
            <a:avLst/>
          </a:prstGeom>
        </p:spPr>
      </p:pic>
    </p:spTree>
    <p:extLst>
      <p:ext uri="{BB962C8B-B14F-4D97-AF65-F5344CB8AC3E}">
        <p14:creationId xmlns:p14="http://schemas.microsoft.com/office/powerpoint/2010/main" val="20399909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wp_msmt">
  <a:themeElements>
    <a:clrScheme name="MSMT">
      <a:dk1>
        <a:sysClr val="windowText" lastClr="000000"/>
      </a:dk1>
      <a:lt1>
        <a:sysClr val="window" lastClr="FFFFFF"/>
      </a:lt1>
      <a:dk2>
        <a:srgbClr val="1F497D"/>
      </a:dk2>
      <a:lt2>
        <a:srgbClr val="EEECE1"/>
      </a:lt2>
      <a:accent1>
        <a:srgbClr val="418E9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dpis">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pwp_msmt</Template>
  <TotalTime>1313</TotalTime>
  <Words>3029</Words>
  <Application>Microsoft Office PowerPoint</Application>
  <PresentationFormat>Předvádění na obrazovce (4:3)</PresentationFormat>
  <Paragraphs>106</Paragraphs>
  <Slides>39</Slides>
  <Notes>39</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pwp_msmt</vt:lpstr>
      <vt:lpstr>Ocenění MŠMT udělované v oblasti vysokého školství, vědy a výzkumu  ZA rok 2017</vt:lpstr>
      <vt:lpstr>Cena ministra školství, mládeže a tělovýchovy pro vynikající studenty a absolventy studia ve studijním programu a za mimořádné činy  studentů</vt:lpstr>
      <vt:lpstr>KATEGORIE MIMOŘÁDNÝ ČIN STUDENTŮ</vt:lpstr>
      <vt:lpstr>Prezentace aplikace PowerPoint</vt:lpstr>
      <vt:lpstr>KATEGORIE PRO VYNIKAJÍCÍ STUDENTY A ABSOLVENTY STUDIA VE STUDIJNÍM PROGRAMU</vt:lpstr>
      <vt:lpstr>BAKALÁŘSKÝ STUDIJNÍ PROGRAM</vt:lpstr>
      <vt:lpstr>Prezentace aplikace PowerPoint</vt:lpstr>
      <vt:lpstr>Prezentace aplikace PowerPoint</vt:lpstr>
      <vt:lpstr>Prezentace aplikace PowerPoint</vt:lpstr>
      <vt:lpstr>MAGISTERSKÝ STUDIJNÍ PROGRAM</vt:lpstr>
      <vt:lpstr>Prezentace aplikace PowerPoint</vt:lpstr>
      <vt:lpstr>Prezentace aplikace PowerPoint</vt:lpstr>
      <vt:lpstr>Prezentace aplikace PowerPoint</vt:lpstr>
      <vt:lpstr>DOKTORSKÝ STUDIJNÍ PROGRAM</vt:lpstr>
      <vt:lpstr>Prezentace aplikace PowerPoint</vt:lpstr>
      <vt:lpstr>Prezentace aplikace PowerPoint</vt:lpstr>
      <vt:lpstr>Prezentace aplikace PowerPoint</vt:lpstr>
      <vt:lpstr>Cena za mimořádné výsledky výzkumu, experimentálního vývoje a inovací</vt:lpstr>
      <vt:lpstr>Prezentace aplikace PowerPoint</vt:lpstr>
      <vt:lpstr>Prezentace aplikace PowerPoint</vt:lpstr>
      <vt:lpstr>Prezentace aplikace PowerPoint</vt:lpstr>
      <vt:lpstr>CENA FRANTIŠKA BĚHOUNKA</vt:lpstr>
      <vt:lpstr>Prezentace aplikace PowerPoint</vt:lpstr>
      <vt:lpstr>Prezentace aplikace PowerPoint</vt:lpstr>
      <vt:lpstr>CENA  MILADY PAULOVÉ</vt:lpstr>
      <vt:lpstr>CENA MILADY PAULOVÉ 2017 V OBLASTI KLINICKÉ MEDICÍNY  Nominované byly a nominaci přijaly v abecedním pořadí: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Ocenění MŠMT udělované v oblasti vysokého školství, vědy a výzkumu za rok 2017</vt:lpstr>
    </vt:vector>
  </TitlesOfParts>
  <Company>MSMT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laureáti</dc:title>
  <dc:creator>Bejšovec Ondřej</dc:creator>
  <cp:lastModifiedBy>Kubas Patrik</cp:lastModifiedBy>
  <cp:revision>296</cp:revision>
  <cp:lastPrinted>2016-11-29T09:55:04Z</cp:lastPrinted>
  <dcterms:created xsi:type="dcterms:W3CDTF">2014-02-26T12:12:15Z</dcterms:created>
  <dcterms:modified xsi:type="dcterms:W3CDTF">2017-11-29T15:28:33Z</dcterms:modified>
</cp:coreProperties>
</file>