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7" r:id="rId4"/>
    <p:sldId id="261" r:id="rId5"/>
    <p:sldId id="266" r:id="rId6"/>
    <p:sldId id="262" r:id="rId7"/>
    <p:sldId id="268" r:id="rId8"/>
    <p:sldId id="289" r:id="rId9"/>
    <p:sldId id="267" r:id="rId10"/>
    <p:sldId id="263" r:id="rId11"/>
    <p:sldId id="270" r:id="rId12"/>
    <p:sldId id="269" r:id="rId13"/>
    <p:sldId id="279" r:id="rId14"/>
    <p:sldId id="264" r:id="rId15"/>
    <p:sldId id="265" r:id="rId16"/>
    <p:sldId id="271" r:id="rId17"/>
    <p:sldId id="291" r:id="rId18"/>
    <p:sldId id="272" r:id="rId19"/>
    <p:sldId id="273" r:id="rId20"/>
    <p:sldId id="274" r:id="rId21"/>
    <p:sldId id="278" r:id="rId22"/>
    <p:sldId id="292" r:id="rId23"/>
    <p:sldId id="275" r:id="rId24"/>
    <p:sldId id="290" r:id="rId25"/>
    <p:sldId id="276" r:id="rId26"/>
    <p:sldId id="277" r:id="rId27"/>
    <p:sldId id="280" r:id="rId28"/>
    <p:sldId id="281" r:id="rId29"/>
    <p:sldId id="285" r:id="rId30"/>
    <p:sldId id="282" r:id="rId31"/>
    <p:sldId id="283" r:id="rId32"/>
    <p:sldId id="284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F7E1"/>
    <a:srgbClr val="418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D7E64D2-CC9F-4F7F-BB4A-6C737698C6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8FEAAD-7CA7-49EE-8B91-2FFB786FD9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6510B-CEDA-4E37-B60A-3B63908D2A0D}" type="datetimeFigureOut">
              <a:rPr lang="cs-CZ" smtClean="0"/>
              <a:t>03.12.2017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57E6D0-09CC-4179-AAA4-E7F3F10E8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5C3D04-A984-4542-B2AE-FD570FB673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9DAF2-FE41-49C4-AA59-A672A1F79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000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" units="1/cm"/>
          <inkml:channelProperty channel="Y" name="resolution" value="40" units="1/cm"/>
          <inkml:channelProperty channel="T" name="resolution" value="1" units="1/dev"/>
        </inkml:channelProperties>
      </inkml:inkSource>
      <inkml:timestamp xml:id="ts0" timeString="2017-12-02T09:02:15.59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3C53-209C-40A5-8BC7-2A222E9E8B5F}" type="datetimeFigureOut">
              <a:rPr lang="cs-CZ" smtClean="0"/>
              <a:t>03.12.2017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157-68E0-4F13-9BFD-18D668B664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72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987824" y="3356992"/>
            <a:ext cx="5470376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b="1" dirty="0">
                <a:latin typeface="+mn-lt"/>
              </a:rPr>
              <a:t>Státní podpora sportu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pro rok 2013</a:t>
            </a:r>
            <a:endParaRPr lang="cs-CZ" b="1" dirty="0">
              <a:latin typeface="+mn-lt"/>
            </a:endParaRP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7824" y="5949280"/>
            <a:ext cx="4784576" cy="432048"/>
          </a:xfrm>
        </p:spPr>
        <p:txBody>
          <a:bodyPr>
            <a:normAutofit fontScale="77500" lnSpcReduction="20000"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cs-CZ" sz="900" dirty="0"/>
              <a:t>Ministerstvo školství, mládeže a tělovýchovy</a:t>
            </a:r>
          </a:p>
          <a:p>
            <a:pPr algn="l"/>
            <a:r>
              <a:rPr lang="cs-CZ" sz="900" dirty="0"/>
              <a:t>Karmelitská 7, 118 12 Praha 1 • tel.:: +420 234 811 111</a:t>
            </a:r>
          </a:p>
          <a:p>
            <a:pPr algn="l"/>
            <a:r>
              <a:rPr lang="cs-CZ" sz="900" dirty="0"/>
              <a:t>msmt@msmt.cz • www.msmt.cz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23528" y="6093296"/>
            <a:ext cx="187220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B30BC-CCD8-4378-88BC-430872E484EC}" type="datetime1">
              <a:rPr lang="cs-CZ" smtClean="0"/>
              <a:t>03.12.2017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5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CB82B-603D-4E52-A075-E2D552D01AC5}" type="datetime1">
              <a:rPr lang="cs-CZ" smtClean="0"/>
              <a:t>03.12.2017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>
                <a:solidFill>
                  <a:srgbClr val="418E96"/>
                </a:solidFill>
              </a:rPr>
              <a:t>Státní podpora sportu pro rok 2013</a:t>
            </a:r>
          </a:p>
          <a:p>
            <a:pPr marL="0" indent="0">
              <a:buNone/>
            </a:pPr>
            <a:r>
              <a:rPr lang="cs-CZ" sz="2000" b="1" dirty="0"/>
              <a:t>Státní podpora sportu pro rok 2013 byla projednána poradou vedení MŠMT dne 19. června 2012. </a:t>
            </a:r>
            <a:r>
              <a:rPr lang="cs-CZ" sz="2000" dirty="0"/>
              <a:t>Jedná se o veřejné vyhlášení programů neinvestičního charakteru a charakteru programového financování reprodukce majetku v oblasti sportu. </a:t>
            </a:r>
          </a:p>
          <a:p>
            <a:pPr marL="0" indent="0">
              <a:buNone/>
            </a:pPr>
            <a:r>
              <a:rPr lang="cs-CZ" sz="2000" dirty="0"/>
              <a:t>Státní finanční prostředky pro oblast sportu jsou z pozice státního rozpočtu vedeny ve dvou závazných ukazatelích, které pro rok 2013 jsou navrhovány s označením: </a:t>
            </a:r>
          </a:p>
          <a:p>
            <a:endParaRPr lang="cs-CZ" sz="2000" dirty="0"/>
          </a:p>
          <a:p>
            <a:r>
              <a:rPr lang="cs-CZ" sz="2000" dirty="0"/>
              <a:t>a) výdajový okruh: „Sportovní reprezentace“ </a:t>
            </a:r>
          </a:p>
          <a:p>
            <a:r>
              <a:rPr lang="cs-CZ" sz="2000" dirty="0"/>
              <a:t>b) výdajový okruh: „Všeobecná sportovní činnost“ </a:t>
            </a:r>
          </a:p>
        </p:txBody>
      </p:sp>
    </p:spTree>
    <p:extLst>
      <p:ext uri="{BB962C8B-B14F-4D97-AF65-F5344CB8AC3E}">
        <p14:creationId xmlns:p14="http://schemas.microsoft.com/office/powerpoint/2010/main" val="36930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32F09-55A8-4CD1-800E-DE1F37E16F05}" type="datetime1">
              <a:rPr lang="cs-CZ" smtClean="0"/>
              <a:t>03.12.2017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738B8-AF64-4FE4-B405-ED8BCA522024}" type="datetime1">
              <a:rPr lang="cs-CZ" smtClean="0"/>
              <a:t>03.12.2017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2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D8058-F576-4074-B136-4DCC072DDC84}" type="datetime1">
              <a:rPr lang="cs-CZ" smtClean="0"/>
              <a:t>03.12.2017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22AEC-62FD-44ED-A00D-A24AEE9FD083}" type="datetime1">
              <a:rPr lang="cs-CZ" smtClean="0"/>
              <a:t>03.12.2017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11B5A-1E28-4D66-A5E1-E485A822FC52}" type="datetime1">
              <a:rPr lang="cs-CZ" smtClean="0"/>
              <a:t>03.12.2017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0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BC10FC-2AAA-47B9-B9B2-B0B97568D014}" type="datetime1">
              <a:rPr lang="cs-CZ" smtClean="0"/>
              <a:t>03.12.2017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9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B8E4B-2AB7-4C74-93BC-179C3E3648DF}" type="datetime1">
              <a:rPr lang="cs-CZ" smtClean="0"/>
              <a:t>03.12.2017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757118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251520" y="6356350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7FF043-C0B2-4D5E-9D2E-6F925F59FAF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4" y="3429000"/>
            <a:ext cx="5470376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cs-CZ" b="1" dirty="0">
                <a:latin typeface="+mn-lt"/>
              </a:rPr>
              <a:t>SPORTOVÁNÍ BEZ BARIÉR ZPS</a:t>
            </a:r>
            <a:br>
              <a:rPr lang="cs-CZ" b="1" dirty="0">
                <a:latin typeface="+mn-lt"/>
              </a:rPr>
            </a:br>
            <a:r>
              <a:rPr lang="cs-CZ" sz="2800" b="1" dirty="0">
                <a:latin typeface="+mn-lt"/>
              </a:rPr>
              <a:t>Dotační neinvestiční program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987824" y="5949280"/>
            <a:ext cx="4784576" cy="43204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700" dirty="0"/>
              <a:t>Ministerstvo školství, mládeže a tělovýchovy</a:t>
            </a:r>
          </a:p>
          <a:p>
            <a:pPr marL="0" indent="0">
              <a:buNone/>
            </a:pPr>
            <a:r>
              <a:rPr lang="cs-CZ" sz="700" dirty="0"/>
              <a:t>Karmelitská </a:t>
            </a:r>
            <a:r>
              <a:rPr lang="cs-CZ" sz="700"/>
              <a:t>529/5, Malá Strana, </a:t>
            </a:r>
            <a:r>
              <a:rPr lang="cs-CZ" sz="700" dirty="0"/>
              <a:t>118 12 Praha 1 • tel.: +420 234 811 111</a:t>
            </a:r>
          </a:p>
          <a:p>
            <a:pPr marL="0" indent="0" algn="l">
              <a:buNone/>
            </a:pPr>
            <a:r>
              <a:rPr lang="cs-CZ" sz="700" dirty="0"/>
              <a:t>msmt@msmt.cz • www.msmt.cz</a:t>
            </a:r>
          </a:p>
        </p:txBody>
      </p:sp>
    </p:spTree>
    <p:extLst>
      <p:ext uri="{BB962C8B-B14F-4D97-AF65-F5344CB8AC3E}">
        <p14:creationId xmlns:p14="http://schemas.microsoft.com/office/powerpoint/2010/main" val="940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Podprogram A   SPORTOVNÍ REPREZENTACE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1. Seznam reprezentantů: </a:t>
            </a:r>
            <a:r>
              <a:rPr lang="cs-CZ" sz="2400" b="1" dirty="0">
                <a:solidFill>
                  <a:srgbClr val="C00000"/>
                </a:solidFill>
              </a:rPr>
              <a:t>1 reprezentant = 1 výsledek </a:t>
            </a:r>
          </a:p>
          <a:p>
            <a:pPr marL="0" indent="0">
              <a:buNone/>
            </a:pPr>
            <a:r>
              <a:rPr lang="cs-CZ" sz="1000" b="1" dirty="0"/>
              <a:t> </a:t>
            </a:r>
            <a:br>
              <a:rPr lang="cs-CZ" sz="2400" b="1" dirty="0"/>
            </a:br>
            <a:r>
              <a:rPr lang="cs-CZ" sz="2400" b="1" dirty="0"/>
              <a:t>       </a:t>
            </a:r>
            <a:r>
              <a:rPr lang="cs-CZ" sz="2400" b="1" dirty="0">
                <a:solidFill>
                  <a:srgbClr val="C00000"/>
                </a:solidFill>
              </a:rPr>
              <a:t>-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C00000"/>
                </a:solidFill>
              </a:rPr>
              <a:t>podmínkou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C00000"/>
                </a:solidFill>
              </a:rPr>
              <a:t>uzavřená smlouva s reprezentantem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       - k příloze č. 5 je nutné doložit i výsledkovou listinu  </a:t>
            </a:r>
            <a:br>
              <a:rPr lang="cs-CZ" sz="2400" b="1" dirty="0">
                <a:solidFill>
                  <a:srgbClr val="C00000"/>
                </a:solidFill>
              </a:rPr>
            </a:br>
            <a:r>
              <a:rPr lang="cs-CZ" sz="2400" b="1" dirty="0">
                <a:solidFill>
                  <a:srgbClr val="C00000"/>
                </a:solidFill>
              </a:rPr>
              <a:t>         (1 soubor všech aktuálních částí)</a:t>
            </a:r>
            <a:br>
              <a:rPr lang="cs-CZ" sz="2400" b="1" dirty="0">
                <a:solidFill>
                  <a:srgbClr val="C00000"/>
                </a:solidFill>
              </a:rPr>
            </a:br>
            <a:endParaRPr 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2. Rozpočet</a:t>
            </a:r>
          </a:p>
          <a:p>
            <a:pPr marL="0" indent="0">
              <a:buNone/>
            </a:pPr>
            <a:r>
              <a:rPr lang="cs-CZ" sz="2400" b="1" dirty="0"/>
              <a:t>3. Popis projektu</a:t>
            </a:r>
          </a:p>
        </p:txBody>
      </p:sp>
    </p:spTree>
    <p:extLst>
      <p:ext uri="{BB962C8B-B14F-4D97-AF65-F5344CB8AC3E}">
        <p14:creationId xmlns:p14="http://schemas.microsoft.com/office/powerpoint/2010/main" val="36269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Podprogram A   SPORTOVNÍ REPREZENTACE ZPS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Reprezentace A: </a:t>
            </a:r>
          </a:p>
          <a:p>
            <a:pPr marL="0" indent="0">
              <a:buNone/>
            </a:pPr>
            <a:r>
              <a:rPr lang="cs-CZ" sz="2400" b="1" dirty="0"/>
              <a:t>medailisté z posledních PH, GG, DH nebo medailisté z MS, SP a jiných oficiálních světových soutěží, r. 2014 -2017</a:t>
            </a:r>
            <a:br>
              <a:rPr lang="cs-CZ" sz="2400" b="1" dirty="0"/>
            </a:br>
            <a:endParaRPr lang="cs-CZ" sz="2400" b="1" dirty="0"/>
          </a:p>
          <a:p>
            <a:pPr marL="0" indent="0"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Reprezentace B:</a:t>
            </a:r>
          </a:p>
          <a:p>
            <a:pPr marL="0" indent="0">
              <a:buNone/>
            </a:pPr>
            <a:r>
              <a:rPr lang="cs-CZ" sz="2400" b="1" dirty="0"/>
              <a:t>poslední PH, DH, GG , MS, SP a jiné oficiální světové soutěže v letech 2014-2017 </a:t>
            </a:r>
            <a:r>
              <a:rPr lang="cs-CZ" sz="2400" b="1" u="sng" dirty="0"/>
              <a:t>  </a:t>
            </a:r>
          </a:p>
          <a:p>
            <a:pPr marL="0" indent="0">
              <a:buNone/>
            </a:pPr>
            <a:r>
              <a:rPr lang="cs-CZ" sz="2400" b="1" u="sng" dirty="0"/>
              <a:t>první půlka startovního pole</a:t>
            </a:r>
            <a:r>
              <a:rPr lang="cs-CZ" sz="2400" b="1" dirty="0"/>
              <a:t> a zároveň umístění na max. 8. místě dle následujícího klíče: </a:t>
            </a:r>
          </a:p>
          <a:p>
            <a:pPr marL="0" indent="0">
              <a:buNone/>
            </a:pPr>
            <a:r>
              <a:rPr lang="cs-CZ" sz="2400" b="1" dirty="0"/>
              <a:t>do 6. místa, pokud se účastnili závodníci alespoň z 3 zemí</a:t>
            </a:r>
          </a:p>
          <a:p>
            <a:pPr marL="0" indent="0">
              <a:buNone/>
            </a:pPr>
            <a:r>
              <a:rPr lang="cs-CZ" sz="2400" b="1" dirty="0"/>
              <a:t>do 7. místa, pokud se účastnili závodníci alespoň ze 4 zemí</a:t>
            </a:r>
          </a:p>
          <a:p>
            <a:pPr marL="0" indent="0">
              <a:buNone/>
            </a:pPr>
            <a:r>
              <a:rPr lang="cs-CZ" sz="2400" b="1" dirty="0"/>
              <a:t>do 8. místa, pokud se účastnili závodníci alespoň z 5 zemí</a:t>
            </a:r>
          </a:p>
          <a:p>
            <a:pPr marL="0" indent="0">
              <a:buNone/>
            </a:pPr>
            <a:r>
              <a:rPr lang="cs-CZ" sz="2400" b="1" dirty="0"/>
              <a:t> 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Reprezentace C:</a:t>
            </a:r>
          </a:p>
          <a:p>
            <a:pPr marL="0" indent="0">
              <a:buNone/>
            </a:pPr>
            <a:r>
              <a:rPr lang="cs-CZ" sz="2400" b="1" dirty="0"/>
              <a:t>Do této kategorie patří závodníci, kteří startovali v letech 2014-2017 na závodech ME, EP a dalších evropských soutěžích, </a:t>
            </a:r>
            <a:r>
              <a:rPr lang="cs-CZ" sz="2400" b="1" u="sng" dirty="0"/>
              <a:t>umístili se v daném závodě v první půlce startovního pole</a:t>
            </a:r>
            <a:r>
              <a:rPr lang="cs-CZ" sz="2400" b="1" dirty="0"/>
              <a:t> a dosáhli umístění na max. 5. místě dle následujícího klíče:</a:t>
            </a:r>
          </a:p>
          <a:p>
            <a:pPr marL="0" indent="0">
              <a:buNone/>
            </a:pPr>
            <a:r>
              <a:rPr lang="cs-CZ" sz="2400" b="1" dirty="0"/>
              <a:t>do 5. místa, pokud se účastnili závodníci alespoň z 3 zemí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Podprogram A   SPORTOVNÍ REPREZENTACE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Kontrolní mechanismy:</a:t>
            </a:r>
          </a:p>
          <a:p>
            <a:pPr marL="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Vyúčtování poskytnuté dotace</a:t>
            </a:r>
          </a:p>
          <a:p>
            <a:pPr marL="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2 ) Kontrola na místě:</a:t>
            </a:r>
          </a:p>
          <a:p>
            <a:r>
              <a:rPr lang="cs-CZ" sz="2400" b="1" dirty="0"/>
              <a:t>Smlouvy s reprezentanty</a:t>
            </a:r>
          </a:p>
          <a:p>
            <a:r>
              <a:rPr lang="cs-CZ" sz="2400" b="1" dirty="0"/>
              <a:t>Podklady k vyúčtování  a dodržování smlouvy</a:t>
            </a:r>
          </a:p>
          <a:p>
            <a:r>
              <a:rPr lang="cs-CZ" sz="2400" b="1" dirty="0"/>
              <a:t>Účetní doklady, směrnice a další podklady vztahující se k dotaci ( objednávky, „cenový mix“, transparentní poptávka dodavatelů)</a:t>
            </a:r>
          </a:p>
        </p:txBody>
      </p:sp>
    </p:spTree>
    <p:extLst>
      <p:ext uri="{BB962C8B-B14F-4D97-AF65-F5344CB8AC3E}">
        <p14:creationId xmlns:p14="http://schemas.microsoft.com/office/powerpoint/2010/main" val="19755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Podprogram A   SPORTOVNÍ REPREZENTACE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Poznámka: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Reprezentace hrazená z dotace MŠMT na závodech vždy v reprezentačních dresech!</a:t>
            </a:r>
          </a:p>
        </p:txBody>
      </p:sp>
    </p:spTree>
    <p:extLst>
      <p:ext uri="{BB962C8B-B14F-4D97-AF65-F5344CB8AC3E}">
        <p14:creationId xmlns:p14="http://schemas.microsoft.com/office/powerpoint/2010/main" val="22544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Podprogram B: Podpora sportovních spolků s celostátní působností pro ZPS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Oprávněný žadatel:</a:t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dirty="0"/>
              <a:t>Spolek – střešní organizace s celostátní působností v oblasti sportu pro specifický druh zdravotního postižení sportovců nebo specifický druh sportu pro ZPS</a:t>
            </a:r>
          </a:p>
          <a:p>
            <a:r>
              <a:rPr lang="cs-CZ" sz="2400" b="1" dirty="0"/>
              <a:t>a) </a:t>
            </a:r>
            <a:r>
              <a:rPr lang="cs-CZ" sz="2400" b="1" dirty="0">
                <a:solidFill>
                  <a:srgbClr val="C00000"/>
                </a:solidFill>
              </a:rPr>
              <a:t>působící na základě mezinárodní autority,</a:t>
            </a:r>
          </a:p>
          <a:p>
            <a:r>
              <a:rPr lang="cs-CZ" sz="2400" b="1" dirty="0"/>
              <a:t>b) působící ke dni podání žádosti o dotaci </a:t>
            </a:r>
            <a:r>
              <a:rPr lang="cs-CZ" sz="2400" b="1" dirty="0">
                <a:solidFill>
                  <a:srgbClr val="C00000"/>
                </a:solidFill>
              </a:rPr>
              <a:t>déle jak pět let </a:t>
            </a:r>
            <a:r>
              <a:rPr lang="cs-CZ" sz="2400" b="1" dirty="0"/>
              <a:t>na území ČR, </a:t>
            </a:r>
          </a:p>
          <a:p>
            <a:r>
              <a:rPr lang="cs-CZ" sz="2400" b="1" dirty="0"/>
              <a:t>c) jehož členy jsou sportovní svazy nebo sportovní kluby (dále jen „SK“) a Tělovýchovné jednoty (dále jen „TJ“) působící pro specifický druh zdravotního postižení sportovců nebo pro specifický druh sportu ZPS</a:t>
            </a:r>
          </a:p>
          <a:p>
            <a:pPr marL="0" indent="0">
              <a:buNone/>
            </a:pPr>
            <a:r>
              <a:rPr lang="cs-CZ" sz="2400" b="1" dirty="0"/>
              <a:t> 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791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Podprogram B: Podpora sportovních spolků s celostátní působností pro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VÝPOČET výše dotace z pěti kritérií  (vše příloha č.6)</a:t>
            </a:r>
          </a:p>
          <a:p>
            <a:pPr marL="0" indent="0">
              <a:buNone/>
            </a:pPr>
            <a:r>
              <a:rPr lang="cs-CZ" sz="2400" b="1" dirty="0"/>
              <a:t>S = A + B + C+ D + E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Kritérium A:</a:t>
            </a:r>
            <a:r>
              <a:rPr lang="cs-CZ" sz="2400" b="1" dirty="0"/>
              <a:t> Počet reprezentantů, kteří jsou podpořeni v rámci podprogramu A reprezentace, a kterým žadatel zabezpečuje administrativní servis.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Kritérium B:</a:t>
            </a:r>
            <a:r>
              <a:rPr lang="cs-CZ" sz="2400" b="1" dirty="0"/>
              <a:t> Počet sportovních odvětví řízených žadatelem</a:t>
            </a:r>
            <a:endParaRPr lang="cs-CZ" sz="2400" dirty="0"/>
          </a:p>
          <a:p>
            <a:pPr marL="457200" indent="-457200">
              <a:buAutoNum type="alphaLcParenR"/>
            </a:pPr>
            <a:r>
              <a:rPr lang="cs-CZ" sz="2400" b="1" dirty="0"/>
              <a:t>paralympijské sporty</a:t>
            </a:r>
          </a:p>
          <a:p>
            <a:pPr marL="457200" indent="-457200">
              <a:buAutoNum type="alphaLcParenR"/>
            </a:pPr>
            <a:r>
              <a:rPr lang="cs-CZ" sz="2400" b="1" dirty="0"/>
              <a:t>další sporty</a:t>
            </a:r>
          </a:p>
        </p:txBody>
      </p:sp>
    </p:spTree>
    <p:extLst>
      <p:ext uri="{BB962C8B-B14F-4D97-AF65-F5344CB8AC3E}">
        <p14:creationId xmlns:p14="http://schemas.microsoft.com/office/powerpoint/2010/main" val="6391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416824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Podprogram B: Podpora sportovních spolků s celostátní působností pro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Kritérium C</a:t>
            </a:r>
            <a:r>
              <a:rPr lang="cs-CZ" sz="2400" dirty="0">
                <a:solidFill>
                  <a:srgbClr val="C00000"/>
                </a:solidFill>
              </a:rPr>
              <a:t>:</a:t>
            </a:r>
            <a:r>
              <a:rPr lang="cs-CZ" sz="2400" dirty="0"/>
              <a:t> </a:t>
            </a:r>
            <a:r>
              <a:rPr lang="cs-CZ" sz="2400" b="1" dirty="0"/>
              <a:t>Počet SK/TJ spolčených v jednotlivých sportovních svazech-ZPS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rgbClr val="418E96"/>
                </a:solidFill>
              </a:rPr>
              <a:t>(kontrola údajů v rámci podprogramu C)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Kritérium D: </a:t>
            </a:r>
            <a:r>
              <a:rPr lang="cs-CZ" sz="2400" b="1" dirty="0"/>
              <a:t>Počet krajů, ve kterých žadatel působí prostřednictvím spolčených SK/TJ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Kritérium E:</a:t>
            </a:r>
            <a:r>
              <a:rPr lang="cs-CZ" sz="2400" b="1" dirty="0"/>
              <a:t> Počet zorganizovaných soutěží</a:t>
            </a:r>
            <a:endParaRPr lang="cs-CZ" sz="2400" dirty="0"/>
          </a:p>
          <a:p>
            <a:pPr marL="0" indent="0">
              <a:buNone/>
            </a:pPr>
            <a:r>
              <a:rPr lang="cs-CZ" dirty="0">
                <a:solidFill>
                  <a:srgbClr val="418E96"/>
                </a:solidFill>
              </a:rPr>
              <a:t>Bodové hodnocení: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15436"/>
              </p:ext>
            </p:extLst>
          </p:nvPr>
        </p:nvGraphicFramePr>
        <p:xfrm>
          <a:off x="1259632" y="5301208"/>
          <a:ext cx="5400600" cy="1018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Celorepublikové soutěže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bod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Mezinárodní soutěže (ME,EP, EL)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2 body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Mezinárodní soutěže (MS, SP)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 body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9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416824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Podprogram B: Podpora sportovních spolků s celostátní působností pro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DA8E35-4463-49E0-8943-51DF2884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82" y="2420888"/>
            <a:ext cx="7260299" cy="4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Podprogram B: Podpora sportovních spolků s celostátní působností pro ZPS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Kontrolní mechanismy:</a:t>
            </a:r>
          </a:p>
          <a:p>
            <a:pPr marL="457200" indent="-457200"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Provázanost na žadatele do Podprogramu C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Vyúčtování poskytnuté dotace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na místě:</a:t>
            </a:r>
          </a:p>
          <a:p>
            <a:r>
              <a:rPr lang="cs-CZ" sz="2400" b="1" dirty="0"/>
              <a:t>Podklady k vyúčtování </a:t>
            </a:r>
          </a:p>
          <a:p>
            <a:r>
              <a:rPr lang="cs-CZ" sz="2400" b="1" dirty="0"/>
              <a:t>Účetní doklady, směrnice a další podklady vztahující se k dotaci (přihlášky na závody, objednávky ubytování, dopravy, prezenční listiny apod.)</a:t>
            </a:r>
          </a:p>
          <a:p>
            <a:endParaRPr lang="cs-CZ" sz="2400" b="1" dirty="0"/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Podprogram C: Podpora sportovních klubů a tělovýchovných jednot ZPS</a:t>
            </a: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Oprávněným žadatelem je: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cs-CZ" b="1" dirty="0"/>
              <a:t>Spolek s předmětem činnosti v oblasti sportu, tedy SK/TJ </a:t>
            </a:r>
            <a:r>
              <a:rPr lang="cs-CZ" b="1" u="sng" dirty="0"/>
              <a:t>regionální</a:t>
            </a:r>
            <a:r>
              <a:rPr lang="cs-CZ" b="1" dirty="0"/>
              <a:t> úrovně působící pro ZPS nebo působící pro specifický druh sportu, v jehož působnosti je také inkluze ZPS v daném sportu</a:t>
            </a:r>
          </a:p>
          <a:p>
            <a:pPr lvl="0"/>
            <a:r>
              <a:rPr lang="cs-CZ" b="1" dirty="0"/>
              <a:t>V případě individuálního členství vykazovaného sportovce ve spolku s celorepublikovou působností, bude oprávněným žadatelem také tento spolek, a to pouze v případě, že sportovec není vykazován jiným žadatelem (SK/TJ</a:t>
            </a:r>
            <a:r>
              <a:rPr lang="cs-CZ" dirty="0"/>
              <a:t>). 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Dotační neinvestiční program státní podpory sportu pro spolky na období 2018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Podprogram A: Sportovní reprezentace ZPS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Podprogram B: Podpora sportovních spolků s celostátní působností pro specifický druh zdravotního postižení sportovců nebo pro specifický druh sportu pro ZPS.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Podprogram C: Podpora sportovních klubů a tělovýchovných jednot ZPS 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Podprogram D: Významné sportovní a další sportovní akce ZPS</a:t>
            </a:r>
            <a:endParaRPr lang="cs-CZ" dirty="0"/>
          </a:p>
          <a:p>
            <a:pPr marL="0" indent="0">
              <a:buNone/>
            </a:pPr>
            <a:endParaRPr lang="cs-CZ" sz="25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C: Podpora sportovních klubů a tělovýchovných jednot ZPS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Oprávněný žadatel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spolek, který splňuje podmínku a) nebo b) nebo obě zároveň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/>
              <a:t>a) alespoň </a:t>
            </a:r>
            <a:r>
              <a:rPr lang="cs-CZ" b="1"/>
              <a:t>1 člen ZPS</a:t>
            </a:r>
            <a:r>
              <a:rPr lang="cs-CZ"/>
              <a:t>, který typem zdravotního postižení spadá do tradičního rozdělení ZPS dle národních a mezinárodních sportovních autorit. Jde o sportovce postižené mentálně, spasticky, tělesně, zrakově, sportovce neslyšící nebo s vnitřním postižením, který trénuje alespoň 2x týdně a účastní se alespoň 4 závodů minimálně celorepublikové úrovně ročně. </a:t>
            </a:r>
          </a:p>
          <a:p>
            <a:pPr marL="0" indent="0">
              <a:buNone/>
            </a:pPr>
            <a:r>
              <a:rPr lang="cs-CZ"/>
              <a:t>  </a:t>
            </a:r>
          </a:p>
          <a:p>
            <a:pPr marL="0" indent="0">
              <a:buNone/>
            </a:pPr>
            <a:r>
              <a:rPr lang="cs-CZ"/>
              <a:t>b) alespoň </a:t>
            </a:r>
            <a:r>
              <a:rPr lang="cs-CZ" b="1"/>
              <a:t>5 členů ZPS</a:t>
            </a:r>
            <a:r>
              <a:rPr lang="cs-CZ"/>
              <a:t>, kteří typem zdravotního postižení spadají do tradičního rozdělení ZPS dle národních a mezinárodních sportovních autorit. Jde o sportovce postižené mentálně, spasticky, tělesně, zrakově, sportovce neslyšící nebo s vnitřním postižením, kdy sportovní činnost musí být pravidelná v minimálním požadovaném rozsahu 1 hodina týdně. </a:t>
            </a:r>
          </a:p>
          <a:p>
            <a:pPr marL="0" indent="0">
              <a:buNone/>
            </a:pPr>
            <a:br>
              <a:rPr lang="cs-CZ"/>
            </a:br>
            <a:r>
              <a:rPr lang="cs-CZ"/>
              <a:t>Podporovány budou pouze sporty, které mají pro daný druh postižení jakýkoliv druh mezinárodní autority. Nejsou podporovány rekondiční a ozdravné pobyty nebo podobné jednotlivé aktivity.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128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412776"/>
            <a:ext cx="7571184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C: Podpora sportovních klubů a tělovýchovných jednot ZPS</a:t>
            </a:r>
          </a:p>
          <a:p>
            <a:pPr marL="0" indent="0">
              <a:buNone/>
            </a:pPr>
            <a:b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Výpočet dotace</a:t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cs-CZ" sz="2400" b="1" i="1" dirty="0"/>
              <a:t>ZPS sportující minimálně 1x týdně v průběhu kalendářního roku, tedy provozuje sport na rekreační úrovni, </a:t>
            </a:r>
          </a:p>
          <a:p>
            <a:pPr marL="457200" indent="-457200">
              <a:buAutoNum type="arabicParenR"/>
            </a:pPr>
            <a:r>
              <a:rPr lang="cs-CZ" sz="2400" b="1" i="1" dirty="0"/>
              <a:t>ZPS provozující výkonnostní sport, tzn. sportující minimálně 2x týdně v průběhu kalendářního roku, a navíc se pravidelně účastní sportovních soutěží, což bude předmětem výpočtu dotace. Soutěž musí být organizovaná SK/TJ, sportovním svazem nebo zastřešující organizací, minimálně republikové úrovně a oficiální, tedy součástí termínového kalendáře střešní organizace. Požadavek na pravidelnou účast na soutěži je stanoven minimem čtyř turnajů/závodů u individuálních sportů a minimálně čtyřmi soutěžními zápasy u kolektivních sportů v rámci posledních 12 měsíců ke dni 31. 10. 2017.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9114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412776"/>
            <a:ext cx="757118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C: Podpora sportovních klubů a tělovýchovných jednot ZPS</a:t>
            </a:r>
          </a:p>
          <a:p>
            <a:pPr marL="0" indent="0">
              <a:buNone/>
            </a:pPr>
            <a:b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Výpočet dotace</a:t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b="1" dirty="0"/>
              <a:t>Do výpočtu se nevykazují sportovci, kteří svoji sportovní činnost vykonávají jako součást výuky na škole při hodinách TV </a:t>
            </a:r>
            <a:r>
              <a:rPr lang="cs-CZ" sz="2400" b="1" dirty="0">
                <a:solidFill>
                  <a:srgbClr val="FF0000"/>
                </a:solidFill>
              </a:rPr>
              <a:t>(dvojí financování)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3981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124744"/>
            <a:ext cx="7571184" cy="547260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C: Podpora sportovních klubů a tělovýchovných jednot ZPS</a:t>
            </a:r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41" y="1988840"/>
            <a:ext cx="7418534" cy="4536504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2226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124744"/>
            <a:ext cx="7571184" cy="547260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C: Podpora sportovních klubů a tělovýchovných jednot ZPS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Využití dotace:</a:t>
            </a:r>
          </a:p>
          <a:p>
            <a:r>
              <a:rPr lang="cs-CZ" sz="2400" b="1" dirty="0"/>
              <a:t>Veškerá činnost SK/TJ vymezená účelovým určením</a:t>
            </a:r>
          </a:p>
          <a:p>
            <a:r>
              <a:rPr lang="cs-CZ" sz="2400" b="1" dirty="0"/>
              <a:t>Platby střešnímu svazu</a:t>
            </a:r>
          </a:p>
          <a:p>
            <a:pPr marL="0" indent="0">
              <a:buNone/>
            </a:pPr>
            <a:r>
              <a:rPr lang="cs-CZ" sz="2400" dirty="0"/>
              <a:t>      - členské příspěvky dané jasným klíčem</a:t>
            </a:r>
          </a:p>
          <a:p>
            <a:pPr marL="0" indent="0">
              <a:buNone/>
            </a:pPr>
            <a:r>
              <a:rPr lang="cs-CZ" sz="2400" dirty="0"/>
              <a:t>      - spolufinancování společných aktivit 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C: Podpora sportovních klubů a tělovýchovných jednot ZPS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Kontrolní mechanismy: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Vyúčtování poskytnuté dotace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na místě:</a:t>
            </a:r>
          </a:p>
          <a:p>
            <a:r>
              <a:rPr lang="cs-CZ" sz="2400" b="1" dirty="0"/>
              <a:t>Podklady k vyúčtování </a:t>
            </a:r>
          </a:p>
          <a:p>
            <a:r>
              <a:rPr lang="cs-CZ" sz="2400" b="1" dirty="0"/>
              <a:t>Účetní doklady, směrnice a další podklady vztahující se k dotaci (přihlášky závodníků, evidence docházky, cestovní příkazy, prezenční listiny a další doklady o činnosti).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467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D: Významné a další sportovní akce ZPS</a:t>
            </a:r>
          </a:p>
          <a:p>
            <a:pPr marL="457200" indent="-457200">
              <a:buAutoNum type="alphaUcParenR"/>
            </a:pPr>
            <a:r>
              <a:rPr lang="cs-CZ" sz="2400" b="1" dirty="0"/>
              <a:t>Podpora účasti ZPS na PH, DH, GG a SO</a:t>
            </a:r>
            <a:r>
              <a:rPr lang="cs-CZ" sz="2400" dirty="0"/>
              <a:t> a realizované prostřednictvím Českého paralympijského výboru a Českého hnutí speciálních olympiád 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B) Podpora organizování závodů pro ZPS typu MS, SP, ME, EP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C00000"/>
                </a:solidFill>
              </a:rPr>
              <a:t>z pověření mezinárodní střešní organizace</a:t>
            </a:r>
            <a:r>
              <a:rPr lang="cs-CZ" sz="2400" dirty="0"/>
              <a:t> pro ZPS nebo pro daný druh sportu. </a:t>
            </a:r>
          </a:p>
          <a:p>
            <a:r>
              <a:rPr lang="cs-CZ" sz="2400" dirty="0"/>
              <a:t>Přiznaná výše podpory nemůže být nižší než 100 000 Kč.</a:t>
            </a:r>
          </a:p>
          <a:p>
            <a:r>
              <a:rPr lang="cs-CZ" sz="2400" dirty="0"/>
              <a:t>Přiznaná výše podpory může být maximálně  v rozsahu 70 % schváleného rozpočtu </a:t>
            </a:r>
            <a:br>
              <a:rPr lang="cs-CZ" sz="2400" dirty="0"/>
            </a:br>
            <a:r>
              <a:rPr lang="cs-CZ" sz="2400" dirty="0"/>
              <a:t>(min. celkový rozpočet 143 000 Kč)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519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D: Významné a další sportovní akce ZPS</a:t>
            </a:r>
          </a:p>
          <a:p>
            <a:pPr marL="0" indent="0">
              <a:buNone/>
            </a:pPr>
            <a:r>
              <a:rPr lang="cs-CZ" sz="2400" b="1" dirty="0"/>
              <a:t>C) Podpora organizování ostatních soutěží pro ZPS jako jsou mezinárodní závody, otevřená mistrovství republiky, celorepublikové sportovní akce. </a:t>
            </a:r>
          </a:p>
          <a:p>
            <a:r>
              <a:rPr lang="cs-CZ" sz="2400" dirty="0"/>
              <a:t>pouze omezený počet akcí </a:t>
            </a:r>
          </a:p>
          <a:p>
            <a:r>
              <a:rPr lang="cs-CZ" sz="2400" dirty="0"/>
              <a:t>Přiznaná výše podpory nemůže být nižší než 30 000 Kč a vyšší než 100 000 Kč. </a:t>
            </a:r>
          </a:p>
          <a:p>
            <a:r>
              <a:rPr lang="cs-CZ" sz="2400" dirty="0"/>
              <a:t>Přiznaná výše podpory může být maximálně  v rozsahu 70 % schváleného rozpočtu </a:t>
            </a:r>
            <a:br>
              <a:rPr lang="cs-CZ" sz="2400" dirty="0"/>
            </a:br>
            <a:r>
              <a:rPr lang="cs-CZ" sz="2400" dirty="0"/>
              <a:t>(min. celkový rozpočet 43 000 Kč)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246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D: Významné a další sportovní akce ZPS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7DFF01-0E7F-4EF4-8B03-4C0CDC01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17" y="1988840"/>
            <a:ext cx="6948772" cy="44644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57047683-A634-4162-AB20-CBB13D4ACD96}"/>
                  </a:ext>
                </a:extLst>
              </p14:cNvPr>
              <p14:cNvContentPartPr/>
              <p14:nvPr/>
            </p14:nvContentPartPr>
            <p14:xfrm>
              <a:off x="8229422" y="3773080"/>
              <a:ext cx="360" cy="36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57047683-A634-4162-AB20-CBB13D4ACD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0422" y="37640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Šipka: dolů 22">
            <a:extLst>
              <a:ext uri="{FF2B5EF4-FFF2-40B4-BE49-F238E27FC236}">
                <a16:creationId xmlns:a16="http://schemas.microsoft.com/office/drawing/2014/main" id="{53A82FB7-E5BA-487F-BBF5-7CCF947E5C8D}"/>
              </a:ext>
            </a:extLst>
          </p:cNvPr>
          <p:cNvSpPr/>
          <p:nvPr/>
        </p:nvSpPr>
        <p:spPr>
          <a:xfrm flipH="1">
            <a:off x="5076055" y="4149080"/>
            <a:ext cx="386329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D: Významné a další sportovní akce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Předpoklad úspěchu:</a:t>
            </a:r>
          </a:p>
          <a:p>
            <a:r>
              <a:rPr lang="cs-CZ" sz="2400" b="1" dirty="0"/>
              <a:t>Výborně sepsaný projekt</a:t>
            </a:r>
          </a:p>
          <a:p>
            <a:r>
              <a:rPr lang="cs-CZ" sz="2400" b="1" dirty="0"/>
              <a:t>Dobře nastavený rozpočet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717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dirty="0">
                <a:solidFill>
                  <a:srgbClr val="418E96"/>
                </a:solidFill>
              </a:rPr>
              <a:t>Oprávnění žadatelé: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94614C7-0035-48A7-BC15-D5CD202E0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610843"/>
              </p:ext>
            </p:extLst>
          </p:nvPr>
        </p:nvGraphicFramePr>
        <p:xfrm>
          <a:off x="1331640" y="2204864"/>
          <a:ext cx="6840760" cy="3771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9744">
                  <a:extLst>
                    <a:ext uri="{9D8B030D-6E8A-4147-A177-3AD203B41FA5}">
                      <a16:colId xmlns:a16="http://schemas.microsoft.com/office/drawing/2014/main" val="2547964478"/>
                    </a:ext>
                  </a:extLst>
                </a:gridCol>
                <a:gridCol w="937754">
                  <a:extLst>
                    <a:ext uri="{9D8B030D-6E8A-4147-A177-3AD203B41FA5}">
                      <a16:colId xmlns:a16="http://schemas.microsoft.com/office/drawing/2014/main" val="3068737044"/>
                    </a:ext>
                  </a:extLst>
                </a:gridCol>
                <a:gridCol w="937754">
                  <a:extLst>
                    <a:ext uri="{9D8B030D-6E8A-4147-A177-3AD203B41FA5}">
                      <a16:colId xmlns:a16="http://schemas.microsoft.com/office/drawing/2014/main" val="3183643268"/>
                    </a:ext>
                  </a:extLst>
                </a:gridCol>
                <a:gridCol w="937754">
                  <a:extLst>
                    <a:ext uri="{9D8B030D-6E8A-4147-A177-3AD203B41FA5}">
                      <a16:colId xmlns:a16="http://schemas.microsoft.com/office/drawing/2014/main" val="3690009653"/>
                    </a:ext>
                  </a:extLst>
                </a:gridCol>
                <a:gridCol w="937754">
                  <a:extLst>
                    <a:ext uri="{9D8B030D-6E8A-4147-A177-3AD203B41FA5}">
                      <a16:colId xmlns:a16="http://schemas.microsoft.com/office/drawing/2014/main" val="93598569"/>
                    </a:ext>
                  </a:extLst>
                </a:gridCol>
              </a:tblGrid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PODPROGRAMY: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74514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Sportovní svazy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26156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Sportovní svazy ZPS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866906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Sportovní asociace ZPS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37463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SK a TJ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36279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SK a TJ ZPS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31785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Český paralympijský výbor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690624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České hnutí speciálních olympiád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225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D: Významné a další sportovní akce ZPS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66DFC8F-DABA-4DD2-ADE7-B11A5A0A3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70299"/>
              </p:ext>
            </p:extLst>
          </p:nvPr>
        </p:nvGraphicFramePr>
        <p:xfrm>
          <a:off x="1124492" y="2852936"/>
          <a:ext cx="7200800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350">
                  <a:extLst>
                    <a:ext uri="{9D8B030D-6E8A-4147-A177-3AD203B41FA5}">
                      <a16:colId xmlns:a16="http://schemas.microsoft.com/office/drawing/2014/main" val="3068566133"/>
                    </a:ext>
                  </a:extLst>
                </a:gridCol>
                <a:gridCol w="671450">
                  <a:extLst>
                    <a:ext uri="{9D8B030D-6E8A-4147-A177-3AD203B41FA5}">
                      <a16:colId xmlns:a16="http://schemas.microsoft.com/office/drawing/2014/main" val="486033856"/>
                    </a:ext>
                  </a:extLst>
                </a:gridCol>
              </a:tblGrid>
              <a:tr h="62620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Tab. 1 Kontrola přiměřenosti a provázanosti rozpočtových položek ve vztahu k VSA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(min. 3 body)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159707"/>
                  </a:ext>
                </a:extLst>
              </a:tr>
              <a:tr h="603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rozpočet je zcela přiměřený, ceny lze považovat za obvyklé, položky rozpočtu jsou s jednotlivými aktivitami žádosti provázané, zdůvodněné, umožňující spolehlivě posoudit hospodárnost nákladů a není navrhována žádná úprava rozpočtu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267252"/>
                  </a:ext>
                </a:extLst>
              </a:tr>
              <a:tr h="603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je až na případné drobné podmínky přiměřený, omezeně se vyskytují položky, které nejsou přímo zdůvodněné v popisu realizace žádosti, je navrhována úprava jen malého rozsahu orientačně do 5 % celkové výše rozpočtu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94223"/>
                  </a:ext>
                </a:extLst>
              </a:tr>
              <a:tr h="402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je mírně nadhodnocen či podhodnocen, vyskytují se položky, které nejsou jasně a dobře zdůvodněné. Je navrženo krácení (orientačně nad 5 do 25 % celkové výše rozpočtu).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741152"/>
                  </a:ext>
                </a:extLst>
              </a:tr>
              <a:tr h="402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je nadhodnocen či podhodnocen, ve větší míře se vyskytují položky, které nejsou zdůvodněné, je navrženo citelné krácení (orientačně nad 25 do 40 % celkové výše rozpočtu).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421203"/>
                  </a:ext>
                </a:extLst>
              </a:tr>
              <a:tr h="402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je zásadně nadhodnocen či podhodnocen, provázanost rozpočtu s aktivitami není přesvědčivá/nelze ji jednoznačně identifikovat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365333"/>
                  </a:ext>
                </a:extLst>
              </a:tr>
              <a:tr h="2010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rozpočet je zcela nepřiměřený, nedostatečně a nesrozumitelně navržen, chybí provázanost, je nepřehledný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368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5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D: Významné a další sportovní akce ZPS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B660F67-57D4-4767-A575-391DDF5CA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46952"/>
              </p:ext>
            </p:extLst>
          </p:nvPr>
        </p:nvGraphicFramePr>
        <p:xfrm>
          <a:off x="1259632" y="2708920"/>
          <a:ext cx="7344816" cy="309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9938">
                  <a:extLst>
                    <a:ext uri="{9D8B030D-6E8A-4147-A177-3AD203B41FA5}">
                      <a16:colId xmlns:a16="http://schemas.microsoft.com/office/drawing/2014/main" val="3447378553"/>
                    </a:ext>
                  </a:extLst>
                </a:gridCol>
                <a:gridCol w="684878">
                  <a:extLst>
                    <a:ext uri="{9D8B030D-6E8A-4147-A177-3AD203B41FA5}">
                      <a16:colId xmlns:a16="http://schemas.microsoft.com/office/drawing/2014/main" val="311505275"/>
                    </a:ext>
                  </a:extLst>
                </a:gridCol>
              </a:tblGrid>
              <a:tr h="6829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Tab. 2 Kontrola věcné správnosti rozpočtu ve vztahu k VSA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(min. 3 body)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04500"/>
                  </a:ext>
                </a:extLst>
              </a:tr>
              <a:tr h="219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rozpočet je zcela v souladu s rozsahem a cíli projektu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298364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obsahuje výdaje, které nejsou nezbytné pro realizaci projektu, tyto je možné z rozpočtu vyřadit na základě výhrady obou hodnotitelů (orientačně do 10 % celkové výše rozpočtu)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813193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 rozpočet obsahuje výdaje, které nejsou nezbytné pro realizaci projektu, tyto je možné z rozpočtu vyřadit na základě výhrady obou hodnotitelů (orientačně do 25 % celkové výše rozpočtu)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550612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 rozpočet obsahuje výdaje, které nejsou nezbytné pro realizaci projektu, tyto je možné z rozpočtu vyřadit na základě výhrady obou hodnotitelů (orientačně více jak 25 % a do 50 % celkové výše rozpočtu)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2026219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obsahuje výdaje, které nejsou nezbytné pro realizaci projektu, tyto je možné z rozpočtu vyřadit na základě výhrady obou hodnotitelů (orientačně více jak 50 % a do 75 % celkové výše rozpočtu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426277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obsahuje výdaje, které nejsou nezbytné pro realizaci projektu, tyto je možné z rozpočtu vyřadit na základě výhrady obou hodnotitelů (orientačně více jak 75% celkové výše rozpočtu)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69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Podprogram D: Významné a další sportovní akce ZPS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Hodnocení:</a:t>
            </a:r>
          </a:p>
          <a:p>
            <a:pPr marL="0" indent="0">
              <a:buNone/>
            </a:pPr>
            <a:r>
              <a:rPr lang="cs-CZ" b="1" dirty="0"/>
              <a:t>Žádosti, které obdržely alespoň minimální počet bodů dle kritérií uvedených v předchozích tabulkách:</a:t>
            </a: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1A79DAA-A2A0-4EBF-9A6D-DC95EA0E1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65476"/>
              </p:ext>
            </p:extLst>
          </p:nvPr>
        </p:nvGraphicFramePr>
        <p:xfrm>
          <a:off x="1576750" y="3356992"/>
          <a:ext cx="6160507" cy="727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2981">
                  <a:extLst>
                    <a:ext uri="{9D8B030D-6E8A-4147-A177-3AD203B41FA5}">
                      <a16:colId xmlns:a16="http://schemas.microsoft.com/office/drawing/2014/main" val="4234735646"/>
                    </a:ext>
                  </a:extLst>
                </a:gridCol>
                <a:gridCol w="577526">
                  <a:extLst>
                    <a:ext uri="{9D8B030D-6E8A-4147-A177-3AD203B41FA5}">
                      <a16:colId xmlns:a16="http://schemas.microsoft.com/office/drawing/2014/main" val="1589516990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Kategorie B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13464"/>
                  </a:ext>
                </a:extLst>
              </a:tr>
              <a:tr h="255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Mistrovství světa, Světový pohár a další podobné soutěže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009230"/>
                  </a:ext>
                </a:extLst>
              </a:tr>
              <a:tr h="255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Mistrovství Evropy, Evropský pohár a další podobné soutěže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684141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EE86F73-05E2-4F6B-8780-DAAD9B651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007248"/>
              </p:ext>
            </p:extLst>
          </p:nvPr>
        </p:nvGraphicFramePr>
        <p:xfrm>
          <a:off x="1619672" y="4365104"/>
          <a:ext cx="6117585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082">
                  <a:extLst>
                    <a:ext uri="{9D8B030D-6E8A-4147-A177-3AD203B41FA5}">
                      <a16:colId xmlns:a16="http://schemas.microsoft.com/office/drawing/2014/main" val="103535251"/>
                    </a:ext>
                  </a:extLst>
                </a:gridCol>
                <a:gridCol w="573503">
                  <a:extLst>
                    <a:ext uri="{9D8B030D-6E8A-4147-A177-3AD203B41FA5}">
                      <a16:colId xmlns:a16="http://schemas.microsoft.com/office/drawing/2014/main" val="4258064713"/>
                    </a:ext>
                  </a:extLst>
                </a:gridCol>
              </a:tblGrid>
              <a:tr h="225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Kategorie C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86023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Mezinárodní závody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8110550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Otevřené mistrovství republiky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774992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Mistrovství republiky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2965700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Jiné celorepublikové akce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078479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Historie pořádání – nový závod, turnaj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27512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Historie pořádání - alespoň 3.ročník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580692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Historie pořádání - alespoň 5.ročník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27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SPORTOVÁNÍ BEZ BARIÉR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Kontakt:  </a:t>
            </a:r>
          </a:p>
          <a:p>
            <a:pPr marL="0" indent="0">
              <a:buNone/>
            </a:pPr>
            <a:r>
              <a:rPr lang="cs-CZ" sz="3200" b="1" dirty="0"/>
              <a:t>Mgr. Hana Kolínská</a:t>
            </a:r>
          </a:p>
          <a:p>
            <a:pPr marL="0" indent="0">
              <a:buNone/>
            </a:pPr>
            <a:r>
              <a:rPr lang="cs-CZ" sz="3200" b="1" dirty="0"/>
              <a:t>Tel: 234 812 713</a:t>
            </a:r>
          </a:p>
          <a:p>
            <a:pPr marL="0" indent="0">
              <a:buNone/>
            </a:pPr>
            <a:r>
              <a:rPr lang="cs-CZ" sz="3200" b="1" dirty="0"/>
              <a:t>E-mail: Hana.Kolinska@msmt.cz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761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SPORTOVÁNÍ BEZ BARIÉR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rgbClr val="C00000"/>
                </a:solidFill>
              </a:rPr>
              <a:t>PROSTOR PRO VAŠE DOTAZY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706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SPORTOVÁNÍ BEZ BARIÉR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rgbClr val="C00000"/>
                </a:solidFill>
              </a:rPr>
              <a:t>DĚKUJI ZA POZORNOST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245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418E96"/>
                </a:solidFill>
              </a:rPr>
              <a:t>Účel dotace:</a:t>
            </a:r>
          </a:p>
          <a:p>
            <a:pPr marL="0" indent="0">
              <a:buNone/>
            </a:pPr>
            <a:endParaRPr lang="cs-CZ" sz="32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C00000"/>
                </a:solidFill>
              </a:rPr>
              <a:t>Rok 2018 </a:t>
            </a:r>
          </a:p>
          <a:p>
            <a:pPr marL="0" indent="0">
              <a:buNone/>
            </a:pPr>
            <a:r>
              <a:rPr lang="cs-CZ" sz="2800" b="1" dirty="0"/>
              <a:t>Podpora sportovních </a:t>
            </a:r>
            <a:r>
              <a:rPr lang="cs-CZ" sz="2800" b="1" dirty="0">
                <a:solidFill>
                  <a:srgbClr val="C00000"/>
                </a:solidFill>
              </a:rPr>
              <a:t>projektů</a:t>
            </a:r>
            <a:r>
              <a:rPr lang="cs-CZ" sz="2800" b="1" dirty="0"/>
              <a:t> na podporu zdravotně postižených sportovců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Rok 2017</a:t>
            </a:r>
          </a:p>
          <a:p>
            <a:pPr marL="0" indent="0">
              <a:buNone/>
            </a:pPr>
            <a:r>
              <a:rPr lang="cs-CZ" sz="2800" b="1" dirty="0"/>
              <a:t>Dotace na sportovní činnost</a:t>
            </a:r>
          </a:p>
          <a:p>
            <a:pPr marL="0" indent="0">
              <a:buNone/>
            </a:pPr>
            <a:endParaRPr lang="cs-CZ" sz="25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5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1340768"/>
            <a:ext cx="7571184" cy="6408712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418E96"/>
                </a:solidFill>
              </a:rPr>
              <a:t>Projekt:</a:t>
            </a:r>
          </a:p>
          <a:p>
            <a:pPr marL="0" indent="0">
              <a:buNone/>
            </a:pPr>
            <a:endParaRPr lang="cs-CZ" b="1" dirty="0">
              <a:solidFill>
                <a:srgbClr val="418E96"/>
              </a:solidFill>
            </a:endParaRP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 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</a:t>
            </a:r>
          </a:p>
          <a:p>
            <a:pPr marL="0" indent="0" algn="just">
              <a:buNone/>
            </a:pPr>
            <a:r>
              <a:rPr lang="cs-CZ" sz="2400" b="1" dirty="0"/>
              <a:t>        </a:t>
            </a:r>
            <a:r>
              <a:rPr lang="cs-CZ" sz="2400" dirty="0"/>
              <a:t>- záměr, zdůvodnění, případná rizika</a:t>
            </a:r>
          </a:p>
          <a:p>
            <a:pPr marL="0" indent="0" algn="just">
              <a:buNone/>
            </a:pPr>
            <a:r>
              <a:rPr lang="cs-CZ" sz="2400" dirty="0"/>
              <a:t>        - výchozí situace a připravenost 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Měřitelnost dosažení cíle </a:t>
            </a:r>
            <a:r>
              <a:rPr lang="cs-CZ" sz="2400" dirty="0"/>
              <a:t>(počet podpořených sportovců, organizovaných závodů apod.)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Období realizace 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</a:t>
            </a:r>
          </a:p>
          <a:p>
            <a:pPr algn="just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041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Projekt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1988840"/>
            <a:ext cx="70567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Rozpočet 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I:</a:t>
            </a:r>
            <a:endParaRPr lang="cs-CZ" sz="2400" b="1" dirty="0">
              <a:solidFill>
                <a:srgbClr val="418E96"/>
              </a:solidFill>
            </a:endParaRPr>
          </a:p>
          <a:p>
            <a:r>
              <a:rPr lang="cs-CZ" sz="2400" b="1" dirty="0"/>
              <a:t>provázanost s aktivitami projektu</a:t>
            </a:r>
          </a:p>
          <a:p>
            <a:r>
              <a:rPr lang="cs-CZ" sz="2400" b="1" dirty="0"/>
              <a:t>transparentnost</a:t>
            </a:r>
          </a:p>
          <a:p>
            <a:r>
              <a:rPr lang="cs-CZ" sz="2400" b="1" dirty="0"/>
              <a:t>efektivní, účelně vynaložený, hospodárný 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911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Rozpočet 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II:</a:t>
            </a:r>
            <a:endParaRPr lang="cs-CZ" sz="2400" b="1" dirty="0"/>
          </a:p>
          <a:p>
            <a:r>
              <a:rPr lang="cs-CZ" sz="2400" b="1" dirty="0"/>
              <a:t>průzkum trhu = porovnání cenových nabídek</a:t>
            </a:r>
          </a:p>
          <a:p>
            <a:r>
              <a:rPr lang="cs-CZ" sz="2400" b="1" dirty="0"/>
              <a:t>mzdové náklady s jasně definovanou pracovní náplní, evidencí pracovní/odpracované doby - včetně OSVČ</a:t>
            </a:r>
          </a:p>
          <a:p>
            <a:r>
              <a:rPr lang="cs-CZ" sz="2400" b="1" dirty="0"/>
              <a:t>pozor na zisky a dvojí financování (startovné, příspěvky na účast sportovce ze strany pořadatele)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6165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Projekt - rozpočet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32856"/>
            <a:ext cx="712879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MSM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E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dp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1299</Words>
  <Application>Microsoft Office PowerPoint</Application>
  <PresentationFormat>Předvádění na obrazovce (4:3)</PresentationFormat>
  <Paragraphs>292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Motiv systému Office</vt:lpstr>
      <vt:lpstr>SPORTOVÁNÍ BEZ BARIÉR ZPS Dotační neinvestiční program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podpora sportu  pro rok 2013</dc:title>
  <dc:creator>User</dc:creator>
  <cp:lastModifiedBy>Hana Kolínská</cp:lastModifiedBy>
  <cp:revision>66</cp:revision>
  <dcterms:created xsi:type="dcterms:W3CDTF">2013-10-09T10:41:53Z</dcterms:created>
  <dcterms:modified xsi:type="dcterms:W3CDTF">2017-12-03T16:16:36Z</dcterms:modified>
</cp:coreProperties>
</file>