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7" r:id="rId4"/>
    <p:sldId id="273" r:id="rId5"/>
    <p:sldId id="282" r:id="rId6"/>
    <p:sldId id="268" r:id="rId7"/>
    <p:sldId id="274" r:id="rId8"/>
    <p:sldId id="283" r:id="rId9"/>
    <p:sldId id="276" r:id="rId10"/>
    <p:sldId id="277" r:id="rId11"/>
    <p:sldId id="280" r:id="rId12"/>
    <p:sldId id="279" r:id="rId13"/>
    <p:sldId id="269" r:id="rId14"/>
    <p:sldId id="281" r:id="rId15"/>
    <p:sldId id="275" r:id="rId16"/>
    <p:sldId id="284" r:id="rId17"/>
  </p:sldIdLst>
  <p:sldSz cx="12192000" cy="6858000"/>
  <p:notesSz cx="7099300" cy="10234613"/>
  <p:defaultTextStyle>
    <a:defPPr>
      <a:defRPr lang="en-US"/>
    </a:defPPr>
    <a:lvl1pPr algn="l" defTabSz="457200" rtl="0" fontAlgn="base">
      <a:spcBef>
        <a:spcPct val="0"/>
      </a:spcBef>
      <a:spcAft>
        <a:spcPct val="0"/>
      </a:spcAft>
      <a:defRPr sz="2800" b="1" kern="1200">
        <a:solidFill>
          <a:schemeClr val="bg2"/>
        </a:solidFill>
        <a:latin typeface="Century Gothic" pitchFamily="34" charset="0"/>
        <a:ea typeface="+mn-ea"/>
        <a:cs typeface="Arial" charset="0"/>
      </a:defRPr>
    </a:lvl1pPr>
    <a:lvl2pPr marL="457200" algn="l" defTabSz="457200" rtl="0" fontAlgn="base">
      <a:spcBef>
        <a:spcPct val="0"/>
      </a:spcBef>
      <a:spcAft>
        <a:spcPct val="0"/>
      </a:spcAft>
      <a:defRPr sz="2800" b="1" kern="1200">
        <a:solidFill>
          <a:schemeClr val="bg2"/>
        </a:solidFill>
        <a:latin typeface="Century Gothic" pitchFamily="34" charset="0"/>
        <a:ea typeface="+mn-ea"/>
        <a:cs typeface="Arial" charset="0"/>
      </a:defRPr>
    </a:lvl2pPr>
    <a:lvl3pPr marL="914400" algn="l" defTabSz="457200" rtl="0" fontAlgn="base">
      <a:spcBef>
        <a:spcPct val="0"/>
      </a:spcBef>
      <a:spcAft>
        <a:spcPct val="0"/>
      </a:spcAft>
      <a:defRPr sz="2800" b="1" kern="1200">
        <a:solidFill>
          <a:schemeClr val="bg2"/>
        </a:solidFill>
        <a:latin typeface="Century Gothic" pitchFamily="34" charset="0"/>
        <a:ea typeface="+mn-ea"/>
        <a:cs typeface="Arial" charset="0"/>
      </a:defRPr>
    </a:lvl3pPr>
    <a:lvl4pPr marL="1371600" algn="l" defTabSz="457200" rtl="0" fontAlgn="base">
      <a:spcBef>
        <a:spcPct val="0"/>
      </a:spcBef>
      <a:spcAft>
        <a:spcPct val="0"/>
      </a:spcAft>
      <a:defRPr sz="2800" b="1" kern="1200">
        <a:solidFill>
          <a:schemeClr val="bg2"/>
        </a:solidFill>
        <a:latin typeface="Century Gothic" pitchFamily="34" charset="0"/>
        <a:ea typeface="+mn-ea"/>
        <a:cs typeface="Arial" charset="0"/>
      </a:defRPr>
    </a:lvl4pPr>
    <a:lvl5pPr marL="1828800" algn="l" defTabSz="457200" rtl="0" fontAlgn="base">
      <a:spcBef>
        <a:spcPct val="0"/>
      </a:spcBef>
      <a:spcAft>
        <a:spcPct val="0"/>
      </a:spcAft>
      <a:defRPr sz="2800" b="1" kern="1200">
        <a:solidFill>
          <a:schemeClr val="bg2"/>
        </a:solidFill>
        <a:latin typeface="Century Gothic" pitchFamily="34" charset="0"/>
        <a:ea typeface="+mn-ea"/>
        <a:cs typeface="Arial" charset="0"/>
      </a:defRPr>
    </a:lvl5pPr>
    <a:lvl6pPr marL="2286000" algn="l" defTabSz="914400" rtl="0" eaLnBrk="1" latinLnBrk="0" hangingPunct="1">
      <a:defRPr sz="2800" b="1" kern="1200">
        <a:solidFill>
          <a:schemeClr val="bg2"/>
        </a:solidFill>
        <a:latin typeface="Century Gothic" pitchFamily="34" charset="0"/>
        <a:ea typeface="+mn-ea"/>
        <a:cs typeface="Arial" charset="0"/>
      </a:defRPr>
    </a:lvl6pPr>
    <a:lvl7pPr marL="2743200" algn="l" defTabSz="914400" rtl="0" eaLnBrk="1" latinLnBrk="0" hangingPunct="1">
      <a:defRPr sz="2800" b="1" kern="1200">
        <a:solidFill>
          <a:schemeClr val="bg2"/>
        </a:solidFill>
        <a:latin typeface="Century Gothic" pitchFamily="34" charset="0"/>
        <a:ea typeface="+mn-ea"/>
        <a:cs typeface="Arial" charset="0"/>
      </a:defRPr>
    </a:lvl7pPr>
    <a:lvl8pPr marL="3200400" algn="l" defTabSz="914400" rtl="0" eaLnBrk="1" latinLnBrk="0" hangingPunct="1">
      <a:defRPr sz="2800" b="1" kern="1200">
        <a:solidFill>
          <a:schemeClr val="bg2"/>
        </a:solidFill>
        <a:latin typeface="Century Gothic" pitchFamily="34" charset="0"/>
        <a:ea typeface="+mn-ea"/>
        <a:cs typeface="Arial" charset="0"/>
      </a:defRPr>
    </a:lvl8pPr>
    <a:lvl9pPr marL="3657600" algn="l" defTabSz="914400" rtl="0" eaLnBrk="1" latinLnBrk="0" hangingPunct="1">
      <a:defRPr sz="2800" b="1" kern="1200">
        <a:solidFill>
          <a:schemeClr val="bg2"/>
        </a:solidFill>
        <a:latin typeface="Century Gothic"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dmila Martínková"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78383"/>
    <a:srgbClr val="359097"/>
    <a:srgbClr val="3DA5AD"/>
    <a:srgbClr val="207276"/>
    <a:srgbClr val="CCFFFF"/>
    <a:srgbClr val="369684"/>
    <a:srgbClr val="1D696D"/>
    <a:srgbClr val="43B3AB"/>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014" autoAdjust="0"/>
    <p:restoredTop sz="94692" autoAdjust="0"/>
  </p:normalViewPr>
  <p:slideViewPr>
    <p:cSldViewPr snapToGrid="0">
      <p:cViewPr>
        <p:scale>
          <a:sx n="96" d="100"/>
          <a:sy n="96" d="100"/>
        </p:scale>
        <p:origin x="-876" y="-3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85" d="100"/>
          <a:sy n="85" d="100"/>
        </p:scale>
        <p:origin x="-2994"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74988" cy="512763"/>
          </a:xfrm>
          <a:prstGeom prst="rect">
            <a:avLst/>
          </a:prstGeom>
          <a:noFill/>
          <a:ln w="9525">
            <a:noFill/>
            <a:miter lim="800000"/>
            <a:headEnd/>
            <a:tailEnd/>
          </a:ln>
        </p:spPr>
        <p:txBody>
          <a:bodyPr vert="horz" wrap="square" lIns="94949" tIns="47474" rIns="94949" bIns="47474" numCol="1" anchor="t" anchorCtr="0" compatLnSpc="1">
            <a:prstTxWarp prst="textNoShape">
              <a:avLst/>
            </a:prstTxWarp>
          </a:bodyPr>
          <a:lstStyle>
            <a:lvl1pPr defTabSz="476250">
              <a:defRPr sz="1200" b="0">
                <a:solidFill>
                  <a:schemeClr val="tx1"/>
                </a:solidFill>
                <a:latin typeface="Arial" charset="0"/>
              </a:defRPr>
            </a:lvl1pPr>
          </a:lstStyle>
          <a:p>
            <a:pPr>
              <a:defRPr/>
            </a:pPr>
            <a:endParaRPr lang="cs-CZ"/>
          </a:p>
        </p:txBody>
      </p:sp>
      <p:sp>
        <p:nvSpPr>
          <p:cNvPr id="38915" name="Rectangle 3"/>
          <p:cNvSpPr>
            <a:spLocks noGrp="1" noChangeArrowheads="1"/>
          </p:cNvSpPr>
          <p:nvPr>
            <p:ph type="dt" idx="1"/>
          </p:nvPr>
        </p:nvSpPr>
        <p:spPr bwMode="auto">
          <a:xfrm>
            <a:off x="4022725" y="0"/>
            <a:ext cx="3074988" cy="512763"/>
          </a:xfrm>
          <a:prstGeom prst="rect">
            <a:avLst/>
          </a:prstGeom>
          <a:noFill/>
          <a:ln w="9525">
            <a:noFill/>
            <a:miter lim="800000"/>
            <a:headEnd/>
            <a:tailEnd/>
          </a:ln>
        </p:spPr>
        <p:txBody>
          <a:bodyPr vert="horz" wrap="square" lIns="94949" tIns="47474" rIns="94949" bIns="47474" numCol="1" anchor="t" anchorCtr="0" compatLnSpc="1">
            <a:prstTxWarp prst="textNoShape">
              <a:avLst/>
            </a:prstTxWarp>
          </a:bodyPr>
          <a:lstStyle>
            <a:lvl1pPr algn="r" defTabSz="476250">
              <a:defRPr sz="1200" b="0">
                <a:solidFill>
                  <a:schemeClr val="tx1"/>
                </a:solidFill>
                <a:latin typeface="Arial" charset="0"/>
              </a:defRPr>
            </a:lvl1pPr>
          </a:lstStyle>
          <a:p>
            <a:pPr>
              <a:defRPr/>
            </a:pPr>
            <a:fld id="{A14681FA-F3E3-4E50-AF8F-25139C8DCAF3}" type="datetimeFigureOut">
              <a:rPr lang="cs-CZ"/>
              <a:pPr>
                <a:defRPr/>
              </a:pPr>
              <a:t>12.2.2018</a:t>
            </a:fld>
            <a:endParaRPr lang="cs-CZ"/>
          </a:p>
        </p:txBody>
      </p:sp>
      <p:sp>
        <p:nvSpPr>
          <p:cNvPr id="18436" name="Rectangle 4"/>
          <p:cNvSpPr>
            <a:spLocks noGrp="1" noRot="1" noChangeAspect="1" noChangeArrowheads="1" noTextEdit="1"/>
          </p:cNvSpPr>
          <p:nvPr>
            <p:ph type="sldImg" idx="2"/>
          </p:nvPr>
        </p:nvSpPr>
        <p:spPr bwMode="auto">
          <a:xfrm>
            <a:off x="139700" y="768350"/>
            <a:ext cx="6823075" cy="3836988"/>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4949" tIns="47474" rIns="94949" bIns="47474"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8918" name="Rectangle 6"/>
          <p:cNvSpPr>
            <a:spLocks noGrp="1" noChangeArrowheads="1"/>
          </p:cNvSpPr>
          <p:nvPr>
            <p:ph type="ftr" sz="quarter" idx="4"/>
          </p:nvPr>
        </p:nvSpPr>
        <p:spPr bwMode="auto">
          <a:xfrm>
            <a:off x="0" y="9720263"/>
            <a:ext cx="3074988" cy="512762"/>
          </a:xfrm>
          <a:prstGeom prst="rect">
            <a:avLst/>
          </a:prstGeom>
          <a:noFill/>
          <a:ln w="9525">
            <a:noFill/>
            <a:miter lim="800000"/>
            <a:headEnd/>
            <a:tailEnd/>
          </a:ln>
        </p:spPr>
        <p:txBody>
          <a:bodyPr vert="horz" wrap="square" lIns="94949" tIns="47474" rIns="94949" bIns="47474" numCol="1" anchor="b" anchorCtr="0" compatLnSpc="1">
            <a:prstTxWarp prst="textNoShape">
              <a:avLst/>
            </a:prstTxWarp>
          </a:bodyPr>
          <a:lstStyle>
            <a:lvl1pPr defTabSz="476250">
              <a:defRPr sz="1200" b="0">
                <a:solidFill>
                  <a:schemeClr val="tx1"/>
                </a:solidFill>
                <a:latin typeface="Arial" charset="0"/>
              </a:defRPr>
            </a:lvl1pPr>
          </a:lstStyle>
          <a:p>
            <a:pPr>
              <a:defRPr/>
            </a:pPr>
            <a:endParaRPr lang="cs-CZ"/>
          </a:p>
        </p:txBody>
      </p:sp>
      <p:sp>
        <p:nvSpPr>
          <p:cNvPr id="38919" name="Rectangle 7"/>
          <p:cNvSpPr>
            <a:spLocks noGrp="1" noChangeArrowheads="1"/>
          </p:cNvSpPr>
          <p:nvPr>
            <p:ph type="sldNum" sz="quarter" idx="5"/>
          </p:nvPr>
        </p:nvSpPr>
        <p:spPr bwMode="auto">
          <a:xfrm>
            <a:off x="4022725" y="9720263"/>
            <a:ext cx="3074988" cy="512762"/>
          </a:xfrm>
          <a:prstGeom prst="rect">
            <a:avLst/>
          </a:prstGeom>
          <a:noFill/>
          <a:ln w="9525">
            <a:noFill/>
            <a:miter lim="800000"/>
            <a:headEnd/>
            <a:tailEnd/>
          </a:ln>
        </p:spPr>
        <p:txBody>
          <a:bodyPr vert="horz" wrap="square" lIns="94949" tIns="47474" rIns="94949" bIns="47474" numCol="1" anchor="b" anchorCtr="0" compatLnSpc="1">
            <a:prstTxWarp prst="textNoShape">
              <a:avLst/>
            </a:prstTxWarp>
          </a:bodyPr>
          <a:lstStyle>
            <a:lvl1pPr algn="r" defTabSz="476250">
              <a:defRPr sz="1200" b="0">
                <a:solidFill>
                  <a:schemeClr val="tx1"/>
                </a:solidFill>
                <a:latin typeface="Arial" charset="0"/>
              </a:defRPr>
            </a:lvl1pPr>
          </a:lstStyle>
          <a:p>
            <a:pPr>
              <a:defRPr/>
            </a:pPr>
            <a:fld id="{E84132DF-DF6D-4DDA-A084-366B09119DC3}"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0" y="768350"/>
            <a:ext cx="6821488" cy="3836988"/>
          </a:xfrm>
          <a:ln/>
        </p:spPr>
      </p:sp>
      <p:sp>
        <p:nvSpPr>
          <p:cNvPr id="20482" name="Rectangle 3"/>
          <p:cNvSpPr>
            <a:spLocks noGrp="1" noChangeArrowheads="1"/>
          </p:cNvSpPr>
          <p:nvPr>
            <p:ph type="body" idx="1"/>
          </p:nvPr>
        </p:nvSpPr>
        <p:spPr>
          <a:noFill/>
          <a:ln/>
        </p:spPr>
        <p:txBody>
          <a:bodyPr/>
          <a:lstStyle/>
          <a:p>
            <a:endParaRPr lang="cs-CZ" smtClean="0">
              <a:latin typeface="Century Gothic"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141288" y="768350"/>
            <a:ext cx="6819900" cy="3836988"/>
          </a:xfrm>
          <a:ln/>
        </p:spPr>
      </p:sp>
      <p:sp>
        <p:nvSpPr>
          <p:cNvPr id="3891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xfrm>
            <a:off x="141288" y="768350"/>
            <a:ext cx="6819900" cy="3836988"/>
          </a:xfrm>
          <a:ln/>
        </p:spPr>
      </p:sp>
      <p:sp>
        <p:nvSpPr>
          <p:cNvPr id="40962" name="Rectangle 3"/>
          <p:cNvSpPr>
            <a:spLocks noGrp="1" noChangeArrowheads="1"/>
          </p:cNvSpPr>
          <p:nvPr>
            <p:ph type="body" idx="1"/>
          </p:nvPr>
        </p:nvSpPr>
        <p:spPr>
          <a:noFill/>
          <a:ln/>
        </p:spPr>
        <p:txBody>
          <a:bodyPr/>
          <a:lstStyle/>
          <a:p>
            <a:endParaRPr lang="cs-CZ"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0" y="768350"/>
            <a:ext cx="6821488" cy="3836988"/>
          </a:xfrm>
          <a:ln/>
        </p:spPr>
      </p:sp>
      <p:sp>
        <p:nvSpPr>
          <p:cNvPr id="4403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xfrm>
            <a:off x="141288" y="768350"/>
            <a:ext cx="6819900" cy="3836988"/>
          </a:xfrm>
          <a:ln/>
        </p:spPr>
      </p:sp>
      <p:sp>
        <p:nvSpPr>
          <p:cNvPr id="4710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0" y="768350"/>
            <a:ext cx="6821488" cy="3836988"/>
          </a:xfrm>
          <a:ln/>
        </p:spPr>
      </p:sp>
      <p:sp>
        <p:nvSpPr>
          <p:cNvPr id="49154"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0" y="768350"/>
            <a:ext cx="6821488" cy="3836988"/>
          </a:xfrm>
          <a:ln/>
        </p:spPr>
      </p:sp>
      <p:sp>
        <p:nvSpPr>
          <p:cNvPr id="5120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xfrm>
            <a:off x="141288" y="768350"/>
            <a:ext cx="6819900" cy="3836988"/>
          </a:xfrm>
          <a:ln/>
        </p:spPr>
      </p:sp>
      <p:sp>
        <p:nvSpPr>
          <p:cNvPr id="2253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41288" y="768350"/>
            <a:ext cx="6819900" cy="3836988"/>
          </a:xfrm>
          <a:ln/>
        </p:spPr>
      </p:sp>
      <p:sp>
        <p:nvSpPr>
          <p:cNvPr id="24578" name="Rectangle 3"/>
          <p:cNvSpPr>
            <a:spLocks noGrp="1" noChangeArrowheads="1"/>
          </p:cNvSpPr>
          <p:nvPr>
            <p:ph type="body" idx="1"/>
          </p:nvPr>
        </p:nvSpPr>
        <p:spPr>
          <a:noFill/>
          <a:ln/>
        </p:spPr>
        <p:txBody>
          <a:bodyPr/>
          <a:lstStyle/>
          <a:p>
            <a:endParaRPr lang="cs-CZ"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xfrm>
            <a:off x="141288" y="768350"/>
            <a:ext cx="6819900" cy="3836988"/>
          </a:xfrm>
          <a:ln/>
        </p:spPr>
      </p:sp>
      <p:sp>
        <p:nvSpPr>
          <p:cNvPr id="26626" name="Rectangle 3"/>
          <p:cNvSpPr>
            <a:spLocks noGrp="1" noChangeArrowheads="1"/>
          </p:cNvSpPr>
          <p:nvPr>
            <p:ph type="body" idx="1"/>
          </p:nvPr>
        </p:nvSpPr>
        <p:spPr>
          <a:noFill/>
          <a:ln/>
        </p:spPr>
        <p:txBody>
          <a:bodyPr/>
          <a:lstStyle/>
          <a:p>
            <a:endParaRPr lang="cs-CZ" smtClean="0">
              <a:latin typeface="Century Gothic"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141288" y="768350"/>
            <a:ext cx="6819900" cy="3836988"/>
          </a:xfrm>
          <a:ln/>
        </p:spPr>
      </p:sp>
      <p:sp>
        <p:nvSpPr>
          <p:cNvPr id="46082" name="Rectangle 3"/>
          <p:cNvSpPr>
            <a:spLocks noGrp="1" noChangeArrowheads="1"/>
          </p:cNvSpPr>
          <p:nvPr>
            <p:ph type="body" idx="1"/>
          </p:nvPr>
        </p:nvSpPr>
        <p:spPr>
          <a:noFill/>
          <a:ln/>
        </p:spPr>
        <p:txBody>
          <a:bodyPr/>
          <a:lstStyle/>
          <a:p>
            <a:endParaRPr lang="cs-CZ" smtClean="0">
              <a:latin typeface="Century Gothic"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41288" y="768350"/>
            <a:ext cx="6819900" cy="3836988"/>
          </a:xfrm>
          <a:ln/>
        </p:spPr>
      </p:sp>
      <p:sp>
        <p:nvSpPr>
          <p:cNvPr id="30722"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41288" y="768350"/>
            <a:ext cx="6819900" cy="3836988"/>
          </a:xfrm>
          <a:ln/>
        </p:spPr>
      </p:sp>
      <p:sp>
        <p:nvSpPr>
          <p:cNvPr id="32770"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41288" y="768350"/>
            <a:ext cx="6819900" cy="3836988"/>
          </a:xfrm>
          <a:ln/>
        </p:spPr>
      </p:sp>
      <p:sp>
        <p:nvSpPr>
          <p:cNvPr id="34818"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xfrm>
            <a:off x="141288" y="768350"/>
            <a:ext cx="6819900" cy="3836988"/>
          </a:xfrm>
          <a:ln/>
        </p:spPr>
      </p:sp>
      <p:sp>
        <p:nvSpPr>
          <p:cNvPr id="36866" name="Rectangle 3"/>
          <p:cNvSpPr>
            <a:spLocks noGrp="1" noChangeArrowheads="1"/>
          </p:cNvSpPr>
          <p:nvPr>
            <p:ph type="body" idx="1"/>
          </p:nvPr>
        </p:nvSpPr>
        <p:spPr>
          <a:noFill/>
          <a:ln/>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lvl1pPr>
              <a:defRPr/>
            </a:lvl1pPr>
          </a:lstStyle>
          <a:p>
            <a:pPr>
              <a:defRPr/>
            </a:pPr>
            <a:fld id="{4076FCD8-7BD5-4CD9-A8D6-431BDD2FC0F3}"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DA6786-35C2-44C6-8764-0B14832DE9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smtClean="0"/>
              <a:t>Kliknutím na ikonu přidáte obrázek.</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191F57C0-3CEF-43B5-85C2-74A908C7558C}" type="datetimeFigureOut">
              <a:rPr lang="en-US"/>
              <a:pPr>
                <a:defRPr/>
              </a:pPr>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D24EF0-D3AE-4F33-9A26-A7B0E65716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1D8C4C6F-AFA3-4DDB-B4AE-4A87744917D0}"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4118BE-D6F3-4B23-BC48-C62236429D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7" name="Date Placeholder 3"/>
          <p:cNvSpPr>
            <a:spLocks noGrp="1"/>
          </p:cNvSpPr>
          <p:nvPr>
            <p:ph type="dt" sz="half" idx="15"/>
          </p:nvPr>
        </p:nvSpPr>
        <p:spPr/>
        <p:txBody>
          <a:bodyPr/>
          <a:lstStyle>
            <a:lvl1pPr>
              <a:defRPr/>
            </a:lvl1pPr>
          </a:lstStyle>
          <a:p>
            <a:pPr>
              <a:defRPr/>
            </a:pPr>
            <a:fld id="{4F3C0F0F-AE98-4424-9B94-3E2C3ADADF7E}" type="datetimeFigureOut">
              <a:rPr lang="en-US"/>
              <a:pPr>
                <a:defRPr/>
              </a:pPr>
              <a:t>2/12/2018</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5E5682FC-AC72-451D-BAB9-A20B9EA342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ECBF5B57-25A2-4431-8CEF-FC3E08C2998E}"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EC30EC-0451-4725-A0D9-BA77968E1AB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smtClean="0"/>
              <a:t>Kliknutím na ikonu přidáte obrázek.</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smtClean="0"/>
              <a:t>Kliknutím na ikonu přidáte obrázek.</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smtClean="0"/>
              <a:t>Kliknutím na ikonu přidáte obrázek.</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5" name="Date Placeholder 3"/>
          <p:cNvSpPr>
            <a:spLocks noGrp="1"/>
          </p:cNvSpPr>
          <p:nvPr>
            <p:ph type="dt" sz="half" idx="23"/>
          </p:nvPr>
        </p:nvSpPr>
        <p:spPr/>
        <p:txBody>
          <a:bodyPr/>
          <a:lstStyle>
            <a:lvl1pPr>
              <a:defRPr/>
            </a:lvl1pPr>
          </a:lstStyle>
          <a:p>
            <a:pPr>
              <a:defRPr/>
            </a:pPr>
            <a:fld id="{14A90496-091A-45AE-B3CB-0ACDEE1F6122}" type="datetimeFigureOut">
              <a:rPr lang="en-US"/>
              <a:pPr>
                <a:defRPr/>
              </a:pPr>
              <a:t>2/12/2018</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C1D2F636-254A-4CB0-98DF-76A01302C9C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E35261AA-D4C8-470F-8384-754C37991F36}"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3CE9DA-9209-4C63-A806-772B48A0863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59B8BAF2-4925-48FE-9511-F74AE416520E}"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40E12-5F5B-48C1-943E-DD4A09FD3C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lvl1pPr>
              <a:defRPr/>
            </a:lvl1pPr>
          </a:lstStyle>
          <a:p>
            <a:pPr>
              <a:defRPr/>
            </a:pPr>
            <a:fld id="{43C40EE8-BEFB-409B-A57E-7E51EE14B005}"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464A07-1DCE-46A6-8148-F561892AD6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BE3CD541-F1DE-42F9-B1C9-E637D51323C7}" type="datetimeFigureOut">
              <a:rPr lang="en-US"/>
              <a:pPr>
                <a:defRPr/>
              </a:pPr>
              <a:t>2/12/2018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7E2F4E-ECD9-46BB-8C47-105B92887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3"/>
          <p:cNvSpPr>
            <a:spLocks noGrp="1"/>
          </p:cNvSpPr>
          <p:nvPr>
            <p:ph type="dt" sz="half" idx="10"/>
          </p:nvPr>
        </p:nvSpPr>
        <p:spPr/>
        <p:txBody>
          <a:bodyPr/>
          <a:lstStyle>
            <a:lvl1pPr>
              <a:defRPr/>
            </a:lvl1pPr>
          </a:lstStyle>
          <a:p>
            <a:pPr>
              <a:defRPr/>
            </a:pPr>
            <a:fld id="{B1DC469F-89D4-4536-BC41-A8095BF44E44}" type="datetimeFigureOut">
              <a:rPr lang="en-US"/>
              <a:pPr>
                <a:defRPr/>
              </a:pPr>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8FCD0F-CF2D-4817-9574-6E01F95129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lvl1pPr>
              <a:defRPr/>
            </a:lvl1pPr>
          </a:lstStyle>
          <a:p>
            <a:pPr>
              <a:defRPr/>
            </a:pPr>
            <a:fld id="{AC470407-C797-4509-B201-5046A0171304}" type="datetimeFigureOut">
              <a:rPr lang="en-US"/>
              <a:pPr>
                <a:defRPr/>
              </a:pPr>
              <a:t>2/12/2018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CA1E04-0ED2-4988-BF21-BFABAEC666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3"/>
          <p:cNvSpPr>
            <a:spLocks noGrp="1"/>
          </p:cNvSpPr>
          <p:nvPr>
            <p:ph type="dt" sz="half" idx="10"/>
          </p:nvPr>
        </p:nvSpPr>
        <p:spPr/>
        <p:txBody>
          <a:bodyPr/>
          <a:lstStyle>
            <a:lvl1pPr>
              <a:defRPr/>
            </a:lvl1pPr>
          </a:lstStyle>
          <a:p>
            <a:pPr>
              <a:defRPr/>
            </a:pPr>
            <a:fld id="{C0BBF2A3-B377-44B4-98E5-BFE7CE27FB61}" type="datetimeFigureOut">
              <a:rPr lang="en-US"/>
              <a:pPr>
                <a:defRPr/>
              </a:pPr>
              <a:t>2/12/2018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64C3E1-AB45-4AD6-8C59-29645945E1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F4E69E-B17A-4B81-AE05-522490E3DC72}" type="datetimeFigureOut">
              <a:rPr lang="en-US"/>
              <a:pPr>
                <a:defRPr/>
              </a:pPr>
              <a:t>2/12/2018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4E8E08E-1747-4B5B-BCCA-0C181ACC62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36AA5469-57F4-4315-A58F-F2410F0E8676}" type="datetimeFigureOut">
              <a:rPr lang="en-US"/>
              <a:pPr>
                <a:defRPr/>
              </a:pPr>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2664DB-27DC-4656-80DC-FCF669125C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noProof="0" smtClean="0"/>
              <a:t>Kliknutím na ikonu přidáte obrázek.</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14062946-E929-4365-B1DB-CD31D2CBFEDA}" type="datetimeFigureOut">
              <a:rPr lang="en-US"/>
              <a:pPr>
                <a:defRPr/>
              </a:pPr>
              <a:t>2/12/2018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D25102-2FA1-4A66-81D7-10E7604A06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8"/>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19"/>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0"/>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1"/>
          <a:srcRect b="23320"/>
          <a:stretch>
            <a:fillRect/>
          </a:stretch>
        </p:blipFill>
        <p:spPr bwMode="auto">
          <a:xfrm>
            <a:off x="8605838" y="6096000"/>
            <a:ext cx="993775" cy="762000"/>
          </a:xfrm>
          <a:prstGeom prst="rect">
            <a:avLst/>
          </a:prstGeom>
          <a:noFill/>
          <a:ln w="9525">
            <a:noFill/>
            <a:miter lim="800000"/>
            <a:headEnd/>
            <a:tailEnd/>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a:t>
            </a:r>
            <a:endParaRPr lang="en-US" smtClean="0"/>
          </a:p>
        </p:txBody>
      </p:sp>
      <p:sp>
        <p:nvSpPr>
          <p:cNvPr id="1035"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fld id="{81B05C49-4C69-4BC9-8295-A5D78E81F46E}" type="datetimeFigureOut">
              <a:rPr lang="en-US"/>
              <a:pPr>
                <a:defRPr/>
              </a:pPr>
              <a:t>2/12/2018</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a:solidFill>
                  <a:schemeClr val="tx1">
                    <a:tint val="75000"/>
                  </a:schemeClr>
                </a:solidFill>
                <a:latin typeface="+mn-lt"/>
                <a:cs typeface="+mn-cs"/>
              </a:defRPr>
            </a:lvl1pPr>
          </a:lstStyle>
          <a:p>
            <a:pPr>
              <a:defRPr/>
            </a:pPr>
            <a:fld id="{87F24FD3-E7AA-437F-B63D-542B89C2515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 id="2147483653" r:id="rId13"/>
    <p:sldLayoutId id="2147483666" r:id="rId14"/>
    <p:sldLayoutId id="2147483652" r:id="rId15"/>
    <p:sldLayoutId id="2147483651" r:id="rId16"/>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itchFamily="34" charset="0"/>
        </a:defRPr>
      </a:lvl2pPr>
      <a:lvl3pPr algn="l" defTabSz="457200" rtl="0" eaLnBrk="0" fontAlgn="base" hangingPunct="0">
        <a:spcBef>
          <a:spcPct val="0"/>
        </a:spcBef>
        <a:spcAft>
          <a:spcPct val="0"/>
        </a:spcAft>
        <a:defRPr sz="4200">
          <a:solidFill>
            <a:schemeClr val="tx2"/>
          </a:solidFill>
          <a:latin typeface="Century Gothic" pitchFamily="34" charset="0"/>
        </a:defRPr>
      </a:lvl3pPr>
      <a:lvl4pPr algn="l" defTabSz="457200" rtl="0" eaLnBrk="0" fontAlgn="base" hangingPunct="0">
        <a:spcBef>
          <a:spcPct val="0"/>
        </a:spcBef>
        <a:spcAft>
          <a:spcPct val="0"/>
        </a:spcAft>
        <a:defRPr sz="4200">
          <a:solidFill>
            <a:schemeClr val="tx2"/>
          </a:solidFill>
          <a:latin typeface="Century Gothic" pitchFamily="34" charset="0"/>
        </a:defRPr>
      </a:lvl4pPr>
      <a:lvl5pPr algn="l" defTabSz="457200" rtl="0" eaLnBrk="0" fontAlgn="base" hangingPunct="0">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Nadpis 1"/>
          <p:cNvSpPr>
            <a:spLocks noGrp="1"/>
          </p:cNvSpPr>
          <p:nvPr>
            <p:ph type="title"/>
          </p:nvPr>
        </p:nvSpPr>
        <p:spPr>
          <a:xfrm>
            <a:off x="887413" y="0"/>
            <a:ext cx="9404350" cy="1400175"/>
          </a:xfrm>
        </p:spPr>
        <p:txBody>
          <a:bodyPr/>
          <a:lstStyle/>
          <a:p>
            <a:r>
              <a:rPr lang="cs-CZ" sz="4400" b="1" smtClean="0">
                <a:solidFill>
                  <a:schemeClr val="accent1"/>
                </a:solidFill>
                <a:latin typeface="Arial" charset="0"/>
              </a:rPr>
              <a:t/>
            </a:r>
            <a:br>
              <a:rPr lang="cs-CZ" sz="4400" b="1" smtClean="0">
                <a:solidFill>
                  <a:schemeClr val="accent1"/>
                </a:solidFill>
                <a:latin typeface="Arial" charset="0"/>
              </a:rPr>
            </a:br>
            <a:r>
              <a:rPr lang="cs-CZ" sz="4400" b="1" smtClean="0">
                <a:solidFill>
                  <a:schemeClr val="accent1"/>
                </a:solidFill>
                <a:latin typeface="Calibri" pitchFamily="34" charset="0"/>
              </a:rPr>
              <a:t>What is the added value and impact </a:t>
            </a:r>
            <a:br>
              <a:rPr lang="cs-CZ" sz="4400" b="1" smtClean="0">
                <a:solidFill>
                  <a:schemeClr val="accent1"/>
                </a:solidFill>
                <a:latin typeface="Calibri" pitchFamily="34" charset="0"/>
              </a:rPr>
            </a:br>
            <a:r>
              <a:rPr lang="cs-CZ" sz="4400" b="1" smtClean="0">
                <a:solidFill>
                  <a:schemeClr val="accent1"/>
                </a:solidFill>
                <a:latin typeface="Calibri" pitchFamily="34" charset="0"/>
              </a:rPr>
              <a:t>of participating in a COST Action?</a:t>
            </a:r>
            <a:r>
              <a:rPr lang="cs-CZ" sz="4400" b="1" smtClean="0">
                <a:solidFill>
                  <a:schemeClr val="accent1"/>
                </a:solidFill>
                <a:latin typeface="Arial" charset="0"/>
              </a:rPr>
              <a:t> </a:t>
            </a:r>
          </a:p>
        </p:txBody>
      </p:sp>
      <p:sp>
        <p:nvSpPr>
          <p:cNvPr id="19458" name="TextovéPole 4"/>
          <p:cNvSpPr txBox="1">
            <a:spLocks noChangeArrowheads="1"/>
          </p:cNvSpPr>
          <p:nvPr/>
        </p:nvSpPr>
        <p:spPr bwMode="auto">
          <a:xfrm>
            <a:off x="996950" y="2170113"/>
            <a:ext cx="12090400" cy="3814762"/>
          </a:xfrm>
          <a:prstGeom prst="rect">
            <a:avLst/>
          </a:prstGeom>
          <a:noFill/>
          <a:ln w="9525">
            <a:noFill/>
            <a:miter lim="800000"/>
            <a:headEnd/>
            <a:tailEnd/>
          </a:ln>
        </p:spPr>
        <p:txBody>
          <a:bodyPr>
            <a:spAutoFit/>
          </a:bodyPr>
          <a:lstStyle/>
          <a:p>
            <a:r>
              <a:rPr lang="cs-CZ" sz="4000">
                <a:solidFill>
                  <a:schemeClr val="bg1"/>
                </a:solidFill>
                <a:latin typeface="Calibri" pitchFamily="34" charset="0"/>
              </a:rPr>
              <a:t>Our experience</a:t>
            </a:r>
          </a:p>
          <a:p>
            <a:endParaRPr lang="cs-CZ">
              <a:solidFill>
                <a:schemeClr val="accent1"/>
              </a:solidFill>
              <a:latin typeface="Calibri" pitchFamily="34" charset="0"/>
            </a:endParaRPr>
          </a:p>
          <a:p>
            <a:pPr>
              <a:lnSpc>
                <a:spcPct val="120000"/>
              </a:lnSpc>
            </a:pPr>
            <a:endParaRPr lang="cs-CZ">
              <a:solidFill>
                <a:schemeClr val="accent1"/>
              </a:solidFill>
              <a:latin typeface="Calibri" pitchFamily="34" charset="0"/>
            </a:endParaRPr>
          </a:p>
          <a:p>
            <a:pPr>
              <a:lnSpc>
                <a:spcPct val="120000"/>
              </a:lnSpc>
            </a:pPr>
            <a:r>
              <a:rPr lang="cs-CZ">
                <a:solidFill>
                  <a:schemeClr val="accent1"/>
                </a:solidFill>
                <a:latin typeface="Calibri" pitchFamily="34" charset="0"/>
              </a:rPr>
              <a:t>Institute of Microbiology of the Czech Academy of Sciences</a:t>
            </a:r>
          </a:p>
          <a:p>
            <a:pPr>
              <a:lnSpc>
                <a:spcPct val="120000"/>
              </a:lnSpc>
            </a:pPr>
            <a:endParaRPr lang="cs-CZ" sz="1000">
              <a:latin typeface="Calibri" pitchFamily="34" charset="0"/>
            </a:endParaRPr>
          </a:p>
          <a:p>
            <a:pPr>
              <a:lnSpc>
                <a:spcPct val="120000"/>
              </a:lnSpc>
            </a:pPr>
            <a:r>
              <a:rPr lang="cs-CZ" sz="3200">
                <a:latin typeface="Calibri" pitchFamily="34" charset="0"/>
              </a:rPr>
              <a:t>Laboratory of Biotransformation </a:t>
            </a:r>
          </a:p>
          <a:p>
            <a:pPr>
              <a:lnSpc>
                <a:spcPct val="120000"/>
              </a:lnSpc>
            </a:pPr>
            <a:r>
              <a:rPr lang="cs-CZ" i="1">
                <a:solidFill>
                  <a:schemeClr val="accent1"/>
                </a:solidFill>
                <a:latin typeface="Calibri" pitchFamily="34" charset="0"/>
              </a:rPr>
              <a:t>Nitrile and phenol biotransformation group</a:t>
            </a:r>
            <a:r>
              <a:rPr lang="cs-CZ">
                <a:solidFill>
                  <a:schemeClr val="bg1"/>
                </a:solidFill>
                <a:latin typeface="Calibri" pitchFamily="34" charset="0"/>
              </a:rPr>
              <a:t> (Ludmila Martínková)</a:t>
            </a:r>
          </a:p>
          <a:p>
            <a:endParaRPr lang="cs-CZ" sz="2500">
              <a:solidFill>
                <a:schemeClr val="accent1"/>
              </a:solidFill>
              <a:latin typeface="Calibri" pitchFamily="34" charset="0"/>
            </a:endParaRPr>
          </a:p>
        </p:txBody>
      </p:sp>
      <p:pic>
        <p:nvPicPr>
          <p:cNvPr id="19459" name="Picture 4"/>
          <p:cNvPicPr>
            <a:picLocks noChangeAspect="1" noChangeArrowheads="1"/>
          </p:cNvPicPr>
          <p:nvPr/>
        </p:nvPicPr>
        <p:blipFill>
          <a:blip r:embed="rId3"/>
          <a:srcRect/>
          <a:stretch>
            <a:fillRect/>
          </a:stretch>
        </p:blipFill>
        <p:spPr bwMode="auto">
          <a:xfrm>
            <a:off x="6888163" y="4425950"/>
            <a:ext cx="571500" cy="571500"/>
          </a:xfrm>
          <a:prstGeom prst="rect">
            <a:avLst/>
          </a:prstGeom>
          <a:noFill/>
          <a:ln w="9525">
            <a:noFill/>
            <a:miter lim="800000"/>
            <a:headEnd/>
            <a:tailEnd/>
          </a:ln>
        </p:spPr>
      </p:pic>
      <p:pic>
        <p:nvPicPr>
          <p:cNvPr id="19460" name="Picture 6" descr="Back to Home Page"/>
          <p:cNvPicPr>
            <a:picLocks noChangeAspect="1" noChangeArrowheads="1"/>
          </p:cNvPicPr>
          <p:nvPr/>
        </p:nvPicPr>
        <p:blipFill>
          <a:blip r:embed="rId4"/>
          <a:srcRect/>
          <a:stretch>
            <a:fillRect/>
          </a:stretch>
        </p:blipFill>
        <p:spPr bwMode="auto">
          <a:xfrm>
            <a:off x="10017125" y="3800475"/>
            <a:ext cx="1008063" cy="593725"/>
          </a:xfrm>
          <a:prstGeom prst="rect">
            <a:avLst/>
          </a:prstGeom>
          <a:noFill/>
          <a:ln w="9525">
            <a:noFill/>
            <a:miter lim="800000"/>
            <a:headEnd/>
            <a:tailEnd/>
          </a:ln>
        </p:spPr>
      </p:pic>
      <p:pic>
        <p:nvPicPr>
          <p:cNvPr id="19461" name="Picture 6"/>
          <p:cNvPicPr>
            <a:picLocks noChangeAspect="1" noChangeArrowheads="1"/>
          </p:cNvPicPr>
          <p:nvPr/>
        </p:nvPicPr>
        <p:blipFill>
          <a:blip r:embed="rId5"/>
          <a:srcRect/>
          <a:stretch>
            <a:fillRect/>
          </a:stretch>
        </p:blipFill>
        <p:spPr bwMode="auto">
          <a:xfrm>
            <a:off x="6418263" y="2349500"/>
            <a:ext cx="2909887" cy="60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935038" y="473075"/>
            <a:ext cx="10099675" cy="1400175"/>
          </a:xfrm>
        </p:spPr>
        <p:txBody>
          <a:bodyPr/>
          <a:lstStyle/>
          <a:p>
            <a:r>
              <a:rPr lang="cs-CZ" sz="2800" b="1" smtClean="0">
                <a:solidFill>
                  <a:schemeClr val="accent1"/>
                </a:solidFill>
                <a:latin typeface="Calibri" pitchFamily="34" charset="0"/>
              </a:rPr>
              <a:t>Nitrilases in filamentous fungi: a success story</a:t>
            </a:r>
            <a:br>
              <a:rPr lang="cs-CZ" sz="2800" b="1" smtClean="0">
                <a:solidFill>
                  <a:schemeClr val="accent1"/>
                </a:solidFill>
                <a:latin typeface="Calibri" pitchFamily="34" charset="0"/>
              </a:rPr>
            </a:br>
            <a:r>
              <a:rPr lang="cs-CZ" sz="1400" b="1" smtClean="0">
                <a:solidFill>
                  <a:schemeClr val="bg1"/>
                </a:solidFill>
                <a:latin typeface="Calibri" pitchFamily="34" charset="0"/>
              </a:rPr>
              <a:t/>
            </a:r>
            <a:br>
              <a:rPr lang="cs-CZ" sz="1400" b="1" smtClean="0">
                <a:solidFill>
                  <a:schemeClr val="bg1"/>
                </a:solidFill>
                <a:latin typeface="Calibri" pitchFamily="34" charset="0"/>
              </a:rPr>
            </a:br>
            <a:r>
              <a:rPr lang="cs-CZ" sz="2800" b="1" smtClean="0">
                <a:solidFill>
                  <a:schemeClr val="accent1"/>
                </a:solidFill>
                <a:latin typeface="Calibri" pitchFamily="34" charset="0"/>
              </a:rPr>
              <a:t> </a:t>
            </a:r>
            <a:r>
              <a:rPr lang="cs-CZ" sz="2000" i="1" smtClean="0">
                <a:solidFill>
                  <a:schemeClr val="bg1"/>
                </a:solidFill>
                <a:latin typeface="Calibri" pitchFamily="34" charset="0"/>
              </a:rPr>
              <a:t>prior to our study:</a:t>
            </a:r>
            <a:r>
              <a:rPr lang="cs-CZ" sz="2800" b="1" smtClean="0">
                <a:solidFill>
                  <a:schemeClr val="accent1"/>
                </a:solidFill>
                <a:latin typeface="Calibri" pitchFamily="34" charset="0"/>
              </a:rPr>
              <a:t> </a:t>
            </a:r>
            <a:r>
              <a:rPr lang="cs-CZ" sz="2000" b="1" smtClean="0">
                <a:solidFill>
                  <a:schemeClr val="accent1"/>
                </a:solidFill>
                <a:latin typeface="Calibri" pitchFamily="34" charset="0"/>
              </a:rPr>
              <a:t>two fungal nitrilases known</a:t>
            </a:r>
            <a:r>
              <a:rPr lang="cs-CZ" sz="2800" b="1" smtClean="0">
                <a:solidFill>
                  <a:schemeClr val="accent1"/>
                </a:solidFill>
                <a:latin typeface="Calibri" pitchFamily="34" charset="0"/>
              </a:rPr>
              <a:t> </a:t>
            </a:r>
            <a:r>
              <a:rPr lang="cs-CZ" sz="2000" smtClean="0">
                <a:solidFill>
                  <a:schemeClr val="bg1"/>
                </a:solidFill>
                <a:latin typeface="Calibri" pitchFamily="34" charset="0"/>
              </a:rPr>
              <a:t>(not sequenced)</a:t>
            </a:r>
            <a:br>
              <a:rPr lang="cs-CZ" sz="2000" smtClean="0">
                <a:solidFill>
                  <a:schemeClr val="bg1"/>
                </a:solidFill>
                <a:latin typeface="Calibri" pitchFamily="34" charset="0"/>
              </a:rPr>
            </a:br>
            <a:r>
              <a:rPr lang="cs-CZ" sz="2000" smtClean="0">
                <a:solidFill>
                  <a:schemeClr val="bg1"/>
                </a:solidFill>
                <a:latin typeface="Calibri" pitchFamily="34" charset="0"/>
              </a:rPr>
              <a:t> 	 enzyme hyperinduction - sequence determination - database mining </a:t>
            </a:r>
            <a:br>
              <a:rPr lang="cs-CZ" sz="2000" smtClean="0">
                <a:solidFill>
                  <a:schemeClr val="bg1"/>
                </a:solidFill>
                <a:latin typeface="Calibri" pitchFamily="34" charset="0"/>
              </a:rPr>
            </a:br>
            <a:r>
              <a:rPr lang="cs-CZ" sz="2000" smtClean="0">
                <a:solidFill>
                  <a:schemeClr val="bg1"/>
                </a:solidFill>
                <a:latin typeface="Calibri" pitchFamily="34" charset="0"/>
              </a:rPr>
              <a:t>         - overprodution in </a:t>
            </a:r>
            <a:r>
              <a:rPr lang="cs-CZ" sz="2000" i="1" smtClean="0">
                <a:solidFill>
                  <a:schemeClr val="bg1"/>
                </a:solidFill>
                <a:latin typeface="Calibri" pitchFamily="34" charset="0"/>
              </a:rPr>
              <a:t>Escherichia coli </a:t>
            </a:r>
            <a:br>
              <a:rPr lang="cs-CZ" sz="2000" i="1" smtClean="0">
                <a:solidFill>
                  <a:schemeClr val="bg1"/>
                </a:solidFill>
                <a:latin typeface="Calibri" pitchFamily="34" charset="0"/>
              </a:rPr>
            </a:br>
            <a:r>
              <a:rPr lang="cs-CZ" sz="2000" smtClean="0">
                <a:solidFill>
                  <a:schemeClr val="bg1"/>
                </a:solidFill>
                <a:latin typeface="Calibri" pitchFamily="34" charset="0"/>
              </a:rPr>
              <a:t>            </a:t>
            </a:r>
            <a:r>
              <a:rPr lang="cs-CZ" sz="2400" b="1" smtClean="0">
                <a:solidFill>
                  <a:schemeClr val="accent1"/>
                </a:solidFill>
                <a:latin typeface="Calibri" pitchFamily="34" charset="0"/>
              </a:rPr>
              <a:t>over 20 fungal nitrilases characterized </a:t>
            </a:r>
            <a:br>
              <a:rPr lang="cs-CZ" sz="2400" b="1" smtClean="0">
                <a:solidFill>
                  <a:schemeClr val="accent1"/>
                </a:solidFill>
                <a:latin typeface="Calibri" pitchFamily="34" charset="0"/>
              </a:rPr>
            </a:br>
            <a:r>
              <a:rPr lang="cs-CZ" sz="2400" b="1" smtClean="0">
                <a:solidFill>
                  <a:schemeClr val="accent1"/>
                </a:solidFill>
                <a:latin typeface="Calibri" pitchFamily="34" charset="0"/>
              </a:rPr>
              <a:t>                               			</a:t>
            </a:r>
            <a:r>
              <a:rPr lang="cs-CZ" sz="2000" smtClean="0">
                <a:solidFill>
                  <a:schemeClr val="bg1"/>
                </a:solidFill>
                <a:latin typeface="Calibri" pitchFamily="34" charset="0"/>
              </a:rPr>
              <a:t>(from </a:t>
            </a:r>
            <a:r>
              <a:rPr lang="cs-CZ" sz="2000" i="1" smtClean="0">
                <a:solidFill>
                  <a:schemeClr val="bg1"/>
                </a:solidFill>
                <a:latin typeface="Calibri" pitchFamily="34" charset="0"/>
              </a:rPr>
              <a:t>Aspergillus</a:t>
            </a:r>
            <a:r>
              <a:rPr lang="cs-CZ" sz="2000" smtClean="0">
                <a:solidFill>
                  <a:schemeClr val="bg1"/>
                </a:solidFill>
                <a:latin typeface="Calibri" pitchFamily="34" charset="0"/>
              </a:rPr>
              <a:t>, </a:t>
            </a:r>
            <a:r>
              <a:rPr lang="cs-CZ" sz="2000" i="1" smtClean="0">
                <a:solidFill>
                  <a:schemeClr val="bg1"/>
                </a:solidFill>
                <a:latin typeface="Calibri" pitchFamily="34" charset="0"/>
              </a:rPr>
              <a:t>Fusarium</a:t>
            </a:r>
            <a:r>
              <a:rPr lang="cs-CZ" sz="2000" smtClean="0">
                <a:solidFill>
                  <a:schemeClr val="bg1"/>
                </a:solidFill>
                <a:latin typeface="Calibri" pitchFamily="34" charset="0"/>
              </a:rPr>
              <a:t> etc.)</a:t>
            </a:r>
            <a:r>
              <a:rPr lang="cs-CZ" sz="2400" b="1" smtClean="0">
                <a:solidFill>
                  <a:schemeClr val="accent1"/>
                </a:solidFill>
                <a:latin typeface="Calibri" pitchFamily="34" charset="0"/>
              </a:rPr>
              <a:t/>
            </a:r>
            <a:br>
              <a:rPr lang="cs-CZ" sz="2400" b="1" smtClean="0">
                <a:solidFill>
                  <a:schemeClr val="accent1"/>
                </a:solidFill>
                <a:latin typeface="Calibri" pitchFamily="34" charset="0"/>
              </a:rPr>
            </a:br>
            <a:r>
              <a:rPr lang="cs-CZ" sz="1200" b="1" smtClean="0">
                <a:solidFill>
                  <a:schemeClr val="accent1"/>
                </a:solidFill>
                <a:latin typeface="Calibri" pitchFamily="34" charset="0"/>
              </a:rPr>
              <a:t/>
            </a:r>
            <a:br>
              <a:rPr lang="cs-CZ" sz="1200" b="1" smtClean="0">
                <a:solidFill>
                  <a:schemeClr val="accent1"/>
                </a:solidFill>
                <a:latin typeface="Calibri" pitchFamily="34" charset="0"/>
              </a:rPr>
            </a:br>
            <a:r>
              <a:rPr lang="cs-CZ" sz="2000" smtClean="0">
                <a:solidFill>
                  <a:schemeClr val="bg1"/>
                </a:solidFill>
                <a:latin typeface="Calibri" pitchFamily="34" charset="0"/>
              </a:rPr>
              <a:t>cooperations - construction of </a:t>
            </a:r>
            <a:r>
              <a:rPr lang="cs-CZ" sz="2000" b="1" smtClean="0">
                <a:solidFill>
                  <a:srgbClr val="078383"/>
                </a:solidFill>
                <a:latin typeface="Calibri" pitchFamily="34" charset="0"/>
                <a:cs typeface="Arial" charset="0"/>
              </a:rPr>
              <a:t>artificial enzyme variants</a:t>
            </a:r>
            <a:r>
              <a:rPr lang="cs-CZ" sz="2000" smtClean="0">
                <a:solidFill>
                  <a:schemeClr val="bg1"/>
                </a:solidFill>
                <a:latin typeface="Calibri" pitchFamily="34" charset="0"/>
              </a:rPr>
              <a:t> – with </a:t>
            </a:r>
            <a:r>
              <a:rPr lang="cs-CZ" sz="2000" b="1" smtClean="0">
                <a:solidFill>
                  <a:srgbClr val="078383"/>
                </a:solidFill>
                <a:latin typeface="Calibri" pitchFamily="34" charset="0"/>
              </a:rPr>
              <a:t>Univ. Stuttgart</a:t>
            </a: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testing in </a:t>
            </a:r>
            <a:r>
              <a:rPr lang="cs-CZ" sz="2000" b="1" smtClean="0">
                <a:solidFill>
                  <a:srgbClr val="078383"/>
                </a:solidFill>
                <a:latin typeface="Calibri" pitchFamily="34" charset="0"/>
                <a:cs typeface="Arial" charset="0"/>
              </a:rPr>
              <a:t>continuous reactors</a:t>
            </a:r>
            <a:r>
              <a:rPr lang="cs-CZ" sz="2000" smtClean="0">
                <a:solidFill>
                  <a:schemeClr val="bg1"/>
                </a:solidFill>
                <a:latin typeface="Calibri" pitchFamily="34" charset="0"/>
              </a:rPr>
              <a:t> – with </a:t>
            </a:r>
            <a:r>
              <a:rPr lang="cs-CZ" sz="2000" b="1" smtClean="0">
                <a:solidFill>
                  <a:srgbClr val="078383"/>
                </a:solidFill>
                <a:latin typeface="Calibri" pitchFamily="34" charset="0"/>
              </a:rPr>
              <a:t>Univ. L´Aquila</a:t>
            </a: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applications in </a:t>
            </a:r>
            <a:r>
              <a:rPr lang="cs-CZ" sz="2000" b="1" smtClean="0">
                <a:solidFill>
                  <a:srgbClr val="078383"/>
                </a:solidFill>
                <a:latin typeface="Calibri" pitchFamily="34" charset="0"/>
                <a:cs typeface="Arial" charset="0"/>
              </a:rPr>
              <a:t>organic synthesis</a:t>
            </a:r>
            <a:r>
              <a:rPr lang="cs-CZ" sz="2000" smtClean="0">
                <a:solidFill>
                  <a:schemeClr val="bg1"/>
                </a:solidFill>
                <a:latin typeface="Calibri" pitchFamily="34" charset="0"/>
              </a:rPr>
              <a:t> – with </a:t>
            </a:r>
            <a:r>
              <a:rPr lang="cs-CZ" sz="2000" b="1" smtClean="0">
                <a:solidFill>
                  <a:srgbClr val="078383"/>
                </a:solidFill>
                <a:latin typeface="Calibri" pitchFamily="34" charset="0"/>
              </a:rPr>
              <a:t>TU Graz</a:t>
            </a:r>
            <a:r>
              <a:rPr lang="cs-CZ" sz="2000" smtClean="0">
                <a:solidFill>
                  <a:schemeClr val="bg1"/>
                </a:solidFill>
                <a:latin typeface="Calibri" pitchFamily="34" charset="0"/>
              </a:rPr>
              <a:t>, </a:t>
            </a:r>
            <a:r>
              <a:rPr lang="cs-CZ" sz="2000" b="1" smtClean="0">
                <a:solidFill>
                  <a:srgbClr val="078383"/>
                </a:solidFill>
                <a:latin typeface="Calibri" pitchFamily="34" charset="0"/>
              </a:rPr>
              <a:t>Univ. Clermont-Ferrand</a:t>
            </a:r>
            <a:endParaRPr lang="cs-CZ" sz="2000" i="1" smtClean="0">
              <a:solidFill>
                <a:schemeClr val="bg1"/>
              </a:solidFill>
              <a:latin typeface="Calibri" pitchFamily="34" charset="0"/>
            </a:endParaRPr>
          </a:p>
        </p:txBody>
      </p:sp>
      <p:sp>
        <p:nvSpPr>
          <p:cNvPr id="43010" name="AutoShape 29"/>
          <p:cNvSpPr>
            <a:spLocks noChangeArrowheads="1"/>
          </p:cNvSpPr>
          <p:nvPr/>
        </p:nvSpPr>
        <p:spPr bwMode="auto">
          <a:xfrm rot="-5400000">
            <a:off x="1253332" y="1572419"/>
            <a:ext cx="141287" cy="320675"/>
          </a:xfrm>
          <a:prstGeom prst="downArrow">
            <a:avLst>
              <a:gd name="adj1" fmla="val 50000"/>
              <a:gd name="adj2" fmla="val 56742"/>
            </a:avLst>
          </a:prstGeom>
          <a:noFill/>
          <a:ln w="9525">
            <a:solidFill>
              <a:srgbClr val="A50021"/>
            </a:solidFill>
            <a:miter lim="800000"/>
            <a:headEnd/>
            <a:tailEnd/>
          </a:ln>
        </p:spPr>
        <p:txBody>
          <a:bodyPr vert="eaVert" wrap="none" anchor="ctr"/>
          <a:lstStyle/>
          <a:p>
            <a:pPr algn="ctr" defTabSz="914400"/>
            <a:endParaRPr lang="cs-CZ" sz="2400" b="0">
              <a:solidFill>
                <a:schemeClr val="tx1"/>
              </a:solidFill>
              <a:latin typeface="Arial" charset="0"/>
            </a:endParaRPr>
          </a:p>
        </p:txBody>
      </p:sp>
      <p:sp>
        <p:nvSpPr>
          <p:cNvPr id="43011" name="AutoShape 29"/>
          <p:cNvSpPr>
            <a:spLocks noChangeArrowheads="1"/>
          </p:cNvSpPr>
          <p:nvPr/>
        </p:nvSpPr>
        <p:spPr bwMode="auto">
          <a:xfrm rot="-5400000">
            <a:off x="1301750" y="2155825"/>
            <a:ext cx="230188" cy="458788"/>
          </a:xfrm>
          <a:prstGeom prst="downArrow">
            <a:avLst>
              <a:gd name="adj1" fmla="val 50000"/>
              <a:gd name="adj2" fmla="val 49828"/>
            </a:avLst>
          </a:prstGeom>
          <a:solidFill>
            <a:srgbClr val="A50021"/>
          </a:solidFill>
          <a:ln w="9525">
            <a:solidFill>
              <a:srgbClr val="A50021"/>
            </a:solidFill>
            <a:miter lim="800000"/>
            <a:headEnd/>
            <a:tailEnd/>
          </a:ln>
        </p:spPr>
        <p:txBody>
          <a:bodyPr vert="eaVert" wrap="none" anchor="ctr"/>
          <a:lstStyle/>
          <a:p>
            <a:pPr algn="ctr" defTabSz="914400"/>
            <a:endParaRPr lang="cs-CZ" sz="2400" b="0">
              <a:solidFill>
                <a:schemeClr val="tx1"/>
              </a:solidFill>
              <a:latin typeface="Arial" charset="0"/>
            </a:endParaRPr>
          </a:p>
        </p:txBody>
      </p:sp>
      <p:sp>
        <p:nvSpPr>
          <p:cNvPr id="43012" name="Text Box 8"/>
          <p:cNvSpPr txBox="1">
            <a:spLocks noChangeArrowheads="1"/>
          </p:cNvSpPr>
          <p:nvPr/>
        </p:nvSpPr>
        <p:spPr bwMode="auto">
          <a:xfrm>
            <a:off x="1011238" y="4235450"/>
            <a:ext cx="6870700" cy="1797050"/>
          </a:xfrm>
          <a:prstGeom prst="rect">
            <a:avLst/>
          </a:prstGeom>
          <a:noFill/>
          <a:ln w="9525">
            <a:noFill/>
            <a:miter lim="800000"/>
            <a:headEnd/>
            <a:tailEnd/>
          </a:ln>
        </p:spPr>
        <p:txBody>
          <a:bodyPr>
            <a:spAutoFit/>
          </a:bodyPr>
          <a:lstStyle/>
          <a:p>
            <a:pPr defTabSz="914400"/>
            <a:r>
              <a:rPr lang="cs-CZ" sz="1600">
                <a:solidFill>
                  <a:srgbClr val="078383"/>
                </a:solidFill>
                <a:latin typeface="Calibri" pitchFamily="34" charset="0"/>
              </a:rPr>
              <a:t>JOINT PUBLICATIONS</a:t>
            </a:r>
          </a:p>
          <a:p>
            <a:pPr defTabSz="914400">
              <a:buFontTx/>
              <a:buChar char="•"/>
            </a:pPr>
            <a:r>
              <a:rPr lang="cs-CZ" sz="1100">
                <a:latin typeface="Calibri" pitchFamily="34" charset="0"/>
              </a:rPr>
              <a:t> </a:t>
            </a:r>
            <a:r>
              <a:rPr lang="en-GB" sz="1200">
                <a:solidFill>
                  <a:schemeClr val="bg1"/>
                </a:solidFill>
                <a:latin typeface="Calibri" pitchFamily="34" charset="0"/>
              </a:rPr>
              <a:t>Šnajdrová R</a:t>
            </a:r>
            <a:r>
              <a:rPr lang="cs-CZ" sz="1200">
                <a:solidFill>
                  <a:schemeClr val="bg1"/>
                </a:solidFill>
                <a:latin typeface="Calibri" pitchFamily="34" charset="0"/>
              </a:rPr>
              <a:t>, Mylerová V, Crestia D,</a:t>
            </a:r>
            <a:r>
              <a:rPr lang="en-GB" sz="1200">
                <a:solidFill>
                  <a:schemeClr val="bg1"/>
                </a:solidFill>
                <a:latin typeface="Calibri" pitchFamily="34" charset="0"/>
              </a:rPr>
              <a:t> </a:t>
            </a:r>
            <a:r>
              <a:rPr lang="cs-CZ" sz="1200">
                <a:solidFill>
                  <a:schemeClr val="bg1"/>
                </a:solidFill>
                <a:latin typeface="Calibri" pitchFamily="34" charset="0"/>
              </a:rPr>
              <a:t>Nikolaou K, … Martínková L,</a:t>
            </a:r>
            <a:r>
              <a:rPr lang="cs-CZ" sz="1200">
                <a:latin typeface="Calibri" pitchFamily="34" charset="0"/>
              </a:rPr>
              <a:t> </a:t>
            </a:r>
            <a:r>
              <a:rPr lang="en-GB" sz="1200">
                <a:solidFill>
                  <a:schemeClr val="accent1"/>
                </a:solidFill>
                <a:latin typeface="Calibri" pitchFamily="34" charset="0"/>
              </a:rPr>
              <a:t>2004</a:t>
            </a:r>
            <a:r>
              <a:rPr lang="en-GB" sz="1200">
                <a:latin typeface="Calibri" pitchFamily="34" charset="0"/>
              </a:rPr>
              <a:t>. </a:t>
            </a:r>
            <a:r>
              <a:rPr lang="en-GB" sz="1200" i="1">
                <a:solidFill>
                  <a:srgbClr val="078383"/>
                </a:solidFill>
                <a:latin typeface="Calibri" pitchFamily="34" charset="0"/>
              </a:rPr>
              <a:t>J Mol Catal B-Enz</a:t>
            </a:r>
            <a:r>
              <a:rPr lang="en-GB" sz="1200" i="1">
                <a:latin typeface="Calibri" pitchFamily="34" charset="0"/>
              </a:rPr>
              <a:t> </a:t>
            </a:r>
            <a:r>
              <a:rPr lang="en-GB" sz="1200">
                <a:solidFill>
                  <a:srgbClr val="078383"/>
                </a:solidFill>
                <a:latin typeface="Calibri" pitchFamily="34" charset="0"/>
              </a:rPr>
              <a:t>29</a:t>
            </a:r>
            <a:r>
              <a:rPr lang="cs-CZ" sz="1200">
                <a:solidFill>
                  <a:srgbClr val="078383"/>
                </a:solidFill>
                <a:latin typeface="Calibri" pitchFamily="34" charset="0"/>
              </a:rPr>
              <a:t>, </a:t>
            </a:r>
            <a:r>
              <a:rPr lang="en-GB" sz="1200">
                <a:solidFill>
                  <a:srgbClr val="078383"/>
                </a:solidFill>
                <a:latin typeface="Calibri" pitchFamily="34" charset="0"/>
              </a:rPr>
              <a:t>227</a:t>
            </a:r>
            <a:r>
              <a:rPr lang="cs-CZ" sz="1200">
                <a:solidFill>
                  <a:srgbClr val="078383"/>
                </a:solidFill>
                <a:latin typeface="Calibri" pitchFamily="34" charset="0"/>
              </a:rPr>
              <a:t>-232</a:t>
            </a:r>
          </a:p>
          <a:p>
            <a:pPr defTabSz="914400">
              <a:buFontTx/>
              <a:buChar char="•"/>
            </a:pPr>
            <a:r>
              <a:rPr lang="cs-CZ" sz="1200">
                <a:solidFill>
                  <a:schemeClr val="bg1"/>
                </a:solidFill>
                <a:latin typeface="Calibri" pitchFamily="34" charset="0"/>
              </a:rPr>
              <a:t> Winkler M, Martínková L, … Klempier N,</a:t>
            </a:r>
            <a:r>
              <a:rPr lang="cs-CZ" sz="1200">
                <a:latin typeface="Calibri" pitchFamily="34" charset="0"/>
              </a:rPr>
              <a:t> </a:t>
            </a:r>
            <a:r>
              <a:rPr lang="cs-CZ" sz="1200">
                <a:solidFill>
                  <a:schemeClr val="accent1"/>
                </a:solidFill>
                <a:latin typeface="Calibri" pitchFamily="34" charset="0"/>
              </a:rPr>
              <a:t>2009</a:t>
            </a:r>
            <a:r>
              <a:rPr lang="cs-CZ" sz="1200">
                <a:latin typeface="Calibri" pitchFamily="34" charset="0"/>
              </a:rPr>
              <a:t>. </a:t>
            </a:r>
            <a:r>
              <a:rPr lang="cs-CZ" sz="1200" i="1">
                <a:solidFill>
                  <a:srgbClr val="078383"/>
                </a:solidFill>
                <a:latin typeface="Calibri" pitchFamily="34" charset="0"/>
              </a:rPr>
              <a:t>Tetrahedron </a:t>
            </a:r>
            <a:r>
              <a:rPr lang="cs-CZ" sz="1200">
                <a:solidFill>
                  <a:srgbClr val="078383"/>
                </a:solidFill>
                <a:latin typeface="Calibri" pitchFamily="34" charset="0"/>
              </a:rPr>
              <a:t>61, 4249-4260</a:t>
            </a:r>
            <a:r>
              <a:rPr lang="cs-CZ" sz="1200">
                <a:solidFill>
                  <a:schemeClr val="bg1"/>
                </a:solidFill>
                <a:latin typeface="Calibri" pitchFamily="34" charset="0"/>
              </a:rPr>
              <a:t> </a:t>
            </a:r>
          </a:p>
          <a:p>
            <a:pPr defTabSz="914400">
              <a:buFontTx/>
              <a:buChar char="•"/>
            </a:pPr>
            <a:r>
              <a:rPr lang="cs-CZ" sz="1200">
                <a:solidFill>
                  <a:schemeClr val="bg1"/>
                </a:solidFill>
                <a:latin typeface="Calibri" pitchFamily="34" charset="0"/>
              </a:rPr>
              <a:t> Martínková L, … Malandra A, Cantarella M</a:t>
            </a:r>
            <a:r>
              <a:rPr lang="cs-CZ" sz="1200">
                <a:latin typeface="Calibri" pitchFamily="34" charset="0"/>
              </a:rPr>
              <a:t>, </a:t>
            </a:r>
            <a:r>
              <a:rPr lang="en-GB" sz="1200">
                <a:solidFill>
                  <a:schemeClr val="accent1"/>
                </a:solidFill>
                <a:latin typeface="Calibri" pitchFamily="34" charset="0"/>
              </a:rPr>
              <a:t>200</a:t>
            </a:r>
            <a:r>
              <a:rPr lang="cs-CZ" sz="1200">
                <a:solidFill>
                  <a:schemeClr val="accent1"/>
                </a:solidFill>
                <a:latin typeface="Calibri" pitchFamily="34" charset="0"/>
              </a:rPr>
              <a:t>9</a:t>
            </a:r>
            <a:r>
              <a:rPr lang="en-GB" sz="1200">
                <a:latin typeface="Calibri" pitchFamily="34" charset="0"/>
              </a:rPr>
              <a:t>. </a:t>
            </a:r>
            <a:r>
              <a:rPr lang="cs-CZ" sz="1200" i="1">
                <a:solidFill>
                  <a:srgbClr val="078383"/>
                </a:solidFill>
                <a:latin typeface="Calibri" pitchFamily="34" charset="0"/>
              </a:rPr>
              <a:t>Biotechnol Adv</a:t>
            </a:r>
            <a:r>
              <a:rPr lang="en-GB" sz="1200" i="1">
                <a:solidFill>
                  <a:srgbClr val="078383"/>
                </a:solidFill>
                <a:latin typeface="Calibri" pitchFamily="34" charset="0"/>
              </a:rPr>
              <a:t> </a:t>
            </a:r>
            <a:r>
              <a:rPr lang="cs-CZ" sz="1200">
                <a:solidFill>
                  <a:srgbClr val="078383"/>
                </a:solidFill>
                <a:latin typeface="Calibri" pitchFamily="34" charset="0"/>
              </a:rPr>
              <a:t>27, 661-670</a:t>
            </a:r>
          </a:p>
          <a:p>
            <a:pPr algn="just" defTabSz="914400">
              <a:buFontTx/>
              <a:buChar char="•"/>
            </a:pPr>
            <a:r>
              <a:rPr lang="cs-CZ" sz="1200">
                <a:latin typeface="Calibri" pitchFamily="34" charset="0"/>
              </a:rPr>
              <a:t> </a:t>
            </a:r>
            <a:r>
              <a:rPr lang="cs-CZ" sz="1200">
                <a:solidFill>
                  <a:schemeClr val="bg1"/>
                </a:solidFill>
                <a:latin typeface="Calibri" pitchFamily="34" charset="0"/>
              </a:rPr>
              <a:t>Malandra A, Cantarella M, … Martínková L,</a:t>
            </a:r>
            <a:r>
              <a:rPr lang="cs-CZ" sz="1200">
                <a:latin typeface="Calibri" pitchFamily="34" charset="0"/>
              </a:rPr>
              <a:t> </a:t>
            </a:r>
            <a:r>
              <a:rPr lang="en-GB" sz="1200">
                <a:solidFill>
                  <a:schemeClr val="accent1"/>
                </a:solidFill>
                <a:latin typeface="Calibri" pitchFamily="34" charset="0"/>
              </a:rPr>
              <a:t>200</a:t>
            </a:r>
            <a:r>
              <a:rPr lang="cs-CZ" sz="1200">
                <a:solidFill>
                  <a:schemeClr val="accent1"/>
                </a:solidFill>
                <a:latin typeface="Calibri" pitchFamily="34" charset="0"/>
              </a:rPr>
              <a:t>9</a:t>
            </a:r>
            <a:r>
              <a:rPr lang="en-GB" sz="1200">
                <a:latin typeface="Calibri" pitchFamily="34" charset="0"/>
              </a:rPr>
              <a:t>. </a:t>
            </a:r>
            <a:r>
              <a:rPr lang="cs-CZ" sz="1200" i="1">
                <a:solidFill>
                  <a:srgbClr val="078383"/>
                </a:solidFill>
                <a:latin typeface="Calibri" pitchFamily="34" charset="0"/>
              </a:rPr>
              <a:t>Appl Microbiol Biotechnol</a:t>
            </a:r>
            <a:r>
              <a:rPr lang="en-GB" sz="1200" i="1">
                <a:solidFill>
                  <a:srgbClr val="078383"/>
                </a:solidFill>
                <a:latin typeface="Calibri" pitchFamily="34" charset="0"/>
              </a:rPr>
              <a:t> </a:t>
            </a:r>
            <a:r>
              <a:rPr lang="cs-CZ" sz="1200">
                <a:solidFill>
                  <a:srgbClr val="078383"/>
                </a:solidFill>
                <a:latin typeface="Calibri" pitchFamily="34" charset="0"/>
              </a:rPr>
              <a:t>85, 277-284</a:t>
            </a:r>
          </a:p>
          <a:p>
            <a:pPr algn="just" defTabSz="914400">
              <a:buFontTx/>
              <a:buChar char="•"/>
            </a:pPr>
            <a:r>
              <a:rPr lang="cs-CZ" sz="1200">
                <a:latin typeface="Calibri" pitchFamily="34" charset="0"/>
              </a:rPr>
              <a:t> </a:t>
            </a:r>
            <a:r>
              <a:rPr lang="cs-CZ" sz="1200">
                <a:solidFill>
                  <a:schemeClr val="bg1"/>
                </a:solidFill>
                <a:latin typeface="Calibri" pitchFamily="34" charset="0"/>
              </a:rPr>
              <a:t>Winkler M, … Klempier N, Martínková L,</a:t>
            </a:r>
            <a:r>
              <a:rPr lang="cs-CZ" sz="1200">
                <a:latin typeface="Calibri" pitchFamily="34" charset="0"/>
              </a:rPr>
              <a:t> </a:t>
            </a:r>
            <a:r>
              <a:rPr lang="cs-CZ" sz="1200">
                <a:solidFill>
                  <a:schemeClr val="accent1"/>
                </a:solidFill>
                <a:latin typeface="Calibri" pitchFamily="34" charset="0"/>
              </a:rPr>
              <a:t>2009</a:t>
            </a:r>
            <a:r>
              <a:rPr lang="cs-CZ" sz="1200">
                <a:latin typeface="Calibri" pitchFamily="34" charset="0"/>
              </a:rPr>
              <a:t>. </a:t>
            </a:r>
            <a:r>
              <a:rPr lang="en-GB" sz="1200" i="1">
                <a:solidFill>
                  <a:srgbClr val="078383"/>
                </a:solidFill>
                <a:latin typeface="Calibri" pitchFamily="34" charset="0"/>
              </a:rPr>
              <a:t>J Mol Catal B-Enz</a:t>
            </a:r>
            <a:r>
              <a:rPr lang="cs-CZ" sz="1200" i="1">
                <a:solidFill>
                  <a:srgbClr val="078383"/>
                </a:solidFill>
                <a:latin typeface="Calibri" pitchFamily="34" charset="0"/>
              </a:rPr>
              <a:t> </a:t>
            </a:r>
            <a:r>
              <a:rPr lang="cs-CZ" sz="1200">
                <a:solidFill>
                  <a:srgbClr val="078383"/>
                </a:solidFill>
                <a:latin typeface="Calibri" pitchFamily="34" charset="0"/>
              </a:rPr>
              <a:t>59, 243-247</a:t>
            </a:r>
          </a:p>
          <a:p>
            <a:pPr algn="just" defTabSz="914400">
              <a:buFontTx/>
              <a:buChar char="•"/>
            </a:pPr>
            <a:r>
              <a:rPr lang="cs-CZ" sz="1200">
                <a:latin typeface="Calibri" pitchFamily="34" charset="0"/>
              </a:rPr>
              <a:t> </a:t>
            </a:r>
            <a:r>
              <a:rPr lang="cs-CZ" sz="1200">
                <a:solidFill>
                  <a:schemeClr val="bg1"/>
                </a:solidFill>
                <a:latin typeface="Calibri" pitchFamily="34" charset="0"/>
              </a:rPr>
              <a:t>Pet</a:t>
            </a:r>
            <a:r>
              <a:rPr lang="cs-CZ" sz="1000">
                <a:solidFill>
                  <a:schemeClr val="bg1"/>
                </a:solidFill>
                <a:latin typeface="Calibri" pitchFamily="34" charset="0"/>
              </a:rPr>
              <a:t>ř</a:t>
            </a:r>
            <a:r>
              <a:rPr lang="cs-CZ" sz="1200">
                <a:solidFill>
                  <a:schemeClr val="bg1"/>
                </a:solidFill>
                <a:latin typeface="Calibri" pitchFamily="34" charset="0"/>
              </a:rPr>
              <a:t>í</a:t>
            </a:r>
            <a:r>
              <a:rPr lang="cs-CZ" sz="1000">
                <a:solidFill>
                  <a:schemeClr val="bg1"/>
                </a:solidFill>
                <a:latin typeface="Calibri" pitchFamily="34" charset="0"/>
              </a:rPr>
              <a:t>č</a:t>
            </a:r>
            <a:r>
              <a:rPr lang="cs-CZ" sz="1200">
                <a:solidFill>
                  <a:schemeClr val="bg1"/>
                </a:solidFill>
                <a:latin typeface="Calibri" pitchFamily="34" charset="0"/>
              </a:rPr>
              <a:t>ková A, Sosedov A, … Stolz A, Martínková L,</a:t>
            </a:r>
            <a:r>
              <a:rPr lang="cs-CZ" sz="1200">
                <a:latin typeface="Calibri" pitchFamily="34" charset="0"/>
              </a:rPr>
              <a:t> </a:t>
            </a:r>
            <a:r>
              <a:rPr lang="cs-CZ" sz="1200">
                <a:solidFill>
                  <a:schemeClr val="accent1"/>
                </a:solidFill>
                <a:latin typeface="Calibri" pitchFamily="34" charset="0"/>
              </a:rPr>
              <a:t>2012</a:t>
            </a:r>
            <a:r>
              <a:rPr lang="cs-CZ" sz="1200">
                <a:latin typeface="Calibri" pitchFamily="34" charset="0"/>
              </a:rPr>
              <a:t>. </a:t>
            </a:r>
            <a:r>
              <a:rPr lang="en-GB" sz="1200" i="1">
                <a:solidFill>
                  <a:srgbClr val="078383"/>
                </a:solidFill>
                <a:latin typeface="Calibri" pitchFamily="34" charset="0"/>
              </a:rPr>
              <a:t>J Mol Catal B-Enz</a:t>
            </a:r>
            <a:r>
              <a:rPr lang="cs-CZ" sz="1200" i="1">
                <a:solidFill>
                  <a:srgbClr val="078383"/>
                </a:solidFill>
                <a:latin typeface="Calibri" pitchFamily="34" charset="0"/>
              </a:rPr>
              <a:t> </a:t>
            </a:r>
            <a:r>
              <a:rPr lang="cs-CZ" sz="1200">
                <a:solidFill>
                  <a:srgbClr val="078383"/>
                </a:solidFill>
                <a:latin typeface="Calibri" pitchFamily="34" charset="0"/>
              </a:rPr>
              <a:t>77, 74-80</a:t>
            </a:r>
          </a:p>
          <a:p>
            <a:pPr algn="just" defTabSz="914400">
              <a:buFontTx/>
              <a:buChar char="•"/>
            </a:pPr>
            <a:r>
              <a:rPr lang="cs-CZ" sz="1200">
                <a:latin typeface="Calibri" pitchFamily="34" charset="0"/>
              </a:rPr>
              <a:t> </a:t>
            </a:r>
            <a:r>
              <a:rPr lang="cs-CZ" sz="1200">
                <a:solidFill>
                  <a:schemeClr val="bg1"/>
                </a:solidFill>
                <a:latin typeface="Calibri" pitchFamily="34" charset="0"/>
              </a:rPr>
              <a:t>Kaplan O, … Pasquarelli F, … Martínková L,</a:t>
            </a:r>
            <a:r>
              <a:rPr lang="cs-CZ" sz="1200">
                <a:latin typeface="Calibri" pitchFamily="34" charset="0"/>
              </a:rPr>
              <a:t> </a:t>
            </a:r>
            <a:r>
              <a:rPr lang="cs-CZ" sz="1200">
                <a:solidFill>
                  <a:schemeClr val="accent1"/>
                </a:solidFill>
                <a:latin typeface="Calibri" pitchFamily="34" charset="0"/>
              </a:rPr>
              <a:t>2013</a:t>
            </a:r>
            <a:r>
              <a:rPr lang="cs-CZ" sz="1200">
                <a:latin typeface="Calibri" pitchFamily="34" charset="0"/>
              </a:rPr>
              <a:t>. </a:t>
            </a:r>
            <a:r>
              <a:rPr lang="en-GB" sz="1200" i="1">
                <a:solidFill>
                  <a:srgbClr val="078383"/>
                </a:solidFill>
                <a:latin typeface="Calibri" pitchFamily="34" charset="0"/>
              </a:rPr>
              <a:t>Mol</a:t>
            </a:r>
            <a:r>
              <a:rPr lang="cs-CZ" sz="1200" i="1">
                <a:solidFill>
                  <a:srgbClr val="078383"/>
                </a:solidFill>
                <a:latin typeface="Calibri" pitchFamily="34" charset="0"/>
              </a:rPr>
              <a:t> Biotechnol </a:t>
            </a:r>
            <a:r>
              <a:rPr lang="cs-CZ" sz="1200">
                <a:solidFill>
                  <a:srgbClr val="078383"/>
                </a:solidFill>
                <a:latin typeface="Calibri" pitchFamily="34" charset="0"/>
              </a:rPr>
              <a:t>154, 996-1003</a:t>
            </a:r>
          </a:p>
          <a:p>
            <a:pPr algn="just" defTabSz="914400">
              <a:buFontTx/>
              <a:buChar char="•"/>
            </a:pPr>
            <a:r>
              <a:rPr lang="cs-CZ" sz="1200">
                <a:latin typeface="Calibri" pitchFamily="34" charset="0"/>
              </a:rPr>
              <a:t> </a:t>
            </a:r>
            <a:r>
              <a:rPr lang="cs-CZ" sz="1200">
                <a:solidFill>
                  <a:schemeClr val="bg1"/>
                </a:solidFill>
                <a:latin typeface="Calibri" pitchFamily="34" charset="0"/>
              </a:rPr>
              <a:t>Rinágelová A, … Pasquarelli F, Cantarella M, Martínková L,</a:t>
            </a:r>
            <a:r>
              <a:rPr lang="cs-CZ" sz="1200">
                <a:latin typeface="Calibri" pitchFamily="34" charset="0"/>
              </a:rPr>
              <a:t> </a:t>
            </a:r>
            <a:r>
              <a:rPr lang="cs-CZ" sz="1200">
                <a:solidFill>
                  <a:schemeClr val="accent1"/>
                </a:solidFill>
                <a:latin typeface="Calibri" pitchFamily="34" charset="0"/>
              </a:rPr>
              <a:t>2014</a:t>
            </a:r>
            <a:r>
              <a:rPr lang="cs-CZ" sz="1200">
                <a:latin typeface="Calibri" pitchFamily="34" charset="0"/>
              </a:rPr>
              <a:t>. </a:t>
            </a:r>
            <a:r>
              <a:rPr lang="cs-CZ" sz="1200" i="1">
                <a:solidFill>
                  <a:srgbClr val="078383"/>
                </a:solidFill>
                <a:latin typeface="Calibri" pitchFamily="34" charset="0"/>
              </a:rPr>
              <a:t>Proc Biochem </a:t>
            </a:r>
            <a:r>
              <a:rPr lang="cs-CZ" sz="1200">
                <a:solidFill>
                  <a:srgbClr val="078383"/>
                </a:solidFill>
                <a:latin typeface="Calibri" pitchFamily="34" charset="0"/>
              </a:rPr>
              <a:t>49, 445-450</a:t>
            </a:r>
          </a:p>
        </p:txBody>
      </p:sp>
      <p:pic>
        <p:nvPicPr>
          <p:cNvPr id="43013" name="Picture 3"/>
          <p:cNvPicPr>
            <a:picLocks noChangeAspect="1" noChangeArrowheads="1"/>
          </p:cNvPicPr>
          <p:nvPr/>
        </p:nvPicPr>
        <p:blipFill>
          <a:blip r:embed="rId3"/>
          <a:srcRect/>
          <a:stretch>
            <a:fillRect/>
          </a:stretch>
        </p:blipFill>
        <p:spPr bwMode="auto">
          <a:xfrm>
            <a:off x="8853488" y="1050925"/>
            <a:ext cx="1535112" cy="1558925"/>
          </a:xfrm>
          <a:prstGeom prst="rect">
            <a:avLst/>
          </a:prstGeom>
          <a:noFill/>
          <a:ln w="9525">
            <a:noFill/>
            <a:miter lim="800000"/>
            <a:headEnd/>
            <a:tailEnd/>
          </a:ln>
        </p:spPr>
      </p:pic>
      <p:sp>
        <p:nvSpPr>
          <p:cNvPr id="43014" name="Rectangle 27"/>
          <p:cNvSpPr>
            <a:spLocks noChangeArrowheads="1"/>
          </p:cNvSpPr>
          <p:nvPr/>
        </p:nvSpPr>
        <p:spPr bwMode="auto">
          <a:xfrm>
            <a:off x="8893175" y="2641600"/>
            <a:ext cx="2525713" cy="396875"/>
          </a:xfrm>
          <a:prstGeom prst="rect">
            <a:avLst/>
          </a:prstGeom>
          <a:noFill/>
          <a:ln w="9525">
            <a:noFill/>
            <a:miter lim="800000"/>
            <a:headEnd/>
            <a:tailEnd/>
          </a:ln>
        </p:spPr>
        <p:txBody>
          <a:bodyPr>
            <a:spAutoFit/>
          </a:bodyPr>
          <a:lstStyle/>
          <a:p>
            <a:pPr defTabSz="914400"/>
            <a:r>
              <a:rPr lang="cs-CZ" sz="1000" i="1">
                <a:solidFill>
                  <a:schemeClr val="bg1"/>
                </a:solidFill>
              </a:rPr>
              <a:t>Aspergillus niger</a:t>
            </a:r>
            <a:r>
              <a:rPr lang="cs-CZ" sz="1000" b="0">
                <a:solidFill>
                  <a:schemeClr val="bg1"/>
                </a:solidFill>
              </a:rPr>
              <a:t> </a:t>
            </a:r>
            <a:r>
              <a:rPr lang="cs-CZ" sz="1000" b="0">
                <a:solidFill>
                  <a:schemeClr val="bg1"/>
                </a:solidFill>
                <a:latin typeface="Arial" charset="0"/>
              </a:rPr>
              <a:t/>
            </a:r>
            <a:br>
              <a:rPr lang="cs-CZ" sz="1000" b="0">
                <a:solidFill>
                  <a:schemeClr val="bg1"/>
                </a:solidFill>
                <a:latin typeface="Arial" charset="0"/>
              </a:rPr>
            </a:br>
            <a:r>
              <a:rPr lang="cs-CZ" sz="1000" b="0">
                <a:solidFill>
                  <a:schemeClr val="bg1"/>
                </a:solidFill>
              </a:rPr>
              <a:t>(MicrobeWiki)</a:t>
            </a:r>
          </a:p>
        </p:txBody>
      </p:sp>
      <p:pic>
        <p:nvPicPr>
          <p:cNvPr id="43015" name="Picture 16"/>
          <p:cNvPicPr>
            <a:picLocks noChangeAspect="1" noChangeArrowheads="1"/>
          </p:cNvPicPr>
          <p:nvPr/>
        </p:nvPicPr>
        <p:blipFill>
          <a:blip r:embed="rId4"/>
          <a:srcRect/>
          <a:stretch>
            <a:fillRect/>
          </a:stretch>
        </p:blipFill>
        <p:spPr bwMode="auto">
          <a:xfrm>
            <a:off x="8240713" y="4271963"/>
            <a:ext cx="2079625" cy="1557337"/>
          </a:xfrm>
          <a:prstGeom prst="rect">
            <a:avLst/>
          </a:prstGeom>
          <a:noFill/>
          <a:ln w="9525">
            <a:noFill/>
            <a:miter lim="800000"/>
            <a:headEnd/>
            <a:tailEnd/>
          </a:ln>
        </p:spPr>
      </p:pic>
      <p:sp>
        <p:nvSpPr>
          <p:cNvPr id="43016" name="Rectangle 27"/>
          <p:cNvSpPr>
            <a:spLocks noChangeArrowheads="1"/>
          </p:cNvSpPr>
          <p:nvPr/>
        </p:nvSpPr>
        <p:spPr bwMode="auto">
          <a:xfrm>
            <a:off x="8248650" y="5851525"/>
            <a:ext cx="2466975" cy="244475"/>
          </a:xfrm>
          <a:prstGeom prst="rect">
            <a:avLst/>
          </a:prstGeom>
          <a:noFill/>
          <a:ln w="9525">
            <a:noFill/>
            <a:miter lim="800000"/>
            <a:headEnd/>
            <a:tailEnd/>
          </a:ln>
        </p:spPr>
        <p:txBody>
          <a:bodyPr>
            <a:spAutoFit/>
          </a:bodyPr>
          <a:lstStyle/>
          <a:p>
            <a:pPr defTabSz="914400"/>
            <a:r>
              <a:rPr lang="cs-CZ" sz="1000" i="1">
                <a:solidFill>
                  <a:schemeClr val="bg1"/>
                </a:solidFill>
              </a:rPr>
              <a:t>Fusarium </a:t>
            </a:r>
            <a:r>
              <a:rPr lang="cs-CZ" sz="1000">
                <a:solidFill>
                  <a:schemeClr val="bg1"/>
                </a:solidFill>
              </a:rPr>
              <a:t>sp.</a:t>
            </a:r>
            <a:r>
              <a:rPr lang="cs-CZ" sz="1000" i="1">
                <a:solidFill>
                  <a:schemeClr val="bg1"/>
                </a:solidFill>
              </a:rPr>
              <a:t> </a:t>
            </a:r>
            <a:r>
              <a:rPr lang="cs-CZ" sz="1000" b="0">
                <a:solidFill>
                  <a:schemeClr val="bg1"/>
                </a:solidFill>
              </a:rPr>
              <a:t>(vetbook.com)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Nadpis 1"/>
          <p:cNvSpPr>
            <a:spLocks noGrp="1"/>
          </p:cNvSpPr>
          <p:nvPr>
            <p:ph type="title" idx="4294967295"/>
          </p:nvPr>
        </p:nvSpPr>
        <p:spPr>
          <a:xfrm>
            <a:off x="827088" y="227013"/>
            <a:ext cx="11110912" cy="1400175"/>
          </a:xfrm>
        </p:spPr>
        <p:txBody>
          <a:bodyPr/>
          <a:lstStyle/>
          <a:p>
            <a:r>
              <a:rPr lang="cs-CZ" sz="900" b="1" smtClean="0">
                <a:solidFill>
                  <a:schemeClr val="accent1"/>
                </a:solidFill>
                <a:latin typeface="Arial" charset="0"/>
              </a:rPr>
              <a:t/>
            </a:r>
            <a:br>
              <a:rPr lang="cs-CZ" sz="900" b="1" smtClean="0">
                <a:solidFill>
                  <a:schemeClr val="accent1"/>
                </a:solidFill>
                <a:latin typeface="Arial" charset="0"/>
              </a:rPr>
            </a:br>
            <a:r>
              <a:rPr lang="cs-CZ" sz="4000" b="1" smtClean="0">
                <a:solidFill>
                  <a:schemeClr val="accent1"/>
                </a:solidFill>
                <a:latin typeface="Calibri" pitchFamily="34" charset="0"/>
              </a:rPr>
              <a:t>CM1003</a:t>
            </a:r>
            <a:r>
              <a:rPr lang="cs-CZ" sz="3200" b="1" smtClean="0">
                <a:solidFill>
                  <a:schemeClr val="accent1"/>
                </a:solidFill>
                <a:latin typeface="Calibri" pitchFamily="34" charset="0"/>
              </a:rPr>
              <a:t> </a:t>
            </a:r>
            <a:r>
              <a:rPr lang="en-US" sz="3200" b="1" smtClean="0">
                <a:solidFill>
                  <a:schemeClr val="bg1"/>
                </a:solidFill>
                <a:latin typeface="Calibri" pitchFamily="34" charset="0"/>
              </a:rPr>
              <a:t>2011-2015</a:t>
            </a:r>
            <a:r>
              <a:rPr lang="cs-CZ" sz="3200" b="1" smtClean="0">
                <a:solidFill>
                  <a:schemeClr val="bg1"/>
                </a:solidFill>
                <a:latin typeface="Calibri" pitchFamily="34" charset="0"/>
              </a:rPr>
              <a:t> </a:t>
            </a:r>
            <a:r>
              <a:rPr lang="en-US" sz="3200" b="1" smtClean="0">
                <a:solidFill>
                  <a:schemeClr val="accent1"/>
                </a:solidFill>
                <a:latin typeface="Calibri" pitchFamily="34" charset="0"/>
              </a:rPr>
              <a:t>Biological oxidation reactions</a:t>
            </a:r>
            <a:r>
              <a:rPr lang="en-US" sz="3200" b="1" smtClean="0">
                <a:solidFill>
                  <a:schemeClr val="bg1"/>
                </a:solidFill>
                <a:latin typeface="Calibri" pitchFamily="34" charset="0"/>
              </a:rPr>
              <a:t> </a:t>
            </a: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en-US" sz="3200" b="1" smtClean="0">
                <a:solidFill>
                  <a:schemeClr val="bg2"/>
                </a:solidFill>
                <a:latin typeface="Calibri" pitchFamily="34" charset="0"/>
              </a:rPr>
              <a:t>─</a:t>
            </a:r>
            <a:r>
              <a:rPr lang="en-US" sz="3200" b="1" smtClean="0">
                <a:solidFill>
                  <a:schemeClr val="bg1"/>
                </a:solidFill>
                <a:latin typeface="Calibri" pitchFamily="34" charset="0"/>
              </a:rPr>
              <a:t> </a:t>
            </a:r>
            <a:r>
              <a:rPr lang="en-US" sz="3200" b="1" smtClean="0">
                <a:solidFill>
                  <a:schemeClr val="bg2"/>
                </a:solidFill>
                <a:latin typeface="Calibri" pitchFamily="34" charset="0"/>
              </a:rPr>
              <a:t>mechanisms and design of new catalysts</a:t>
            </a:r>
            <a:r>
              <a:rPr lang="en-US" sz="3200" b="1" smtClean="0">
                <a:solidFill>
                  <a:schemeClr val="bg1"/>
                </a:solidFill>
                <a:latin typeface="Calibri" pitchFamily="34" charset="0"/>
              </a:rPr>
              <a:t> </a:t>
            </a: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cs-CZ" sz="300" b="1" smtClean="0">
                <a:solidFill>
                  <a:schemeClr val="bg1"/>
                </a:solidFill>
                <a:latin typeface="Calibri" pitchFamily="34" charset="0"/>
              </a:rPr>
              <a:t/>
            </a:r>
            <a:br>
              <a:rPr lang="cs-CZ" sz="300" b="1" smtClean="0">
                <a:solidFill>
                  <a:schemeClr val="bg1"/>
                </a:solidFill>
                <a:latin typeface="Calibri" pitchFamily="34" charset="0"/>
              </a:rPr>
            </a:br>
            <a:r>
              <a:rPr lang="cs-CZ" sz="2400" b="1" smtClean="0">
                <a:solidFill>
                  <a:schemeClr val="bg1"/>
                </a:solidFill>
                <a:latin typeface="Calibri" pitchFamily="34" charset="0"/>
              </a:rPr>
              <a:t>S</a:t>
            </a:r>
            <a:r>
              <a:rPr lang="en-US" sz="2400" b="1" smtClean="0">
                <a:solidFill>
                  <a:schemeClr val="bg1"/>
                </a:solidFill>
                <a:latin typeface="Calibri" pitchFamily="34" charset="0"/>
              </a:rPr>
              <a:t>upported by project:</a:t>
            </a:r>
            <a:r>
              <a:rPr lang="en-US" sz="3200" b="1" smtClean="0">
                <a:solidFill>
                  <a:schemeClr val="bg1"/>
                </a:solidFill>
                <a:latin typeface="Calibri" pitchFamily="34" charset="0"/>
              </a:rPr>
              <a:t> </a:t>
            </a:r>
            <a:r>
              <a:rPr lang="en-US" sz="3200" b="1" smtClean="0">
                <a:solidFill>
                  <a:schemeClr val="accent1"/>
                </a:solidFill>
                <a:latin typeface="Calibri" pitchFamily="34" charset="0"/>
              </a:rPr>
              <a:t>COST LD12049</a:t>
            </a: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en-US" sz="2300" b="1" smtClean="0">
                <a:solidFill>
                  <a:srgbClr val="078383"/>
                </a:solidFill>
                <a:latin typeface="Calibri" pitchFamily="34" charset="0"/>
                <a:cs typeface="Arial" charset="0"/>
              </a:rPr>
              <a:t>Characterization and application of fungal non-heme oxidases</a:t>
            </a:r>
            <a:r>
              <a:rPr lang="cs-CZ" sz="2400" b="1" smtClean="0">
                <a:solidFill>
                  <a:srgbClr val="078383"/>
                </a:solidFill>
                <a:latin typeface="Calibri" pitchFamily="34" charset="0"/>
                <a:cs typeface="Arial" charset="0"/>
              </a:rPr>
              <a:t> </a:t>
            </a:r>
            <a:br>
              <a:rPr lang="cs-CZ" sz="2400" b="1" smtClean="0">
                <a:solidFill>
                  <a:srgbClr val="078383"/>
                </a:solidFill>
                <a:latin typeface="Calibri" pitchFamily="34" charset="0"/>
                <a:cs typeface="Arial" charset="0"/>
              </a:rPr>
            </a:br>
            <a:r>
              <a:rPr lang="cs-CZ" sz="2400" b="1" smtClean="0">
                <a:solidFill>
                  <a:schemeClr val="bg1"/>
                </a:solidFill>
                <a:latin typeface="Calibri" pitchFamily="34" charset="0"/>
              </a:rPr>
              <a:t>(Ministry of Education, CZ; ca. 80,000 </a:t>
            </a:r>
            <a:r>
              <a:rPr lang="en-US" sz="2400" b="1" smtClean="0">
                <a:solidFill>
                  <a:schemeClr val="bg1"/>
                </a:solidFill>
                <a:latin typeface="Calibri" pitchFamily="34" charset="0"/>
              </a:rPr>
              <a:t>€</a:t>
            </a:r>
            <a:r>
              <a:rPr lang="cs-CZ" sz="2400" b="1" smtClean="0">
                <a:solidFill>
                  <a:schemeClr val="bg1"/>
                </a:solidFill>
                <a:latin typeface="Calibri" pitchFamily="34" charset="0"/>
              </a:rPr>
              <a:t>)</a:t>
            </a:r>
            <a:r>
              <a:rPr lang="cs-CZ" sz="2400" smtClean="0">
                <a:latin typeface="Calibri" pitchFamily="34" charset="0"/>
              </a:rPr>
              <a:t> </a:t>
            </a:r>
            <a:r>
              <a:rPr lang="cs-CZ" sz="2400" b="1" smtClean="0">
                <a:solidFill>
                  <a:schemeClr val="bg1"/>
                </a:solidFill>
                <a:latin typeface="Calibri" pitchFamily="34" charset="0"/>
              </a:rPr>
              <a:t/>
            </a:r>
            <a:br>
              <a:rPr lang="cs-CZ" sz="2400" b="1" smtClean="0">
                <a:solidFill>
                  <a:schemeClr val="bg1"/>
                </a:solidFill>
                <a:latin typeface="Calibri" pitchFamily="34" charset="0"/>
              </a:rPr>
            </a:b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800" b="1" smtClean="0">
                <a:solidFill>
                  <a:schemeClr val="bg1"/>
                </a:solidFill>
                <a:latin typeface="Calibri" pitchFamily="34" charset="0"/>
              </a:rPr>
              <a:t/>
            </a:r>
            <a:br>
              <a:rPr lang="cs-CZ" sz="800" b="1" smtClean="0">
                <a:solidFill>
                  <a:schemeClr val="bg1"/>
                </a:solidFill>
                <a:latin typeface="Calibri" pitchFamily="34" charset="0"/>
              </a:rPr>
            </a:br>
            <a:r>
              <a:rPr lang="cs-CZ" sz="2400" b="1" smtClean="0">
                <a:solidFill>
                  <a:schemeClr val="bg1"/>
                </a:solidFill>
                <a:latin typeface="Calibri" pitchFamily="34" charset="0"/>
              </a:rPr>
              <a:t>WG</a:t>
            </a:r>
            <a:r>
              <a:rPr lang="cs-CZ" sz="2400" b="1" smtClean="0">
                <a:solidFill>
                  <a:schemeClr val="bg2"/>
                </a:solidFill>
                <a:latin typeface="Calibri" pitchFamily="34" charset="0"/>
              </a:rPr>
              <a:t> </a:t>
            </a:r>
            <a:r>
              <a:rPr lang="en-US" sz="2100" b="1" smtClean="0">
                <a:solidFill>
                  <a:srgbClr val="078383"/>
                </a:solidFill>
                <a:latin typeface="Calibri" pitchFamily="34" charset="0"/>
                <a:cs typeface="Arial" charset="0"/>
              </a:rPr>
              <a:t>Oxidation of phenols and related substrates by type 3 dicopper sites</a:t>
            </a:r>
            <a:r>
              <a:rPr lang="cs-CZ" sz="2400" b="1" smtClean="0">
                <a:solidFill>
                  <a:schemeClr val="bg2"/>
                </a:solidFill>
                <a:latin typeface="Calibri" pitchFamily="34" charset="0"/>
              </a:rPr>
              <a:t/>
            </a:r>
            <a:br>
              <a:rPr lang="cs-CZ" sz="2400" b="1" smtClean="0">
                <a:solidFill>
                  <a:schemeClr val="bg2"/>
                </a:solidFill>
                <a:latin typeface="Calibri" pitchFamily="34"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2400" u="sng" smtClean="0">
                <a:solidFill>
                  <a:schemeClr val="bg1"/>
                </a:solidFill>
                <a:latin typeface="Calibri" pitchFamily="34" charset="0"/>
              </a:rPr>
              <a:t>Working group meetings</a:t>
            </a:r>
            <a:r>
              <a:rPr lang="cs-CZ" sz="3000" b="1" smtClean="0">
                <a:solidFill>
                  <a:schemeClr val="bg1"/>
                </a:solidFill>
                <a:latin typeface="Calibri" pitchFamily="34" charset="0"/>
              </a:rPr>
              <a:t> </a:t>
            </a:r>
            <a:r>
              <a:rPr lang="cs-CZ" sz="2000" smtClean="0">
                <a:solidFill>
                  <a:schemeClr val="bg1"/>
                </a:solidFill>
                <a:latin typeface="Calibri" pitchFamily="34" charset="0"/>
              </a:rPr>
              <a:t>in conjuction with</a:t>
            </a:r>
            <a:r>
              <a:rPr lang="cs-CZ" sz="2400" smtClean="0">
                <a:solidFill>
                  <a:schemeClr val="bg1"/>
                </a:solidFill>
                <a:latin typeface="Calibri" pitchFamily="34" charset="0"/>
              </a:rPr>
              <a:t> </a:t>
            </a:r>
            <a:r>
              <a:rPr lang="cs-CZ" sz="2400" u="sng" smtClean="0">
                <a:solidFill>
                  <a:schemeClr val="bg1"/>
                </a:solidFill>
                <a:latin typeface="Calibri" pitchFamily="34" charset="0"/>
              </a:rPr>
              <a:t>international symposia</a:t>
            </a:r>
            <a:br>
              <a:rPr lang="cs-CZ" sz="2400" u="sng" smtClean="0">
                <a:solidFill>
                  <a:schemeClr val="bg1"/>
                </a:solidFill>
                <a:latin typeface="Calibri" pitchFamily="34" charset="0"/>
              </a:rPr>
            </a:br>
            <a:r>
              <a:rPr lang="cs-CZ" sz="2200" b="1" smtClean="0">
                <a:solidFill>
                  <a:srgbClr val="078383"/>
                </a:solidFill>
                <a:latin typeface="Calibri" pitchFamily="34" charset="0"/>
                <a:cs typeface="Arial" charset="0"/>
              </a:rPr>
              <a:t>Int. Symposium on Applied Bioinorganic Chemistry</a:t>
            </a:r>
            <a:r>
              <a:rPr lang="cs-CZ" sz="2400" b="1" smtClean="0">
                <a:solidFill>
                  <a:srgbClr val="078383"/>
                </a:solidFill>
                <a:latin typeface="Calibri" pitchFamily="34" charset="0"/>
                <a:cs typeface="Arial" charset="0"/>
              </a:rPr>
              <a:t> </a:t>
            </a:r>
            <a:r>
              <a:rPr lang="cs-CZ" sz="2200" b="1" smtClean="0">
                <a:solidFill>
                  <a:schemeClr val="bg1"/>
                </a:solidFill>
                <a:latin typeface="Calibri" pitchFamily="34" charset="0"/>
                <a:cs typeface="Arial" charset="0"/>
              </a:rPr>
              <a:t>2011</a:t>
            </a:r>
            <a:r>
              <a:rPr lang="cs-CZ" sz="2400" b="1" smtClean="0">
                <a:solidFill>
                  <a:srgbClr val="078383"/>
                </a:solidFill>
                <a:latin typeface="Calibri" pitchFamily="34" charset="0"/>
                <a:cs typeface="Arial" charset="0"/>
              </a:rPr>
              <a:t> </a:t>
            </a:r>
            <a:r>
              <a:rPr lang="cs-CZ" sz="2200" b="1" smtClean="0">
                <a:solidFill>
                  <a:schemeClr val="bg1"/>
                </a:solidFill>
                <a:latin typeface="Calibri" pitchFamily="34" charset="0"/>
                <a:cs typeface="Arial" charset="0"/>
              </a:rPr>
              <a:t>Barcelona</a:t>
            </a:r>
            <a:r>
              <a:rPr lang="cs-CZ" sz="2200" b="1" smtClean="0">
                <a:solidFill>
                  <a:srgbClr val="078383"/>
                </a:solidFill>
                <a:latin typeface="Calibri" pitchFamily="34" charset="0"/>
                <a:cs typeface="Arial" charset="0"/>
              </a:rPr>
              <a:t> </a:t>
            </a:r>
            <a:r>
              <a:rPr lang="cs-CZ" sz="2400" u="sng" smtClean="0">
                <a:solidFill>
                  <a:schemeClr val="bg1"/>
                </a:solidFill>
                <a:latin typeface="Calibri" pitchFamily="34" charset="0"/>
              </a:rPr>
              <a:t/>
            </a:r>
            <a:br>
              <a:rPr lang="cs-CZ" sz="2400" u="sng" smtClean="0">
                <a:solidFill>
                  <a:schemeClr val="bg1"/>
                </a:solidFill>
                <a:latin typeface="Calibri" pitchFamily="34" charset="0"/>
              </a:rPr>
            </a:br>
            <a:r>
              <a:rPr lang="cs-CZ" sz="2200" b="1" smtClean="0">
                <a:solidFill>
                  <a:srgbClr val="078383"/>
                </a:solidFill>
                <a:latin typeface="Calibri" pitchFamily="34" charset="0"/>
                <a:cs typeface="Arial" charset="0"/>
              </a:rPr>
              <a:t>Int. Conference on Bioorganic Chemistry</a:t>
            </a:r>
            <a:r>
              <a:rPr lang="cs-CZ" sz="2400" b="1" smtClean="0">
                <a:solidFill>
                  <a:srgbClr val="078383"/>
                </a:solidFill>
                <a:latin typeface="Calibri" pitchFamily="34" charset="0"/>
                <a:cs typeface="Arial" charset="0"/>
              </a:rPr>
              <a:t> </a:t>
            </a:r>
            <a:r>
              <a:rPr lang="cs-CZ" sz="2200" b="1" smtClean="0">
                <a:solidFill>
                  <a:schemeClr val="bg1"/>
                </a:solidFill>
                <a:latin typeface="Calibri" pitchFamily="34" charset="0"/>
                <a:cs typeface="Arial" charset="0"/>
              </a:rPr>
              <a:t>2013</a:t>
            </a:r>
            <a:r>
              <a:rPr lang="cs-CZ" sz="2400" b="1" smtClean="0">
                <a:solidFill>
                  <a:srgbClr val="078383"/>
                </a:solidFill>
                <a:latin typeface="Calibri" pitchFamily="34" charset="0"/>
                <a:cs typeface="Arial" charset="0"/>
              </a:rPr>
              <a:t> </a:t>
            </a:r>
            <a:r>
              <a:rPr lang="cs-CZ" sz="2200" b="1" smtClean="0">
                <a:solidFill>
                  <a:schemeClr val="bg1"/>
                </a:solidFill>
                <a:latin typeface="Calibri" pitchFamily="34" charset="0"/>
                <a:cs typeface="Arial" charset="0"/>
              </a:rPr>
              <a:t>Grenoble</a:t>
            </a:r>
            <a:br>
              <a:rPr lang="cs-CZ" sz="2200" b="1" smtClean="0">
                <a:solidFill>
                  <a:schemeClr val="bg1"/>
                </a:solidFill>
                <a:latin typeface="Calibri" pitchFamily="34" charset="0"/>
                <a:cs typeface="Arial" charset="0"/>
              </a:rPr>
            </a:br>
            <a:r>
              <a:rPr lang="cs-CZ" sz="1000" smtClean="0">
                <a:solidFill>
                  <a:schemeClr val="bg1"/>
                </a:solidFill>
                <a:latin typeface="Calibri" pitchFamily="34" charset="0"/>
              </a:rPr>
              <a:t>	</a:t>
            </a:r>
            <a:br>
              <a:rPr lang="cs-CZ" sz="1000" smtClean="0">
                <a:solidFill>
                  <a:schemeClr val="bg1"/>
                </a:solidFill>
                <a:latin typeface="Calibri" pitchFamily="34" charset="0"/>
              </a:rPr>
            </a:br>
            <a:r>
              <a:rPr lang="cs-CZ" sz="2400" u="sng" smtClean="0">
                <a:solidFill>
                  <a:schemeClr val="bg1"/>
                </a:solidFill>
                <a:latin typeface="Calibri" pitchFamily="34" charset="0"/>
              </a:rPr>
              <a:t>STSM</a:t>
            </a:r>
            <a:r>
              <a:rPr lang="cs-CZ" sz="2400" smtClean="0">
                <a:solidFill>
                  <a:schemeClr val="bg1"/>
                </a:solidFill>
                <a:latin typeface="Calibri" pitchFamily="34" charset="0"/>
              </a:rPr>
              <a:t> </a:t>
            </a:r>
            <a:r>
              <a:rPr lang="cs-CZ" sz="2200" b="1" smtClean="0">
                <a:solidFill>
                  <a:srgbClr val="078383"/>
                </a:solidFill>
                <a:latin typeface="Calibri" pitchFamily="34" charset="0"/>
                <a:cs typeface="Arial" charset="0"/>
              </a:rPr>
              <a:t>Eva Marková-Böhmová</a:t>
            </a:r>
            <a:r>
              <a:rPr lang="cs-CZ" sz="2400" b="1" smtClean="0">
                <a:solidFill>
                  <a:schemeClr val="bg2"/>
                </a:solidFill>
                <a:latin typeface="Calibri" pitchFamily="34" charset="0"/>
              </a:rPr>
              <a:t> </a:t>
            </a:r>
            <a:r>
              <a:rPr lang="cs-CZ" sz="2200" smtClean="0">
                <a:solidFill>
                  <a:srgbClr val="078383"/>
                </a:solidFill>
                <a:latin typeface="Calibri" pitchFamily="34" charset="0"/>
                <a:cs typeface="Arial" charset="0"/>
              </a:rPr>
              <a:t>from Prague to </a:t>
            </a:r>
            <a:r>
              <a:rPr lang="cs-CZ" sz="2200" b="1" smtClean="0">
                <a:solidFill>
                  <a:schemeClr val="bg1"/>
                </a:solidFill>
                <a:latin typeface="Calibri" pitchFamily="34" charset="0"/>
                <a:cs typeface="Arial" charset="0"/>
              </a:rPr>
              <a:t>University Aix-Marseille</a:t>
            </a:r>
            <a:r>
              <a:rPr lang="cs-CZ" sz="2400" b="1" smtClean="0">
                <a:solidFill>
                  <a:schemeClr val="bg2"/>
                </a:solidFill>
                <a:latin typeface="Calibri" pitchFamily="34" charset="0"/>
              </a:rPr>
              <a:t> </a:t>
            </a:r>
            <a:r>
              <a:rPr lang="cs-CZ" sz="2200" b="1" smtClean="0">
                <a:solidFill>
                  <a:schemeClr val="bg1"/>
                </a:solidFill>
                <a:latin typeface="Calibri" pitchFamily="34" charset="0"/>
                <a:cs typeface="Arial" charset="0"/>
              </a:rPr>
              <a:t>2016</a:t>
            </a:r>
            <a:r>
              <a:rPr lang="cs-CZ" sz="2400" b="1" smtClean="0">
                <a:solidFill>
                  <a:schemeClr val="bg1"/>
                </a:solidFill>
                <a:latin typeface="Calibri" pitchFamily="34" charset="0"/>
                <a:cs typeface="Arial" charset="0"/>
              </a:rPr>
              <a:t> </a:t>
            </a:r>
            <a:r>
              <a:rPr lang="cs-CZ" sz="2200" b="1" smtClean="0">
                <a:solidFill>
                  <a:srgbClr val="078383"/>
                </a:solidFill>
                <a:latin typeface="Calibri" pitchFamily="34" charset="0"/>
                <a:cs typeface="Arial" charset="0"/>
              </a:rPr>
              <a:t>(3 months)</a:t>
            </a:r>
            <a:br>
              <a:rPr lang="cs-CZ" sz="2200" b="1" smtClean="0">
                <a:solidFill>
                  <a:srgbClr val="078383"/>
                </a:solidFill>
                <a:latin typeface="Calibri" pitchFamily="34" charset="0"/>
                <a:cs typeface="Arial" charset="0"/>
              </a:rPr>
            </a:br>
            <a:r>
              <a:rPr lang="cs-CZ" sz="2000" smtClean="0">
                <a:solidFill>
                  <a:schemeClr val="bg1"/>
                </a:solidFill>
                <a:latin typeface="Calibri" pitchFamily="34" charset="0"/>
                <a:cs typeface="Arial" charset="0"/>
              </a:rPr>
              <a:t>Using tyrosinase prepared by us with substrates and inhibitors synthesized by the</a:t>
            </a:r>
            <a:r>
              <a:rPr lang="cs-CZ" sz="2200" b="1" smtClean="0">
                <a:solidFill>
                  <a:srgbClr val="078383"/>
                </a:solidFill>
                <a:latin typeface="Calibri" pitchFamily="34" charset="0"/>
                <a:cs typeface="Arial" charset="0"/>
              </a:rPr>
              <a:t> </a:t>
            </a:r>
            <a:r>
              <a:rPr lang="cs-CZ" sz="2000" smtClean="0">
                <a:solidFill>
                  <a:schemeClr val="bg1"/>
                </a:solidFill>
                <a:latin typeface="Calibri" pitchFamily="34" charset="0"/>
                <a:cs typeface="Arial" charset="0"/>
              </a:rPr>
              <a:t>host lab</a:t>
            </a:r>
            <a:br>
              <a:rPr lang="cs-CZ" sz="2000" smtClean="0">
                <a:solidFill>
                  <a:schemeClr val="bg1"/>
                </a:solidFill>
                <a:latin typeface="Calibri" pitchFamily="34" charset="0"/>
                <a:cs typeface="Arial" charset="0"/>
              </a:rPr>
            </a:br>
            <a:r>
              <a:rPr lang="cs-CZ" sz="200" b="1" smtClean="0">
                <a:solidFill>
                  <a:schemeClr val="bg2"/>
                </a:solidFill>
                <a:latin typeface="Calibri" pitchFamily="34" charset="0"/>
              </a:rPr>
              <a:t/>
            </a:r>
            <a:br>
              <a:rPr lang="cs-CZ" sz="200" b="1" smtClean="0">
                <a:solidFill>
                  <a:schemeClr val="bg2"/>
                </a:solidFill>
                <a:latin typeface="Calibri" pitchFamily="34" charset="0"/>
              </a:rPr>
            </a:br>
            <a:r>
              <a:rPr lang="cs-CZ" sz="200" b="1" smtClean="0">
                <a:solidFill>
                  <a:schemeClr val="bg2"/>
                </a:solidFill>
                <a:latin typeface="Calibri" pitchFamily="34" charset="0"/>
              </a:rPr>
              <a:t/>
            </a:r>
            <a:br>
              <a:rPr lang="cs-CZ" sz="200" b="1" smtClean="0">
                <a:solidFill>
                  <a:schemeClr val="bg2"/>
                </a:solidFill>
                <a:latin typeface="Calibri" pitchFamily="34" charset="0"/>
              </a:rPr>
            </a:br>
            <a:r>
              <a:rPr lang="cs-CZ" sz="200" b="1" smtClean="0">
                <a:solidFill>
                  <a:schemeClr val="bg2"/>
                </a:solidFill>
                <a:latin typeface="Calibri" pitchFamily="34" charset="0"/>
              </a:rPr>
              <a:t/>
            </a:r>
            <a:br>
              <a:rPr lang="cs-CZ" sz="200" b="1" smtClean="0">
                <a:solidFill>
                  <a:schemeClr val="bg2"/>
                </a:solidFill>
                <a:latin typeface="Calibri" pitchFamily="34" charset="0"/>
              </a:rPr>
            </a:br>
            <a:r>
              <a:rPr lang="cs-CZ" sz="200" b="1" smtClean="0">
                <a:solidFill>
                  <a:schemeClr val="bg2"/>
                </a:solidFill>
                <a:latin typeface="Calibri" pitchFamily="34" charset="0"/>
              </a:rPr>
              <a:t/>
            </a:r>
            <a:br>
              <a:rPr lang="cs-CZ" sz="200" b="1" smtClean="0">
                <a:solidFill>
                  <a:schemeClr val="bg2"/>
                </a:solidFill>
                <a:latin typeface="Calibri" pitchFamily="34" charset="0"/>
              </a:rPr>
            </a:br>
            <a:r>
              <a:rPr lang="cs-CZ" sz="2800" b="1" smtClean="0">
                <a:solidFill>
                  <a:schemeClr val="bg1"/>
                </a:solidFill>
              </a:rPr>
              <a:t/>
            </a:r>
            <a:br>
              <a:rPr lang="cs-CZ" sz="2800" b="1" smtClean="0">
                <a:solidFill>
                  <a:schemeClr val="bg1"/>
                </a:solidFill>
              </a:rPr>
            </a:br>
            <a:r>
              <a:rPr lang="cs-CZ" sz="2800" b="1" smtClean="0">
                <a:solidFill>
                  <a:schemeClr val="bg1"/>
                </a:solidFill>
              </a:rPr>
              <a:t/>
            </a:r>
            <a:br>
              <a:rPr lang="cs-CZ" sz="2800" b="1" smtClean="0">
                <a:solidFill>
                  <a:schemeClr val="bg1"/>
                </a:solidFill>
              </a:rPr>
            </a:br>
            <a:r>
              <a:rPr lang="cs-CZ" sz="4600" smtClean="0">
                <a:solidFill>
                  <a:schemeClr val="bg1"/>
                </a:solidFill>
              </a:rPr>
              <a:t> </a:t>
            </a:r>
            <a:br>
              <a:rPr lang="cs-CZ" sz="4600" smtClean="0">
                <a:solidFill>
                  <a:schemeClr val="bg1"/>
                </a:solidFill>
              </a:rPr>
            </a:br>
            <a:r>
              <a:rPr lang="cs-CZ" sz="3200" b="1" smtClean="0">
                <a:solidFill>
                  <a:schemeClr val="bg1"/>
                </a:solidFill>
                <a:latin typeface="Arial" charset="0"/>
              </a:rPr>
              <a:t/>
            </a:r>
            <a:br>
              <a:rPr lang="cs-CZ" sz="3200" b="1" smtClean="0">
                <a:solidFill>
                  <a:schemeClr val="bg1"/>
                </a:solidFill>
                <a:latin typeface="Arial" charset="0"/>
              </a:rPr>
            </a:br>
            <a:r>
              <a:rPr lang="cs-CZ" sz="1400" b="1" smtClean="0">
                <a:solidFill>
                  <a:schemeClr val="bg1"/>
                </a:solidFill>
                <a:latin typeface="Arial" charset="0"/>
              </a:rPr>
              <a:t/>
            </a:r>
            <a:br>
              <a:rPr lang="cs-CZ" sz="1400" b="1" smtClean="0">
                <a:solidFill>
                  <a:schemeClr val="bg1"/>
                </a:solidFill>
                <a:latin typeface="Arial" charset="0"/>
              </a:rPr>
            </a:br>
            <a:r>
              <a:rPr lang="cs-CZ" sz="3200" b="1" smtClean="0">
                <a:solidFill>
                  <a:schemeClr val="bg1"/>
                </a:solidFill>
                <a:latin typeface="Arial" charset="0"/>
              </a:rPr>
              <a:t>	</a:t>
            </a:r>
            <a:r>
              <a:rPr lang="cs-CZ" sz="3200" b="1" i="1" smtClean="0">
                <a:solidFill>
                  <a:schemeClr val="bg1"/>
                </a:solidFill>
                <a:latin typeface="Arial" charset="0"/>
              </a:rPr>
              <a:t/>
            </a:r>
            <a:br>
              <a:rPr lang="cs-CZ" sz="3200" b="1" i="1" smtClean="0">
                <a:solidFill>
                  <a:schemeClr val="bg1"/>
                </a:solidFill>
                <a:latin typeface="Arial" charset="0"/>
              </a:rPr>
            </a:br>
            <a:r>
              <a:rPr lang="cs-CZ" sz="1400" b="1" i="1" smtClean="0">
                <a:solidFill>
                  <a:schemeClr val="bg1"/>
                </a:solidFill>
                <a:latin typeface="Arial" charset="0"/>
              </a:rPr>
              <a:t/>
            </a:r>
            <a:br>
              <a:rPr lang="cs-CZ" sz="1400" b="1" i="1" smtClean="0">
                <a:solidFill>
                  <a:schemeClr val="bg1"/>
                </a:solidFill>
                <a:latin typeface="Arial" charset="0"/>
              </a:rPr>
            </a:br>
            <a:r>
              <a:rPr lang="cs-CZ" sz="3200" b="1" i="1" smtClean="0">
                <a:solidFill>
                  <a:schemeClr val="bg1"/>
                </a:solidFill>
                <a:latin typeface="Arial" charset="0"/>
              </a:rPr>
              <a:t>	</a:t>
            </a:r>
          </a:p>
        </p:txBody>
      </p:sp>
      <p:pic>
        <p:nvPicPr>
          <p:cNvPr id="39938" name="Picture 9"/>
          <p:cNvPicPr>
            <a:picLocks noChangeAspect="1" noChangeArrowheads="1"/>
          </p:cNvPicPr>
          <p:nvPr/>
        </p:nvPicPr>
        <p:blipFill>
          <a:blip r:embed="rId3"/>
          <a:srcRect/>
          <a:stretch>
            <a:fillRect/>
          </a:stretch>
        </p:blipFill>
        <p:spPr bwMode="auto">
          <a:xfrm>
            <a:off x="9117013" y="3167063"/>
            <a:ext cx="2271712" cy="1508125"/>
          </a:xfrm>
          <a:prstGeom prst="rect">
            <a:avLst/>
          </a:prstGeom>
          <a:noFill/>
          <a:ln w="9525">
            <a:noFill/>
            <a:miter lim="800000"/>
            <a:headEnd/>
            <a:tailEnd/>
          </a:ln>
        </p:spPr>
      </p:pic>
      <p:pic>
        <p:nvPicPr>
          <p:cNvPr id="39939" name="Picture 10"/>
          <p:cNvPicPr>
            <a:picLocks noChangeAspect="1" noChangeArrowheads="1"/>
          </p:cNvPicPr>
          <p:nvPr/>
        </p:nvPicPr>
        <p:blipFill>
          <a:blip r:embed="rId4"/>
          <a:srcRect/>
          <a:stretch>
            <a:fillRect/>
          </a:stretch>
        </p:blipFill>
        <p:spPr bwMode="auto">
          <a:xfrm>
            <a:off x="8689975" y="1390650"/>
            <a:ext cx="268605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6" name="Rectangle 2"/>
          <p:cNvSpPr>
            <a:spLocks noGrp="1"/>
          </p:cNvSpPr>
          <p:nvPr>
            <p:ph type="title"/>
          </p:nvPr>
        </p:nvSpPr>
        <p:spPr>
          <a:xfrm>
            <a:off x="866775" y="193675"/>
            <a:ext cx="11093450" cy="1400175"/>
          </a:xfrm>
        </p:spPr>
        <p:txBody>
          <a:bodyPr/>
          <a:lstStyle/>
          <a:p>
            <a:r>
              <a:rPr lang="cs-CZ" sz="2400" b="1" smtClean="0">
                <a:solidFill>
                  <a:schemeClr val="accent1"/>
                </a:solidFill>
                <a:latin typeface="Calibri" pitchFamily="34" charset="0"/>
              </a:rPr>
              <a:t>Tyrosinases as models for testing inhibitors of hyperpigmentation</a:t>
            </a:r>
            <a:r>
              <a:rPr lang="cs-CZ" sz="2800" b="1" i="1" smtClean="0">
                <a:solidFill>
                  <a:schemeClr val="accent1"/>
                </a:solidFill>
                <a:latin typeface="Calibri" pitchFamily="34" charset="0"/>
              </a:rPr>
              <a:t> </a:t>
            </a:r>
            <a:r>
              <a:rPr lang="cs-CZ" sz="1200" b="1" i="1" smtClean="0">
                <a:solidFill>
                  <a:schemeClr val="accent1"/>
                </a:solidFill>
                <a:latin typeface="Calibri" pitchFamily="34" charset="0"/>
              </a:rPr>
              <a:t/>
            </a:r>
            <a:br>
              <a:rPr lang="cs-CZ" sz="1200" b="1" i="1" smtClean="0">
                <a:solidFill>
                  <a:schemeClr val="accent1"/>
                </a:solidFill>
                <a:latin typeface="Calibri" pitchFamily="34" charset="0"/>
              </a:rPr>
            </a:br>
            <a:r>
              <a:rPr lang="cs-CZ" sz="2800" b="1" smtClean="0">
                <a:solidFill>
                  <a:schemeClr val="accent1"/>
                </a:solidFill>
                <a:latin typeface="Calibri" pitchFamily="34" charset="0"/>
              </a:rPr>
              <a:t>	 </a:t>
            </a:r>
            <a:br>
              <a:rPr lang="cs-CZ" sz="2800" b="1" smtClean="0">
                <a:solidFill>
                  <a:schemeClr val="accent1"/>
                </a:solidFill>
                <a:latin typeface="Calibri" pitchFamily="34" charset="0"/>
              </a:rPr>
            </a:br>
            <a:r>
              <a:rPr lang="cs-CZ" sz="2800" b="1" smtClean="0">
                <a:solidFill>
                  <a:schemeClr val="accent1"/>
                </a:solidFill>
                <a:latin typeface="Calibri" pitchFamily="34" charset="0"/>
              </a:rPr>
              <a:t>	</a:t>
            </a:r>
            <a:br>
              <a:rPr lang="cs-CZ" sz="2800" b="1" smtClean="0">
                <a:solidFill>
                  <a:schemeClr val="accent1"/>
                </a:solidFill>
                <a:latin typeface="Calibri" pitchFamily="34" charset="0"/>
              </a:rPr>
            </a:br>
            <a:r>
              <a:rPr lang="cs-CZ" sz="2800" b="1" smtClean="0">
                <a:solidFill>
                  <a:schemeClr val="accent1"/>
                </a:solidFill>
                <a:latin typeface="Calibri" pitchFamily="34" charset="0"/>
              </a:rPr>
              <a:t>	</a:t>
            </a:r>
            <a:br>
              <a:rPr lang="cs-CZ" sz="2800" b="1" smtClean="0">
                <a:solidFill>
                  <a:schemeClr val="accent1"/>
                </a:solidFill>
                <a:latin typeface="Calibri" pitchFamily="34" charset="0"/>
              </a:rPr>
            </a:br>
            <a:r>
              <a:rPr lang="cs-CZ" sz="1800" smtClean="0">
                <a:solidFill>
                  <a:schemeClr val="bg1"/>
                </a:solidFill>
                <a:latin typeface="Calibri" pitchFamily="34" charset="0"/>
              </a:rPr>
              <a:t>Tyrosinase from</a:t>
            </a:r>
            <a:r>
              <a:rPr lang="cs-CZ" sz="1800" b="1" smtClean="0">
                <a:solidFill>
                  <a:schemeClr val="bg2"/>
                </a:solidFill>
                <a:latin typeface="Calibri" pitchFamily="34" charset="0"/>
              </a:rPr>
              <a:t> </a:t>
            </a:r>
            <a:r>
              <a:rPr lang="cs-CZ" sz="2000" b="1" i="1" smtClean="0">
                <a:solidFill>
                  <a:srgbClr val="078383"/>
                </a:solidFill>
                <a:latin typeface="Calibri" pitchFamily="34" charset="0"/>
                <a:cs typeface="Arial" charset="0"/>
              </a:rPr>
              <a:t>Polyporus arcularius</a:t>
            </a:r>
            <a:r>
              <a:rPr lang="cs-CZ" sz="1800" smtClean="0">
                <a:solidFill>
                  <a:schemeClr val="bg1"/>
                </a:solidFill>
                <a:latin typeface="Calibri" pitchFamily="34" charset="0"/>
              </a:rPr>
              <a:t> prepared in </a:t>
            </a:r>
            <a:r>
              <a:rPr lang="cs-CZ" sz="1800" i="1" smtClean="0">
                <a:solidFill>
                  <a:schemeClr val="bg1"/>
                </a:solidFill>
                <a:latin typeface="Calibri" pitchFamily="34" charset="0"/>
              </a:rPr>
              <a:t>E. coli</a:t>
            </a:r>
            <a:r>
              <a:rPr lang="cs-CZ" sz="1800" smtClean="0">
                <a:solidFill>
                  <a:schemeClr val="bg1"/>
                </a:solidFill>
                <a:latin typeface="Calibri" pitchFamily="34" charset="0"/>
              </a:rPr>
              <a:t> with high yields </a:t>
            </a:r>
            <a:br>
              <a:rPr lang="cs-CZ" sz="1800" smtClean="0">
                <a:solidFill>
                  <a:schemeClr val="bg1"/>
                </a:solidFill>
                <a:latin typeface="Calibri" pitchFamily="34" charset="0"/>
              </a:rPr>
            </a:br>
            <a:r>
              <a:rPr lang="cs-CZ" sz="2000" b="1" smtClean="0">
                <a:solidFill>
                  <a:srgbClr val="078383"/>
                </a:solidFill>
                <a:latin typeface="Calibri" pitchFamily="34" charset="0"/>
                <a:cs typeface="Arial" charset="0"/>
              </a:rPr>
              <a:t>Aurons</a:t>
            </a:r>
            <a:r>
              <a:rPr lang="cs-CZ" sz="1800" smtClean="0">
                <a:solidFill>
                  <a:schemeClr val="bg1"/>
                </a:solidFill>
                <a:latin typeface="Calibri" pitchFamily="34" charset="0"/>
              </a:rPr>
              <a:t> (plant flavonoids and analogues) tested for inhibition effects on this enzyme</a:t>
            </a:r>
            <a:r>
              <a:rPr lang="cs-CZ" sz="1800" b="1" smtClean="0">
                <a:solidFill>
                  <a:schemeClr val="bg2"/>
                </a:solidFill>
                <a:latin typeface="Calibri" pitchFamily="34" charset="0"/>
              </a:rPr>
              <a:t> </a:t>
            </a:r>
            <a:r>
              <a:rPr lang="cs-CZ" sz="1800" smtClean="0">
                <a:solidFill>
                  <a:schemeClr val="bg1"/>
                </a:solidFill>
                <a:latin typeface="Calibri" pitchFamily="34" charset="0"/>
              </a:rPr>
              <a:t/>
            </a:r>
            <a:br>
              <a:rPr lang="cs-CZ" sz="1800" smtClean="0">
                <a:solidFill>
                  <a:schemeClr val="bg1"/>
                </a:solidFill>
                <a:latin typeface="Calibri" pitchFamily="34" charset="0"/>
              </a:rPr>
            </a:br>
            <a:r>
              <a:rPr lang="cs-CZ" sz="1800" smtClean="0">
                <a:solidFill>
                  <a:schemeClr val="bg1"/>
                </a:solidFill>
                <a:latin typeface="Calibri" pitchFamily="34" charset="0"/>
              </a:rPr>
              <a:t>	 </a:t>
            </a:r>
            <a:br>
              <a:rPr lang="cs-CZ" sz="1800" smtClean="0">
                <a:solidFill>
                  <a:schemeClr val="bg1"/>
                </a:solidFill>
                <a:latin typeface="Calibri" pitchFamily="34" charset="0"/>
              </a:rPr>
            </a:br>
            <a:r>
              <a:rPr lang="cs-CZ" sz="2800" b="1" i="1" smtClean="0">
                <a:solidFill>
                  <a:schemeClr val="accent1"/>
                </a:solidFill>
                <a:latin typeface="Calibri" pitchFamily="34" charset="0"/>
              </a:rPr>
              <a:t/>
            </a:r>
            <a:br>
              <a:rPr lang="cs-CZ" sz="2800" b="1" i="1" smtClean="0">
                <a:solidFill>
                  <a:schemeClr val="accent1"/>
                </a:solidFill>
                <a:latin typeface="Calibri" pitchFamily="34" charset="0"/>
              </a:rPr>
            </a:br>
            <a:r>
              <a:rPr lang="cs-CZ" sz="2800" b="1" i="1" smtClean="0">
                <a:solidFill>
                  <a:schemeClr val="accent1"/>
                </a:solidFill>
                <a:latin typeface="Calibri" pitchFamily="34" charset="0"/>
              </a:rPr>
              <a:t/>
            </a:r>
            <a:br>
              <a:rPr lang="cs-CZ" sz="2800" b="1" i="1" smtClean="0">
                <a:solidFill>
                  <a:schemeClr val="accent1"/>
                </a:solidFill>
                <a:latin typeface="Calibri" pitchFamily="34" charset="0"/>
              </a:rPr>
            </a:br>
            <a:r>
              <a:rPr lang="cs-CZ" sz="2800" b="1" i="1" smtClean="0">
                <a:solidFill>
                  <a:schemeClr val="accent1"/>
                </a:solidFill>
                <a:latin typeface="Calibri" pitchFamily="34" charset="0"/>
              </a:rPr>
              <a:t> </a:t>
            </a:r>
            <a:br>
              <a:rPr lang="cs-CZ" sz="2800" b="1" i="1" smtClean="0">
                <a:solidFill>
                  <a:schemeClr val="accent1"/>
                </a:solidFill>
                <a:latin typeface="Calibri" pitchFamily="34" charset="0"/>
              </a:rPr>
            </a:br>
            <a:r>
              <a:rPr lang="cs-CZ" sz="2800" b="1" i="1" smtClean="0">
                <a:solidFill>
                  <a:schemeClr val="accent1"/>
                </a:solidFill>
                <a:latin typeface="Calibri" pitchFamily="34" charset="0"/>
              </a:rPr>
              <a:t/>
            </a:r>
            <a:br>
              <a:rPr lang="cs-CZ" sz="2800" b="1" i="1" smtClean="0">
                <a:solidFill>
                  <a:schemeClr val="accent1"/>
                </a:solidFill>
                <a:latin typeface="Calibri" pitchFamily="34" charset="0"/>
              </a:rPr>
            </a:br>
            <a:r>
              <a:rPr lang="cs-CZ" sz="2800" b="1" i="1" smtClean="0">
                <a:solidFill>
                  <a:schemeClr val="accent1"/>
                </a:solidFill>
                <a:latin typeface="Calibri" pitchFamily="34" charset="0"/>
              </a:rPr>
              <a:t/>
            </a:r>
            <a:br>
              <a:rPr lang="cs-CZ" sz="2800" b="1" i="1" smtClean="0">
                <a:solidFill>
                  <a:schemeClr val="accent1"/>
                </a:solidFill>
                <a:latin typeface="Calibri" pitchFamily="34" charset="0"/>
              </a:rPr>
            </a:br>
            <a:r>
              <a:rPr lang="cs-CZ" sz="2800" b="1" i="1" smtClean="0">
                <a:solidFill>
                  <a:schemeClr val="accent1"/>
                </a:solidFill>
                <a:latin typeface="Calibri" pitchFamily="34" charset="0"/>
              </a:rPr>
              <a:t/>
            </a:r>
            <a:br>
              <a:rPr lang="cs-CZ" sz="2800" b="1" i="1" smtClean="0">
                <a:solidFill>
                  <a:schemeClr val="accent1"/>
                </a:solidFill>
                <a:latin typeface="Calibri" pitchFamily="34" charset="0"/>
              </a:rPr>
            </a:br>
            <a:endParaRPr lang="cs-CZ" sz="2800" b="1" i="1" smtClean="0">
              <a:solidFill>
                <a:schemeClr val="accent1"/>
              </a:solidFill>
              <a:latin typeface="Calibri" pitchFamily="34" charset="0"/>
            </a:endParaRPr>
          </a:p>
        </p:txBody>
      </p:sp>
      <p:pic>
        <p:nvPicPr>
          <p:cNvPr id="37927" name="Picture 19" descr="Výsledek obrázku pro polyporus arcularius mycoweb"/>
          <p:cNvPicPr>
            <a:picLocks noChangeAspect="1" noChangeArrowheads="1"/>
          </p:cNvPicPr>
          <p:nvPr/>
        </p:nvPicPr>
        <p:blipFill>
          <a:blip r:embed="rId4"/>
          <a:srcRect/>
          <a:stretch>
            <a:fillRect/>
          </a:stretch>
        </p:blipFill>
        <p:spPr bwMode="auto">
          <a:xfrm>
            <a:off x="1639888" y="2917825"/>
            <a:ext cx="2292350" cy="2143125"/>
          </a:xfrm>
          <a:prstGeom prst="rect">
            <a:avLst/>
          </a:prstGeom>
          <a:noFill/>
          <a:ln w="9525">
            <a:noFill/>
            <a:miter lim="800000"/>
            <a:headEnd/>
            <a:tailEnd/>
          </a:ln>
        </p:spPr>
      </p:pic>
      <p:sp>
        <p:nvSpPr>
          <p:cNvPr id="37928" name="Rectangle 13"/>
          <p:cNvSpPr>
            <a:spLocks noChangeArrowheads="1"/>
          </p:cNvSpPr>
          <p:nvPr/>
        </p:nvSpPr>
        <p:spPr bwMode="auto">
          <a:xfrm>
            <a:off x="1622425" y="5091113"/>
            <a:ext cx="3130550" cy="411162"/>
          </a:xfrm>
          <a:prstGeom prst="rect">
            <a:avLst/>
          </a:prstGeom>
          <a:noFill/>
          <a:ln w="9525">
            <a:noFill/>
            <a:miter lim="800000"/>
            <a:headEnd/>
            <a:tailEnd/>
          </a:ln>
        </p:spPr>
        <p:txBody>
          <a:bodyPr>
            <a:spAutoFit/>
          </a:bodyPr>
          <a:lstStyle/>
          <a:p>
            <a:r>
              <a:rPr lang="cs-CZ" sz="1200" i="1">
                <a:solidFill>
                  <a:schemeClr val="bg1"/>
                </a:solidFill>
              </a:rPr>
              <a:t>Polyporus arcularius</a:t>
            </a:r>
          </a:p>
          <a:p>
            <a:r>
              <a:rPr lang="cs-CZ" sz="900" b="0">
                <a:solidFill>
                  <a:schemeClr val="bg1"/>
                </a:solidFill>
              </a:rPr>
              <a:t>Mycoweb; mushroomcollecting.com</a:t>
            </a:r>
          </a:p>
        </p:txBody>
      </p:sp>
      <p:pic>
        <p:nvPicPr>
          <p:cNvPr id="37929" name="Picture 32"/>
          <p:cNvPicPr>
            <a:picLocks noChangeAspect="1" noChangeArrowheads="1"/>
          </p:cNvPicPr>
          <p:nvPr/>
        </p:nvPicPr>
        <p:blipFill>
          <a:blip r:embed="rId5"/>
          <a:srcRect/>
          <a:stretch>
            <a:fillRect/>
          </a:stretch>
        </p:blipFill>
        <p:spPr bwMode="auto">
          <a:xfrm>
            <a:off x="4848225" y="2782888"/>
            <a:ext cx="2882900" cy="2424112"/>
          </a:xfrm>
          <a:prstGeom prst="rect">
            <a:avLst/>
          </a:prstGeom>
          <a:noFill/>
          <a:ln w="9525">
            <a:noFill/>
            <a:miter lim="800000"/>
            <a:headEnd/>
            <a:tailEnd/>
          </a:ln>
        </p:spPr>
      </p:pic>
      <p:sp>
        <p:nvSpPr>
          <p:cNvPr id="37930" name="Text Box 13"/>
          <p:cNvSpPr txBox="1">
            <a:spLocks noChangeArrowheads="1"/>
          </p:cNvSpPr>
          <p:nvPr/>
        </p:nvSpPr>
        <p:spPr bwMode="auto">
          <a:xfrm>
            <a:off x="6659563" y="4794250"/>
            <a:ext cx="1411287" cy="457200"/>
          </a:xfrm>
          <a:prstGeom prst="rect">
            <a:avLst/>
          </a:prstGeom>
          <a:noFill/>
          <a:ln w="9525">
            <a:noFill/>
            <a:miter lim="800000"/>
            <a:headEnd/>
            <a:tailEnd/>
          </a:ln>
        </p:spPr>
        <p:txBody>
          <a:bodyPr>
            <a:spAutoFit/>
          </a:bodyPr>
          <a:lstStyle/>
          <a:p>
            <a:pPr defTabSz="914400">
              <a:spcBef>
                <a:spcPct val="50000"/>
              </a:spcBef>
            </a:pPr>
            <a:r>
              <a:rPr lang="cs-CZ" sz="1200">
                <a:solidFill>
                  <a:schemeClr val="bg1"/>
                </a:solidFill>
              </a:rPr>
              <a:t>Potent inhibitor of tyrosinase</a:t>
            </a:r>
          </a:p>
        </p:txBody>
      </p:sp>
      <p:sp>
        <p:nvSpPr>
          <p:cNvPr id="37931" name="Rectangle 13"/>
          <p:cNvSpPr>
            <a:spLocks noChangeArrowheads="1"/>
          </p:cNvSpPr>
          <p:nvPr/>
        </p:nvSpPr>
        <p:spPr bwMode="auto">
          <a:xfrm>
            <a:off x="8990013" y="4645025"/>
            <a:ext cx="2374900" cy="411163"/>
          </a:xfrm>
          <a:prstGeom prst="rect">
            <a:avLst/>
          </a:prstGeom>
          <a:noFill/>
          <a:ln w="9525">
            <a:noFill/>
            <a:miter lim="800000"/>
            <a:headEnd/>
            <a:tailEnd/>
          </a:ln>
        </p:spPr>
        <p:txBody>
          <a:bodyPr>
            <a:spAutoFit/>
          </a:bodyPr>
          <a:lstStyle/>
          <a:p>
            <a:r>
              <a:rPr lang="cs-CZ" sz="1200">
                <a:solidFill>
                  <a:schemeClr val="bg1"/>
                </a:solidFill>
              </a:rPr>
              <a:t>Snapdragons: contain aurons </a:t>
            </a:r>
            <a:r>
              <a:rPr lang="cs-CZ" sz="1000">
                <a:solidFill>
                  <a:schemeClr val="bg1"/>
                </a:solidFill>
              </a:rPr>
              <a:t/>
            </a:r>
            <a:br>
              <a:rPr lang="cs-CZ" sz="1000">
                <a:solidFill>
                  <a:schemeClr val="bg1"/>
                </a:solidFill>
              </a:rPr>
            </a:br>
            <a:r>
              <a:rPr lang="cs-CZ" sz="900" b="0">
                <a:solidFill>
                  <a:schemeClr val="bg1"/>
                </a:solidFill>
              </a:rPr>
              <a:t>(Growveg.com)</a:t>
            </a:r>
          </a:p>
        </p:txBody>
      </p:sp>
      <p:sp>
        <p:nvSpPr>
          <p:cNvPr id="37932" name="Text Box 8"/>
          <p:cNvSpPr txBox="1">
            <a:spLocks noChangeArrowheads="1"/>
          </p:cNvSpPr>
          <p:nvPr/>
        </p:nvSpPr>
        <p:spPr bwMode="auto">
          <a:xfrm>
            <a:off x="1011238" y="5637213"/>
            <a:ext cx="9812337" cy="884237"/>
          </a:xfrm>
          <a:prstGeom prst="rect">
            <a:avLst/>
          </a:prstGeom>
          <a:noFill/>
          <a:ln w="9525">
            <a:noFill/>
            <a:miter lim="800000"/>
            <a:headEnd/>
            <a:tailEnd/>
          </a:ln>
        </p:spPr>
        <p:txBody>
          <a:bodyPr>
            <a:spAutoFit/>
          </a:bodyPr>
          <a:lstStyle/>
          <a:p>
            <a:pPr defTabSz="914400"/>
            <a:r>
              <a:rPr lang="cs-CZ" sz="1600">
                <a:solidFill>
                  <a:srgbClr val="078383"/>
                </a:solidFill>
                <a:latin typeface="Calibri" pitchFamily="34" charset="0"/>
              </a:rPr>
              <a:t>JOINT PUBLICATION</a:t>
            </a:r>
          </a:p>
          <a:p>
            <a:pPr defTabSz="914400"/>
            <a:r>
              <a:rPr lang="cs-CZ" sz="1200">
                <a:solidFill>
                  <a:schemeClr val="bg1"/>
                </a:solidFill>
                <a:latin typeface="Calibri" pitchFamily="34" charset="0"/>
              </a:rPr>
              <a:t>Marková</a:t>
            </a:r>
            <a:r>
              <a:rPr lang="en-GB" sz="1200">
                <a:solidFill>
                  <a:schemeClr val="bg1"/>
                </a:solidFill>
                <a:latin typeface="Calibri" pitchFamily="34" charset="0"/>
              </a:rPr>
              <a:t> </a:t>
            </a:r>
            <a:r>
              <a:rPr lang="cs-CZ" sz="1200">
                <a:solidFill>
                  <a:schemeClr val="bg1"/>
                </a:solidFill>
                <a:latin typeface="Calibri" pitchFamily="34" charset="0"/>
              </a:rPr>
              <a:t>E,</a:t>
            </a:r>
            <a:r>
              <a:rPr lang="en-GB" sz="1200">
                <a:solidFill>
                  <a:schemeClr val="bg1"/>
                </a:solidFill>
                <a:latin typeface="Calibri" pitchFamily="34" charset="0"/>
              </a:rPr>
              <a:t> </a:t>
            </a:r>
            <a:r>
              <a:rPr lang="cs-CZ" sz="1200">
                <a:solidFill>
                  <a:schemeClr val="bg1"/>
                </a:solidFill>
                <a:latin typeface="Calibri" pitchFamily="34" charset="0"/>
              </a:rPr>
              <a:t>Kotik M, K</a:t>
            </a:r>
            <a:r>
              <a:rPr lang="cs-CZ" sz="1000">
                <a:solidFill>
                  <a:schemeClr val="bg1"/>
                </a:solidFill>
                <a:latin typeface="Calibri" pitchFamily="34" charset="0"/>
              </a:rPr>
              <a:t>ř</a:t>
            </a:r>
            <a:r>
              <a:rPr lang="cs-CZ" sz="1200">
                <a:solidFill>
                  <a:schemeClr val="bg1"/>
                </a:solidFill>
                <a:latin typeface="Calibri" pitchFamily="34" charset="0"/>
              </a:rPr>
              <a:t>enková A., Man P, Haudecoeur R, Boumendjel A., Hardré R., Mekmouche Y, Courvoisier-Dezord E, Réglier M, Martínková L,</a:t>
            </a:r>
            <a:r>
              <a:rPr lang="cs-CZ" sz="1200">
                <a:latin typeface="Calibri" pitchFamily="34" charset="0"/>
              </a:rPr>
              <a:t> </a:t>
            </a:r>
            <a:r>
              <a:rPr lang="en-GB" sz="1200">
                <a:solidFill>
                  <a:schemeClr val="accent1"/>
                </a:solidFill>
                <a:latin typeface="Calibri" pitchFamily="34" charset="0"/>
              </a:rPr>
              <a:t>20</a:t>
            </a:r>
            <a:r>
              <a:rPr lang="cs-CZ" sz="1200">
                <a:solidFill>
                  <a:schemeClr val="accent1"/>
                </a:solidFill>
                <a:latin typeface="Calibri" pitchFamily="34" charset="0"/>
              </a:rPr>
              <a:t>16</a:t>
            </a:r>
            <a:r>
              <a:rPr lang="en-GB" sz="1200">
                <a:latin typeface="Calibri" pitchFamily="34" charset="0"/>
              </a:rPr>
              <a:t>. </a:t>
            </a:r>
            <a:r>
              <a:rPr lang="cs-CZ" sz="1200" i="1">
                <a:solidFill>
                  <a:srgbClr val="078383"/>
                </a:solidFill>
                <a:latin typeface="Calibri" pitchFamily="34" charset="0"/>
              </a:rPr>
              <a:t>Agric Food Chem</a:t>
            </a:r>
            <a:r>
              <a:rPr lang="en-GB" sz="1200" i="1">
                <a:solidFill>
                  <a:srgbClr val="078383"/>
                </a:solidFill>
                <a:latin typeface="Calibri" pitchFamily="34" charset="0"/>
              </a:rPr>
              <a:t> </a:t>
            </a:r>
            <a:r>
              <a:rPr lang="cs-CZ" sz="1200">
                <a:solidFill>
                  <a:srgbClr val="078383"/>
                </a:solidFill>
                <a:latin typeface="Calibri" pitchFamily="34" charset="0"/>
              </a:rPr>
              <a:t>64, </a:t>
            </a:r>
            <a:r>
              <a:rPr lang="en-GB" sz="1200">
                <a:solidFill>
                  <a:srgbClr val="078383"/>
                </a:solidFill>
                <a:latin typeface="Calibri" pitchFamily="34" charset="0"/>
              </a:rPr>
              <a:t>2</a:t>
            </a:r>
            <a:r>
              <a:rPr lang="cs-CZ" sz="1200">
                <a:solidFill>
                  <a:srgbClr val="078383"/>
                </a:solidFill>
                <a:latin typeface="Calibri" pitchFamily="34" charset="0"/>
              </a:rPr>
              <a:t>9</a:t>
            </a:r>
            <a:r>
              <a:rPr lang="en-GB" sz="1200">
                <a:solidFill>
                  <a:srgbClr val="078383"/>
                </a:solidFill>
                <a:latin typeface="Calibri" pitchFamily="34" charset="0"/>
              </a:rPr>
              <a:t>2</a:t>
            </a:r>
            <a:r>
              <a:rPr lang="cs-CZ" sz="1200">
                <a:solidFill>
                  <a:srgbClr val="078383"/>
                </a:solidFill>
                <a:latin typeface="Calibri" pitchFamily="34" charset="0"/>
              </a:rPr>
              <a:t>5-2931.</a:t>
            </a:r>
          </a:p>
          <a:p>
            <a:pPr defTabSz="914400">
              <a:buFontTx/>
              <a:buChar char="•"/>
            </a:pPr>
            <a:endParaRPr lang="cs-CZ" sz="1200">
              <a:latin typeface="Calibri" pitchFamily="34" charset="0"/>
            </a:endParaRPr>
          </a:p>
        </p:txBody>
      </p:sp>
      <p:pic>
        <p:nvPicPr>
          <p:cNvPr id="37933" name="Picture 11" descr="Snapdragon"/>
          <p:cNvPicPr>
            <a:picLocks noChangeAspect="1" noChangeArrowheads="1"/>
          </p:cNvPicPr>
          <p:nvPr/>
        </p:nvPicPr>
        <p:blipFill>
          <a:blip r:embed="rId6"/>
          <a:srcRect/>
          <a:stretch>
            <a:fillRect/>
          </a:stretch>
        </p:blipFill>
        <p:spPr bwMode="auto">
          <a:xfrm>
            <a:off x="9237663" y="2024063"/>
            <a:ext cx="1949450" cy="2597150"/>
          </a:xfrm>
          <a:prstGeom prst="rect">
            <a:avLst/>
          </a:prstGeom>
          <a:noFill/>
          <a:ln w="9525">
            <a:noFill/>
            <a:miter lim="800000"/>
            <a:headEnd/>
            <a:tailEnd/>
          </a:ln>
        </p:spPr>
      </p:pic>
      <p:graphicFrame>
        <p:nvGraphicFramePr>
          <p:cNvPr id="37925" name="Object 37"/>
          <p:cNvGraphicFramePr>
            <a:graphicFrameLocks noChangeAspect="1"/>
          </p:cNvGraphicFramePr>
          <p:nvPr/>
        </p:nvGraphicFramePr>
        <p:xfrm>
          <a:off x="3074988" y="944563"/>
          <a:ext cx="4308475" cy="857250"/>
        </p:xfrm>
        <a:graphic>
          <a:graphicData uri="http://schemas.openxmlformats.org/presentationml/2006/ole">
            <p:oleObj spid="_x0000_s37925" name="Document" r:id="rId7" imgW="4876920" imgH="971640" progId="ChemWindow.Document">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0" name="Nadpis 1"/>
          <p:cNvSpPr>
            <a:spLocks noGrp="1"/>
          </p:cNvSpPr>
          <p:nvPr>
            <p:ph type="title" idx="4294967295"/>
          </p:nvPr>
        </p:nvSpPr>
        <p:spPr>
          <a:xfrm>
            <a:off x="889000" y="0"/>
            <a:ext cx="11110913" cy="1400175"/>
          </a:xfrm>
        </p:spPr>
        <p:txBody>
          <a:bodyPr/>
          <a:lstStyle/>
          <a:p>
            <a:r>
              <a:rPr lang="cs-CZ" sz="900" b="1" smtClean="0">
                <a:solidFill>
                  <a:schemeClr val="accent1"/>
                </a:solidFill>
                <a:latin typeface="Arial" charset="0"/>
              </a:rPr>
              <a:t/>
            </a:r>
            <a:br>
              <a:rPr lang="cs-CZ" sz="900" b="1" smtClean="0">
                <a:solidFill>
                  <a:schemeClr val="accent1"/>
                </a:solidFill>
                <a:latin typeface="Arial" charset="0"/>
              </a:rPr>
            </a:br>
            <a:r>
              <a:rPr lang="cs-CZ" sz="4000" b="1" smtClean="0">
                <a:solidFill>
                  <a:schemeClr val="accent1"/>
                </a:solidFill>
                <a:latin typeface="Calibri" pitchFamily="34" charset="0"/>
              </a:rPr>
              <a:t>CM15106</a:t>
            </a:r>
            <a:r>
              <a:rPr lang="cs-CZ" sz="3200" b="1" smtClean="0">
                <a:solidFill>
                  <a:schemeClr val="accent1"/>
                </a:solidFill>
                <a:latin typeface="Calibri" pitchFamily="34" charset="0"/>
              </a:rPr>
              <a:t> </a:t>
            </a:r>
            <a:br>
              <a:rPr lang="cs-CZ" sz="3200" b="1" smtClean="0">
                <a:solidFill>
                  <a:schemeClr val="accent1"/>
                </a:solidFill>
                <a:latin typeface="Calibri" pitchFamily="34" charset="0"/>
              </a:rPr>
            </a:br>
            <a:r>
              <a:rPr lang="en-US" sz="3200" b="1" smtClean="0">
                <a:solidFill>
                  <a:schemeClr val="bg1"/>
                </a:solidFill>
                <a:latin typeface="Calibri" pitchFamily="34" charset="0"/>
              </a:rPr>
              <a:t>201</a:t>
            </a:r>
            <a:r>
              <a:rPr lang="cs-CZ" sz="3200" b="1" smtClean="0">
                <a:solidFill>
                  <a:schemeClr val="bg1"/>
                </a:solidFill>
                <a:latin typeface="Calibri" pitchFamily="34" charset="0"/>
              </a:rPr>
              <a:t>6</a:t>
            </a:r>
            <a:r>
              <a:rPr lang="en-US" sz="3200" b="1" smtClean="0">
                <a:solidFill>
                  <a:schemeClr val="bg1"/>
                </a:solidFill>
                <a:latin typeface="Calibri" pitchFamily="34" charset="0"/>
              </a:rPr>
              <a:t>-20</a:t>
            </a:r>
            <a:r>
              <a:rPr lang="cs-CZ" sz="3200" b="1" smtClean="0">
                <a:solidFill>
                  <a:schemeClr val="bg1"/>
                </a:solidFill>
                <a:latin typeface="Calibri" pitchFamily="34" charset="0"/>
              </a:rPr>
              <a:t>20 </a:t>
            </a:r>
            <a:r>
              <a:rPr lang="cs-CZ" sz="3200" b="1" smtClean="0">
                <a:solidFill>
                  <a:schemeClr val="accent1"/>
                </a:solidFill>
                <a:latin typeface="Calibri" pitchFamily="34" charset="0"/>
              </a:rPr>
              <a:t>C-H Activation in Organic Synthesis </a:t>
            </a: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400" b="1" smtClean="0">
                <a:solidFill>
                  <a:schemeClr val="bg1"/>
                </a:solidFill>
                <a:latin typeface="Calibri" pitchFamily="34" charset="0"/>
              </a:rPr>
              <a:t/>
            </a:r>
            <a:br>
              <a:rPr lang="cs-CZ" sz="400" b="1" smtClean="0">
                <a:solidFill>
                  <a:schemeClr val="bg1"/>
                </a:solidFill>
                <a:latin typeface="Calibri" pitchFamily="34" charset="0"/>
              </a:rPr>
            </a:br>
            <a:r>
              <a:rPr lang="cs-CZ" sz="2300" b="1" smtClean="0">
                <a:solidFill>
                  <a:schemeClr val="bg1"/>
                </a:solidFill>
                <a:latin typeface="Calibri" pitchFamily="34" charset="0"/>
                <a:cs typeface="Arial" charset="0"/>
              </a:rPr>
              <a:t>WG</a:t>
            </a:r>
            <a:r>
              <a:rPr lang="cs-CZ" sz="2300" b="1" smtClean="0">
                <a:solidFill>
                  <a:srgbClr val="078383"/>
                </a:solidFill>
                <a:latin typeface="Calibri" pitchFamily="34" charset="0"/>
                <a:cs typeface="Arial" charset="0"/>
              </a:rPr>
              <a:t> C-Heteroatom bond formation via C-H activation</a:t>
            </a:r>
            <a:r>
              <a:rPr lang="cs-CZ" sz="2400" b="1" smtClean="0">
                <a:solidFill>
                  <a:schemeClr val="bg2"/>
                </a:solidFill>
                <a:latin typeface="Calibri" pitchFamily="34" charset="0"/>
              </a:rPr>
              <a:t/>
            </a:r>
            <a:br>
              <a:rPr lang="cs-CZ" sz="2400" b="1" smtClean="0">
                <a:solidFill>
                  <a:schemeClr val="bg2"/>
                </a:solidFill>
                <a:latin typeface="Calibri" pitchFamily="34" charset="0"/>
              </a:rPr>
            </a:br>
            <a:r>
              <a:rPr lang="cs-CZ" sz="2000" smtClean="0">
                <a:solidFill>
                  <a:schemeClr val="bg1"/>
                </a:solidFill>
                <a:latin typeface="Calibri" pitchFamily="34" charset="0"/>
              </a:rPr>
              <a:t>Application for support from program Inter-Excellence (Ministry of Education, CZ) submitted 2017</a:t>
            </a:r>
            <a:r>
              <a:rPr lang="cs-CZ" sz="2400" b="1" smtClean="0">
                <a:solidFill>
                  <a:schemeClr val="bg2"/>
                </a:solidFill>
                <a:latin typeface="Calibri" pitchFamily="34" charset="0"/>
              </a:rPr>
              <a:t> </a:t>
            </a: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2000" u="sng" smtClean="0">
                <a:solidFill>
                  <a:schemeClr val="bg1"/>
                </a:solidFill>
                <a:latin typeface="Calibri" pitchFamily="34" charset="0"/>
              </a:rPr>
              <a:t>Our contribution:</a:t>
            </a:r>
            <a:r>
              <a:rPr lang="cs-CZ" sz="2000" smtClean="0">
                <a:solidFill>
                  <a:schemeClr val="bg1"/>
                </a:solidFill>
                <a:latin typeface="Calibri" pitchFamily="34" charset="0"/>
              </a:rPr>
              <a:t> exploiting </a:t>
            </a:r>
            <a:r>
              <a:rPr lang="cs-CZ" sz="2000" smtClean="0">
                <a:solidFill>
                  <a:schemeClr val="bg1"/>
                </a:solidFill>
                <a:latin typeface="Calibri" pitchFamily="34" charset="0"/>
                <a:cs typeface="Arial" charset="0"/>
              </a:rPr>
              <a:t>expertise in</a:t>
            </a:r>
            <a:r>
              <a:rPr lang="cs-CZ" sz="2300" b="1" smtClean="0">
                <a:solidFill>
                  <a:srgbClr val="078383"/>
                </a:solidFill>
                <a:latin typeface="Calibri" pitchFamily="34" charset="0"/>
                <a:cs typeface="Arial" charset="0"/>
              </a:rPr>
              <a:t> tyrosinases – use for C-O bond formation</a:t>
            </a: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100" b="1" smtClean="0">
                <a:solidFill>
                  <a:schemeClr val="accent1"/>
                </a:solidFill>
              </a:rPr>
              <a:t>Benefits:</a:t>
            </a:r>
            <a:r>
              <a:rPr lang="cs-CZ" sz="2400" smtClean="0"/>
              <a:t> </a:t>
            </a:r>
            <a:r>
              <a:rPr lang="cs-CZ" sz="2000" smtClean="0">
                <a:solidFill>
                  <a:schemeClr val="bg1"/>
                </a:solidFill>
                <a:latin typeface="Calibri" pitchFamily="34" charset="0"/>
              </a:rPr>
              <a:t>access to the </a:t>
            </a:r>
            <a:r>
              <a:rPr lang="cs-CZ" sz="2300" b="1" smtClean="0">
                <a:solidFill>
                  <a:schemeClr val="bg1"/>
                </a:solidFill>
                <a:latin typeface="Calibri" pitchFamily="34" charset="0"/>
                <a:cs typeface="Arial" charset="0"/>
              </a:rPr>
              <a:t>state-of-the-art methodology</a:t>
            </a:r>
            <a:r>
              <a:rPr lang="cs-CZ" sz="2000" smtClean="0">
                <a:solidFill>
                  <a:schemeClr val="bg1"/>
                </a:solidFill>
                <a:latin typeface="Calibri" pitchFamily="34" charset="0"/>
              </a:rPr>
              <a:t>, use of tyrosinases in combination </a:t>
            </a:r>
            <a:br>
              <a:rPr lang="cs-CZ" sz="2000" smtClean="0">
                <a:solidFill>
                  <a:schemeClr val="bg1"/>
                </a:solidFill>
                <a:latin typeface="Calibri" pitchFamily="34" charset="0"/>
              </a:rPr>
            </a:br>
            <a:r>
              <a:rPr lang="cs-CZ" sz="2000" smtClean="0">
                <a:solidFill>
                  <a:schemeClr val="bg1"/>
                </a:solidFill>
                <a:latin typeface="Calibri" pitchFamily="34" charset="0"/>
              </a:rPr>
              <a:t>with </a:t>
            </a:r>
            <a:r>
              <a:rPr lang="cs-CZ" sz="2300" b="1" smtClean="0">
                <a:solidFill>
                  <a:schemeClr val="bg1"/>
                </a:solidFill>
                <a:latin typeface="Calibri" pitchFamily="34" charset="0"/>
                <a:cs typeface="Arial" charset="0"/>
              </a:rPr>
              <a:t>chemical reactions</a:t>
            </a:r>
            <a:r>
              <a:rPr lang="cs-CZ" sz="2400" b="1" smtClean="0">
                <a:solidFill>
                  <a:schemeClr val="bg2"/>
                </a:solidFill>
                <a:latin typeface="Calibri" pitchFamily="34" charset="0"/>
              </a:rPr>
              <a:t> </a:t>
            </a:r>
            <a:r>
              <a:rPr lang="cs-CZ" sz="2000" smtClean="0">
                <a:solidFill>
                  <a:schemeClr val="bg1"/>
                </a:solidFill>
                <a:latin typeface="Calibri" pitchFamily="34" charset="0"/>
              </a:rPr>
              <a:t>proposed by partners  </a:t>
            </a:r>
            <a:br>
              <a:rPr lang="cs-CZ" sz="2000" smtClean="0">
                <a:solidFill>
                  <a:schemeClr val="bg1"/>
                </a:solidFill>
                <a:latin typeface="Calibri" pitchFamily="34"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800" b="1" smtClean="0">
                <a:solidFill>
                  <a:schemeClr val="bg2"/>
                </a:solidFill>
                <a:latin typeface="Calibri" pitchFamily="34" charset="0"/>
              </a:rPr>
              <a:t>	</a:t>
            </a:r>
            <a:r>
              <a:rPr lang="cs-CZ" sz="2800" b="1" smtClean="0">
                <a:solidFill>
                  <a:schemeClr val="bg1"/>
                </a:solidFill>
                <a:latin typeface="Calibri" pitchFamily="34" charset="0"/>
              </a:rPr>
              <a:t/>
            </a:r>
            <a:br>
              <a:rPr lang="cs-CZ" sz="2800" b="1" smtClean="0">
                <a:solidFill>
                  <a:schemeClr val="bg1"/>
                </a:solidFill>
                <a:latin typeface="Calibri" pitchFamily="34" charset="0"/>
              </a:rPr>
            </a:br>
            <a:r>
              <a:rPr lang="cs-CZ" sz="4600" smtClean="0">
                <a:solidFill>
                  <a:schemeClr val="bg1"/>
                </a:solidFill>
              </a:rPr>
              <a:t> </a:t>
            </a:r>
            <a:br>
              <a:rPr lang="cs-CZ" sz="4600" smtClean="0">
                <a:solidFill>
                  <a:schemeClr val="bg1"/>
                </a:solidFill>
              </a:rPr>
            </a:br>
            <a:r>
              <a:rPr lang="cs-CZ" sz="3200" b="1" smtClean="0">
                <a:solidFill>
                  <a:schemeClr val="bg1"/>
                </a:solidFill>
                <a:latin typeface="Arial" charset="0"/>
              </a:rPr>
              <a:t/>
            </a:r>
            <a:br>
              <a:rPr lang="cs-CZ" sz="3200" b="1" smtClean="0">
                <a:solidFill>
                  <a:schemeClr val="bg1"/>
                </a:solidFill>
                <a:latin typeface="Arial" charset="0"/>
              </a:rPr>
            </a:br>
            <a:r>
              <a:rPr lang="cs-CZ" sz="1400" b="1" smtClean="0">
                <a:solidFill>
                  <a:schemeClr val="bg1"/>
                </a:solidFill>
                <a:latin typeface="Arial" charset="0"/>
              </a:rPr>
              <a:t/>
            </a:r>
            <a:br>
              <a:rPr lang="cs-CZ" sz="1400" b="1" smtClean="0">
                <a:solidFill>
                  <a:schemeClr val="bg1"/>
                </a:solidFill>
                <a:latin typeface="Arial" charset="0"/>
              </a:rPr>
            </a:br>
            <a:r>
              <a:rPr lang="cs-CZ" sz="3200" b="1" smtClean="0">
                <a:solidFill>
                  <a:schemeClr val="bg1"/>
                </a:solidFill>
                <a:latin typeface="Arial" charset="0"/>
              </a:rPr>
              <a:t>	</a:t>
            </a:r>
            <a:r>
              <a:rPr lang="cs-CZ" sz="3200" b="1" i="1" smtClean="0">
                <a:solidFill>
                  <a:schemeClr val="bg1"/>
                </a:solidFill>
                <a:latin typeface="Arial" charset="0"/>
              </a:rPr>
              <a:t/>
            </a:r>
            <a:br>
              <a:rPr lang="cs-CZ" sz="3200" b="1" i="1" smtClean="0">
                <a:solidFill>
                  <a:schemeClr val="bg1"/>
                </a:solidFill>
                <a:latin typeface="Arial" charset="0"/>
              </a:rPr>
            </a:br>
            <a:r>
              <a:rPr lang="cs-CZ" sz="1400" b="1" i="1" smtClean="0">
                <a:solidFill>
                  <a:schemeClr val="bg1"/>
                </a:solidFill>
                <a:latin typeface="Arial" charset="0"/>
              </a:rPr>
              <a:t/>
            </a:r>
            <a:br>
              <a:rPr lang="cs-CZ" sz="1400" b="1" i="1" smtClean="0">
                <a:solidFill>
                  <a:schemeClr val="bg1"/>
                </a:solidFill>
                <a:latin typeface="Arial" charset="0"/>
              </a:rPr>
            </a:br>
            <a:r>
              <a:rPr lang="cs-CZ" sz="3200" b="1" i="1" smtClean="0">
                <a:solidFill>
                  <a:schemeClr val="bg1"/>
                </a:solidFill>
                <a:latin typeface="Arial" charset="0"/>
              </a:rPr>
              <a:t>	</a:t>
            </a:r>
          </a:p>
        </p:txBody>
      </p:sp>
      <p:graphicFrame>
        <p:nvGraphicFramePr>
          <p:cNvPr id="28699" name="Object 27"/>
          <p:cNvGraphicFramePr>
            <a:graphicFrameLocks noChangeAspect="1"/>
          </p:cNvGraphicFramePr>
          <p:nvPr/>
        </p:nvGraphicFramePr>
        <p:xfrm>
          <a:off x="1403350" y="3006725"/>
          <a:ext cx="8543925" cy="2552700"/>
        </p:xfrm>
        <a:graphic>
          <a:graphicData uri="http://schemas.openxmlformats.org/presentationml/2006/ole">
            <p:oleObj spid="_x0000_s28699" name="Document" r:id="rId4" imgW="8543880" imgH="2552760" progId="ChemWindow.Document">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adpis 1"/>
          <p:cNvSpPr>
            <a:spLocks noGrp="1"/>
          </p:cNvSpPr>
          <p:nvPr>
            <p:ph type="title" idx="4294967295"/>
          </p:nvPr>
        </p:nvSpPr>
        <p:spPr>
          <a:xfrm>
            <a:off x="947738" y="0"/>
            <a:ext cx="10961687" cy="1400175"/>
          </a:xfrm>
        </p:spPr>
        <p:txBody>
          <a:bodyPr/>
          <a:lstStyle/>
          <a:p>
            <a:r>
              <a:rPr lang="cs-CZ" sz="1000" b="1" smtClean="0">
                <a:solidFill>
                  <a:schemeClr val="accent1"/>
                </a:solidFill>
                <a:latin typeface="Arial" charset="0"/>
              </a:rPr>
              <a:t/>
            </a:r>
            <a:br>
              <a:rPr lang="cs-CZ" sz="1000" b="1" smtClean="0">
                <a:solidFill>
                  <a:schemeClr val="accent1"/>
                </a:solidFill>
                <a:latin typeface="Arial" charset="0"/>
              </a:rPr>
            </a:br>
            <a:r>
              <a:rPr lang="cs-CZ" sz="3600" b="1" smtClean="0">
                <a:solidFill>
                  <a:schemeClr val="accent1"/>
                </a:solidFill>
                <a:latin typeface="Calibri" pitchFamily="34" charset="0"/>
              </a:rPr>
              <a:t>Ongoing collaborations </a:t>
            </a:r>
            <a:br>
              <a:rPr lang="cs-CZ" sz="3600" b="1" smtClean="0">
                <a:solidFill>
                  <a:schemeClr val="accent1"/>
                </a:solidFill>
                <a:latin typeface="Calibri" pitchFamily="34" charset="0"/>
              </a:rPr>
            </a:br>
            <a:r>
              <a:rPr lang="cs-CZ" sz="2400" b="1" smtClean="0">
                <a:solidFill>
                  <a:schemeClr val="bg1"/>
                </a:solidFill>
                <a:latin typeface="Calibri" pitchFamily="34" charset="0"/>
              </a:rPr>
              <a:t>from previous Actions -</a:t>
            </a:r>
            <a:r>
              <a:rPr lang="cs-CZ" sz="2400" b="1" smtClean="0">
                <a:solidFill>
                  <a:schemeClr val="accent1"/>
                </a:solidFill>
                <a:latin typeface="Calibri" pitchFamily="34" charset="0"/>
              </a:rPr>
              <a:t> </a:t>
            </a:r>
            <a:r>
              <a:rPr lang="cs-CZ" sz="2400" b="1" smtClean="0">
                <a:solidFill>
                  <a:schemeClr val="bg1"/>
                </a:solidFill>
                <a:latin typeface="Calibri" pitchFamily="34" charset="0"/>
              </a:rPr>
              <a:t>examples</a:t>
            </a:r>
            <a:r>
              <a:rPr lang="cs-CZ" sz="3600" b="1" smtClean="0">
                <a:solidFill>
                  <a:schemeClr val="accent1"/>
                </a:solidFill>
                <a:latin typeface="Calibri" pitchFamily="34" charset="0"/>
              </a:rPr>
              <a:t> </a:t>
            </a:r>
            <a:r>
              <a:rPr lang="cs-CZ" sz="3600" b="1" smtClean="0">
                <a:solidFill>
                  <a:schemeClr val="bg1"/>
                </a:solidFill>
                <a:latin typeface="Calibri" pitchFamily="34" charset="0"/>
              </a:rPr>
              <a:t/>
            </a:r>
            <a:br>
              <a:rPr lang="cs-CZ" sz="3600" b="1" smtClean="0">
                <a:solidFill>
                  <a:schemeClr val="bg1"/>
                </a:solidFill>
                <a:latin typeface="Calibri" pitchFamily="34" charset="0"/>
              </a:rPr>
            </a:br>
            <a:r>
              <a:rPr lang="cs-CZ" sz="800" b="1" smtClean="0">
                <a:solidFill>
                  <a:schemeClr val="bg1"/>
                </a:solidFill>
                <a:latin typeface="Calibri" pitchFamily="34" charset="0"/>
              </a:rPr>
              <a:t/>
            </a:r>
            <a:br>
              <a:rPr lang="cs-CZ" sz="800" b="1" smtClean="0">
                <a:solidFill>
                  <a:schemeClr val="bg1"/>
                </a:solidFill>
                <a:latin typeface="Calibri" pitchFamily="34" charset="0"/>
              </a:rPr>
            </a:br>
            <a:r>
              <a:rPr lang="cs-CZ" sz="400" b="1" smtClean="0">
                <a:solidFill>
                  <a:schemeClr val="bg1"/>
                </a:solidFill>
                <a:latin typeface="Calibri" pitchFamily="34" charset="0"/>
              </a:rPr>
              <a:t/>
            </a:r>
            <a:br>
              <a:rPr lang="cs-CZ" sz="400" b="1" smtClean="0">
                <a:solidFill>
                  <a:schemeClr val="bg1"/>
                </a:solidFill>
                <a:latin typeface="Calibri" pitchFamily="34" charset="0"/>
              </a:rPr>
            </a:br>
            <a:r>
              <a:rPr lang="cs-CZ" sz="2400" smtClean="0">
                <a:solidFill>
                  <a:schemeClr val="bg1"/>
                </a:solidFill>
                <a:latin typeface="Calibri" pitchFamily="34" charset="0"/>
              </a:rPr>
              <a:t>TU Graz, Institute of Organic Chemistry</a:t>
            </a:r>
            <a:r>
              <a:rPr lang="cs-CZ" sz="2800" smtClean="0">
                <a:solidFill>
                  <a:schemeClr val="bg1"/>
                </a:solidFill>
                <a:latin typeface="Calibri" pitchFamily="34" charset="0"/>
              </a:rPr>
              <a:t> – </a:t>
            </a:r>
            <a:r>
              <a:rPr lang="cs-CZ" sz="2400" b="1" smtClean="0">
                <a:solidFill>
                  <a:schemeClr val="bg1"/>
                </a:solidFill>
                <a:latin typeface="Calibri" pitchFamily="34" charset="0"/>
              </a:rPr>
              <a:t>Dr. Norbert Klempier</a:t>
            </a:r>
            <a:r>
              <a:rPr lang="cs-CZ" sz="2800" smtClean="0">
                <a:solidFill>
                  <a:schemeClr val="bg1"/>
                </a:solidFill>
                <a:latin typeface="Calibri" pitchFamily="34" charset="0"/>
              </a:rPr>
              <a:t> </a:t>
            </a:r>
            <a:br>
              <a:rPr lang="cs-CZ" sz="2800" smtClean="0">
                <a:solidFill>
                  <a:schemeClr val="bg1"/>
                </a:solidFill>
                <a:latin typeface="Calibri" pitchFamily="34" charset="0"/>
              </a:rPr>
            </a:br>
            <a:r>
              <a:rPr lang="cs-CZ" sz="2400" b="1" smtClean="0">
                <a:solidFill>
                  <a:srgbClr val="078383"/>
                </a:solidFill>
                <a:latin typeface="Calibri" pitchFamily="34" charset="0"/>
                <a:cs typeface="Arial" charset="0"/>
              </a:rPr>
              <a:t>exchange of enzymes and substrates, joint publication*</a:t>
            </a:r>
            <a:r>
              <a:rPr lang="cs-CZ" sz="2400" b="1" smtClean="0">
                <a:solidFill>
                  <a:schemeClr val="bg2"/>
                </a:solidFill>
                <a:latin typeface="Calibri" pitchFamily="34" charset="0"/>
              </a:rPr>
              <a:t/>
            </a:r>
            <a:br>
              <a:rPr lang="cs-CZ" sz="2400" b="1" smtClean="0">
                <a:solidFill>
                  <a:schemeClr val="bg2"/>
                </a:solidFill>
                <a:latin typeface="Calibri" pitchFamily="34"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2400" smtClean="0">
                <a:solidFill>
                  <a:schemeClr val="bg1"/>
                </a:solidFill>
                <a:latin typeface="Calibri" pitchFamily="34" charset="0"/>
              </a:rPr>
              <a:t>TU Graz, Institute of Molecular Biotechnology</a:t>
            </a:r>
            <a:r>
              <a:rPr lang="cs-CZ" sz="2800" smtClean="0">
                <a:solidFill>
                  <a:schemeClr val="bg1"/>
                </a:solidFill>
                <a:latin typeface="Calibri" pitchFamily="34" charset="0"/>
              </a:rPr>
              <a:t> – </a:t>
            </a:r>
            <a:r>
              <a:rPr lang="cs-CZ" sz="2400" b="1" smtClean="0">
                <a:solidFill>
                  <a:schemeClr val="bg1"/>
                </a:solidFill>
                <a:latin typeface="Calibri" pitchFamily="34" charset="0"/>
              </a:rPr>
              <a:t>Dr. Margit Winkler</a:t>
            </a:r>
            <a:r>
              <a:rPr lang="cs-CZ" sz="2800" smtClean="0">
                <a:solidFill>
                  <a:schemeClr val="bg1"/>
                </a:solidFill>
                <a:latin typeface="Calibri" pitchFamily="34" charset="0"/>
              </a:rPr>
              <a:t> </a:t>
            </a:r>
            <a:br>
              <a:rPr lang="cs-CZ" sz="2800" smtClean="0">
                <a:solidFill>
                  <a:schemeClr val="bg1"/>
                </a:solidFill>
                <a:latin typeface="Calibri" pitchFamily="34" charset="0"/>
              </a:rPr>
            </a:br>
            <a:r>
              <a:rPr lang="cs-CZ" sz="2400" b="1" smtClean="0">
                <a:solidFill>
                  <a:srgbClr val="078383"/>
                </a:solidFill>
                <a:latin typeface="Calibri" pitchFamily="34" charset="0"/>
                <a:cs typeface="Arial" charset="0"/>
              </a:rPr>
              <a:t>joint project application </a:t>
            </a:r>
            <a:r>
              <a:rPr lang="cs-CZ" sz="2200" b="1" smtClean="0">
                <a:solidFill>
                  <a:srgbClr val="078383"/>
                </a:solidFill>
                <a:latin typeface="Calibri" pitchFamily="34" charset="0"/>
                <a:cs typeface="Arial" charset="0"/>
              </a:rPr>
              <a:t>(Austria Science Fund – Czech Science Foundation)</a:t>
            </a:r>
            <a:r>
              <a:rPr lang="cs-CZ" sz="2400" b="1" smtClean="0">
                <a:solidFill>
                  <a:srgbClr val="078383"/>
                </a:solidFill>
                <a:latin typeface="Calibri" pitchFamily="34" charset="0"/>
                <a:cs typeface="Arial" charset="0"/>
              </a:rPr>
              <a:t> </a:t>
            </a:r>
            <a:br>
              <a:rPr lang="cs-CZ" sz="2400" b="1" smtClean="0">
                <a:solidFill>
                  <a:srgbClr val="078383"/>
                </a:solidFill>
                <a:latin typeface="Calibri" pitchFamily="34" charset="0"/>
                <a:cs typeface="Arial" charset="0"/>
              </a:rPr>
            </a:br>
            <a:r>
              <a:rPr lang="cs-CZ" sz="2400" smtClean="0">
                <a:solidFill>
                  <a:schemeClr val="bg1"/>
                </a:solidFill>
                <a:latin typeface="Calibri" pitchFamily="34" charset="0"/>
                <a:cs typeface="Arial" charset="0"/>
              </a:rPr>
              <a:t>submission 16 March 2018</a:t>
            </a:r>
            <a:r>
              <a:rPr lang="cs-CZ" sz="2200" b="1" smtClean="0">
                <a:solidFill>
                  <a:schemeClr val="bg2"/>
                </a:solidFill>
                <a:latin typeface="Calibri" pitchFamily="34" charset="0"/>
              </a:rPr>
              <a:t/>
            </a:r>
            <a:br>
              <a:rPr lang="cs-CZ" sz="2200" b="1" smtClean="0">
                <a:solidFill>
                  <a:schemeClr val="bg2"/>
                </a:solidFill>
                <a:latin typeface="Calibri" pitchFamily="34"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2400" smtClean="0">
                <a:solidFill>
                  <a:schemeClr val="bg1"/>
                </a:solidFill>
                <a:latin typeface="Calibri" pitchFamily="34" charset="0"/>
              </a:rPr>
              <a:t>University of L´Aquila</a:t>
            </a:r>
            <a:r>
              <a:rPr lang="cs-CZ" sz="2800" smtClean="0">
                <a:solidFill>
                  <a:schemeClr val="bg1"/>
                </a:solidFill>
                <a:latin typeface="Calibri" pitchFamily="34" charset="0"/>
              </a:rPr>
              <a:t> – </a:t>
            </a:r>
            <a:r>
              <a:rPr lang="cs-CZ" sz="2400" b="1" smtClean="0">
                <a:solidFill>
                  <a:schemeClr val="bg1"/>
                </a:solidFill>
                <a:latin typeface="Calibri" pitchFamily="34" charset="0"/>
              </a:rPr>
              <a:t>Prof. Maria Cantarella</a:t>
            </a:r>
            <a:r>
              <a:rPr lang="cs-CZ" sz="2400" smtClean="0">
                <a:solidFill>
                  <a:schemeClr val="bg1"/>
                </a:solidFill>
                <a:latin typeface="Calibri" pitchFamily="34" charset="0"/>
              </a:rPr>
              <a:t>,</a:t>
            </a:r>
            <a:r>
              <a:rPr lang="cs-CZ" sz="2800" smtClean="0">
                <a:solidFill>
                  <a:schemeClr val="bg1"/>
                </a:solidFill>
                <a:latin typeface="Calibri" pitchFamily="34" charset="0"/>
              </a:rPr>
              <a:t> </a:t>
            </a:r>
            <a:r>
              <a:rPr lang="cs-CZ" sz="2400" b="1" smtClean="0">
                <a:solidFill>
                  <a:schemeClr val="bg1"/>
                </a:solidFill>
                <a:latin typeface="Calibri" pitchFamily="34" charset="0"/>
              </a:rPr>
              <a:t>Dr. Agata Spera</a:t>
            </a:r>
            <a:r>
              <a:rPr lang="cs-CZ" sz="2800" smtClean="0">
                <a:solidFill>
                  <a:schemeClr val="bg1"/>
                </a:solidFill>
                <a:latin typeface="Calibri" pitchFamily="34" charset="0"/>
              </a:rPr>
              <a:t> </a:t>
            </a:r>
            <a:br>
              <a:rPr lang="cs-CZ" sz="2800" smtClean="0">
                <a:solidFill>
                  <a:schemeClr val="bg1"/>
                </a:solidFill>
                <a:latin typeface="Calibri" pitchFamily="34" charset="0"/>
              </a:rPr>
            </a:br>
            <a:r>
              <a:rPr lang="cs-CZ" sz="2400" b="1" smtClean="0">
                <a:solidFill>
                  <a:srgbClr val="078383"/>
                </a:solidFill>
                <a:latin typeface="Calibri" pitchFamily="34" charset="0"/>
                <a:cs typeface="Arial" charset="0"/>
              </a:rPr>
              <a:t>student and staff exchange in Erasmus</a:t>
            </a:r>
            <a:br>
              <a:rPr lang="cs-CZ" sz="2400" b="1" smtClean="0">
                <a:solidFill>
                  <a:srgbClr val="078383"/>
                </a:solidFill>
                <a:latin typeface="Calibri" pitchFamily="34" charset="0"/>
                <a:cs typeface="Arial" charset="0"/>
              </a:rPr>
            </a:br>
            <a:r>
              <a:rPr lang="cs-CZ" sz="800" b="1" smtClean="0">
                <a:solidFill>
                  <a:schemeClr val="bg2"/>
                </a:solidFill>
                <a:latin typeface="Calibri" pitchFamily="34" charset="0"/>
              </a:rPr>
              <a:t/>
            </a:r>
            <a:br>
              <a:rPr lang="cs-CZ" sz="800" b="1" smtClean="0">
                <a:solidFill>
                  <a:schemeClr val="bg2"/>
                </a:solidFill>
                <a:latin typeface="Calibri" pitchFamily="34" charset="0"/>
              </a:rPr>
            </a:br>
            <a:r>
              <a:rPr lang="cs-CZ" sz="2400" smtClean="0">
                <a:solidFill>
                  <a:schemeClr val="bg1"/>
                </a:solidFill>
                <a:latin typeface="Calibri" pitchFamily="34" charset="0"/>
              </a:rPr>
              <a:t>University of Marseille</a:t>
            </a:r>
            <a:r>
              <a:rPr lang="cs-CZ" sz="2800" smtClean="0">
                <a:solidFill>
                  <a:schemeClr val="bg1"/>
                </a:solidFill>
                <a:latin typeface="Calibri" pitchFamily="34" charset="0"/>
              </a:rPr>
              <a:t> – </a:t>
            </a:r>
            <a:r>
              <a:rPr lang="cs-CZ" sz="2400" b="1" smtClean="0">
                <a:solidFill>
                  <a:schemeClr val="bg1"/>
                </a:solidFill>
                <a:latin typeface="Calibri" pitchFamily="34" charset="0"/>
              </a:rPr>
              <a:t>Dr. Marius Reglier</a:t>
            </a:r>
            <a:r>
              <a:rPr lang="cs-CZ" sz="2800" smtClean="0">
                <a:solidFill>
                  <a:schemeClr val="bg1"/>
                </a:solidFill>
                <a:latin typeface="Calibri" pitchFamily="34" charset="0"/>
              </a:rPr>
              <a:t/>
            </a:r>
            <a:br>
              <a:rPr lang="cs-CZ" sz="2800" smtClean="0">
                <a:solidFill>
                  <a:schemeClr val="bg1"/>
                </a:solidFill>
                <a:latin typeface="Calibri" pitchFamily="34" charset="0"/>
              </a:rPr>
            </a:br>
            <a:r>
              <a:rPr lang="cs-CZ" sz="2400" b="1" smtClean="0">
                <a:solidFill>
                  <a:srgbClr val="078383"/>
                </a:solidFill>
                <a:latin typeface="Calibri" pitchFamily="34" charset="0"/>
                <a:cs typeface="Arial" charset="0"/>
              </a:rPr>
              <a:t>preparing H2020 project application</a:t>
            </a:r>
            <a:r>
              <a:rPr lang="cs-CZ" sz="2800" smtClean="0">
                <a:solidFill>
                  <a:schemeClr val="bg1"/>
                </a:solidFill>
                <a:latin typeface="Calibri" pitchFamily="34" charset="0"/>
              </a:rPr>
              <a:t> </a:t>
            </a:r>
            <a:br>
              <a:rPr lang="cs-CZ" sz="2800" smtClean="0">
                <a:solidFill>
                  <a:schemeClr val="bg1"/>
                </a:solidFill>
                <a:latin typeface="Calibri" pitchFamily="34" charset="0"/>
              </a:rPr>
            </a:br>
            <a:r>
              <a:rPr lang="cs-CZ" sz="2200" smtClean="0">
                <a:solidFill>
                  <a:schemeClr val="bg1"/>
                </a:solidFill>
                <a:latin typeface="Calibri" pitchFamily="34" charset="0"/>
              </a:rPr>
              <a:t>(tyrosinases as inhibition models)</a:t>
            </a:r>
            <a:r>
              <a:rPr lang="cs-CZ" sz="2800" smtClean="0">
                <a:solidFill>
                  <a:schemeClr val="bg1"/>
                </a:solidFill>
              </a:rPr>
              <a:t>  </a:t>
            </a:r>
            <a:r>
              <a:rPr lang="cs-CZ" sz="2800" b="1" smtClean="0">
                <a:solidFill>
                  <a:schemeClr val="bg2"/>
                </a:solidFill>
                <a:latin typeface="Arial" charset="0"/>
              </a:rPr>
              <a:t>  </a:t>
            </a:r>
            <a:br>
              <a:rPr lang="cs-CZ" sz="2800" b="1" smtClean="0">
                <a:solidFill>
                  <a:schemeClr val="bg2"/>
                </a:solidFill>
                <a:latin typeface="Arial" charset="0"/>
              </a:rPr>
            </a:br>
            <a:r>
              <a:rPr lang="cs-CZ" sz="900" b="1" smtClean="0">
                <a:solidFill>
                  <a:schemeClr val="bg2"/>
                </a:solidFill>
                <a:latin typeface="Arial" charset="0"/>
              </a:rPr>
              <a:t/>
            </a:r>
            <a:br>
              <a:rPr lang="cs-CZ" sz="900" b="1" smtClean="0">
                <a:solidFill>
                  <a:schemeClr val="bg2"/>
                </a:solidFill>
                <a:latin typeface="Arial" charset="0"/>
              </a:rPr>
            </a:br>
            <a:r>
              <a:rPr lang="cs-CZ" sz="2800" b="1" smtClean="0">
                <a:solidFill>
                  <a:schemeClr val="bg2"/>
                </a:solidFill>
                <a:latin typeface="Arial" charset="0"/>
              </a:rPr>
              <a:t> 	</a:t>
            </a:r>
            <a:r>
              <a:rPr lang="cs-CZ" sz="900" b="1" smtClean="0">
                <a:solidFill>
                  <a:schemeClr val="bg2"/>
                </a:solidFill>
              </a:rPr>
              <a:t>	</a:t>
            </a:r>
            <a:r>
              <a:rPr lang="cs-CZ" sz="3200" b="1" smtClean="0">
                <a:solidFill>
                  <a:schemeClr val="bg1"/>
                </a:solidFill>
              </a:rPr>
              <a:t/>
            </a:r>
            <a:br>
              <a:rPr lang="cs-CZ" sz="3200" b="1" smtClean="0">
                <a:solidFill>
                  <a:schemeClr val="bg1"/>
                </a:solidFill>
              </a:rPr>
            </a:br>
            <a:r>
              <a:rPr lang="cs-CZ" sz="5000" smtClean="0">
                <a:solidFill>
                  <a:schemeClr val="bg1"/>
                </a:solidFill>
              </a:rPr>
              <a:t> </a:t>
            </a:r>
            <a:br>
              <a:rPr lang="cs-CZ" sz="5000" smtClean="0">
                <a:solidFill>
                  <a:schemeClr val="bg1"/>
                </a:solidFill>
              </a:rPr>
            </a:br>
            <a:r>
              <a:rPr lang="cs-CZ" sz="3600" b="1" smtClean="0">
                <a:solidFill>
                  <a:schemeClr val="bg1"/>
                </a:solidFill>
                <a:latin typeface="Arial" charset="0"/>
              </a:rPr>
              <a:t/>
            </a:r>
            <a:br>
              <a:rPr lang="cs-CZ" sz="3600" b="1" smtClean="0">
                <a:solidFill>
                  <a:schemeClr val="bg1"/>
                </a:solidFill>
                <a:latin typeface="Arial" charset="0"/>
              </a:rPr>
            </a:br>
            <a:r>
              <a:rPr lang="cs-CZ" sz="1600" b="1" smtClean="0">
                <a:solidFill>
                  <a:schemeClr val="bg1"/>
                </a:solidFill>
                <a:latin typeface="Arial" charset="0"/>
              </a:rPr>
              <a:t/>
            </a:r>
            <a:br>
              <a:rPr lang="cs-CZ" sz="1600" b="1" smtClean="0">
                <a:solidFill>
                  <a:schemeClr val="bg1"/>
                </a:solidFill>
                <a:latin typeface="Arial" charset="0"/>
              </a:rPr>
            </a:br>
            <a:r>
              <a:rPr lang="cs-CZ" sz="3600" b="1" smtClean="0">
                <a:solidFill>
                  <a:schemeClr val="bg1"/>
                </a:solidFill>
                <a:latin typeface="Arial" charset="0"/>
              </a:rPr>
              <a:t>	</a:t>
            </a:r>
            <a:r>
              <a:rPr lang="cs-CZ" sz="3600" b="1" i="1" smtClean="0">
                <a:solidFill>
                  <a:schemeClr val="bg1"/>
                </a:solidFill>
                <a:latin typeface="Arial" charset="0"/>
              </a:rPr>
              <a:t/>
            </a:r>
            <a:br>
              <a:rPr lang="cs-CZ" sz="3600" b="1" i="1" smtClean="0">
                <a:solidFill>
                  <a:schemeClr val="bg1"/>
                </a:solidFill>
                <a:latin typeface="Arial" charset="0"/>
              </a:rPr>
            </a:br>
            <a:r>
              <a:rPr lang="cs-CZ" sz="1600" b="1" i="1" smtClean="0">
                <a:solidFill>
                  <a:schemeClr val="bg1"/>
                </a:solidFill>
                <a:latin typeface="Arial" charset="0"/>
              </a:rPr>
              <a:t/>
            </a:r>
            <a:br>
              <a:rPr lang="cs-CZ" sz="1600" b="1" i="1" smtClean="0">
                <a:solidFill>
                  <a:schemeClr val="bg1"/>
                </a:solidFill>
                <a:latin typeface="Arial" charset="0"/>
              </a:rPr>
            </a:br>
            <a:r>
              <a:rPr lang="cs-CZ" sz="3600" b="1" i="1" smtClean="0">
                <a:solidFill>
                  <a:schemeClr val="bg1"/>
                </a:solidFill>
                <a:latin typeface="Arial" charset="0"/>
              </a:rPr>
              <a:t>	</a:t>
            </a:r>
          </a:p>
        </p:txBody>
      </p:sp>
      <p:sp>
        <p:nvSpPr>
          <p:cNvPr id="48130" name="Rectangle 7"/>
          <p:cNvSpPr>
            <a:spLocks noChangeArrowheads="1"/>
          </p:cNvSpPr>
          <p:nvPr/>
        </p:nvSpPr>
        <p:spPr bwMode="auto">
          <a:xfrm>
            <a:off x="974725" y="6203950"/>
            <a:ext cx="10440988" cy="290513"/>
          </a:xfrm>
          <a:prstGeom prst="rect">
            <a:avLst/>
          </a:prstGeom>
          <a:noFill/>
          <a:ln w="9525">
            <a:noFill/>
            <a:miter lim="800000"/>
            <a:headEnd/>
            <a:tailEnd/>
          </a:ln>
        </p:spPr>
        <p:txBody>
          <a:bodyPr>
            <a:spAutoFit/>
          </a:bodyPr>
          <a:lstStyle/>
          <a:p>
            <a:pPr defTabSz="914400"/>
            <a:r>
              <a:rPr lang="cs-CZ" sz="1300"/>
              <a:t>*</a:t>
            </a:r>
            <a:r>
              <a:rPr lang="cs-CZ" sz="1300">
                <a:solidFill>
                  <a:schemeClr val="bg1"/>
                </a:solidFill>
              </a:rPr>
              <a:t>Wilding B, Veselá A.B, Perry JJB, Black GW, Zhang M, Martínková L, Klempier N,</a:t>
            </a:r>
            <a:r>
              <a:rPr lang="cs-CZ" sz="1300"/>
              <a:t> </a:t>
            </a:r>
            <a:r>
              <a:rPr lang="cs-CZ" sz="1300">
                <a:solidFill>
                  <a:schemeClr val="accent1"/>
                </a:solidFill>
              </a:rPr>
              <a:t>2015</a:t>
            </a:r>
            <a:r>
              <a:rPr lang="cs-CZ" sz="1300"/>
              <a:t>. </a:t>
            </a:r>
            <a:r>
              <a:rPr lang="cs-CZ" sz="1300" i="1"/>
              <a:t>Org Biomol Chem</a:t>
            </a:r>
            <a:r>
              <a:rPr lang="cs-CZ" sz="1300"/>
              <a:t> 12, 7803-7812</a:t>
            </a:r>
          </a:p>
        </p:txBody>
      </p:sp>
      <p:pic>
        <p:nvPicPr>
          <p:cNvPr id="48131" name="Bild 4"/>
          <p:cNvPicPr>
            <a:picLocks noChangeAspect="1" noChangeArrowheads="1"/>
          </p:cNvPicPr>
          <p:nvPr/>
        </p:nvPicPr>
        <p:blipFill>
          <a:blip r:embed="rId3"/>
          <a:srcRect/>
          <a:stretch>
            <a:fillRect/>
          </a:stretch>
        </p:blipFill>
        <p:spPr bwMode="auto">
          <a:xfrm>
            <a:off x="10106025" y="2278063"/>
            <a:ext cx="1019175" cy="1395412"/>
          </a:xfrm>
          <a:prstGeom prst="rect">
            <a:avLst/>
          </a:prstGeom>
          <a:noFill/>
          <a:ln w="9525">
            <a:noFill/>
            <a:miter lim="800000"/>
            <a:headEnd/>
            <a:tailEnd/>
          </a:ln>
        </p:spPr>
      </p:pic>
      <p:pic>
        <p:nvPicPr>
          <p:cNvPr id="48132" name="Picture 10" descr="visitenkarte"/>
          <p:cNvPicPr>
            <a:picLocks noChangeAspect="1" noChangeArrowheads="1"/>
          </p:cNvPicPr>
          <p:nvPr/>
        </p:nvPicPr>
        <p:blipFill>
          <a:blip r:embed="rId4"/>
          <a:srcRect/>
          <a:stretch>
            <a:fillRect/>
          </a:stretch>
        </p:blipFill>
        <p:spPr bwMode="auto">
          <a:xfrm>
            <a:off x="9247188" y="1046163"/>
            <a:ext cx="838200" cy="1117600"/>
          </a:xfrm>
          <a:prstGeom prst="rect">
            <a:avLst/>
          </a:prstGeom>
          <a:noFill/>
          <a:ln w="9525">
            <a:noFill/>
            <a:miter lim="800000"/>
            <a:headEnd/>
            <a:tailEnd/>
          </a:ln>
        </p:spPr>
      </p:pic>
      <p:pic>
        <p:nvPicPr>
          <p:cNvPr id="48133" name="Picture 11"/>
          <p:cNvPicPr>
            <a:picLocks noChangeAspect="1" noChangeArrowheads="1"/>
          </p:cNvPicPr>
          <p:nvPr/>
        </p:nvPicPr>
        <p:blipFill>
          <a:blip r:embed="rId5"/>
          <a:srcRect/>
          <a:stretch>
            <a:fillRect/>
          </a:stretch>
        </p:blipFill>
        <p:spPr bwMode="auto">
          <a:xfrm>
            <a:off x="9201150" y="3952875"/>
            <a:ext cx="2008188" cy="1457325"/>
          </a:xfrm>
          <a:prstGeom prst="rect">
            <a:avLst/>
          </a:prstGeom>
          <a:noFill/>
          <a:ln w="9525">
            <a:noFill/>
            <a:miter lim="800000"/>
            <a:headEnd/>
            <a:tailEnd/>
          </a:ln>
        </p:spPr>
      </p:pic>
      <p:pic>
        <p:nvPicPr>
          <p:cNvPr id="48134" name="Picture 13"/>
          <p:cNvPicPr>
            <a:picLocks noChangeAspect="1" noChangeArrowheads="1"/>
          </p:cNvPicPr>
          <p:nvPr/>
        </p:nvPicPr>
        <p:blipFill>
          <a:blip r:embed="rId6"/>
          <a:srcRect/>
          <a:stretch>
            <a:fillRect/>
          </a:stretch>
        </p:blipFill>
        <p:spPr bwMode="auto">
          <a:xfrm>
            <a:off x="7135813" y="4610100"/>
            <a:ext cx="1182687" cy="140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6"/>
          <p:cNvPicPr>
            <a:picLocks noChangeAspect="1" noChangeArrowheads="1"/>
          </p:cNvPicPr>
          <p:nvPr/>
        </p:nvPicPr>
        <p:blipFill>
          <a:blip r:embed="rId3"/>
          <a:srcRect/>
          <a:stretch>
            <a:fillRect/>
          </a:stretch>
        </p:blipFill>
        <p:spPr bwMode="auto">
          <a:xfrm>
            <a:off x="8335963" y="885825"/>
            <a:ext cx="2816225" cy="1385888"/>
          </a:xfrm>
          <a:prstGeom prst="rect">
            <a:avLst/>
          </a:prstGeom>
          <a:noFill/>
          <a:ln w="9525">
            <a:noFill/>
            <a:miter lim="800000"/>
            <a:headEnd/>
            <a:tailEnd/>
          </a:ln>
        </p:spPr>
      </p:pic>
      <p:sp>
        <p:nvSpPr>
          <p:cNvPr id="50178" name="Nadpis 1"/>
          <p:cNvSpPr>
            <a:spLocks noGrp="1"/>
          </p:cNvSpPr>
          <p:nvPr>
            <p:ph type="title" idx="4294967295"/>
          </p:nvPr>
        </p:nvSpPr>
        <p:spPr>
          <a:xfrm>
            <a:off x="806450" y="169863"/>
            <a:ext cx="8024813" cy="1400175"/>
          </a:xfrm>
        </p:spPr>
        <p:txBody>
          <a:bodyPr/>
          <a:lstStyle/>
          <a:p>
            <a:r>
              <a:rPr lang="cs-CZ" sz="4400" b="1" smtClean="0">
                <a:solidFill>
                  <a:schemeClr val="accent1"/>
                </a:solidFill>
                <a:latin typeface="Calibri" pitchFamily="34" charset="0"/>
              </a:rPr>
              <a:t>Acknowledgements</a:t>
            </a:r>
            <a:br>
              <a:rPr lang="cs-CZ" sz="4400" b="1" smtClean="0">
                <a:solidFill>
                  <a:schemeClr val="accent1"/>
                </a:solidFill>
                <a:latin typeface="Calibri" pitchFamily="34" charset="0"/>
              </a:rPr>
            </a:br>
            <a:r>
              <a:rPr lang="cs-CZ" sz="800" b="1" smtClean="0">
                <a:solidFill>
                  <a:schemeClr val="accent1"/>
                </a:solidFill>
                <a:latin typeface="Calibri" pitchFamily="34" charset="0"/>
              </a:rPr>
              <a:t/>
            </a:r>
            <a:br>
              <a:rPr lang="cs-CZ" sz="800" b="1" smtClean="0">
                <a:solidFill>
                  <a:schemeClr val="accent1"/>
                </a:solidFill>
                <a:latin typeface="Calibri" pitchFamily="34" charset="0"/>
              </a:rPr>
            </a:br>
            <a:r>
              <a:rPr lang="cs-CZ" sz="1400" b="1" smtClean="0">
                <a:solidFill>
                  <a:schemeClr val="bg1"/>
                </a:solidFill>
                <a:latin typeface="Calibri" pitchFamily="34" charset="0"/>
              </a:rPr>
              <a:t/>
            </a:r>
            <a:br>
              <a:rPr lang="cs-CZ" sz="1400" b="1" smtClean="0">
                <a:solidFill>
                  <a:schemeClr val="bg1"/>
                </a:solidFill>
                <a:latin typeface="Calibri" pitchFamily="34" charset="0"/>
              </a:rPr>
            </a:br>
            <a:r>
              <a:rPr lang="cs-CZ" sz="2000" smtClean="0">
                <a:solidFill>
                  <a:schemeClr val="bg1"/>
                </a:solidFill>
                <a:latin typeface="Calibri" pitchFamily="34" charset="0"/>
              </a:rPr>
              <a:t>Support of networking through </a:t>
            </a:r>
            <a:r>
              <a:rPr lang="cs-CZ" sz="2000" b="1" smtClean="0">
                <a:solidFill>
                  <a:schemeClr val="bg1"/>
                </a:solidFill>
                <a:latin typeface="Calibri" pitchFamily="34" charset="0"/>
              </a:rPr>
              <a:t>COST Actions: </a:t>
            </a:r>
            <a:r>
              <a:rPr lang="cs-CZ" sz="2000" b="1" smtClean="0">
                <a:solidFill>
                  <a:srgbClr val="369684"/>
                </a:solidFill>
                <a:latin typeface="Calibri" pitchFamily="34" charset="0"/>
              </a:rPr>
              <a:t>meetings, workshops,</a:t>
            </a:r>
            <a:br>
              <a:rPr lang="cs-CZ" sz="2000" b="1" smtClean="0">
                <a:solidFill>
                  <a:srgbClr val="369684"/>
                </a:solidFill>
                <a:latin typeface="Calibri" pitchFamily="34" charset="0"/>
              </a:rPr>
            </a:br>
            <a:r>
              <a:rPr lang="cs-CZ" sz="2000" b="1" smtClean="0">
                <a:solidFill>
                  <a:srgbClr val="369684"/>
                </a:solidFill>
                <a:latin typeface="Calibri" pitchFamily="34" charset="0"/>
              </a:rPr>
              <a:t>COST Days, Summer schools, STSMs to students and staff …</a:t>
            </a: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smtClean="0">
                <a:solidFill>
                  <a:schemeClr val="bg1"/>
                </a:solidFill>
                <a:latin typeface="Calibri" pitchFamily="34" charset="0"/>
              </a:rPr>
              <a:t>Support of other costs through </a:t>
            </a:r>
            <a:r>
              <a:rPr lang="cs-CZ" sz="2000" b="1" smtClean="0">
                <a:solidFill>
                  <a:schemeClr val="bg1"/>
                </a:solidFill>
                <a:latin typeface="Calibri" pitchFamily="34" charset="0"/>
              </a:rPr>
              <a:t>MŠMT COST projects: </a:t>
            </a:r>
            <a:r>
              <a:rPr lang="cs-CZ" sz="2000" b="1" smtClean="0">
                <a:solidFill>
                  <a:srgbClr val="369684"/>
                </a:solidFill>
                <a:latin typeface="Calibri" pitchFamily="34" charset="0"/>
              </a:rPr>
              <a:t>consumables, services, personal costs</a:t>
            </a:r>
            <a:r>
              <a:rPr lang="cs-CZ" sz="1600" smtClean="0">
                <a:solidFill>
                  <a:schemeClr val="bg1"/>
                </a:solidFill>
                <a:latin typeface="Calibri" pitchFamily="34" charset="0"/>
              </a:rPr>
              <a:t/>
            </a:r>
            <a:br>
              <a:rPr lang="cs-CZ" sz="1600" smtClean="0">
                <a:solidFill>
                  <a:schemeClr val="bg1"/>
                </a:solidFill>
                <a:latin typeface="Calibri" pitchFamily="34" charset="0"/>
              </a:rPr>
            </a:br>
            <a:r>
              <a:rPr lang="cs-CZ" sz="2000" b="1" smtClean="0">
                <a:solidFill>
                  <a:schemeClr val="bg2"/>
                </a:solidFill>
                <a:latin typeface="Calibri" pitchFamily="34" charset="0"/>
              </a:rPr>
              <a:t>Laboratory of Biotransformation</a:t>
            </a:r>
            <a:r>
              <a:rPr lang="cs-CZ" sz="2000" b="1" smtClean="0">
                <a:solidFill>
                  <a:schemeClr val="bg1"/>
                </a:solidFill>
                <a:latin typeface="Calibri" pitchFamily="34" charset="0"/>
              </a:rPr>
              <a:t> </a:t>
            </a:r>
            <a:r>
              <a:rPr lang="cs-CZ" sz="2000" smtClean="0">
                <a:solidFill>
                  <a:schemeClr val="bg1"/>
                </a:solidFill>
                <a:latin typeface="Calibri" pitchFamily="34" charset="0"/>
              </a:rPr>
              <a:t>(head</a:t>
            </a:r>
            <a:r>
              <a:rPr lang="cs-CZ" sz="2000" b="1" smtClean="0">
                <a:solidFill>
                  <a:schemeClr val="bg1"/>
                </a:solidFill>
                <a:latin typeface="Calibri" pitchFamily="34" charset="0"/>
              </a:rPr>
              <a:t> Prof. V. Křen</a:t>
            </a:r>
            <a:r>
              <a:rPr lang="cs-CZ" sz="2000" smtClean="0">
                <a:solidFill>
                  <a:schemeClr val="bg1"/>
                </a:solidFill>
                <a:latin typeface="Calibri" pitchFamily="34" charset="0"/>
              </a:rPr>
              <a:t>)</a:t>
            </a:r>
            <a:br>
              <a:rPr lang="cs-CZ" sz="2000" smtClean="0">
                <a:solidFill>
                  <a:schemeClr val="bg1"/>
                </a:solidFill>
                <a:latin typeface="Calibri" pitchFamily="34" charset="0"/>
              </a:rPr>
            </a:br>
            <a:r>
              <a:rPr lang="cs-CZ" sz="2000" b="1" smtClean="0">
                <a:solidFill>
                  <a:schemeClr val="bg1"/>
                </a:solidFill>
                <a:latin typeface="Calibri" pitchFamily="34" charset="0"/>
              </a:rPr>
              <a:t>Institute of Microbiology of the CAS</a:t>
            </a: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1400" smtClean="0">
                <a:solidFill>
                  <a:schemeClr val="bg1"/>
                </a:solidFill>
                <a:latin typeface="Calibri" pitchFamily="34" charset="0"/>
              </a:rPr>
              <a:t/>
            </a:r>
            <a:br>
              <a:rPr lang="cs-CZ" sz="1400" smtClean="0">
                <a:solidFill>
                  <a:schemeClr val="bg1"/>
                </a:solidFill>
                <a:latin typeface="Calibri" pitchFamily="34" charset="0"/>
              </a:rPr>
            </a:br>
            <a:r>
              <a:rPr lang="cs-CZ" sz="1000" smtClean="0">
                <a:solidFill>
                  <a:schemeClr val="bg1"/>
                </a:solidFill>
                <a:latin typeface="Calibri" pitchFamily="34" charset="0"/>
              </a:rPr>
              <a:t/>
            </a:r>
            <a:br>
              <a:rPr lang="cs-CZ" sz="1000" smtClean="0">
                <a:solidFill>
                  <a:schemeClr val="bg1"/>
                </a:solidFill>
                <a:latin typeface="Calibri" pitchFamily="34" charset="0"/>
              </a:rPr>
            </a:br>
            <a:r>
              <a:rPr lang="cs-CZ" sz="2000" u="sng" smtClean="0">
                <a:solidFill>
                  <a:schemeClr val="bg1"/>
                </a:solidFill>
                <a:latin typeface="Calibri" pitchFamily="34" charset="0"/>
              </a:rPr>
              <a:t>National partners:</a:t>
            </a: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b="1" smtClean="0">
                <a:solidFill>
                  <a:schemeClr val="bg1"/>
                </a:solidFill>
                <a:latin typeface="Calibri" pitchFamily="34" charset="0"/>
              </a:rPr>
              <a:t>University of Chemistry and Technology Prague</a:t>
            </a: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b="1" smtClean="0">
                <a:solidFill>
                  <a:schemeClr val="bg1"/>
                </a:solidFill>
                <a:latin typeface="Calibri" pitchFamily="34" charset="0"/>
              </a:rPr>
              <a:t>Charles University</a:t>
            </a:r>
          </a:p>
        </p:txBody>
      </p:sp>
      <p:sp>
        <p:nvSpPr>
          <p:cNvPr id="50179" name="Text Box 9"/>
          <p:cNvSpPr txBox="1">
            <a:spLocks noChangeArrowheads="1"/>
          </p:cNvSpPr>
          <p:nvPr/>
        </p:nvSpPr>
        <p:spPr bwMode="auto">
          <a:xfrm>
            <a:off x="7146925" y="4224338"/>
            <a:ext cx="2803525" cy="274637"/>
          </a:xfrm>
          <a:prstGeom prst="rect">
            <a:avLst/>
          </a:prstGeom>
          <a:noFill/>
          <a:ln w="9525">
            <a:noFill/>
            <a:miter lim="800000"/>
            <a:headEnd/>
            <a:tailEnd/>
          </a:ln>
        </p:spPr>
        <p:txBody>
          <a:bodyPr>
            <a:spAutoFit/>
          </a:bodyPr>
          <a:lstStyle/>
          <a:p>
            <a:pPr defTabSz="914400">
              <a:spcBef>
                <a:spcPct val="50000"/>
              </a:spcBef>
            </a:pPr>
            <a:r>
              <a:rPr lang="cs-CZ" sz="1200">
                <a:solidFill>
                  <a:schemeClr val="bg1"/>
                </a:solidFill>
              </a:rPr>
              <a:t>Institute of Microbiology CAS</a:t>
            </a:r>
          </a:p>
        </p:txBody>
      </p:sp>
      <p:sp>
        <p:nvSpPr>
          <p:cNvPr id="50180" name="Text Box 7"/>
          <p:cNvSpPr txBox="1">
            <a:spLocks noChangeArrowheads="1"/>
          </p:cNvSpPr>
          <p:nvPr/>
        </p:nvSpPr>
        <p:spPr bwMode="auto">
          <a:xfrm>
            <a:off x="833438" y="4683125"/>
            <a:ext cx="10683875" cy="1006475"/>
          </a:xfrm>
          <a:prstGeom prst="rect">
            <a:avLst/>
          </a:prstGeom>
          <a:noFill/>
          <a:ln w="9525">
            <a:noFill/>
            <a:miter lim="800000"/>
            <a:headEnd/>
            <a:tailEnd/>
          </a:ln>
        </p:spPr>
        <p:txBody>
          <a:bodyPr>
            <a:spAutoFit/>
          </a:bodyPr>
          <a:lstStyle/>
          <a:p>
            <a:pPr defTabSz="914400">
              <a:spcBef>
                <a:spcPct val="50000"/>
              </a:spcBef>
            </a:pPr>
            <a:r>
              <a:rPr lang="cs-CZ" sz="2000" b="0" u="sng">
                <a:solidFill>
                  <a:schemeClr val="bg1"/>
                </a:solidFill>
                <a:latin typeface="Calibri" pitchFamily="34" charset="0"/>
              </a:rPr>
              <a:t>COST partners:</a:t>
            </a:r>
            <a:r>
              <a:rPr lang="cs-CZ" sz="2000" b="0">
                <a:solidFill>
                  <a:schemeClr val="bg1"/>
                </a:solidFill>
                <a:latin typeface="Calibri" pitchFamily="34" charset="0"/>
              </a:rPr>
              <a:t> </a:t>
            </a:r>
            <a:br>
              <a:rPr lang="cs-CZ" sz="2000" b="0">
                <a:solidFill>
                  <a:schemeClr val="bg1"/>
                </a:solidFill>
                <a:latin typeface="Calibri" pitchFamily="34" charset="0"/>
              </a:rPr>
            </a:br>
            <a:r>
              <a:rPr lang="cs-CZ" sz="2000" b="0">
                <a:solidFill>
                  <a:schemeClr val="bg1"/>
                </a:solidFill>
                <a:latin typeface="Calibri" pitchFamily="34" charset="0"/>
              </a:rPr>
              <a:t>University </a:t>
            </a:r>
            <a:r>
              <a:rPr lang="cs-CZ" sz="2000">
                <a:solidFill>
                  <a:srgbClr val="369684"/>
                </a:solidFill>
                <a:latin typeface="Calibri" pitchFamily="34" charset="0"/>
              </a:rPr>
              <a:t>L´Aquila</a:t>
            </a:r>
            <a:r>
              <a:rPr lang="cs-CZ" sz="2000" b="0">
                <a:solidFill>
                  <a:schemeClr val="bg1"/>
                </a:solidFill>
                <a:latin typeface="Calibri" pitchFamily="34" charset="0"/>
              </a:rPr>
              <a:t>, University </a:t>
            </a:r>
            <a:r>
              <a:rPr lang="cs-CZ" sz="2000">
                <a:solidFill>
                  <a:srgbClr val="369684"/>
                </a:solidFill>
                <a:latin typeface="Calibri" pitchFamily="34" charset="0"/>
              </a:rPr>
              <a:t>Stuttgart</a:t>
            </a:r>
            <a:r>
              <a:rPr lang="cs-CZ" sz="2000" b="0">
                <a:solidFill>
                  <a:schemeClr val="bg1"/>
                </a:solidFill>
                <a:latin typeface="Calibri" pitchFamily="34" charset="0"/>
              </a:rPr>
              <a:t>, TU </a:t>
            </a:r>
            <a:r>
              <a:rPr lang="cs-CZ" sz="2000">
                <a:solidFill>
                  <a:srgbClr val="369684"/>
                </a:solidFill>
                <a:latin typeface="Calibri" pitchFamily="34" charset="0"/>
              </a:rPr>
              <a:t>Graz</a:t>
            </a:r>
            <a:r>
              <a:rPr lang="cs-CZ" sz="2000" b="0">
                <a:solidFill>
                  <a:schemeClr val="bg1"/>
                </a:solidFill>
                <a:latin typeface="Calibri" pitchFamily="34" charset="0"/>
              </a:rPr>
              <a:t>, BOKU </a:t>
            </a:r>
            <a:r>
              <a:rPr lang="cs-CZ" sz="2000">
                <a:solidFill>
                  <a:srgbClr val="369684"/>
                </a:solidFill>
                <a:latin typeface="Calibri" pitchFamily="34" charset="0"/>
              </a:rPr>
              <a:t>Vienna</a:t>
            </a:r>
            <a:r>
              <a:rPr lang="cs-CZ" sz="2000" b="0">
                <a:solidFill>
                  <a:schemeClr val="bg1"/>
                </a:solidFill>
                <a:latin typeface="Calibri" pitchFamily="34" charset="0"/>
              </a:rPr>
              <a:t>, University </a:t>
            </a:r>
            <a:r>
              <a:rPr lang="cs-CZ" sz="2000">
                <a:solidFill>
                  <a:srgbClr val="369684"/>
                </a:solidFill>
                <a:latin typeface="Calibri" pitchFamily="34" charset="0"/>
              </a:rPr>
              <a:t>Aix-Marseille</a:t>
            </a:r>
            <a:r>
              <a:rPr lang="cs-CZ" sz="2000" b="0">
                <a:solidFill>
                  <a:schemeClr val="bg1"/>
                </a:solidFill>
                <a:latin typeface="Calibri" pitchFamily="34" charset="0"/>
              </a:rPr>
              <a:t>, </a:t>
            </a:r>
            <a:br>
              <a:rPr lang="cs-CZ" sz="2000" b="0">
                <a:solidFill>
                  <a:schemeClr val="bg1"/>
                </a:solidFill>
                <a:latin typeface="Calibri" pitchFamily="34" charset="0"/>
              </a:rPr>
            </a:br>
            <a:r>
              <a:rPr lang="cs-CZ" sz="2000" b="0">
                <a:solidFill>
                  <a:schemeClr val="bg1"/>
                </a:solidFill>
                <a:latin typeface="Calibri" pitchFamily="34" charset="0"/>
              </a:rPr>
              <a:t>University </a:t>
            </a:r>
            <a:r>
              <a:rPr lang="cs-CZ" sz="2000">
                <a:solidFill>
                  <a:srgbClr val="369684"/>
                </a:solidFill>
                <a:latin typeface="Calibri" pitchFamily="34" charset="0"/>
              </a:rPr>
              <a:t>Clermont-Ferrand</a:t>
            </a:r>
            <a:r>
              <a:rPr lang="cs-CZ" sz="2000" b="0">
                <a:solidFill>
                  <a:schemeClr val="bg1"/>
                </a:solidFill>
                <a:latin typeface="Calibri" pitchFamily="34" charset="0"/>
              </a:rPr>
              <a:t>, University </a:t>
            </a:r>
            <a:r>
              <a:rPr lang="cs-CZ" sz="2000">
                <a:solidFill>
                  <a:srgbClr val="369684"/>
                </a:solidFill>
                <a:latin typeface="Calibri" pitchFamily="34" charset="0"/>
              </a:rPr>
              <a:t>Oviedo</a:t>
            </a:r>
            <a:r>
              <a:rPr lang="cs-CZ" sz="2000" b="0">
                <a:solidFill>
                  <a:schemeClr val="bg1"/>
                </a:solidFill>
                <a:latin typeface="Calibri" pitchFamily="34" charset="0"/>
              </a:rPr>
              <a:t>, CNR </a:t>
            </a:r>
            <a:r>
              <a:rPr lang="cs-CZ" sz="2000">
                <a:solidFill>
                  <a:srgbClr val="369684"/>
                </a:solidFill>
                <a:latin typeface="Calibri" pitchFamily="34" charset="0"/>
              </a:rPr>
              <a:t>Catania</a:t>
            </a:r>
            <a:r>
              <a:rPr lang="cs-CZ" sz="2000">
                <a:latin typeface="Calibri" pitchFamily="34" charset="0"/>
              </a:rPr>
              <a:t>, </a:t>
            </a:r>
            <a:r>
              <a:rPr lang="cs-CZ" sz="2000" b="0">
                <a:solidFill>
                  <a:schemeClr val="bg1"/>
                </a:solidFill>
                <a:latin typeface="Calibri" pitchFamily="34" charset="0"/>
              </a:rPr>
              <a:t>University</a:t>
            </a:r>
            <a:r>
              <a:rPr lang="cs-CZ" sz="2000">
                <a:latin typeface="Calibri" pitchFamily="34" charset="0"/>
              </a:rPr>
              <a:t> </a:t>
            </a:r>
            <a:r>
              <a:rPr lang="cs-CZ" sz="2000">
                <a:solidFill>
                  <a:srgbClr val="369684"/>
                </a:solidFill>
                <a:latin typeface="Calibri" pitchFamily="34" charset="0"/>
              </a:rPr>
              <a:t>Debrecen</a:t>
            </a:r>
            <a:r>
              <a:rPr lang="cs-CZ" sz="2000" b="0">
                <a:solidFill>
                  <a:schemeClr val="bg1"/>
                </a:solidFill>
                <a:latin typeface="Calibri" pitchFamily="34" charset="0"/>
              </a:rPr>
              <a:t> </a:t>
            </a:r>
            <a:r>
              <a:rPr lang="cs-CZ" sz="2000" b="0" i="1">
                <a:solidFill>
                  <a:schemeClr val="bg1"/>
                </a:solidFill>
                <a:latin typeface="Calibri" pitchFamily="34" charset="0"/>
              </a:rPr>
              <a:t>etc.</a:t>
            </a:r>
            <a:endParaRPr lang="cs-CZ" sz="3200" b="0">
              <a:solidFill>
                <a:schemeClr val="bg1"/>
              </a:solidFill>
              <a:latin typeface="Calibri" pitchFamily="34" charset="0"/>
            </a:endParaRPr>
          </a:p>
        </p:txBody>
      </p:sp>
      <p:pic>
        <p:nvPicPr>
          <p:cNvPr id="50181" name="Picture 7"/>
          <p:cNvPicPr>
            <a:picLocks noChangeAspect="1" noChangeArrowheads="1"/>
          </p:cNvPicPr>
          <p:nvPr/>
        </p:nvPicPr>
        <p:blipFill>
          <a:blip r:embed="rId4"/>
          <a:srcRect/>
          <a:stretch>
            <a:fillRect/>
          </a:stretch>
        </p:blipFill>
        <p:spPr bwMode="auto">
          <a:xfrm>
            <a:off x="6054725" y="234950"/>
            <a:ext cx="2816225" cy="582613"/>
          </a:xfrm>
          <a:prstGeom prst="rect">
            <a:avLst/>
          </a:prstGeom>
          <a:noFill/>
          <a:ln w="9525">
            <a:noFill/>
            <a:miter lim="800000"/>
            <a:headEnd/>
            <a:tailEnd/>
          </a:ln>
        </p:spPr>
      </p:pic>
      <p:pic>
        <p:nvPicPr>
          <p:cNvPr id="50182" name="Picture 10"/>
          <p:cNvPicPr>
            <a:picLocks noChangeAspect="1" noChangeArrowheads="1"/>
          </p:cNvPicPr>
          <p:nvPr/>
        </p:nvPicPr>
        <p:blipFill>
          <a:blip r:embed="rId5"/>
          <a:srcRect/>
          <a:stretch>
            <a:fillRect/>
          </a:stretch>
        </p:blipFill>
        <p:spPr bwMode="auto">
          <a:xfrm>
            <a:off x="7145338" y="2598738"/>
            <a:ext cx="3852862"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ChangeArrowheads="1"/>
          </p:cNvSpPr>
          <p:nvPr/>
        </p:nvSpPr>
        <p:spPr bwMode="auto">
          <a:xfrm>
            <a:off x="2789238" y="5133975"/>
            <a:ext cx="4567237" cy="641350"/>
          </a:xfrm>
          <a:prstGeom prst="rect">
            <a:avLst/>
          </a:prstGeom>
          <a:noFill/>
          <a:ln w="9525">
            <a:noFill/>
            <a:miter lim="800000"/>
            <a:headEnd/>
            <a:tailEnd/>
          </a:ln>
          <a:effectLst/>
        </p:spPr>
        <p:txBody>
          <a:bodyPr wrap="none">
            <a:spAutoFit/>
          </a:bodyPr>
          <a:lstStyle/>
          <a:p>
            <a:pPr defTabSz="914400"/>
            <a:r>
              <a:rPr lang="cs-CZ" sz="3600" b="0">
                <a:solidFill>
                  <a:schemeClr val="accent1"/>
                </a:solidFill>
                <a:latin typeface="Calibri" pitchFamily="34" charset="0"/>
              </a:rPr>
              <a:t>Thank you for listening!</a:t>
            </a:r>
          </a:p>
        </p:txBody>
      </p:sp>
      <p:sp>
        <p:nvSpPr>
          <p:cNvPr id="54285" name="AutoShape 13"/>
          <p:cNvSpPr>
            <a:spLocks noChangeArrowheads="1"/>
          </p:cNvSpPr>
          <p:nvPr/>
        </p:nvSpPr>
        <p:spPr bwMode="auto">
          <a:xfrm>
            <a:off x="4810125" y="34893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89" name="AutoShape 17"/>
          <p:cNvSpPr>
            <a:spLocks noChangeArrowheads="1"/>
          </p:cNvSpPr>
          <p:nvPr/>
        </p:nvSpPr>
        <p:spPr bwMode="auto">
          <a:xfrm>
            <a:off x="3857625" y="386715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94" name="AutoShape 22"/>
          <p:cNvSpPr>
            <a:spLocks noChangeArrowheads="1"/>
          </p:cNvSpPr>
          <p:nvPr/>
        </p:nvSpPr>
        <p:spPr bwMode="auto">
          <a:xfrm>
            <a:off x="4244975" y="37576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97" name="AutoShape 25"/>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5" name="AutoShape 33"/>
          <p:cNvSpPr>
            <a:spLocks noChangeArrowheads="1"/>
          </p:cNvSpPr>
          <p:nvPr/>
        </p:nvSpPr>
        <p:spPr bwMode="auto">
          <a:xfrm>
            <a:off x="3730625" y="36576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6" name="AutoShape 34"/>
          <p:cNvSpPr>
            <a:spLocks noChangeArrowheads="1"/>
          </p:cNvSpPr>
          <p:nvPr/>
        </p:nvSpPr>
        <p:spPr bwMode="auto">
          <a:xfrm>
            <a:off x="3279775" y="41370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7" name="AutoShape 35"/>
          <p:cNvSpPr>
            <a:spLocks noChangeArrowheads="1"/>
          </p:cNvSpPr>
          <p:nvPr/>
        </p:nvSpPr>
        <p:spPr bwMode="auto">
          <a:xfrm>
            <a:off x="4097338" y="35671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9" name="AutoShape 37"/>
          <p:cNvSpPr>
            <a:spLocks noChangeArrowheads="1"/>
          </p:cNvSpPr>
          <p:nvPr/>
        </p:nvSpPr>
        <p:spPr bwMode="auto">
          <a:xfrm>
            <a:off x="3887788" y="37084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4" name="AutoShape 42"/>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5" name="AutoShape 43"/>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6" name="AutoShape 44"/>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7" name="AutoShape 45"/>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8" name="AutoShape 46"/>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9" name="AutoShape 47"/>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0" name="AutoShape 48"/>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1" name="AutoShape 49"/>
          <p:cNvSpPr>
            <a:spLocks noChangeArrowheads="1"/>
          </p:cNvSpPr>
          <p:nvPr/>
        </p:nvSpPr>
        <p:spPr bwMode="auto">
          <a:xfrm>
            <a:off x="3279775" y="41370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2" name="AutoShape 50"/>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3" name="AutoShape 51"/>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4" name="AutoShape 52"/>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5" name="AutoShape 53"/>
          <p:cNvSpPr>
            <a:spLocks noChangeArrowheads="1"/>
          </p:cNvSpPr>
          <p:nvPr/>
        </p:nvSpPr>
        <p:spPr bwMode="auto">
          <a:xfrm>
            <a:off x="3730625" y="36576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6" name="AutoShape 54"/>
          <p:cNvSpPr>
            <a:spLocks noChangeArrowheads="1"/>
          </p:cNvSpPr>
          <p:nvPr/>
        </p:nvSpPr>
        <p:spPr bwMode="auto">
          <a:xfrm>
            <a:off x="3279775" y="41370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7" name="AutoShape 55"/>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8" name="AutoShape 56"/>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29" name="AutoShape 57"/>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0" name="AutoShape 58"/>
          <p:cNvSpPr>
            <a:spLocks noChangeArrowheads="1"/>
          </p:cNvSpPr>
          <p:nvPr/>
        </p:nvSpPr>
        <p:spPr bwMode="auto">
          <a:xfrm>
            <a:off x="3857625" y="386715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1" name="AutoShape 59"/>
          <p:cNvSpPr>
            <a:spLocks noChangeArrowheads="1"/>
          </p:cNvSpPr>
          <p:nvPr/>
        </p:nvSpPr>
        <p:spPr bwMode="auto">
          <a:xfrm>
            <a:off x="3730625" y="36576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2" name="AutoShape 60"/>
          <p:cNvSpPr>
            <a:spLocks noChangeArrowheads="1"/>
          </p:cNvSpPr>
          <p:nvPr/>
        </p:nvSpPr>
        <p:spPr bwMode="auto">
          <a:xfrm>
            <a:off x="3279775" y="41370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3" name="AutoShape 61"/>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4" name="AutoShape 62"/>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5" name="AutoShape 63"/>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6" name="AutoShape 64"/>
          <p:cNvSpPr>
            <a:spLocks noChangeArrowheads="1"/>
          </p:cNvSpPr>
          <p:nvPr/>
        </p:nvSpPr>
        <p:spPr bwMode="auto">
          <a:xfrm>
            <a:off x="3887788" y="37084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7" name="AutoShape 65"/>
          <p:cNvSpPr>
            <a:spLocks noChangeArrowheads="1"/>
          </p:cNvSpPr>
          <p:nvPr/>
        </p:nvSpPr>
        <p:spPr bwMode="auto">
          <a:xfrm>
            <a:off x="3857625" y="386715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8" name="AutoShape 66"/>
          <p:cNvSpPr>
            <a:spLocks noChangeArrowheads="1"/>
          </p:cNvSpPr>
          <p:nvPr/>
        </p:nvSpPr>
        <p:spPr bwMode="auto">
          <a:xfrm>
            <a:off x="3730625" y="3657600"/>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39" name="AutoShape 67"/>
          <p:cNvSpPr>
            <a:spLocks noChangeArrowheads="1"/>
          </p:cNvSpPr>
          <p:nvPr/>
        </p:nvSpPr>
        <p:spPr bwMode="auto">
          <a:xfrm>
            <a:off x="3279775" y="4137025"/>
            <a:ext cx="69850" cy="80963"/>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0" name="AutoShape 68"/>
          <p:cNvSpPr>
            <a:spLocks noChangeArrowheads="1"/>
          </p:cNvSpPr>
          <p:nvPr/>
        </p:nvSpPr>
        <p:spPr bwMode="auto">
          <a:xfrm>
            <a:off x="2862263" y="3729038"/>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1" name="AutoShape 69"/>
          <p:cNvSpPr>
            <a:spLocks noChangeArrowheads="1"/>
          </p:cNvSpPr>
          <p:nvPr/>
        </p:nvSpPr>
        <p:spPr bwMode="auto">
          <a:xfrm>
            <a:off x="2474913" y="403701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2" name="AutoShape 70"/>
          <p:cNvSpPr>
            <a:spLocks noChangeArrowheads="1"/>
          </p:cNvSpPr>
          <p:nvPr/>
        </p:nvSpPr>
        <p:spPr bwMode="auto">
          <a:xfrm>
            <a:off x="2603500" y="3789363"/>
            <a:ext cx="69850" cy="80962"/>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grpSp>
        <p:nvGrpSpPr>
          <p:cNvPr id="54370" name="Group 98"/>
          <p:cNvGrpSpPr>
            <a:grpSpLocks/>
          </p:cNvGrpSpPr>
          <p:nvPr/>
        </p:nvGrpSpPr>
        <p:grpSpPr bwMode="auto">
          <a:xfrm>
            <a:off x="2189163" y="455613"/>
            <a:ext cx="6107112" cy="4425950"/>
            <a:chOff x="1379" y="287"/>
            <a:chExt cx="3847" cy="2788"/>
          </a:xfrm>
        </p:grpSpPr>
        <p:pic>
          <p:nvPicPr>
            <p:cNvPr id="54277" name="Picture 5"/>
            <p:cNvPicPr>
              <a:picLocks noChangeAspect="1" noChangeArrowheads="1"/>
            </p:cNvPicPr>
            <p:nvPr/>
          </p:nvPicPr>
          <p:blipFill>
            <a:blip r:embed="rId2"/>
            <a:srcRect/>
            <a:stretch>
              <a:fillRect/>
            </a:stretch>
          </p:blipFill>
          <p:spPr bwMode="auto">
            <a:xfrm>
              <a:off x="1379" y="287"/>
              <a:ext cx="3847" cy="2788"/>
            </a:xfrm>
            <a:prstGeom prst="rect">
              <a:avLst/>
            </a:prstGeom>
            <a:noFill/>
            <a:ln w="9525">
              <a:noFill/>
              <a:miter lim="800000"/>
              <a:headEnd/>
              <a:tailEnd/>
            </a:ln>
            <a:effectLst/>
          </p:spPr>
        </p:pic>
        <p:sp>
          <p:nvSpPr>
            <p:cNvPr id="54283" name="AutoShape 11"/>
            <p:cNvSpPr>
              <a:spLocks noChangeArrowheads="1"/>
            </p:cNvSpPr>
            <p:nvPr/>
          </p:nvSpPr>
          <p:spPr bwMode="auto">
            <a:xfrm>
              <a:off x="2974" y="206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86" name="AutoShape 14"/>
            <p:cNvSpPr>
              <a:spLocks noChangeArrowheads="1"/>
            </p:cNvSpPr>
            <p:nvPr/>
          </p:nvSpPr>
          <p:spPr bwMode="auto">
            <a:xfrm>
              <a:off x="3017" y="2261"/>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87" name="AutoShape 15"/>
            <p:cNvSpPr>
              <a:spLocks noChangeArrowheads="1"/>
            </p:cNvSpPr>
            <p:nvPr/>
          </p:nvSpPr>
          <p:spPr bwMode="auto">
            <a:xfrm>
              <a:off x="3286" y="2248"/>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88" name="AutoShape 16"/>
            <p:cNvSpPr>
              <a:spLocks noChangeArrowheads="1"/>
            </p:cNvSpPr>
            <p:nvPr/>
          </p:nvSpPr>
          <p:spPr bwMode="auto">
            <a:xfrm>
              <a:off x="2699" y="211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95" name="AutoShape 23"/>
            <p:cNvSpPr>
              <a:spLocks noChangeArrowheads="1"/>
            </p:cNvSpPr>
            <p:nvPr/>
          </p:nvSpPr>
          <p:spPr bwMode="auto">
            <a:xfrm>
              <a:off x="2918" y="296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296" name="AutoShape 24"/>
            <p:cNvSpPr>
              <a:spLocks noChangeArrowheads="1"/>
            </p:cNvSpPr>
            <p:nvPr/>
          </p:nvSpPr>
          <p:spPr bwMode="auto">
            <a:xfrm>
              <a:off x="2869" y="262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3" name="AutoShape 31"/>
            <p:cNvSpPr>
              <a:spLocks noChangeArrowheads="1"/>
            </p:cNvSpPr>
            <p:nvPr/>
          </p:nvSpPr>
          <p:spPr bwMode="auto">
            <a:xfrm>
              <a:off x="2523" y="18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4" name="AutoShape 32"/>
            <p:cNvSpPr>
              <a:spLocks noChangeArrowheads="1"/>
            </p:cNvSpPr>
            <p:nvPr/>
          </p:nvSpPr>
          <p:spPr bwMode="auto">
            <a:xfrm>
              <a:off x="2893" y="110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08" name="AutoShape 36"/>
            <p:cNvSpPr>
              <a:spLocks noChangeArrowheads="1"/>
            </p:cNvSpPr>
            <p:nvPr/>
          </p:nvSpPr>
          <p:spPr bwMode="auto">
            <a:xfrm>
              <a:off x="3086" y="211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0" name="AutoShape 38"/>
            <p:cNvSpPr>
              <a:spLocks noChangeArrowheads="1"/>
            </p:cNvSpPr>
            <p:nvPr/>
          </p:nvSpPr>
          <p:spPr bwMode="auto">
            <a:xfrm>
              <a:off x="2743" y="249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13" name="Freeform 41"/>
            <p:cNvSpPr>
              <a:spLocks/>
            </p:cNvSpPr>
            <p:nvPr/>
          </p:nvSpPr>
          <p:spPr bwMode="auto">
            <a:xfrm>
              <a:off x="3091" y="2113"/>
              <a:ext cx="133" cy="110"/>
            </a:xfrm>
            <a:custGeom>
              <a:avLst/>
              <a:gdLst/>
              <a:ahLst/>
              <a:cxnLst>
                <a:cxn ang="0">
                  <a:pos x="2" y="110"/>
                </a:cxn>
                <a:cxn ang="0">
                  <a:pos x="8" y="78"/>
                </a:cxn>
                <a:cxn ang="0">
                  <a:pos x="46" y="66"/>
                </a:cxn>
                <a:cxn ang="0">
                  <a:pos x="133" y="9"/>
                </a:cxn>
                <a:cxn ang="0">
                  <a:pos x="115" y="3"/>
                </a:cxn>
                <a:cxn ang="0">
                  <a:pos x="108" y="22"/>
                </a:cxn>
              </a:cxnLst>
              <a:rect l="0" t="0" r="r" b="b"/>
              <a:pathLst>
                <a:path w="133" h="110">
                  <a:moveTo>
                    <a:pt x="2" y="110"/>
                  </a:moveTo>
                  <a:cubicBezTo>
                    <a:pt x="4" y="99"/>
                    <a:pt x="0" y="86"/>
                    <a:pt x="8" y="78"/>
                  </a:cubicBezTo>
                  <a:cubicBezTo>
                    <a:pt x="17" y="69"/>
                    <a:pt x="46" y="66"/>
                    <a:pt x="46" y="66"/>
                  </a:cubicBezTo>
                  <a:cubicBezTo>
                    <a:pt x="65" y="35"/>
                    <a:pt x="100" y="22"/>
                    <a:pt x="133" y="9"/>
                  </a:cubicBezTo>
                  <a:cubicBezTo>
                    <a:pt x="127" y="7"/>
                    <a:pt x="121" y="0"/>
                    <a:pt x="115" y="3"/>
                  </a:cubicBezTo>
                  <a:cubicBezTo>
                    <a:pt x="109" y="6"/>
                    <a:pt x="108" y="22"/>
                    <a:pt x="108" y="22"/>
                  </a:cubicBezTo>
                </a:path>
              </a:pathLst>
            </a:custGeom>
            <a:noFill/>
            <a:ln w="9525">
              <a:solidFill>
                <a:schemeClr val="tx2"/>
              </a:solidFill>
              <a:round/>
              <a:headEnd/>
              <a:tailEnd/>
            </a:ln>
            <a:effectLst/>
          </p:spPr>
          <p:txBody>
            <a:bodyPr/>
            <a:lstStyle/>
            <a:p>
              <a:endParaRPr lang="cs-CZ"/>
            </a:p>
          </p:txBody>
        </p:sp>
        <p:sp>
          <p:nvSpPr>
            <p:cNvPr id="54343" name="AutoShape 71"/>
            <p:cNvSpPr>
              <a:spLocks noChangeArrowheads="1"/>
            </p:cNvSpPr>
            <p:nvPr/>
          </p:nvSpPr>
          <p:spPr bwMode="auto">
            <a:xfrm>
              <a:off x="2674" y="23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4" name="AutoShape 72"/>
            <p:cNvSpPr>
              <a:spLocks noChangeArrowheads="1"/>
            </p:cNvSpPr>
            <p:nvPr/>
          </p:nvSpPr>
          <p:spPr bwMode="auto">
            <a:xfrm>
              <a:off x="2449" y="23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5" name="AutoShape 73"/>
            <p:cNvSpPr>
              <a:spLocks noChangeArrowheads="1"/>
            </p:cNvSpPr>
            <p:nvPr/>
          </p:nvSpPr>
          <p:spPr bwMode="auto">
            <a:xfrm>
              <a:off x="2430" y="24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6" name="AutoShape 74"/>
            <p:cNvSpPr>
              <a:spLocks noChangeArrowheads="1"/>
            </p:cNvSpPr>
            <p:nvPr/>
          </p:nvSpPr>
          <p:spPr bwMode="auto">
            <a:xfrm>
              <a:off x="2350" y="2304"/>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7" name="AutoShape 75"/>
            <p:cNvSpPr>
              <a:spLocks noChangeArrowheads="1"/>
            </p:cNvSpPr>
            <p:nvPr/>
          </p:nvSpPr>
          <p:spPr bwMode="auto">
            <a:xfrm>
              <a:off x="2066" y="260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8" name="AutoShape 76"/>
            <p:cNvSpPr>
              <a:spLocks noChangeArrowheads="1"/>
            </p:cNvSpPr>
            <p:nvPr/>
          </p:nvSpPr>
          <p:spPr bwMode="auto">
            <a:xfrm>
              <a:off x="1803" y="234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49" name="AutoShape 77"/>
            <p:cNvSpPr>
              <a:spLocks noChangeArrowheads="1"/>
            </p:cNvSpPr>
            <p:nvPr/>
          </p:nvSpPr>
          <p:spPr bwMode="auto">
            <a:xfrm>
              <a:off x="1559" y="254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50" name="AutoShape 78"/>
            <p:cNvSpPr>
              <a:spLocks noChangeArrowheads="1"/>
            </p:cNvSpPr>
            <p:nvPr/>
          </p:nvSpPr>
          <p:spPr bwMode="auto">
            <a:xfrm>
              <a:off x="1640" y="238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grpSp>
      <p:grpSp>
        <p:nvGrpSpPr>
          <p:cNvPr id="54371" name="Group 99"/>
          <p:cNvGrpSpPr>
            <a:grpSpLocks/>
          </p:cNvGrpSpPr>
          <p:nvPr/>
        </p:nvGrpSpPr>
        <p:grpSpPr bwMode="auto">
          <a:xfrm>
            <a:off x="2189163" y="455613"/>
            <a:ext cx="6107112" cy="4425950"/>
            <a:chOff x="1379" y="287"/>
            <a:chExt cx="3847" cy="2788"/>
          </a:xfrm>
        </p:grpSpPr>
        <p:pic>
          <p:nvPicPr>
            <p:cNvPr id="54372" name="Picture 100"/>
            <p:cNvPicPr>
              <a:picLocks noChangeAspect="1" noChangeArrowheads="1"/>
            </p:cNvPicPr>
            <p:nvPr/>
          </p:nvPicPr>
          <p:blipFill>
            <a:blip r:embed="rId2"/>
            <a:srcRect/>
            <a:stretch>
              <a:fillRect/>
            </a:stretch>
          </p:blipFill>
          <p:spPr bwMode="auto">
            <a:xfrm>
              <a:off x="1379" y="287"/>
              <a:ext cx="3847" cy="2788"/>
            </a:xfrm>
            <a:prstGeom prst="rect">
              <a:avLst/>
            </a:prstGeom>
            <a:noFill/>
            <a:ln w="9525">
              <a:noFill/>
              <a:miter lim="800000"/>
              <a:headEnd/>
              <a:tailEnd/>
            </a:ln>
            <a:effectLst/>
          </p:spPr>
        </p:pic>
        <p:sp>
          <p:nvSpPr>
            <p:cNvPr id="54373" name="AutoShape 101"/>
            <p:cNvSpPr>
              <a:spLocks noChangeArrowheads="1"/>
            </p:cNvSpPr>
            <p:nvPr/>
          </p:nvSpPr>
          <p:spPr bwMode="auto">
            <a:xfrm>
              <a:off x="2974" y="206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4" name="AutoShape 102"/>
            <p:cNvSpPr>
              <a:spLocks noChangeArrowheads="1"/>
            </p:cNvSpPr>
            <p:nvPr/>
          </p:nvSpPr>
          <p:spPr bwMode="auto">
            <a:xfrm>
              <a:off x="3017" y="2261"/>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5" name="AutoShape 103"/>
            <p:cNvSpPr>
              <a:spLocks noChangeArrowheads="1"/>
            </p:cNvSpPr>
            <p:nvPr/>
          </p:nvSpPr>
          <p:spPr bwMode="auto">
            <a:xfrm>
              <a:off x="3286" y="2248"/>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6" name="AutoShape 104"/>
            <p:cNvSpPr>
              <a:spLocks noChangeArrowheads="1"/>
            </p:cNvSpPr>
            <p:nvPr/>
          </p:nvSpPr>
          <p:spPr bwMode="auto">
            <a:xfrm>
              <a:off x="2699" y="211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7" name="AutoShape 105"/>
            <p:cNvSpPr>
              <a:spLocks noChangeArrowheads="1"/>
            </p:cNvSpPr>
            <p:nvPr/>
          </p:nvSpPr>
          <p:spPr bwMode="auto">
            <a:xfrm>
              <a:off x="2918" y="296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8" name="AutoShape 106"/>
            <p:cNvSpPr>
              <a:spLocks noChangeArrowheads="1"/>
            </p:cNvSpPr>
            <p:nvPr/>
          </p:nvSpPr>
          <p:spPr bwMode="auto">
            <a:xfrm>
              <a:off x="2869" y="262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79" name="AutoShape 107"/>
            <p:cNvSpPr>
              <a:spLocks noChangeArrowheads="1"/>
            </p:cNvSpPr>
            <p:nvPr/>
          </p:nvSpPr>
          <p:spPr bwMode="auto">
            <a:xfrm>
              <a:off x="2523" y="18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0" name="AutoShape 108"/>
            <p:cNvSpPr>
              <a:spLocks noChangeArrowheads="1"/>
            </p:cNvSpPr>
            <p:nvPr/>
          </p:nvSpPr>
          <p:spPr bwMode="auto">
            <a:xfrm>
              <a:off x="2893" y="110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1" name="AutoShape 109"/>
            <p:cNvSpPr>
              <a:spLocks noChangeArrowheads="1"/>
            </p:cNvSpPr>
            <p:nvPr/>
          </p:nvSpPr>
          <p:spPr bwMode="auto">
            <a:xfrm>
              <a:off x="3086" y="211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2" name="AutoShape 110"/>
            <p:cNvSpPr>
              <a:spLocks noChangeArrowheads="1"/>
            </p:cNvSpPr>
            <p:nvPr/>
          </p:nvSpPr>
          <p:spPr bwMode="auto">
            <a:xfrm>
              <a:off x="2743" y="249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3" name="Freeform 111"/>
            <p:cNvSpPr>
              <a:spLocks/>
            </p:cNvSpPr>
            <p:nvPr/>
          </p:nvSpPr>
          <p:spPr bwMode="auto">
            <a:xfrm>
              <a:off x="3091" y="2113"/>
              <a:ext cx="133" cy="110"/>
            </a:xfrm>
            <a:custGeom>
              <a:avLst/>
              <a:gdLst/>
              <a:ahLst/>
              <a:cxnLst>
                <a:cxn ang="0">
                  <a:pos x="2" y="110"/>
                </a:cxn>
                <a:cxn ang="0">
                  <a:pos x="8" y="78"/>
                </a:cxn>
                <a:cxn ang="0">
                  <a:pos x="46" y="66"/>
                </a:cxn>
                <a:cxn ang="0">
                  <a:pos x="133" y="9"/>
                </a:cxn>
                <a:cxn ang="0">
                  <a:pos x="115" y="3"/>
                </a:cxn>
                <a:cxn ang="0">
                  <a:pos x="108" y="22"/>
                </a:cxn>
              </a:cxnLst>
              <a:rect l="0" t="0" r="r" b="b"/>
              <a:pathLst>
                <a:path w="133" h="110">
                  <a:moveTo>
                    <a:pt x="2" y="110"/>
                  </a:moveTo>
                  <a:cubicBezTo>
                    <a:pt x="4" y="99"/>
                    <a:pt x="0" y="86"/>
                    <a:pt x="8" y="78"/>
                  </a:cubicBezTo>
                  <a:cubicBezTo>
                    <a:pt x="17" y="69"/>
                    <a:pt x="46" y="66"/>
                    <a:pt x="46" y="66"/>
                  </a:cubicBezTo>
                  <a:cubicBezTo>
                    <a:pt x="65" y="35"/>
                    <a:pt x="100" y="22"/>
                    <a:pt x="133" y="9"/>
                  </a:cubicBezTo>
                  <a:cubicBezTo>
                    <a:pt x="127" y="7"/>
                    <a:pt x="121" y="0"/>
                    <a:pt x="115" y="3"/>
                  </a:cubicBezTo>
                  <a:cubicBezTo>
                    <a:pt x="109" y="6"/>
                    <a:pt x="108" y="22"/>
                    <a:pt x="108" y="22"/>
                  </a:cubicBezTo>
                </a:path>
              </a:pathLst>
            </a:custGeom>
            <a:noFill/>
            <a:ln w="9525">
              <a:solidFill>
                <a:schemeClr val="tx2"/>
              </a:solidFill>
              <a:round/>
              <a:headEnd/>
              <a:tailEnd/>
            </a:ln>
            <a:effectLst/>
          </p:spPr>
          <p:txBody>
            <a:bodyPr/>
            <a:lstStyle/>
            <a:p>
              <a:endParaRPr lang="cs-CZ"/>
            </a:p>
          </p:txBody>
        </p:sp>
        <p:sp>
          <p:nvSpPr>
            <p:cNvPr id="54384" name="AutoShape 112"/>
            <p:cNvSpPr>
              <a:spLocks noChangeArrowheads="1"/>
            </p:cNvSpPr>
            <p:nvPr/>
          </p:nvSpPr>
          <p:spPr bwMode="auto">
            <a:xfrm>
              <a:off x="2674" y="23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5" name="AutoShape 113"/>
            <p:cNvSpPr>
              <a:spLocks noChangeArrowheads="1"/>
            </p:cNvSpPr>
            <p:nvPr/>
          </p:nvSpPr>
          <p:spPr bwMode="auto">
            <a:xfrm>
              <a:off x="2449" y="23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6" name="AutoShape 114"/>
            <p:cNvSpPr>
              <a:spLocks noChangeArrowheads="1"/>
            </p:cNvSpPr>
            <p:nvPr/>
          </p:nvSpPr>
          <p:spPr bwMode="auto">
            <a:xfrm>
              <a:off x="2430" y="24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7" name="AutoShape 115"/>
            <p:cNvSpPr>
              <a:spLocks noChangeArrowheads="1"/>
            </p:cNvSpPr>
            <p:nvPr/>
          </p:nvSpPr>
          <p:spPr bwMode="auto">
            <a:xfrm>
              <a:off x="2350" y="2304"/>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8" name="AutoShape 116"/>
            <p:cNvSpPr>
              <a:spLocks noChangeArrowheads="1"/>
            </p:cNvSpPr>
            <p:nvPr/>
          </p:nvSpPr>
          <p:spPr bwMode="auto">
            <a:xfrm>
              <a:off x="2066" y="260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89" name="AutoShape 117"/>
            <p:cNvSpPr>
              <a:spLocks noChangeArrowheads="1"/>
            </p:cNvSpPr>
            <p:nvPr/>
          </p:nvSpPr>
          <p:spPr bwMode="auto">
            <a:xfrm>
              <a:off x="1803" y="234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0" name="AutoShape 118"/>
            <p:cNvSpPr>
              <a:spLocks noChangeArrowheads="1"/>
            </p:cNvSpPr>
            <p:nvPr/>
          </p:nvSpPr>
          <p:spPr bwMode="auto">
            <a:xfrm>
              <a:off x="1559" y="254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1" name="AutoShape 119"/>
            <p:cNvSpPr>
              <a:spLocks noChangeArrowheads="1"/>
            </p:cNvSpPr>
            <p:nvPr/>
          </p:nvSpPr>
          <p:spPr bwMode="auto">
            <a:xfrm>
              <a:off x="1640" y="238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grpSp>
      <p:grpSp>
        <p:nvGrpSpPr>
          <p:cNvPr id="54392" name="Group 120"/>
          <p:cNvGrpSpPr>
            <a:grpSpLocks/>
          </p:cNvGrpSpPr>
          <p:nvPr/>
        </p:nvGrpSpPr>
        <p:grpSpPr bwMode="auto">
          <a:xfrm>
            <a:off x="2189163" y="455613"/>
            <a:ext cx="6107112" cy="4425950"/>
            <a:chOff x="1379" y="287"/>
            <a:chExt cx="3847" cy="2788"/>
          </a:xfrm>
        </p:grpSpPr>
        <p:pic>
          <p:nvPicPr>
            <p:cNvPr id="54393" name="Picture 121"/>
            <p:cNvPicPr>
              <a:picLocks noChangeAspect="1" noChangeArrowheads="1"/>
            </p:cNvPicPr>
            <p:nvPr/>
          </p:nvPicPr>
          <p:blipFill>
            <a:blip r:embed="rId2"/>
            <a:srcRect/>
            <a:stretch>
              <a:fillRect/>
            </a:stretch>
          </p:blipFill>
          <p:spPr bwMode="auto">
            <a:xfrm>
              <a:off x="1379" y="287"/>
              <a:ext cx="3847" cy="2788"/>
            </a:xfrm>
            <a:prstGeom prst="rect">
              <a:avLst/>
            </a:prstGeom>
            <a:noFill/>
            <a:ln w="9525">
              <a:noFill/>
              <a:miter lim="800000"/>
              <a:headEnd/>
              <a:tailEnd/>
            </a:ln>
            <a:effectLst/>
          </p:spPr>
        </p:pic>
        <p:sp>
          <p:nvSpPr>
            <p:cNvPr id="54394" name="AutoShape 122"/>
            <p:cNvSpPr>
              <a:spLocks noChangeArrowheads="1"/>
            </p:cNvSpPr>
            <p:nvPr/>
          </p:nvSpPr>
          <p:spPr bwMode="auto">
            <a:xfrm>
              <a:off x="2974" y="206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5" name="AutoShape 123"/>
            <p:cNvSpPr>
              <a:spLocks noChangeArrowheads="1"/>
            </p:cNvSpPr>
            <p:nvPr/>
          </p:nvSpPr>
          <p:spPr bwMode="auto">
            <a:xfrm>
              <a:off x="3017" y="2261"/>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6" name="AutoShape 124"/>
            <p:cNvSpPr>
              <a:spLocks noChangeArrowheads="1"/>
            </p:cNvSpPr>
            <p:nvPr/>
          </p:nvSpPr>
          <p:spPr bwMode="auto">
            <a:xfrm>
              <a:off x="3286" y="2248"/>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7" name="AutoShape 125"/>
            <p:cNvSpPr>
              <a:spLocks noChangeArrowheads="1"/>
            </p:cNvSpPr>
            <p:nvPr/>
          </p:nvSpPr>
          <p:spPr bwMode="auto">
            <a:xfrm>
              <a:off x="2699" y="211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8" name="AutoShape 126"/>
            <p:cNvSpPr>
              <a:spLocks noChangeArrowheads="1"/>
            </p:cNvSpPr>
            <p:nvPr/>
          </p:nvSpPr>
          <p:spPr bwMode="auto">
            <a:xfrm>
              <a:off x="2918" y="296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399" name="AutoShape 127"/>
            <p:cNvSpPr>
              <a:spLocks noChangeArrowheads="1"/>
            </p:cNvSpPr>
            <p:nvPr/>
          </p:nvSpPr>
          <p:spPr bwMode="auto">
            <a:xfrm>
              <a:off x="2869" y="262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0" name="AutoShape 128"/>
            <p:cNvSpPr>
              <a:spLocks noChangeArrowheads="1"/>
            </p:cNvSpPr>
            <p:nvPr/>
          </p:nvSpPr>
          <p:spPr bwMode="auto">
            <a:xfrm>
              <a:off x="2523" y="18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1" name="AutoShape 129"/>
            <p:cNvSpPr>
              <a:spLocks noChangeArrowheads="1"/>
            </p:cNvSpPr>
            <p:nvPr/>
          </p:nvSpPr>
          <p:spPr bwMode="auto">
            <a:xfrm>
              <a:off x="2893" y="110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2" name="AutoShape 130"/>
            <p:cNvSpPr>
              <a:spLocks noChangeArrowheads="1"/>
            </p:cNvSpPr>
            <p:nvPr/>
          </p:nvSpPr>
          <p:spPr bwMode="auto">
            <a:xfrm>
              <a:off x="3086" y="211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3" name="AutoShape 131"/>
            <p:cNvSpPr>
              <a:spLocks noChangeArrowheads="1"/>
            </p:cNvSpPr>
            <p:nvPr/>
          </p:nvSpPr>
          <p:spPr bwMode="auto">
            <a:xfrm>
              <a:off x="2743" y="249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4" name="Freeform 132"/>
            <p:cNvSpPr>
              <a:spLocks/>
            </p:cNvSpPr>
            <p:nvPr/>
          </p:nvSpPr>
          <p:spPr bwMode="auto">
            <a:xfrm>
              <a:off x="3091" y="2113"/>
              <a:ext cx="133" cy="110"/>
            </a:xfrm>
            <a:custGeom>
              <a:avLst/>
              <a:gdLst/>
              <a:ahLst/>
              <a:cxnLst>
                <a:cxn ang="0">
                  <a:pos x="2" y="110"/>
                </a:cxn>
                <a:cxn ang="0">
                  <a:pos x="8" y="78"/>
                </a:cxn>
                <a:cxn ang="0">
                  <a:pos x="46" y="66"/>
                </a:cxn>
                <a:cxn ang="0">
                  <a:pos x="133" y="9"/>
                </a:cxn>
                <a:cxn ang="0">
                  <a:pos x="115" y="3"/>
                </a:cxn>
                <a:cxn ang="0">
                  <a:pos x="108" y="22"/>
                </a:cxn>
              </a:cxnLst>
              <a:rect l="0" t="0" r="r" b="b"/>
              <a:pathLst>
                <a:path w="133" h="110">
                  <a:moveTo>
                    <a:pt x="2" y="110"/>
                  </a:moveTo>
                  <a:cubicBezTo>
                    <a:pt x="4" y="99"/>
                    <a:pt x="0" y="86"/>
                    <a:pt x="8" y="78"/>
                  </a:cubicBezTo>
                  <a:cubicBezTo>
                    <a:pt x="17" y="69"/>
                    <a:pt x="46" y="66"/>
                    <a:pt x="46" y="66"/>
                  </a:cubicBezTo>
                  <a:cubicBezTo>
                    <a:pt x="65" y="35"/>
                    <a:pt x="100" y="22"/>
                    <a:pt x="133" y="9"/>
                  </a:cubicBezTo>
                  <a:cubicBezTo>
                    <a:pt x="127" y="7"/>
                    <a:pt x="121" y="0"/>
                    <a:pt x="115" y="3"/>
                  </a:cubicBezTo>
                  <a:cubicBezTo>
                    <a:pt x="109" y="6"/>
                    <a:pt x="108" y="22"/>
                    <a:pt x="108" y="22"/>
                  </a:cubicBezTo>
                </a:path>
              </a:pathLst>
            </a:custGeom>
            <a:noFill/>
            <a:ln w="9525">
              <a:solidFill>
                <a:schemeClr val="tx2"/>
              </a:solidFill>
              <a:round/>
              <a:headEnd/>
              <a:tailEnd/>
            </a:ln>
            <a:effectLst/>
          </p:spPr>
          <p:txBody>
            <a:bodyPr/>
            <a:lstStyle/>
            <a:p>
              <a:endParaRPr lang="cs-CZ"/>
            </a:p>
          </p:txBody>
        </p:sp>
        <p:sp>
          <p:nvSpPr>
            <p:cNvPr id="54405" name="AutoShape 133"/>
            <p:cNvSpPr>
              <a:spLocks noChangeArrowheads="1"/>
            </p:cNvSpPr>
            <p:nvPr/>
          </p:nvSpPr>
          <p:spPr bwMode="auto">
            <a:xfrm>
              <a:off x="2674" y="23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6" name="AutoShape 134"/>
            <p:cNvSpPr>
              <a:spLocks noChangeArrowheads="1"/>
            </p:cNvSpPr>
            <p:nvPr/>
          </p:nvSpPr>
          <p:spPr bwMode="auto">
            <a:xfrm>
              <a:off x="2449" y="23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7" name="AutoShape 135"/>
            <p:cNvSpPr>
              <a:spLocks noChangeArrowheads="1"/>
            </p:cNvSpPr>
            <p:nvPr/>
          </p:nvSpPr>
          <p:spPr bwMode="auto">
            <a:xfrm>
              <a:off x="2430" y="24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8" name="AutoShape 136"/>
            <p:cNvSpPr>
              <a:spLocks noChangeArrowheads="1"/>
            </p:cNvSpPr>
            <p:nvPr/>
          </p:nvSpPr>
          <p:spPr bwMode="auto">
            <a:xfrm>
              <a:off x="2350" y="2304"/>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09" name="AutoShape 137"/>
            <p:cNvSpPr>
              <a:spLocks noChangeArrowheads="1"/>
            </p:cNvSpPr>
            <p:nvPr/>
          </p:nvSpPr>
          <p:spPr bwMode="auto">
            <a:xfrm>
              <a:off x="2066" y="260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0" name="AutoShape 138"/>
            <p:cNvSpPr>
              <a:spLocks noChangeArrowheads="1"/>
            </p:cNvSpPr>
            <p:nvPr/>
          </p:nvSpPr>
          <p:spPr bwMode="auto">
            <a:xfrm>
              <a:off x="1803" y="234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1" name="AutoShape 139"/>
            <p:cNvSpPr>
              <a:spLocks noChangeArrowheads="1"/>
            </p:cNvSpPr>
            <p:nvPr/>
          </p:nvSpPr>
          <p:spPr bwMode="auto">
            <a:xfrm>
              <a:off x="1559" y="254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2" name="AutoShape 140"/>
            <p:cNvSpPr>
              <a:spLocks noChangeArrowheads="1"/>
            </p:cNvSpPr>
            <p:nvPr/>
          </p:nvSpPr>
          <p:spPr bwMode="auto">
            <a:xfrm>
              <a:off x="1640" y="238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grpSp>
      <p:grpSp>
        <p:nvGrpSpPr>
          <p:cNvPr id="54413" name="Group 141"/>
          <p:cNvGrpSpPr>
            <a:grpSpLocks/>
          </p:cNvGrpSpPr>
          <p:nvPr/>
        </p:nvGrpSpPr>
        <p:grpSpPr bwMode="auto">
          <a:xfrm>
            <a:off x="2189163" y="455613"/>
            <a:ext cx="6107112" cy="4425950"/>
            <a:chOff x="1379" y="287"/>
            <a:chExt cx="3847" cy="2788"/>
          </a:xfrm>
        </p:grpSpPr>
        <p:pic>
          <p:nvPicPr>
            <p:cNvPr id="54414" name="Picture 142"/>
            <p:cNvPicPr>
              <a:picLocks noChangeAspect="1" noChangeArrowheads="1"/>
            </p:cNvPicPr>
            <p:nvPr/>
          </p:nvPicPr>
          <p:blipFill>
            <a:blip r:embed="rId2"/>
            <a:srcRect/>
            <a:stretch>
              <a:fillRect/>
            </a:stretch>
          </p:blipFill>
          <p:spPr bwMode="auto">
            <a:xfrm>
              <a:off x="1379" y="287"/>
              <a:ext cx="3847" cy="2788"/>
            </a:xfrm>
            <a:prstGeom prst="rect">
              <a:avLst/>
            </a:prstGeom>
            <a:noFill/>
            <a:ln w="9525">
              <a:noFill/>
              <a:miter lim="800000"/>
              <a:headEnd/>
              <a:tailEnd/>
            </a:ln>
            <a:effectLst/>
          </p:spPr>
        </p:pic>
        <p:sp>
          <p:nvSpPr>
            <p:cNvPr id="54415" name="AutoShape 143"/>
            <p:cNvSpPr>
              <a:spLocks noChangeArrowheads="1"/>
            </p:cNvSpPr>
            <p:nvPr/>
          </p:nvSpPr>
          <p:spPr bwMode="auto">
            <a:xfrm>
              <a:off x="2974" y="206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6" name="AutoShape 144"/>
            <p:cNvSpPr>
              <a:spLocks noChangeArrowheads="1"/>
            </p:cNvSpPr>
            <p:nvPr/>
          </p:nvSpPr>
          <p:spPr bwMode="auto">
            <a:xfrm>
              <a:off x="3017" y="2261"/>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7" name="AutoShape 145"/>
            <p:cNvSpPr>
              <a:spLocks noChangeArrowheads="1"/>
            </p:cNvSpPr>
            <p:nvPr/>
          </p:nvSpPr>
          <p:spPr bwMode="auto">
            <a:xfrm>
              <a:off x="3286" y="2248"/>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8" name="AutoShape 146"/>
            <p:cNvSpPr>
              <a:spLocks noChangeArrowheads="1"/>
            </p:cNvSpPr>
            <p:nvPr/>
          </p:nvSpPr>
          <p:spPr bwMode="auto">
            <a:xfrm>
              <a:off x="2699" y="211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19" name="AutoShape 147"/>
            <p:cNvSpPr>
              <a:spLocks noChangeArrowheads="1"/>
            </p:cNvSpPr>
            <p:nvPr/>
          </p:nvSpPr>
          <p:spPr bwMode="auto">
            <a:xfrm>
              <a:off x="2918" y="296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0" name="AutoShape 148"/>
            <p:cNvSpPr>
              <a:spLocks noChangeArrowheads="1"/>
            </p:cNvSpPr>
            <p:nvPr/>
          </p:nvSpPr>
          <p:spPr bwMode="auto">
            <a:xfrm>
              <a:off x="2869" y="262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1" name="AutoShape 149"/>
            <p:cNvSpPr>
              <a:spLocks noChangeArrowheads="1"/>
            </p:cNvSpPr>
            <p:nvPr/>
          </p:nvSpPr>
          <p:spPr bwMode="auto">
            <a:xfrm>
              <a:off x="2523" y="18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2" name="AutoShape 150"/>
            <p:cNvSpPr>
              <a:spLocks noChangeArrowheads="1"/>
            </p:cNvSpPr>
            <p:nvPr/>
          </p:nvSpPr>
          <p:spPr bwMode="auto">
            <a:xfrm>
              <a:off x="2893" y="110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3" name="AutoShape 151"/>
            <p:cNvSpPr>
              <a:spLocks noChangeArrowheads="1"/>
            </p:cNvSpPr>
            <p:nvPr/>
          </p:nvSpPr>
          <p:spPr bwMode="auto">
            <a:xfrm>
              <a:off x="3086" y="2110"/>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4" name="AutoShape 152"/>
            <p:cNvSpPr>
              <a:spLocks noChangeArrowheads="1"/>
            </p:cNvSpPr>
            <p:nvPr/>
          </p:nvSpPr>
          <p:spPr bwMode="auto">
            <a:xfrm>
              <a:off x="2743" y="2492"/>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5" name="Freeform 153"/>
            <p:cNvSpPr>
              <a:spLocks/>
            </p:cNvSpPr>
            <p:nvPr/>
          </p:nvSpPr>
          <p:spPr bwMode="auto">
            <a:xfrm>
              <a:off x="3091" y="2113"/>
              <a:ext cx="133" cy="110"/>
            </a:xfrm>
            <a:custGeom>
              <a:avLst/>
              <a:gdLst/>
              <a:ahLst/>
              <a:cxnLst>
                <a:cxn ang="0">
                  <a:pos x="2" y="110"/>
                </a:cxn>
                <a:cxn ang="0">
                  <a:pos x="8" y="78"/>
                </a:cxn>
                <a:cxn ang="0">
                  <a:pos x="46" y="66"/>
                </a:cxn>
                <a:cxn ang="0">
                  <a:pos x="133" y="9"/>
                </a:cxn>
                <a:cxn ang="0">
                  <a:pos x="115" y="3"/>
                </a:cxn>
                <a:cxn ang="0">
                  <a:pos x="108" y="22"/>
                </a:cxn>
              </a:cxnLst>
              <a:rect l="0" t="0" r="r" b="b"/>
              <a:pathLst>
                <a:path w="133" h="110">
                  <a:moveTo>
                    <a:pt x="2" y="110"/>
                  </a:moveTo>
                  <a:cubicBezTo>
                    <a:pt x="4" y="99"/>
                    <a:pt x="0" y="86"/>
                    <a:pt x="8" y="78"/>
                  </a:cubicBezTo>
                  <a:cubicBezTo>
                    <a:pt x="17" y="69"/>
                    <a:pt x="46" y="66"/>
                    <a:pt x="46" y="66"/>
                  </a:cubicBezTo>
                  <a:cubicBezTo>
                    <a:pt x="65" y="35"/>
                    <a:pt x="100" y="22"/>
                    <a:pt x="133" y="9"/>
                  </a:cubicBezTo>
                  <a:cubicBezTo>
                    <a:pt x="127" y="7"/>
                    <a:pt x="121" y="0"/>
                    <a:pt x="115" y="3"/>
                  </a:cubicBezTo>
                  <a:cubicBezTo>
                    <a:pt x="109" y="6"/>
                    <a:pt x="108" y="22"/>
                    <a:pt x="108" y="22"/>
                  </a:cubicBezTo>
                </a:path>
              </a:pathLst>
            </a:custGeom>
            <a:noFill/>
            <a:ln w="9525">
              <a:solidFill>
                <a:schemeClr val="tx2"/>
              </a:solidFill>
              <a:round/>
              <a:headEnd/>
              <a:tailEnd/>
            </a:ln>
            <a:effectLst/>
          </p:spPr>
          <p:txBody>
            <a:bodyPr/>
            <a:lstStyle/>
            <a:p>
              <a:endParaRPr lang="cs-CZ"/>
            </a:p>
          </p:txBody>
        </p:sp>
        <p:sp>
          <p:nvSpPr>
            <p:cNvPr id="54426" name="AutoShape 154"/>
            <p:cNvSpPr>
              <a:spLocks noChangeArrowheads="1"/>
            </p:cNvSpPr>
            <p:nvPr/>
          </p:nvSpPr>
          <p:spPr bwMode="auto">
            <a:xfrm>
              <a:off x="2674" y="236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7" name="AutoShape 155"/>
            <p:cNvSpPr>
              <a:spLocks noChangeArrowheads="1"/>
            </p:cNvSpPr>
            <p:nvPr/>
          </p:nvSpPr>
          <p:spPr bwMode="auto">
            <a:xfrm>
              <a:off x="2449" y="23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8" name="AutoShape 156"/>
            <p:cNvSpPr>
              <a:spLocks noChangeArrowheads="1"/>
            </p:cNvSpPr>
            <p:nvPr/>
          </p:nvSpPr>
          <p:spPr bwMode="auto">
            <a:xfrm>
              <a:off x="2430" y="243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29" name="AutoShape 157"/>
            <p:cNvSpPr>
              <a:spLocks noChangeArrowheads="1"/>
            </p:cNvSpPr>
            <p:nvPr/>
          </p:nvSpPr>
          <p:spPr bwMode="auto">
            <a:xfrm>
              <a:off x="2350" y="2304"/>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30" name="AutoShape 158"/>
            <p:cNvSpPr>
              <a:spLocks noChangeArrowheads="1"/>
            </p:cNvSpPr>
            <p:nvPr/>
          </p:nvSpPr>
          <p:spPr bwMode="auto">
            <a:xfrm>
              <a:off x="2066" y="2606"/>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31" name="AutoShape 159"/>
            <p:cNvSpPr>
              <a:spLocks noChangeArrowheads="1"/>
            </p:cNvSpPr>
            <p:nvPr/>
          </p:nvSpPr>
          <p:spPr bwMode="auto">
            <a:xfrm>
              <a:off x="1803" y="2349"/>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32" name="AutoShape 160"/>
            <p:cNvSpPr>
              <a:spLocks noChangeArrowheads="1"/>
            </p:cNvSpPr>
            <p:nvPr/>
          </p:nvSpPr>
          <p:spPr bwMode="auto">
            <a:xfrm>
              <a:off x="1559" y="2543"/>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sp>
          <p:nvSpPr>
            <p:cNvPr id="54433" name="AutoShape 161"/>
            <p:cNvSpPr>
              <a:spLocks noChangeArrowheads="1"/>
            </p:cNvSpPr>
            <p:nvPr/>
          </p:nvSpPr>
          <p:spPr bwMode="auto">
            <a:xfrm>
              <a:off x="1640" y="2387"/>
              <a:ext cx="44" cy="51"/>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cs-CZ"/>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p:nvPr>
        </p:nvSpPr>
        <p:spPr>
          <a:xfrm>
            <a:off x="1195388" y="479425"/>
            <a:ext cx="10717212" cy="2036763"/>
          </a:xfrm>
        </p:spPr>
        <p:txBody>
          <a:bodyPr/>
          <a:lstStyle/>
          <a:p>
            <a:r>
              <a:rPr lang="cs-CZ" sz="4400" b="1" smtClean="0">
                <a:solidFill>
                  <a:schemeClr val="accent1"/>
                </a:solidFill>
                <a:latin typeface="Calibri" pitchFamily="34" charset="0"/>
              </a:rPr>
              <a:t>COST Actions</a:t>
            </a:r>
            <a:br>
              <a:rPr lang="cs-CZ" sz="4400" b="1" smtClean="0">
                <a:solidFill>
                  <a:schemeClr val="accent1"/>
                </a:solidFill>
                <a:latin typeface="Calibri" pitchFamily="34" charset="0"/>
              </a:rPr>
            </a:br>
            <a:r>
              <a:rPr lang="cs-CZ" sz="2000" b="1" smtClean="0">
                <a:solidFill>
                  <a:schemeClr val="accent1"/>
                </a:solidFill>
                <a:latin typeface="Calibri" pitchFamily="34" charset="0"/>
              </a:rPr>
              <a:t/>
            </a:r>
            <a:br>
              <a:rPr lang="cs-CZ" sz="2000" b="1" smtClean="0">
                <a:solidFill>
                  <a:schemeClr val="accent1"/>
                </a:solidFill>
                <a:latin typeface="Calibri" pitchFamily="34" charset="0"/>
              </a:rPr>
            </a:br>
            <a:r>
              <a:rPr lang="cs-CZ" sz="800" b="1" smtClean="0">
                <a:solidFill>
                  <a:schemeClr val="accent1"/>
                </a:solidFill>
                <a:latin typeface="Calibri" pitchFamily="34" charset="0"/>
              </a:rPr>
              <a:t/>
            </a:r>
            <a:br>
              <a:rPr lang="cs-CZ" sz="800" b="1" smtClean="0">
                <a:solidFill>
                  <a:schemeClr val="accent1"/>
                </a:solidFill>
                <a:latin typeface="Calibri" pitchFamily="34" charset="0"/>
              </a:rPr>
            </a:br>
            <a:r>
              <a:rPr lang="cs-CZ" sz="2800" b="1" smtClean="0">
                <a:solidFill>
                  <a:schemeClr val="bg1"/>
                </a:solidFill>
                <a:latin typeface="Calibri" pitchFamily="34" charset="0"/>
              </a:rPr>
              <a:t>D25 </a:t>
            </a:r>
            <a:r>
              <a:rPr lang="cs-CZ" sz="2800" b="1" smtClean="0">
                <a:solidFill>
                  <a:srgbClr val="1D696D"/>
                </a:solidFill>
                <a:latin typeface="Calibri" pitchFamily="34" charset="0"/>
              </a:rPr>
              <a:t>„Applied biocatalysis. Stereoselective and environmentally friendly reactions catalysed by enzymes</a:t>
            </a:r>
            <a:r>
              <a:rPr lang="cs-CZ" sz="2800" b="1" smtClean="0">
                <a:solidFill>
                  <a:srgbClr val="207276"/>
                </a:solidFill>
                <a:latin typeface="Calibri" pitchFamily="34" charset="0"/>
              </a:rPr>
              <a:t>“;</a:t>
            </a:r>
            <a:r>
              <a:rPr lang="cs-CZ" sz="2800" b="1" smtClean="0">
                <a:solidFill>
                  <a:schemeClr val="bg1"/>
                </a:solidFill>
                <a:latin typeface="Calibri" pitchFamily="34" charset="0"/>
              </a:rPr>
              <a:t> 2001-2006</a:t>
            </a:r>
            <a:br>
              <a:rPr lang="cs-CZ" sz="2800" b="1" smtClean="0">
                <a:solidFill>
                  <a:schemeClr val="bg1"/>
                </a:solidFill>
                <a:latin typeface="Calibri" pitchFamily="34" charset="0"/>
              </a:rPr>
            </a:br>
            <a:r>
              <a:rPr lang="cs-CZ" sz="1400" b="1" smtClean="0">
                <a:solidFill>
                  <a:schemeClr val="bg1"/>
                </a:solidFill>
                <a:latin typeface="Calibri" pitchFamily="34" charset="0"/>
              </a:rPr>
              <a:t/>
            </a:r>
            <a:br>
              <a:rPr lang="cs-CZ" sz="1400" b="1" smtClean="0">
                <a:solidFill>
                  <a:schemeClr val="bg1"/>
                </a:solidFill>
                <a:latin typeface="Calibri" pitchFamily="34" charset="0"/>
              </a:rPr>
            </a:br>
            <a:r>
              <a:rPr lang="cs-CZ" sz="900" b="1" smtClean="0">
                <a:solidFill>
                  <a:schemeClr val="bg1"/>
                </a:solidFill>
                <a:latin typeface="Calibri" pitchFamily="34" charset="0"/>
              </a:rPr>
              <a:t/>
            </a:r>
            <a:br>
              <a:rPr lang="cs-CZ" sz="900" b="1" smtClean="0">
                <a:solidFill>
                  <a:schemeClr val="bg1"/>
                </a:solidFill>
                <a:latin typeface="Calibri" pitchFamily="34" charset="0"/>
              </a:rPr>
            </a:br>
            <a:r>
              <a:rPr lang="cs-CZ" sz="2800" b="1" smtClean="0">
                <a:solidFill>
                  <a:schemeClr val="bg1"/>
                </a:solidFill>
                <a:latin typeface="Calibri" pitchFamily="34" charset="0"/>
              </a:rPr>
              <a:t>CM0701 </a:t>
            </a:r>
            <a:r>
              <a:rPr lang="cs-CZ" sz="2800" b="1" smtClean="0">
                <a:solidFill>
                  <a:srgbClr val="078383"/>
                </a:solidFill>
                <a:latin typeface="Calibri" pitchFamily="34" charset="0"/>
              </a:rPr>
              <a:t>„</a:t>
            </a:r>
            <a:r>
              <a:rPr lang="en-US" sz="2800" b="1" smtClean="0">
                <a:solidFill>
                  <a:srgbClr val="078383"/>
                </a:solidFill>
                <a:latin typeface="Calibri" pitchFamily="34" charset="0"/>
              </a:rPr>
              <a:t>Cascade chemoenzymatic processes – new synergies between chemistry and biochemistry“</a:t>
            </a:r>
            <a:r>
              <a:rPr lang="en-US" sz="2800" b="1" smtClean="0">
                <a:solidFill>
                  <a:srgbClr val="207276"/>
                </a:solidFill>
                <a:latin typeface="Calibri" pitchFamily="34" charset="0"/>
              </a:rPr>
              <a:t>;</a:t>
            </a:r>
            <a:r>
              <a:rPr lang="en-US" sz="2800" b="1" smtClean="0">
                <a:solidFill>
                  <a:schemeClr val="bg1"/>
                </a:solidFill>
                <a:latin typeface="Calibri" pitchFamily="34" charset="0"/>
              </a:rPr>
              <a:t> 2006-2011</a:t>
            </a:r>
            <a:r>
              <a:rPr lang="cs-CZ" sz="2800" b="1" smtClean="0">
                <a:solidFill>
                  <a:schemeClr val="bg1"/>
                </a:solidFill>
                <a:latin typeface="Calibri" pitchFamily="34" charset="0"/>
              </a:rPr>
              <a:t/>
            </a:r>
            <a:br>
              <a:rPr lang="cs-CZ" sz="2800" b="1" smtClean="0">
                <a:solidFill>
                  <a:schemeClr val="bg1"/>
                </a:solidFill>
                <a:latin typeface="Calibri" pitchFamily="34" charset="0"/>
              </a:rPr>
            </a:br>
            <a:r>
              <a:rPr lang="cs-CZ" sz="1400" b="1" smtClean="0">
                <a:solidFill>
                  <a:schemeClr val="bg1"/>
                </a:solidFill>
                <a:latin typeface="Calibri" pitchFamily="34" charset="0"/>
              </a:rPr>
              <a:t/>
            </a:r>
            <a:br>
              <a:rPr lang="cs-CZ" sz="1400" b="1" smtClean="0">
                <a:solidFill>
                  <a:schemeClr val="bg1"/>
                </a:solidFill>
                <a:latin typeface="Calibri" pitchFamily="34" charset="0"/>
              </a:rPr>
            </a:br>
            <a:r>
              <a:rPr lang="cs-CZ" sz="900" b="1" smtClean="0">
                <a:solidFill>
                  <a:schemeClr val="bg1"/>
                </a:solidFill>
                <a:latin typeface="Calibri" pitchFamily="34" charset="0"/>
              </a:rPr>
              <a:t/>
            </a:r>
            <a:br>
              <a:rPr lang="cs-CZ" sz="900" b="1" smtClean="0">
                <a:solidFill>
                  <a:schemeClr val="bg1"/>
                </a:solidFill>
                <a:latin typeface="Calibri" pitchFamily="34" charset="0"/>
              </a:rPr>
            </a:br>
            <a:r>
              <a:rPr lang="cs-CZ" sz="2800" b="1" smtClean="0">
                <a:solidFill>
                  <a:schemeClr val="bg1"/>
                </a:solidFill>
                <a:latin typeface="Calibri" pitchFamily="34" charset="0"/>
              </a:rPr>
              <a:t>CM1003 </a:t>
            </a:r>
            <a:r>
              <a:rPr lang="en-US" sz="2800" b="1" smtClean="0">
                <a:solidFill>
                  <a:srgbClr val="369684"/>
                </a:solidFill>
                <a:latin typeface="Calibri" pitchFamily="34" charset="0"/>
              </a:rPr>
              <a:t>„Biological oxidation reactions ─ mechanisms </a:t>
            </a:r>
            <a:r>
              <a:rPr lang="cs-CZ" sz="2800" b="1" smtClean="0">
                <a:solidFill>
                  <a:srgbClr val="369684"/>
                </a:solidFill>
                <a:latin typeface="Calibri" pitchFamily="34" charset="0"/>
              </a:rPr>
              <a:t/>
            </a:r>
            <a:br>
              <a:rPr lang="cs-CZ" sz="2800" b="1" smtClean="0">
                <a:solidFill>
                  <a:srgbClr val="369684"/>
                </a:solidFill>
                <a:latin typeface="Calibri" pitchFamily="34" charset="0"/>
              </a:rPr>
            </a:br>
            <a:r>
              <a:rPr lang="en-US" sz="2800" b="1" smtClean="0">
                <a:solidFill>
                  <a:srgbClr val="369684"/>
                </a:solidFill>
                <a:latin typeface="Calibri" pitchFamily="34" charset="0"/>
              </a:rPr>
              <a:t>and design of new catalysts</a:t>
            </a:r>
            <a:r>
              <a:rPr lang="cs-CZ" sz="2800" b="1" smtClean="0">
                <a:solidFill>
                  <a:schemeClr val="bg2"/>
                </a:solidFill>
                <a:latin typeface="Calibri" pitchFamily="34" charset="0"/>
              </a:rPr>
              <a:t>“</a:t>
            </a:r>
            <a:r>
              <a:rPr lang="cs-CZ" sz="2800" b="1" smtClean="0">
                <a:solidFill>
                  <a:srgbClr val="207276"/>
                </a:solidFill>
                <a:latin typeface="Calibri" pitchFamily="34" charset="0"/>
              </a:rPr>
              <a:t>;</a:t>
            </a:r>
            <a:r>
              <a:rPr lang="cs-CZ" sz="2800" b="1" smtClean="0">
                <a:solidFill>
                  <a:schemeClr val="bg1"/>
                </a:solidFill>
                <a:latin typeface="Calibri" pitchFamily="34" charset="0"/>
              </a:rPr>
              <a:t> 2011-2015</a:t>
            </a:r>
            <a:br>
              <a:rPr lang="cs-CZ" sz="2800" b="1" smtClean="0">
                <a:solidFill>
                  <a:schemeClr val="bg1"/>
                </a:solidFill>
                <a:latin typeface="Calibri" pitchFamily="34" charset="0"/>
              </a:rPr>
            </a:br>
            <a:r>
              <a:rPr lang="cs-CZ" sz="1400" b="1" smtClean="0">
                <a:solidFill>
                  <a:schemeClr val="bg1"/>
                </a:solidFill>
                <a:latin typeface="Calibri" pitchFamily="34" charset="0"/>
              </a:rPr>
              <a:t/>
            </a:r>
            <a:br>
              <a:rPr lang="cs-CZ" sz="1400" b="1" smtClean="0">
                <a:solidFill>
                  <a:schemeClr val="bg1"/>
                </a:solidFill>
                <a:latin typeface="Calibri" pitchFamily="34" charset="0"/>
              </a:rPr>
            </a:br>
            <a:r>
              <a:rPr lang="cs-CZ" sz="500" b="1" smtClean="0">
                <a:solidFill>
                  <a:schemeClr val="bg1"/>
                </a:solidFill>
                <a:latin typeface="Calibri" pitchFamily="34" charset="0"/>
              </a:rPr>
              <a:t/>
            </a:r>
            <a:br>
              <a:rPr lang="cs-CZ" sz="500" b="1" smtClean="0">
                <a:solidFill>
                  <a:schemeClr val="bg1"/>
                </a:solidFill>
                <a:latin typeface="Calibri" pitchFamily="34" charset="0"/>
              </a:rPr>
            </a:br>
            <a:r>
              <a:rPr lang="cs-CZ" sz="2800" b="1" smtClean="0">
                <a:solidFill>
                  <a:schemeClr val="bg1"/>
                </a:solidFill>
                <a:latin typeface="Calibri" pitchFamily="34" charset="0"/>
              </a:rPr>
              <a:t>CA15106 </a:t>
            </a:r>
            <a:r>
              <a:rPr lang="en-US" sz="2800" b="1" smtClean="0">
                <a:solidFill>
                  <a:srgbClr val="43B3AB"/>
                </a:solidFill>
                <a:latin typeface="Calibri" pitchFamily="34" charset="0"/>
              </a:rPr>
              <a:t>„</a:t>
            </a:r>
            <a:r>
              <a:rPr lang="cs-CZ" sz="2800" b="1" smtClean="0">
                <a:solidFill>
                  <a:srgbClr val="43B3AB"/>
                </a:solidFill>
                <a:latin typeface="Calibri" pitchFamily="34" charset="0"/>
              </a:rPr>
              <a:t>C-H activation in organic synthesis“;</a:t>
            </a:r>
            <a:r>
              <a:rPr lang="cs-CZ" sz="2800" b="1" smtClean="0">
                <a:solidFill>
                  <a:schemeClr val="bg1"/>
                </a:solidFill>
                <a:latin typeface="Calibri" pitchFamily="34" charset="0"/>
              </a:rPr>
              <a:t> 2016-2020</a:t>
            </a:r>
            <a:r>
              <a:rPr lang="cs-CZ" sz="2800" b="1" smtClean="0">
                <a:solidFill>
                  <a:schemeClr val="bg1"/>
                </a:solidFill>
              </a:rPr>
              <a:t> </a:t>
            </a:r>
            <a:br>
              <a:rPr lang="cs-CZ" sz="2800" b="1" smtClean="0">
                <a:solidFill>
                  <a:schemeClr val="bg1"/>
                </a:solidFill>
              </a:rPr>
            </a:br>
            <a:r>
              <a:rPr lang="cs-CZ" sz="2800" b="1" smtClean="0">
                <a:solidFill>
                  <a:schemeClr val="bg1"/>
                </a:solidFill>
              </a:rPr>
              <a:t/>
            </a:r>
            <a:br>
              <a:rPr lang="cs-CZ" sz="2800" b="1" smtClean="0">
                <a:solidFill>
                  <a:schemeClr val="bg1"/>
                </a:solidFill>
              </a:rPr>
            </a:br>
            <a:r>
              <a:rPr lang="cs-CZ" sz="900" b="1" smtClean="0">
                <a:solidFill>
                  <a:schemeClr val="bg1"/>
                </a:solidFill>
              </a:rPr>
              <a:t/>
            </a:r>
            <a:br>
              <a:rPr lang="cs-CZ" sz="900" b="1" smtClean="0">
                <a:solidFill>
                  <a:schemeClr val="bg1"/>
                </a:solidFill>
              </a:rPr>
            </a:br>
            <a:r>
              <a:rPr lang="cs-CZ" sz="900" b="1" smtClean="0">
                <a:solidFill>
                  <a:schemeClr val="bg1"/>
                </a:solidFill>
              </a:rPr>
              <a:t/>
            </a:r>
            <a:br>
              <a:rPr lang="cs-CZ" sz="900" b="1" smtClean="0">
                <a:solidFill>
                  <a:schemeClr val="bg1"/>
                </a:solidFill>
              </a:rPr>
            </a:br>
            <a:r>
              <a:rPr lang="cs-CZ" smtClean="0">
                <a:solidFill>
                  <a:schemeClr val="bg1"/>
                </a:solidFill>
              </a:rPr>
              <a:t> </a:t>
            </a:r>
            <a:br>
              <a:rPr lang="cs-CZ" smtClean="0">
                <a:solidFill>
                  <a:schemeClr val="bg1"/>
                </a:solidFill>
              </a:rPr>
            </a:br>
            <a:r>
              <a:rPr lang="cs-CZ" sz="2800" b="1" smtClean="0">
                <a:solidFill>
                  <a:schemeClr val="bg1"/>
                </a:solidFill>
                <a:latin typeface="Arial" charset="0"/>
              </a:rPr>
              <a:t/>
            </a:r>
            <a:br>
              <a:rPr lang="cs-CZ" sz="2800" b="1" smtClean="0">
                <a:solidFill>
                  <a:schemeClr val="bg1"/>
                </a:solidFill>
                <a:latin typeface="Arial" charset="0"/>
              </a:rPr>
            </a:br>
            <a:r>
              <a:rPr lang="cs-CZ" sz="1200" b="1" smtClean="0">
                <a:solidFill>
                  <a:schemeClr val="bg1"/>
                </a:solidFill>
                <a:latin typeface="Arial" charset="0"/>
              </a:rPr>
              <a:t/>
            </a:r>
            <a:br>
              <a:rPr lang="cs-CZ" sz="1200" b="1" smtClean="0">
                <a:solidFill>
                  <a:schemeClr val="bg1"/>
                </a:solidFill>
                <a:latin typeface="Arial" charset="0"/>
              </a:rPr>
            </a:br>
            <a:r>
              <a:rPr lang="cs-CZ" sz="2800" b="1" smtClean="0">
                <a:solidFill>
                  <a:schemeClr val="bg1"/>
                </a:solidFill>
                <a:latin typeface="Arial" charset="0"/>
              </a:rPr>
              <a:t>	</a:t>
            </a:r>
            <a:r>
              <a:rPr lang="cs-CZ" sz="2800" b="1" i="1" smtClean="0">
                <a:solidFill>
                  <a:schemeClr val="bg1"/>
                </a:solidFill>
                <a:latin typeface="Arial" charset="0"/>
              </a:rPr>
              <a:t/>
            </a:r>
            <a:br>
              <a:rPr lang="cs-CZ" sz="2800" b="1" i="1" smtClean="0">
                <a:solidFill>
                  <a:schemeClr val="bg1"/>
                </a:solidFill>
                <a:latin typeface="Arial" charset="0"/>
              </a:rPr>
            </a:br>
            <a:r>
              <a:rPr lang="cs-CZ" sz="1200" b="1" i="1" smtClean="0">
                <a:solidFill>
                  <a:schemeClr val="bg1"/>
                </a:solidFill>
                <a:latin typeface="Arial" charset="0"/>
              </a:rPr>
              <a:t/>
            </a:r>
            <a:br>
              <a:rPr lang="cs-CZ" sz="1200" b="1" i="1" smtClean="0">
                <a:solidFill>
                  <a:schemeClr val="bg1"/>
                </a:solidFill>
                <a:latin typeface="Arial" charset="0"/>
              </a:rPr>
            </a:br>
            <a:r>
              <a:rPr lang="cs-CZ" sz="2800" b="1" i="1" smtClean="0">
                <a:solidFill>
                  <a:schemeClr val="bg1"/>
                </a:solidFill>
                <a:latin typeface="Arial" charset="0"/>
              </a:rPr>
              <a:t>	</a:t>
            </a:r>
          </a:p>
        </p:txBody>
      </p:sp>
      <p:pic>
        <p:nvPicPr>
          <p:cNvPr id="21506" name="Picture 7"/>
          <p:cNvPicPr>
            <a:picLocks noChangeAspect="1" noChangeArrowheads="1"/>
          </p:cNvPicPr>
          <p:nvPr/>
        </p:nvPicPr>
        <p:blipFill>
          <a:blip r:embed="rId3"/>
          <a:srcRect/>
          <a:stretch>
            <a:fillRect/>
          </a:stretch>
        </p:blipFill>
        <p:spPr bwMode="auto">
          <a:xfrm>
            <a:off x="6081713" y="357188"/>
            <a:ext cx="4040187"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dpis 1"/>
          <p:cNvSpPr>
            <a:spLocks noGrp="1"/>
          </p:cNvSpPr>
          <p:nvPr>
            <p:ph type="title" idx="4294967295"/>
          </p:nvPr>
        </p:nvSpPr>
        <p:spPr>
          <a:xfrm>
            <a:off x="1373188" y="0"/>
            <a:ext cx="11226800" cy="1400175"/>
          </a:xfrm>
        </p:spPr>
        <p:txBody>
          <a:bodyPr/>
          <a:lstStyle/>
          <a:p>
            <a:r>
              <a:rPr lang="cs-CZ" sz="900" b="1" smtClean="0">
                <a:solidFill>
                  <a:schemeClr val="accent1"/>
                </a:solidFill>
                <a:latin typeface="Arial" charset="0"/>
              </a:rPr>
              <a:t/>
            </a:r>
            <a:br>
              <a:rPr lang="cs-CZ" sz="900" b="1" smtClean="0">
                <a:solidFill>
                  <a:schemeClr val="accent1"/>
                </a:solidFill>
                <a:latin typeface="Arial" charset="0"/>
              </a:rPr>
            </a:br>
            <a:r>
              <a:rPr lang="cs-CZ" sz="2800" b="1" smtClean="0">
                <a:solidFill>
                  <a:schemeClr val="accent1"/>
                </a:solidFill>
                <a:latin typeface="Calibri" pitchFamily="34" charset="0"/>
              </a:rPr>
              <a:t>D25</a:t>
            </a:r>
            <a:r>
              <a:rPr lang="cs-CZ" sz="2800" b="1" smtClean="0">
                <a:solidFill>
                  <a:schemeClr val="bg1"/>
                </a:solidFill>
                <a:latin typeface="Calibri" pitchFamily="34" charset="0"/>
              </a:rPr>
              <a:t> 2001-2006 </a:t>
            </a:r>
            <a:r>
              <a:rPr lang="cs-CZ" sz="2800" b="1" smtClean="0">
                <a:solidFill>
                  <a:schemeClr val="accent1"/>
                </a:solidFill>
                <a:latin typeface="Calibri" pitchFamily="34" charset="0"/>
              </a:rPr>
              <a:t>Applied biocatalysis.</a:t>
            </a:r>
            <a:r>
              <a:rPr lang="cs-CZ" sz="2800" b="1" smtClean="0">
                <a:solidFill>
                  <a:schemeClr val="bg2"/>
                </a:solidFill>
                <a:latin typeface="Calibri" pitchFamily="34" charset="0"/>
              </a:rPr>
              <a:t> </a:t>
            </a:r>
            <a:br>
              <a:rPr lang="cs-CZ" sz="2800" b="1" smtClean="0">
                <a:solidFill>
                  <a:schemeClr val="bg2"/>
                </a:solidFill>
                <a:latin typeface="Calibri" pitchFamily="34" charset="0"/>
              </a:rPr>
            </a:br>
            <a:r>
              <a:rPr lang="cs-CZ" sz="2800" b="1" smtClean="0">
                <a:solidFill>
                  <a:schemeClr val="bg1"/>
                </a:solidFill>
                <a:latin typeface="Calibri" pitchFamily="34" charset="0"/>
              </a:rPr>
              <a:t>Stereoselective and environmentally friendly reactions </a:t>
            </a:r>
            <a:br>
              <a:rPr lang="cs-CZ" sz="2800" b="1" smtClean="0">
                <a:solidFill>
                  <a:schemeClr val="bg1"/>
                </a:solidFill>
                <a:latin typeface="Calibri" pitchFamily="34" charset="0"/>
              </a:rPr>
            </a:br>
            <a:r>
              <a:rPr lang="cs-CZ" sz="2800" b="1" smtClean="0">
                <a:solidFill>
                  <a:schemeClr val="bg1"/>
                </a:solidFill>
                <a:latin typeface="Calibri" pitchFamily="34" charset="0"/>
              </a:rPr>
              <a:t>catalysed by enzymes</a:t>
            </a:r>
            <a:r>
              <a:rPr lang="cs-CZ" sz="3200" b="1" smtClean="0">
                <a:solidFill>
                  <a:schemeClr val="bg2"/>
                </a:solidFill>
                <a:latin typeface="Calibri" pitchFamily="34" charset="0"/>
              </a:rPr>
              <a:t/>
            </a:r>
            <a:br>
              <a:rPr lang="cs-CZ" sz="3200" b="1" smtClean="0">
                <a:solidFill>
                  <a:schemeClr val="bg2"/>
                </a:solidFill>
                <a:latin typeface="Calibri" pitchFamily="34" charset="0"/>
              </a:rPr>
            </a:br>
            <a:r>
              <a:rPr lang="cs-CZ" sz="1000" b="1" smtClean="0">
                <a:solidFill>
                  <a:schemeClr val="bg1"/>
                </a:solidFill>
                <a:latin typeface="Calibri" pitchFamily="34" charset="0"/>
              </a:rPr>
              <a:t> </a:t>
            </a:r>
            <a:br>
              <a:rPr lang="cs-CZ" sz="1000" b="1" smtClean="0">
                <a:solidFill>
                  <a:schemeClr val="bg1"/>
                </a:solidFill>
                <a:latin typeface="Calibri" pitchFamily="34" charset="0"/>
              </a:rPr>
            </a:br>
            <a:r>
              <a:rPr lang="cs-CZ" sz="400" b="1" smtClean="0">
                <a:solidFill>
                  <a:schemeClr val="bg1"/>
                </a:solidFill>
                <a:latin typeface="Calibri" pitchFamily="34" charset="0"/>
              </a:rPr>
              <a:t/>
            </a:r>
            <a:br>
              <a:rPr lang="cs-CZ" sz="400" b="1" smtClean="0">
                <a:solidFill>
                  <a:schemeClr val="bg1"/>
                </a:solidFill>
                <a:latin typeface="Calibri" pitchFamily="34" charset="0"/>
              </a:rPr>
            </a:br>
            <a:r>
              <a:rPr lang="cs-CZ" sz="400" b="1" smtClean="0">
                <a:solidFill>
                  <a:schemeClr val="bg1"/>
                </a:solidFill>
                <a:latin typeface="Calibri" pitchFamily="34" charset="0"/>
              </a:rPr>
              <a:t/>
            </a:r>
            <a:br>
              <a:rPr lang="cs-CZ" sz="400" b="1" smtClean="0">
                <a:solidFill>
                  <a:schemeClr val="bg1"/>
                </a:solidFill>
                <a:latin typeface="Calibri" pitchFamily="34" charset="0"/>
              </a:rPr>
            </a:br>
            <a:r>
              <a:rPr lang="cs-CZ" sz="2400" b="1" smtClean="0">
                <a:solidFill>
                  <a:schemeClr val="bg1"/>
                </a:solidFill>
                <a:latin typeface="Calibri" pitchFamily="34" charset="0"/>
              </a:rPr>
              <a:t>WG</a:t>
            </a:r>
            <a:r>
              <a:rPr lang="cs-CZ" sz="2400" b="1" smtClean="0">
                <a:solidFill>
                  <a:srgbClr val="078383"/>
                </a:solidFill>
                <a:latin typeface="Calibri" pitchFamily="34" charset="0"/>
              </a:rPr>
              <a:t> </a:t>
            </a:r>
            <a:r>
              <a:rPr lang="en-US" sz="2400" b="1" smtClean="0">
                <a:solidFill>
                  <a:srgbClr val="078383"/>
                </a:solidFill>
                <a:latin typeface="Calibri" pitchFamily="34" charset="0"/>
              </a:rPr>
              <a:t>Nitrile- and amide-hydrolyzing enzymes as tools in organic chemistry</a:t>
            </a:r>
            <a:r>
              <a:rPr lang="en-US" sz="2400" b="1" smtClean="0">
                <a:solidFill>
                  <a:schemeClr val="bg2"/>
                </a:solidFill>
                <a:latin typeface="Calibri" pitchFamily="34" charset="0"/>
              </a:rPr>
              <a:t/>
            </a:r>
            <a:br>
              <a:rPr lang="en-US" sz="2400" b="1" smtClean="0">
                <a:solidFill>
                  <a:schemeClr val="bg2"/>
                </a:solidFill>
                <a:latin typeface="Calibri" pitchFamily="34" charset="0"/>
              </a:rPr>
            </a:b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cs-CZ" sz="1800" smtClean="0">
                <a:solidFill>
                  <a:schemeClr val="bg1"/>
                </a:solidFill>
                <a:latin typeface="Calibri" pitchFamily="34" charset="0"/>
              </a:rPr>
              <a:t>WG meeting</a:t>
            </a:r>
            <a:br>
              <a:rPr lang="cs-CZ" sz="1800" smtClean="0">
                <a:solidFill>
                  <a:schemeClr val="bg1"/>
                </a:solidFill>
                <a:latin typeface="Calibri" pitchFamily="34" charset="0"/>
              </a:rPr>
            </a:br>
            <a:r>
              <a:rPr lang="cs-CZ" sz="1800" smtClean="0">
                <a:solidFill>
                  <a:schemeClr val="bg1"/>
                </a:solidFill>
                <a:latin typeface="Calibri" pitchFamily="34" charset="0"/>
              </a:rPr>
              <a:t>Biotrans symposium 2005 Delft, NL</a:t>
            </a:r>
            <a:r>
              <a:rPr lang="cs-CZ" sz="2800" b="1" smtClean="0">
                <a:solidFill>
                  <a:schemeClr val="bg1"/>
                </a:solidFill>
                <a:latin typeface="Calibri" pitchFamily="34" charset="0"/>
              </a:rPr>
              <a:t/>
            </a:r>
            <a:br>
              <a:rPr lang="cs-CZ" sz="2800" b="1" smtClean="0">
                <a:solidFill>
                  <a:schemeClr val="bg1"/>
                </a:solidFill>
                <a:latin typeface="Calibri" pitchFamily="34" charset="0"/>
              </a:rPr>
            </a:br>
            <a:endParaRPr lang="cs-CZ" sz="2800" b="1" smtClean="0">
              <a:solidFill>
                <a:schemeClr val="bg1"/>
              </a:solidFill>
              <a:latin typeface="Calibri" pitchFamily="34" charset="0"/>
            </a:endParaRPr>
          </a:p>
        </p:txBody>
      </p:sp>
      <p:pic>
        <p:nvPicPr>
          <p:cNvPr id="23554" name="Picture 10"/>
          <p:cNvPicPr>
            <a:picLocks noChangeAspect="1" noChangeArrowheads="1"/>
          </p:cNvPicPr>
          <p:nvPr/>
        </p:nvPicPr>
        <p:blipFill>
          <a:blip r:embed="rId3"/>
          <a:srcRect/>
          <a:stretch>
            <a:fillRect/>
          </a:stretch>
        </p:blipFill>
        <p:spPr bwMode="auto">
          <a:xfrm>
            <a:off x="5029200" y="2590800"/>
            <a:ext cx="5634038" cy="2838450"/>
          </a:xfrm>
          <a:prstGeom prst="rect">
            <a:avLst/>
          </a:prstGeom>
          <a:noFill/>
          <a:ln w="9525">
            <a:noFill/>
            <a:miter lim="800000"/>
            <a:headEnd/>
            <a:tailEnd/>
          </a:ln>
        </p:spPr>
      </p:pic>
      <p:sp>
        <p:nvSpPr>
          <p:cNvPr id="23555" name="Text Box 4"/>
          <p:cNvSpPr txBox="1">
            <a:spLocks noChangeArrowheads="1"/>
          </p:cNvSpPr>
          <p:nvPr/>
        </p:nvSpPr>
        <p:spPr bwMode="auto">
          <a:xfrm>
            <a:off x="1195388" y="5654675"/>
            <a:ext cx="10802937" cy="822325"/>
          </a:xfrm>
          <a:prstGeom prst="rect">
            <a:avLst/>
          </a:prstGeom>
          <a:noFill/>
          <a:ln w="9525">
            <a:noFill/>
            <a:miter lim="800000"/>
            <a:headEnd/>
            <a:tailEnd/>
          </a:ln>
        </p:spPr>
        <p:txBody>
          <a:bodyPr>
            <a:spAutoFit/>
          </a:bodyPr>
          <a:lstStyle/>
          <a:p>
            <a:pPr defTabSz="914400">
              <a:spcBef>
                <a:spcPct val="50000"/>
              </a:spcBef>
            </a:pPr>
            <a:r>
              <a:rPr lang="cs-CZ" sz="2400">
                <a:solidFill>
                  <a:schemeClr val="bg1"/>
                </a:solidFill>
                <a:latin typeface="Calibri" pitchFamily="34" charset="0"/>
              </a:rPr>
              <a:t>S</a:t>
            </a:r>
            <a:r>
              <a:rPr lang="en-US" sz="2400">
                <a:solidFill>
                  <a:schemeClr val="bg1"/>
                </a:solidFill>
                <a:latin typeface="Calibri" pitchFamily="34" charset="0"/>
              </a:rPr>
              <a:t>upported by project </a:t>
            </a:r>
            <a:r>
              <a:rPr lang="en-US" sz="2400">
                <a:solidFill>
                  <a:schemeClr val="accent1"/>
                </a:solidFill>
                <a:latin typeface="Calibri" pitchFamily="34" charset="0"/>
              </a:rPr>
              <a:t>OC D25.001</a:t>
            </a:r>
            <a:r>
              <a:rPr lang="cs-CZ" sz="2400">
                <a:solidFill>
                  <a:schemeClr val="bg1"/>
                </a:solidFill>
                <a:latin typeface="Calibri" pitchFamily="34" charset="0"/>
              </a:rPr>
              <a:t> </a:t>
            </a:r>
            <a:r>
              <a:rPr lang="en-US" sz="2400">
                <a:solidFill>
                  <a:srgbClr val="078383"/>
                </a:solidFill>
                <a:latin typeface="Calibri" pitchFamily="34" charset="0"/>
              </a:rPr>
              <a:t>Nitrile- and amide-hydrolyzing enzymes </a:t>
            </a:r>
            <a:r>
              <a:rPr lang="cs-CZ" sz="2400">
                <a:solidFill>
                  <a:srgbClr val="078383"/>
                </a:solidFill>
                <a:latin typeface="Arial" charset="0"/>
              </a:rPr>
              <a:t/>
            </a:r>
            <a:br>
              <a:rPr lang="cs-CZ" sz="2400">
                <a:solidFill>
                  <a:srgbClr val="078383"/>
                </a:solidFill>
                <a:latin typeface="Arial" charset="0"/>
              </a:rPr>
            </a:br>
            <a:r>
              <a:rPr lang="en-US" sz="2400">
                <a:solidFill>
                  <a:srgbClr val="078383"/>
                </a:solidFill>
                <a:latin typeface="Calibri" pitchFamily="34" charset="0"/>
              </a:rPr>
              <a:t>as</a:t>
            </a:r>
            <a:r>
              <a:rPr lang="cs-CZ" sz="2400">
                <a:solidFill>
                  <a:srgbClr val="078383"/>
                </a:solidFill>
                <a:latin typeface="Calibri" pitchFamily="34" charset="0"/>
              </a:rPr>
              <a:t> </a:t>
            </a:r>
            <a:r>
              <a:rPr lang="en-US" sz="2400">
                <a:solidFill>
                  <a:srgbClr val="078383"/>
                </a:solidFill>
                <a:latin typeface="Calibri" pitchFamily="34" charset="0"/>
              </a:rPr>
              <a:t>tools in organic chemistry</a:t>
            </a:r>
            <a:r>
              <a:rPr lang="cs-CZ" sz="2400">
                <a:solidFill>
                  <a:schemeClr val="bg1"/>
                </a:solidFill>
                <a:latin typeface="Calibri" pitchFamily="34" charset="0"/>
              </a:rPr>
              <a:t> (Ministry of Education, CZ; ca. 30,000 </a:t>
            </a:r>
            <a:r>
              <a:rPr lang="en-US" sz="2400">
                <a:solidFill>
                  <a:schemeClr val="bg1"/>
                </a:solidFill>
                <a:latin typeface="Calibri" pitchFamily="34" charset="0"/>
              </a:rPr>
              <a:t>€</a:t>
            </a:r>
            <a:r>
              <a:rPr lang="cs-CZ" sz="2400">
                <a:solidFill>
                  <a:schemeClr val="bg1"/>
                </a:solidFill>
                <a:latin typeface="Calibri"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2"/>
          <p:cNvPicPr>
            <a:picLocks noChangeAspect="1" noChangeArrowheads="1"/>
          </p:cNvPicPr>
          <p:nvPr/>
        </p:nvPicPr>
        <p:blipFill>
          <a:blip r:embed="rId3"/>
          <a:srcRect/>
          <a:stretch>
            <a:fillRect/>
          </a:stretch>
        </p:blipFill>
        <p:spPr bwMode="auto">
          <a:xfrm>
            <a:off x="7413625" y="709613"/>
            <a:ext cx="2830513" cy="1982787"/>
          </a:xfrm>
          <a:prstGeom prst="rect">
            <a:avLst/>
          </a:prstGeom>
          <a:noFill/>
          <a:ln w="9525">
            <a:noFill/>
            <a:miter lim="800000"/>
            <a:headEnd/>
            <a:tailEnd/>
          </a:ln>
        </p:spPr>
      </p:pic>
      <p:sp>
        <p:nvSpPr>
          <p:cNvPr id="25602" name="Nadpis 1"/>
          <p:cNvSpPr>
            <a:spLocks noGrp="1"/>
          </p:cNvSpPr>
          <p:nvPr>
            <p:ph type="title" idx="4294967295"/>
          </p:nvPr>
        </p:nvSpPr>
        <p:spPr>
          <a:xfrm>
            <a:off x="1003300" y="0"/>
            <a:ext cx="11903075" cy="1400175"/>
          </a:xfrm>
        </p:spPr>
        <p:txBody>
          <a:bodyPr/>
          <a:lstStyle/>
          <a:p>
            <a:pPr indent="536575">
              <a:spcAft>
                <a:spcPct val="20000"/>
              </a:spcAft>
            </a:pPr>
            <a:r>
              <a:rPr lang="cs-CZ" sz="1200" b="1" smtClean="0">
                <a:solidFill>
                  <a:schemeClr val="accent1"/>
                </a:solidFill>
                <a:latin typeface="Arial" charset="0"/>
              </a:rPr>
              <a:t/>
            </a:r>
            <a:br>
              <a:rPr lang="cs-CZ" sz="1200" b="1" smtClean="0">
                <a:solidFill>
                  <a:schemeClr val="accent1"/>
                </a:solidFill>
                <a:latin typeface="Arial" charset="0"/>
              </a:rPr>
            </a:br>
            <a:r>
              <a:rPr lang="cs-CZ" sz="3200" b="1" smtClean="0">
                <a:solidFill>
                  <a:schemeClr val="accent1"/>
                </a:solidFill>
                <a:latin typeface="Calibri" pitchFamily="34" charset="0"/>
              </a:rPr>
              <a:t>D25</a:t>
            </a:r>
            <a:r>
              <a:rPr lang="cs-CZ" sz="3200" b="1" smtClean="0">
                <a:solidFill>
                  <a:schemeClr val="bg1"/>
                </a:solidFill>
                <a:latin typeface="Calibri" pitchFamily="34" charset="0"/>
              </a:rPr>
              <a:t> </a:t>
            </a:r>
            <a:r>
              <a:rPr lang="cs-CZ" sz="3200" b="1" smtClean="0">
                <a:solidFill>
                  <a:schemeClr val="accent1"/>
                </a:solidFill>
                <a:latin typeface="Calibri" pitchFamily="34" charset="0"/>
              </a:rPr>
              <a:t>Applied Biocatalysis</a:t>
            </a:r>
            <a:r>
              <a:rPr lang="cs-CZ" sz="4000" b="1" smtClean="0">
                <a:solidFill>
                  <a:schemeClr val="bg2"/>
                </a:solidFill>
                <a:latin typeface="Calibri" pitchFamily="34" charset="0"/>
              </a:rPr>
              <a:t> </a:t>
            </a:r>
            <a:br>
              <a:rPr lang="cs-CZ" sz="4000" b="1" smtClean="0">
                <a:solidFill>
                  <a:schemeClr val="bg2"/>
                </a:solidFill>
                <a:latin typeface="Calibri" pitchFamily="34" charset="0"/>
              </a:rPr>
            </a:br>
            <a:r>
              <a:rPr lang="cs-CZ" sz="2400" b="1" smtClean="0">
                <a:solidFill>
                  <a:schemeClr val="bg1"/>
                </a:solidFill>
                <a:latin typeface="Calibri" pitchFamily="34" charset="0"/>
              </a:rPr>
              <a:t>Events, benefits …</a:t>
            </a:r>
            <a:br>
              <a:rPr lang="cs-CZ" sz="2400" b="1" smtClean="0">
                <a:solidFill>
                  <a:schemeClr val="bg1"/>
                </a:solidFill>
                <a:latin typeface="Calibri" pitchFamily="34" charset="0"/>
              </a:rPr>
            </a:b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400" u="sng" smtClean="0">
                <a:solidFill>
                  <a:schemeClr val="bg1"/>
                </a:solidFill>
                <a:latin typeface="Calibri" pitchFamily="34" charset="0"/>
              </a:rPr>
              <a:t>Working group meetings</a:t>
            </a:r>
            <a:r>
              <a:rPr lang="cs-CZ" sz="3000" b="1" smtClean="0">
                <a:solidFill>
                  <a:schemeClr val="bg1"/>
                </a:solidFill>
                <a:latin typeface="Calibri" pitchFamily="34" charset="0"/>
              </a:rPr>
              <a:t> </a:t>
            </a:r>
            <a:r>
              <a:rPr lang="cs-CZ" sz="2200" smtClean="0">
                <a:solidFill>
                  <a:schemeClr val="bg1"/>
                </a:solidFill>
                <a:latin typeface="Calibri" pitchFamily="34" charset="0"/>
              </a:rPr>
              <a:t>and </a:t>
            </a:r>
            <a:r>
              <a:rPr lang="cs-CZ" sz="2400" u="sng" smtClean="0">
                <a:solidFill>
                  <a:schemeClr val="bg1"/>
                </a:solidFill>
                <a:latin typeface="Calibri" pitchFamily="34" charset="0"/>
              </a:rPr>
              <a:t>action workshops</a:t>
            </a:r>
            <a:r>
              <a:rPr lang="cs-CZ" sz="2400" smtClean="0">
                <a:solidFill>
                  <a:schemeClr val="bg1"/>
                </a:solidFill>
                <a:latin typeface="Calibri" pitchFamily="34" charset="0"/>
              </a:rPr>
              <a:t> </a:t>
            </a:r>
            <a:br>
              <a:rPr lang="cs-CZ" sz="2400" smtClean="0">
                <a:solidFill>
                  <a:schemeClr val="bg1"/>
                </a:solidFill>
                <a:latin typeface="Calibri" pitchFamily="34" charset="0"/>
              </a:rPr>
            </a:br>
            <a:r>
              <a:rPr lang="cs-CZ" sz="2200" smtClean="0">
                <a:solidFill>
                  <a:schemeClr val="bg1"/>
                </a:solidFill>
                <a:latin typeface="Calibri" pitchFamily="34" charset="0"/>
              </a:rPr>
              <a:t>optionally</a:t>
            </a:r>
            <a:r>
              <a:rPr lang="cs-CZ" sz="3000" b="1" smtClean="0">
                <a:solidFill>
                  <a:schemeClr val="bg1"/>
                </a:solidFill>
                <a:latin typeface="Calibri" pitchFamily="34" charset="0"/>
              </a:rPr>
              <a:t> </a:t>
            </a:r>
            <a:r>
              <a:rPr lang="cs-CZ" sz="2200" smtClean="0">
                <a:solidFill>
                  <a:schemeClr val="bg1"/>
                </a:solidFill>
                <a:latin typeface="Calibri" pitchFamily="34" charset="0"/>
              </a:rPr>
              <a:t>in conjuction with </a:t>
            </a:r>
            <a:r>
              <a:rPr lang="cs-CZ" sz="2400" smtClean="0">
                <a:solidFill>
                  <a:schemeClr val="bg1"/>
                </a:solidFill>
                <a:latin typeface="Calibri" pitchFamily="34" charset="0"/>
              </a:rPr>
              <a:t>international symposia</a:t>
            </a:r>
            <a:br>
              <a:rPr lang="cs-CZ" sz="2400" smtClean="0">
                <a:solidFill>
                  <a:schemeClr val="bg1"/>
                </a:solidFill>
                <a:latin typeface="Calibri" pitchFamily="34" charset="0"/>
              </a:rPr>
            </a:br>
            <a:r>
              <a:rPr lang="cs-CZ" sz="200" smtClean="0">
                <a:solidFill>
                  <a:schemeClr val="bg1"/>
                </a:solidFill>
                <a:latin typeface="Calibri" pitchFamily="34" charset="0"/>
              </a:rPr>
              <a:t/>
            </a:r>
            <a:br>
              <a:rPr lang="cs-CZ" sz="200" smtClean="0">
                <a:solidFill>
                  <a:schemeClr val="bg1"/>
                </a:solidFill>
                <a:latin typeface="Calibri" pitchFamily="34" charset="0"/>
              </a:rPr>
            </a:br>
            <a:r>
              <a:rPr lang="cs-CZ" sz="200" smtClean="0">
                <a:solidFill>
                  <a:schemeClr val="bg1"/>
                </a:solidFill>
                <a:latin typeface="Calibri" pitchFamily="34" charset="0"/>
              </a:rPr>
              <a:t/>
            </a:r>
            <a:br>
              <a:rPr lang="cs-CZ" sz="200" smtClean="0">
                <a:solidFill>
                  <a:schemeClr val="bg1"/>
                </a:solidFill>
                <a:latin typeface="Calibri" pitchFamily="34" charset="0"/>
              </a:rPr>
            </a:b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400" b="1" smtClean="0">
                <a:solidFill>
                  <a:srgbClr val="078383"/>
                </a:solidFill>
                <a:latin typeface="Calibri" pitchFamily="34" charset="0"/>
              </a:rPr>
              <a:t>WG Kick-off meeting </a:t>
            </a:r>
            <a:r>
              <a:rPr lang="cs-CZ" sz="2400" b="1" smtClean="0">
                <a:solidFill>
                  <a:schemeClr val="bg1"/>
                </a:solidFill>
                <a:latin typeface="Calibri" pitchFamily="34" charset="0"/>
              </a:rPr>
              <a:t>Stuttgart 2002</a:t>
            </a:r>
            <a:r>
              <a:rPr lang="cs-CZ" sz="2400" b="1" smtClean="0">
                <a:solidFill>
                  <a:schemeClr val="bg2"/>
                </a:solidFill>
                <a:latin typeface="Calibri" pitchFamily="34" charset="0"/>
              </a:rPr>
              <a:t/>
            </a:r>
            <a:br>
              <a:rPr lang="cs-CZ" sz="2400" b="1" smtClean="0">
                <a:solidFill>
                  <a:schemeClr val="bg2"/>
                </a:solidFill>
                <a:latin typeface="Calibri" pitchFamily="34" charset="0"/>
              </a:rPr>
            </a:b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400" b="1" smtClean="0">
                <a:solidFill>
                  <a:srgbClr val="078383"/>
                </a:solidFill>
                <a:latin typeface="Calibri" pitchFamily="34" charset="0"/>
              </a:rPr>
              <a:t>Action workshops </a:t>
            </a:r>
            <a:r>
              <a:rPr lang="cs-CZ" sz="2200" smtClean="0">
                <a:solidFill>
                  <a:schemeClr val="bg1"/>
                </a:solidFill>
                <a:latin typeface="Calibri" pitchFamily="34" charset="0"/>
              </a:rPr>
              <a:t>at</a:t>
            </a:r>
            <a:r>
              <a:rPr lang="cs-CZ" sz="2400" b="1" smtClean="0">
                <a:solidFill>
                  <a:srgbClr val="078383"/>
                </a:solidFill>
                <a:latin typeface="Calibri" pitchFamily="34" charset="0"/>
              </a:rPr>
              <a:t> Biotrans</a:t>
            </a:r>
            <a:r>
              <a:rPr lang="cs-CZ" sz="2400" b="1" smtClean="0">
                <a:solidFill>
                  <a:schemeClr val="bg2"/>
                </a:solidFill>
                <a:latin typeface="Calibri" pitchFamily="34" charset="0"/>
              </a:rPr>
              <a:t> </a:t>
            </a:r>
            <a:r>
              <a:rPr lang="cs-CZ" sz="2400" b="1" smtClean="0">
                <a:solidFill>
                  <a:schemeClr val="bg1"/>
                </a:solidFill>
                <a:latin typeface="Calibri" pitchFamily="34" charset="0"/>
              </a:rPr>
              <a:t>2003</a:t>
            </a:r>
            <a:r>
              <a:rPr lang="cs-CZ" sz="2400" b="1" smtClean="0">
                <a:solidFill>
                  <a:schemeClr val="bg2"/>
                </a:solidFill>
                <a:latin typeface="Calibri" pitchFamily="34" charset="0"/>
              </a:rPr>
              <a:t> </a:t>
            </a:r>
            <a:r>
              <a:rPr lang="cs-CZ" sz="2400" b="1" smtClean="0">
                <a:solidFill>
                  <a:schemeClr val="bg1"/>
                </a:solidFill>
                <a:latin typeface="Calibri" pitchFamily="34" charset="0"/>
              </a:rPr>
              <a:t>Olomouc</a:t>
            </a:r>
            <a:r>
              <a:rPr lang="cs-CZ" sz="2400" b="1" smtClean="0">
                <a:solidFill>
                  <a:srgbClr val="078383"/>
                </a:solidFill>
                <a:latin typeface="Calibri" pitchFamily="34" charset="0"/>
              </a:rPr>
              <a:t> and Biotrans</a:t>
            </a:r>
            <a:r>
              <a:rPr lang="cs-CZ" sz="2400" b="1" smtClean="0">
                <a:solidFill>
                  <a:schemeClr val="bg2"/>
                </a:solidFill>
                <a:latin typeface="Calibri" pitchFamily="34" charset="0"/>
              </a:rPr>
              <a:t> </a:t>
            </a:r>
            <a:r>
              <a:rPr lang="cs-CZ" sz="2400" b="1" smtClean="0">
                <a:solidFill>
                  <a:schemeClr val="bg1"/>
                </a:solidFill>
                <a:latin typeface="Calibri" pitchFamily="34" charset="0"/>
              </a:rPr>
              <a:t>2005</a:t>
            </a:r>
            <a:r>
              <a:rPr lang="cs-CZ" sz="2400" b="1" smtClean="0">
                <a:solidFill>
                  <a:schemeClr val="bg2"/>
                </a:solidFill>
                <a:latin typeface="Calibri" pitchFamily="34" charset="0"/>
              </a:rPr>
              <a:t> </a:t>
            </a:r>
            <a:r>
              <a:rPr lang="cs-CZ" sz="2400" b="1" smtClean="0">
                <a:solidFill>
                  <a:schemeClr val="bg1"/>
                </a:solidFill>
                <a:latin typeface="Calibri" pitchFamily="34" charset="0"/>
              </a:rPr>
              <a:t>Delft </a:t>
            </a:r>
            <a:br>
              <a:rPr lang="cs-CZ" sz="2400" b="1" smtClean="0">
                <a:solidFill>
                  <a:schemeClr val="bg1"/>
                </a:solidFill>
                <a:latin typeface="Calibri" pitchFamily="34" charset="0"/>
              </a:rPr>
            </a:br>
            <a:r>
              <a:rPr lang="cs-CZ" sz="2400" b="1" smtClean="0">
                <a:solidFill>
                  <a:schemeClr val="bg2"/>
                </a:solidFill>
                <a:latin typeface="Calibri" pitchFamily="34" charset="0"/>
              </a:rPr>
              <a:t>	</a:t>
            </a:r>
            <a:r>
              <a:rPr lang="cs-CZ" sz="2200" smtClean="0">
                <a:solidFill>
                  <a:schemeClr val="bg1"/>
                </a:solidFill>
                <a:latin typeface="Calibri" pitchFamily="34" charset="0"/>
              </a:rPr>
              <a:t>international symposia on biocatalysis; </a:t>
            </a:r>
            <a:r>
              <a:rPr lang="en-US" sz="2200" smtClean="0">
                <a:solidFill>
                  <a:schemeClr val="bg1"/>
                </a:solidFill>
                <a:latin typeface="Calibri" pitchFamily="34" charset="0"/>
              </a:rPr>
              <a:t>&gt;</a:t>
            </a:r>
            <a:r>
              <a:rPr lang="cs-CZ" sz="2200" smtClean="0">
                <a:solidFill>
                  <a:schemeClr val="bg1"/>
                </a:solidFill>
                <a:latin typeface="Calibri" pitchFamily="34" charset="0"/>
              </a:rPr>
              <a:t>500 participants</a:t>
            </a:r>
            <a:br>
              <a:rPr lang="cs-CZ" sz="2200" smtClean="0">
                <a:solidFill>
                  <a:schemeClr val="bg1"/>
                </a:solidFill>
                <a:latin typeface="Calibri" pitchFamily="34" charset="0"/>
              </a:rPr>
            </a:br>
            <a:r>
              <a:rPr lang="cs-CZ" sz="2200" smtClean="0">
                <a:solidFill>
                  <a:schemeClr val="bg1"/>
                </a:solidFill>
                <a:latin typeface="Calibri" pitchFamily="34" charset="0"/>
              </a:rPr>
              <a:t>	</a:t>
            </a:r>
            <a:r>
              <a:rPr lang="cs-CZ" sz="2200" u="sng" smtClean="0">
                <a:solidFill>
                  <a:schemeClr val="bg1"/>
                </a:solidFill>
                <a:latin typeface="Calibri" pitchFamily="34" charset="0"/>
              </a:rPr>
              <a:t>support by COST:</a:t>
            </a:r>
            <a:r>
              <a:rPr lang="cs-CZ" sz="2400" b="1" smtClean="0">
                <a:solidFill>
                  <a:schemeClr val="bg2"/>
                </a:solidFill>
                <a:latin typeface="Calibri" pitchFamily="34" charset="0"/>
              </a:rPr>
              <a:t> „</a:t>
            </a:r>
            <a:r>
              <a:rPr lang="cs-CZ" sz="2400" b="1" smtClean="0">
                <a:solidFill>
                  <a:srgbClr val="078383"/>
                </a:solidFill>
                <a:latin typeface="Calibri" pitchFamily="34" charset="0"/>
              </a:rPr>
              <a:t>COST-Day“</a:t>
            </a:r>
            <a:br>
              <a:rPr lang="cs-CZ" sz="2400" b="1" smtClean="0">
                <a:solidFill>
                  <a:srgbClr val="078383"/>
                </a:solidFill>
                <a:latin typeface="Calibri" pitchFamily="34" charset="0"/>
              </a:rPr>
            </a:br>
            <a:r>
              <a:rPr lang="cs-CZ" sz="2400" b="1" smtClean="0">
                <a:solidFill>
                  <a:schemeClr val="bg2"/>
                </a:solidFill>
                <a:latin typeface="Calibri" pitchFamily="34" charset="0"/>
              </a:rPr>
              <a:t> </a:t>
            </a:r>
            <a:r>
              <a:rPr lang="cs-CZ" sz="2400" b="1" smtClean="0">
                <a:solidFill>
                  <a:schemeClr val="bg2"/>
                </a:solidFill>
              </a:rPr>
              <a:t/>
            </a:r>
            <a:br>
              <a:rPr lang="cs-CZ" sz="2400" b="1" smtClean="0">
                <a:solidFill>
                  <a:schemeClr val="bg2"/>
                </a:solidFill>
              </a:rPr>
            </a:br>
            <a:r>
              <a:rPr lang="cs-CZ" sz="1600" b="1" smtClean="0">
                <a:solidFill>
                  <a:schemeClr val="bg2"/>
                </a:solidFill>
              </a:rPr>
              <a:t/>
            </a:r>
            <a:br>
              <a:rPr lang="cs-CZ" sz="1600" b="1" smtClean="0">
                <a:solidFill>
                  <a:schemeClr val="bg2"/>
                </a:solidFill>
              </a:rPr>
            </a:br>
            <a:r>
              <a:rPr lang="cs-CZ" sz="2400" b="1" smtClean="0">
                <a:solidFill>
                  <a:schemeClr val="bg2"/>
                </a:solidFill>
              </a:rPr>
              <a:t>     </a:t>
            </a:r>
            <a:r>
              <a:rPr lang="cs-CZ" sz="2400" b="1" smtClean="0">
                <a:solidFill>
                  <a:schemeClr val="bg1"/>
                </a:solidFill>
              </a:rPr>
              <a:t/>
            </a:r>
            <a:br>
              <a:rPr lang="cs-CZ" sz="2400" b="1" smtClean="0">
                <a:solidFill>
                  <a:schemeClr val="bg1"/>
                </a:solidFill>
              </a:rPr>
            </a:br>
            <a:r>
              <a:rPr lang="cs-CZ" sz="2400" smtClean="0">
                <a:solidFill>
                  <a:schemeClr val="bg1"/>
                </a:solidFill>
              </a:rPr>
              <a:t> </a:t>
            </a:r>
            <a:r>
              <a:rPr lang="cs-CZ" sz="4000" b="1" smtClean="0">
                <a:solidFill>
                  <a:schemeClr val="bg1"/>
                </a:solidFill>
                <a:latin typeface="Arial" charset="0"/>
              </a:rPr>
              <a:t>	</a:t>
            </a:r>
            <a:r>
              <a:rPr lang="cs-CZ" sz="4000" b="1" i="1" smtClean="0">
                <a:solidFill>
                  <a:schemeClr val="bg1"/>
                </a:solidFill>
                <a:latin typeface="Arial" charset="0"/>
              </a:rPr>
              <a:t/>
            </a:r>
            <a:br>
              <a:rPr lang="cs-CZ" sz="4000" b="1" i="1" smtClean="0">
                <a:solidFill>
                  <a:schemeClr val="bg1"/>
                </a:solidFill>
                <a:latin typeface="Arial" charset="0"/>
              </a:rPr>
            </a:br>
            <a:r>
              <a:rPr lang="cs-CZ" sz="1800" b="1" i="1" smtClean="0">
                <a:solidFill>
                  <a:schemeClr val="bg1"/>
                </a:solidFill>
                <a:latin typeface="Arial" charset="0"/>
              </a:rPr>
              <a:t/>
            </a:r>
            <a:br>
              <a:rPr lang="cs-CZ" sz="1800" b="1" i="1" smtClean="0">
                <a:solidFill>
                  <a:schemeClr val="bg1"/>
                </a:solidFill>
                <a:latin typeface="Arial" charset="0"/>
              </a:rPr>
            </a:br>
            <a:r>
              <a:rPr lang="cs-CZ" sz="4000" b="1" i="1" smtClean="0">
                <a:solidFill>
                  <a:schemeClr val="bg1"/>
                </a:solidFill>
                <a:latin typeface="Arial" charset="0"/>
              </a:rPr>
              <a:t>	</a:t>
            </a:r>
          </a:p>
        </p:txBody>
      </p:sp>
      <p:sp>
        <p:nvSpPr>
          <p:cNvPr id="25603" name="Text Box 17"/>
          <p:cNvSpPr txBox="1">
            <a:spLocks noChangeArrowheads="1"/>
          </p:cNvSpPr>
          <p:nvPr/>
        </p:nvSpPr>
        <p:spPr bwMode="auto">
          <a:xfrm>
            <a:off x="1044575" y="4154488"/>
            <a:ext cx="7045325" cy="822325"/>
          </a:xfrm>
          <a:prstGeom prst="rect">
            <a:avLst/>
          </a:prstGeom>
          <a:noFill/>
          <a:ln w="9525">
            <a:noFill/>
            <a:miter lim="800000"/>
            <a:headEnd/>
            <a:tailEnd/>
          </a:ln>
        </p:spPr>
        <p:txBody>
          <a:bodyPr>
            <a:spAutoFit/>
          </a:bodyPr>
          <a:lstStyle/>
          <a:p>
            <a:pPr marL="536575" indent="-536575" defTabSz="914400">
              <a:spcBef>
                <a:spcPct val="50000"/>
              </a:spcBef>
            </a:pPr>
            <a:r>
              <a:rPr lang="cs-CZ" sz="2400">
                <a:solidFill>
                  <a:srgbClr val="078383"/>
                </a:solidFill>
                <a:latin typeface="Calibri" pitchFamily="34" charset="0"/>
              </a:rPr>
              <a:t>WG meeting </a:t>
            </a:r>
            <a:r>
              <a:rPr lang="cs-CZ" sz="2200" b="0">
                <a:solidFill>
                  <a:schemeClr val="bg1"/>
                </a:solidFill>
                <a:latin typeface="Calibri" pitchFamily="34" charset="0"/>
              </a:rPr>
              <a:t>at</a:t>
            </a:r>
            <a:r>
              <a:rPr lang="cs-CZ" sz="2200">
                <a:solidFill>
                  <a:srgbClr val="078383"/>
                </a:solidFill>
                <a:latin typeface="Calibri" pitchFamily="34" charset="0"/>
              </a:rPr>
              <a:t> </a:t>
            </a:r>
            <a:r>
              <a:rPr lang="cs-CZ" sz="2400">
                <a:solidFill>
                  <a:srgbClr val="078383"/>
                </a:solidFill>
                <a:latin typeface="Calibri" pitchFamily="34" charset="0"/>
              </a:rPr>
              <a:t>Multistep enzyme-catalyzed processes </a:t>
            </a:r>
            <a:r>
              <a:rPr lang="cs-CZ" sz="2400">
                <a:solidFill>
                  <a:schemeClr val="bg1"/>
                </a:solidFill>
                <a:latin typeface="Calibri" pitchFamily="34" charset="0"/>
              </a:rPr>
              <a:t>2006</a:t>
            </a:r>
            <a:r>
              <a:rPr lang="cs-CZ" sz="2400">
                <a:solidFill>
                  <a:srgbClr val="078383"/>
                </a:solidFill>
                <a:latin typeface="Calibri" pitchFamily="34" charset="0"/>
              </a:rPr>
              <a:t> </a:t>
            </a:r>
            <a:r>
              <a:rPr lang="cs-CZ" sz="2400">
                <a:solidFill>
                  <a:schemeClr val="bg1"/>
                </a:solidFill>
                <a:latin typeface="Calibri" pitchFamily="34" charset="0"/>
              </a:rPr>
              <a:t>Graz</a:t>
            </a:r>
          </a:p>
        </p:txBody>
      </p:sp>
      <p:pic>
        <p:nvPicPr>
          <p:cNvPr id="25604" name="Picture 25"/>
          <p:cNvPicPr>
            <a:picLocks noChangeAspect="1" noChangeArrowheads="1"/>
          </p:cNvPicPr>
          <p:nvPr/>
        </p:nvPicPr>
        <p:blipFill>
          <a:blip r:embed="rId4"/>
          <a:srcRect/>
          <a:stretch>
            <a:fillRect/>
          </a:stretch>
        </p:blipFill>
        <p:spPr bwMode="auto">
          <a:xfrm>
            <a:off x="8118475" y="3929063"/>
            <a:ext cx="3138488" cy="1528762"/>
          </a:xfrm>
          <a:prstGeom prst="rect">
            <a:avLst/>
          </a:prstGeom>
          <a:noFill/>
          <a:ln w="9525">
            <a:noFill/>
            <a:miter lim="800000"/>
            <a:headEnd/>
            <a:tailEnd/>
          </a:ln>
        </p:spPr>
      </p:pic>
      <p:pic>
        <p:nvPicPr>
          <p:cNvPr id="25605" name="Picture 26"/>
          <p:cNvPicPr>
            <a:picLocks noChangeAspect="1" noChangeArrowheads="1"/>
          </p:cNvPicPr>
          <p:nvPr/>
        </p:nvPicPr>
        <p:blipFill>
          <a:blip r:embed="rId5"/>
          <a:srcRect/>
          <a:stretch>
            <a:fillRect/>
          </a:stretch>
        </p:blipFill>
        <p:spPr bwMode="auto">
          <a:xfrm>
            <a:off x="4192588" y="4751388"/>
            <a:ext cx="2435225" cy="1739900"/>
          </a:xfrm>
          <a:prstGeom prst="rect">
            <a:avLst/>
          </a:prstGeom>
          <a:noFill/>
          <a:ln w="9525">
            <a:noFill/>
            <a:miter lim="800000"/>
            <a:headEnd/>
            <a:tailEnd/>
          </a:ln>
        </p:spPr>
      </p:pic>
      <p:pic>
        <p:nvPicPr>
          <p:cNvPr id="25606" name="Picture 27"/>
          <p:cNvPicPr>
            <a:picLocks noChangeAspect="1" noChangeArrowheads="1"/>
          </p:cNvPicPr>
          <p:nvPr/>
        </p:nvPicPr>
        <p:blipFill>
          <a:blip r:embed="rId6"/>
          <a:srcRect/>
          <a:stretch>
            <a:fillRect/>
          </a:stretch>
        </p:blipFill>
        <p:spPr bwMode="auto">
          <a:xfrm>
            <a:off x="10329863" y="1716088"/>
            <a:ext cx="1057275" cy="1162050"/>
          </a:xfrm>
          <a:prstGeom prst="rect">
            <a:avLst/>
          </a:prstGeom>
          <a:noFill/>
          <a:ln w="9525">
            <a:noFill/>
            <a:miter lim="800000"/>
            <a:headEnd/>
            <a:tailEnd/>
          </a:ln>
        </p:spPr>
      </p:pic>
      <p:pic>
        <p:nvPicPr>
          <p:cNvPr id="25607" name="Picture 28"/>
          <p:cNvPicPr>
            <a:picLocks noChangeAspect="1" noChangeArrowheads="1"/>
          </p:cNvPicPr>
          <p:nvPr/>
        </p:nvPicPr>
        <p:blipFill>
          <a:blip r:embed="rId7"/>
          <a:srcRect/>
          <a:stretch>
            <a:fillRect/>
          </a:stretch>
        </p:blipFill>
        <p:spPr bwMode="auto">
          <a:xfrm rot="10800000" flipH="1" flipV="1">
            <a:off x="2765425" y="5089525"/>
            <a:ext cx="1222375" cy="611188"/>
          </a:xfrm>
          <a:prstGeom prst="rect">
            <a:avLst/>
          </a:prstGeom>
          <a:noFill/>
          <a:ln w="9525">
            <a:noFill/>
            <a:miter lim="800000"/>
            <a:headEnd/>
            <a:tailEnd/>
          </a:ln>
        </p:spPr>
      </p:pic>
      <p:pic>
        <p:nvPicPr>
          <p:cNvPr id="25608" name="Picture 29"/>
          <p:cNvPicPr>
            <a:picLocks noChangeAspect="1" noChangeArrowheads="1"/>
          </p:cNvPicPr>
          <p:nvPr/>
        </p:nvPicPr>
        <p:blipFill>
          <a:blip r:embed="rId8"/>
          <a:srcRect/>
          <a:stretch>
            <a:fillRect/>
          </a:stretch>
        </p:blipFill>
        <p:spPr bwMode="auto">
          <a:xfrm>
            <a:off x="10171113" y="5541963"/>
            <a:ext cx="1173162" cy="72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idx="4294967295"/>
          </p:nvPr>
        </p:nvSpPr>
        <p:spPr>
          <a:xfrm>
            <a:off x="965200" y="0"/>
            <a:ext cx="11226800" cy="1400175"/>
          </a:xfrm>
        </p:spPr>
        <p:txBody>
          <a:bodyPr/>
          <a:lstStyle/>
          <a:p>
            <a:pPr indent="536575"/>
            <a:r>
              <a:rPr lang="cs-CZ" sz="1200" b="1" smtClean="0">
                <a:solidFill>
                  <a:schemeClr val="accent1"/>
                </a:solidFill>
                <a:latin typeface="Arial" charset="0"/>
              </a:rPr>
              <a:t/>
            </a:r>
            <a:br>
              <a:rPr lang="cs-CZ" sz="1200" b="1" smtClean="0">
                <a:solidFill>
                  <a:schemeClr val="accent1"/>
                </a:solidFill>
                <a:latin typeface="Arial" charset="0"/>
              </a:rPr>
            </a:br>
            <a:r>
              <a:rPr lang="cs-CZ" sz="3200" b="1" smtClean="0">
                <a:solidFill>
                  <a:schemeClr val="accent1"/>
                </a:solidFill>
                <a:latin typeface="Calibri" pitchFamily="34" charset="0"/>
              </a:rPr>
              <a:t>D25</a:t>
            </a:r>
            <a:r>
              <a:rPr lang="cs-CZ" sz="3200" b="1" smtClean="0">
                <a:solidFill>
                  <a:schemeClr val="bg1"/>
                </a:solidFill>
                <a:latin typeface="Calibri" pitchFamily="34" charset="0"/>
              </a:rPr>
              <a:t> </a:t>
            </a:r>
            <a:r>
              <a:rPr lang="cs-CZ" sz="3200" b="1" smtClean="0">
                <a:solidFill>
                  <a:schemeClr val="accent1"/>
                </a:solidFill>
                <a:latin typeface="Calibri" pitchFamily="34" charset="0"/>
              </a:rPr>
              <a:t>Applied Biocatalysis</a:t>
            </a:r>
            <a:r>
              <a:rPr lang="cs-CZ" sz="4000" b="1" smtClean="0">
                <a:solidFill>
                  <a:schemeClr val="bg2"/>
                </a:solidFill>
                <a:latin typeface="Calibri" pitchFamily="34" charset="0"/>
              </a:rPr>
              <a:t> </a:t>
            </a:r>
            <a:br>
              <a:rPr lang="cs-CZ" sz="4000" b="1" smtClean="0">
                <a:solidFill>
                  <a:schemeClr val="bg2"/>
                </a:solidFill>
                <a:latin typeface="Calibri" pitchFamily="34" charset="0"/>
              </a:rPr>
            </a:br>
            <a:r>
              <a:rPr lang="cs-CZ" sz="2400" b="1" smtClean="0">
                <a:solidFill>
                  <a:schemeClr val="bg1"/>
                </a:solidFill>
                <a:latin typeface="Calibri" pitchFamily="34" charset="0"/>
              </a:rPr>
              <a:t>Events, benefits …</a:t>
            </a:r>
            <a:br>
              <a:rPr lang="cs-CZ" sz="2400" b="1" smtClean="0">
                <a:solidFill>
                  <a:schemeClr val="bg1"/>
                </a:solidFill>
                <a:latin typeface="Calibri" pitchFamily="34" charset="0"/>
              </a:rPr>
            </a:br>
            <a:r>
              <a:rPr lang="cs-CZ" sz="1600" b="1" smtClean="0">
                <a:solidFill>
                  <a:schemeClr val="accent1"/>
                </a:solidFill>
                <a:latin typeface="Calibri" pitchFamily="34" charset="0"/>
              </a:rPr>
              <a:t/>
            </a:r>
            <a:br>
              <a:rPr lang="cs-CZ" sz="1600" b="1" smtClean="0">
                <a:solidFill>
                  <a:schemeClr val="accent1"/>
                </a:solidFill>
                <a:latin typeface="Calibri" pitchFamily="34" charset="0"/>
              </a:rPr>
            </a:br>
            <a:r>
              <a:rPr lang="cs-CZ" sz="1400" b="1" smtClean="0">
                <a:solidFill>
                  <a:schemeClr val="accent1"/>
                </a:solidFill>
                <a:latin typeface="Calibri" pitchFamily="34" charset="0"/>
              </a:rPr>
              <a:t/>
            </a:r>
            <a:br>
              <a:rPr lang="cs-CZ" sz="1400" b="1" smtClean="0">
                <a:solidFill>
                  <a:schemeClr val="accent1"/>
                </a:solidFill>
                <a:latin typeface="Calibri" pitchFamily="34" charset="0"/>
              </a:rPr>
            </a:br>
            <a:endParaRPr lang="cs-CZ" sz="1400" b="1" smtClean="0">
              <a:solidFill>
                <a:schemeClr val="accent1"/>
              </a:solidFill>
              <a:latin typeface="Calibri" pitchFamily="34" charset="0"/>
            </a:endParaRPr>
          </a:p>
        </p:txBody>
      </p:sp>
      <p:pic>
        <p:nvPicPr>
          <p:cNvPr id="27650" name="Picture 7"/>
          <p:cNvPicPr>
            <a:picLocks noChangeAspect="1" noChangeArrowheads="1"/>
          </p:cNvPicPr>
          <p:nvPr/>
        </p:nvPicPr>
        <p:blipFill>
          <a:blip r:embed="rId3"/>
          <a:srcRect/>
          <a:stretch>
            <a:fillRect/>
          </a:stretch>
        </p:blipFill>
        <p:spPr bwMode="auto">
          <a:xfrm>
            <a:off x="7319963" y="3309938"/>
            <a:ext cx="3797300" cy="2168525"/>
          </a:xfrm>
          <a:prstGeom prst="rect">
            <a:avLst/>
          </a:prstGeom>
          <a:solidFill>
            <a:schemeClr val="tx2"/>
          </a:solidFill>
          <a:ln w="9525">
            <a:noFill/>
            <a:miter lim="800000"/>
            <a:headEnd/>
            <a:tailEnd/>
          </a:ln>
        </p:spPr>
      </p:pic>
      <p:sp>
        <p:nvSpPr>
          <p:cNvPr id="27651" name="Text Box 8"/>
          <p:cNvSpPr txBox="1">
            <a:spLocks noChangeArrowheads="1"/>
          </p:cNvSpPr>
          <p:nvPr/>
        </p:nvSpPr>
        <p:spPr bwMode="auto">
          <a:xfrm>
            <a:off x="1027113" y="3636963"/>
            <a:ext cx="6624637" cy="1463675"/>
          </a:xfrm>
          <a:prstGeom prst="rect">
            <a:avLst/>
          </a:prstGeom>
          <a:noFill/>
          <a:ln w="9525">
            <a:noFill/>
            <a:miter lim="800000"/>
            <a:headEnd/>
            <a:tailEnd/>
          </a:ln>
        </p:spPr>
        <p:txBody>
          <a:bodyPr>
            <a:spAutoFit/>
          </a:bodyPr>
          <a:lstStyle/>
          <a:p>
            <a:pPr defTabSz="914400"/>
            <a:r>
              <a:rPr lang="cs-CZ" sz="2000">
                <a:solidFill>
                  <a:schemeClr val="accent1"/>
                </a:solidFill>
                <a:latin typeface="Calibri" pitchFamily="34" charset="0"/>
              </a:rPr>
              <a:t>Nitrilases </a:t>
            </a:r>
            <a:r>
              <a:rPr lang="cs-CZ" sz="2000" b="0">
                <a:solidFill>
                  <a:schemeClr val="bg1"/>
                </a:solidFill>
                <a:latin typeface="Calibri" pitchFamily="34" charset="0"/>
              </a:rPr>
              <a:t>from bacteria, fungi, plants</a:t>
            </a:r>
          </a:p>
          <a:p>
            <a:pPr defTabSz="914400"/>
            <a:r>
              <a:rPr lang="cs-CZ" sz="2000">
                <a:solidFill>
                  <a:schemeClr val="accent1"/>
                </a:solidFill>
                <a:latin typeface="Calibri" pitchFamily="34" charset="0"/>
              </a:rPr>
              <a:t>Use:</a:t>
            </a:r>
            <a:r>
              <a:rPr lang="cs-CZ" sz="2000" b="0">
                <a:solidFill>
                  <a:schemeClr val="accent1"/>
                </a:solidFill>
                <a:latin typeface="Calibri" pitchFamily="34" charset="0"/>
              </a:rPr>
              <a:t> </a:t>
            </a:r>
            <a:r>
              <a:rPr lang="cs-CZ" sz="2000" b="0">
                <a:solidFill>
                  <a:schemeClr val="bg1"/>
                </a:solidFill>
                <a:latin typeface="Calibri" pitchFamily="34" charset="0"/>
              </a:rPr>
              <a:t>preparation of </a:t>
            </a:r>
            <a:r>
              <a:rPr lang="cs-CZ" sz="2000">
                <a:solidFill>
                  <a:schemeClr val="bg1"/>
                </a:solidFill>
                <a:latin typeface="Calibri" pitchFamily="34" charset="0"/>
              </a:rPr>
              <a:t>fine</a:t>
            </a:r>
            <a:r>
              <a:rPr lang="cs-CZ" sz="2000">
                <a:solidFill>
                  <a:schemeClr val="bg1"/>
                </a:solidFill>
                <a:latin typeface="Arial" charset="0"/>
              </a:rPr>
              <a:t> </a:t>
            </a:r>
            <a:r>
              <a:rPr lang="cs-CZ" sz="2000" b="0">
                <a:solidFill>
                  <a:schemeClr val="bg1"/>
                </a:solidFill>
                <a:latin typeface="Calibri" pitchFamily="34" charset="0"/>
              </a:rPr>
              <a:t>and</a:t>
            </a:r>
            <a:r>
              <a:rPr lang="cs-CZ" sz="2000">
                <a:solidFill>
                  <a:schemeClr val="bg1"/>
                </a:solidFill>
                <a:latin typeface="Arial" charset="0"/>
              </a:rPr>
              <a:t> </a:t>
            </a:r>
            <a:r>
              <a:rPr lang="cs-CZ" sz="2000">
                <a:solidFill>
                  <a:schemeClr val="bg1"/>
                </a:solidFill>
                <a:latin typeface="Calibri" pitchFamily="34" charset="0"/>
              </a:rPr>
              <a:t>pharmaceutical chemicals</a:t>
            </a:r>
          </a:p>
          <a:p>
            <a:pPr defTabSz="914400"/>
            <a:r>
              <a:rPr lang="cs-CZ" sz="2000">
                <a:solidFill>
                  <a:schemeClr val="accent1"/>
                </a:solidFill>
                <a:latin typeface="Calibri" pitchFamily="34" charset="0"/>
              </a:rPr>
              <a:t>Benefits: </a:t>
            </a:r>
            <a:r>
              <a:rPr lang="cs-CZ" sz="2000">
                <a:solidFill>
                  <a:schemeClr val="bg1"/>
                </a:solidFill>
                <a:latin typeface="Calibri" pitchFamily="34" charset="0"/>
              </a:rPr>
              <a:t>environment-friendly</a:t>
            </a:r>
            <a:r>
              <a:rPr lang="cs-CZ" sz="2000" b="0">
                <a:solidFill>
                  <a:schemeClr val="bg1"/>
                </a:solidFill>
                <a:latin typeface="Calibri" pitchFamily="34" charset="0"/>
              </a:rPr>
              <a:t>, </a:t>
            </a:r>
            <a:r>
              <a:rPr lang="cs-CZ" sz="2000">
                <a:solidFill>
                  <a:schemeClr val="bg1"/>
                </a:solidFill>
                <a:latin typeface="Calibri" pitchFamily="34" charset="0"/>
              </a:rPr>
              <a:t>stereoselective</a:t>
            </a:r>
            <a:r>
              <a:rPr lang="cs-CZ" sz="2000" b="0">
                <a:solidFill>
                  <a:schemeClr val="bg1"/>
                </a:solidFill>
                <a:latin typeface="Calibri" pitchFamily="34" charset="0"/>
              </a:rPr>
              <a:t> enzymes</a:t>
            </a:r>
            <a:r>
              <a:rPr lang="cs-CZ" sz="2000" b="0">
                <a:solidFill>
                  <a:schemeClr val="accent1"/>
                </a:solidFill>
                <a:latin typeface="Calibri" pitchFamily="34" charset="0"/>
              </a:rPr>
              <a:t>  </a:t>
            </a:r>
          </a:p>
          <a:p>
            <a:pPr defTabSz="914400">
              <a:spcBef>
                <a:spcPct val="50000"/>
              </a:spcBef>
            </a:pPr>
            <a:endParaRPr lang="cs-CZ" sz="2000" b="0">
              <a:solidFill>
                <a:schemeClr val="accent1"/>
              </a:solidFill>
              <a:latin typeface="Calibri" pitchFamily="34" charset="0"/>
            </a:endParaRPr>
          </a:p>
        </p:txBody>
      </p:sp>
      <p:sp>
        <p:nvSpPr>
          <p:cNvPr id="27652" name="Text Box 8"/>
          <p:cNvSpPr txBox="1">
            <a:spLocks noChangeArrowheads="1"/>
          </p:cNvSpPr>
          <p:nvPr/>
        </p:nvSpPr>
        <p:spPr bwMode="auto">
          <a:xfrm>
            <a:off x="1042988" y="1577975"/>
            <a:ext cx="10715625" cy="1900238"/>
          </a:xfrm>
          <a:prstGeom prst="rect">
            <a:avLst/>
          </a:prstGeom>
          <a:noFill/>
          <a:ln w="9525">
            <a:noFill/>
            <a:miter lim="800000"/>
            <a:headEnd/>
            <a:tailEnd/>
          </a:ln>
        </p:spPr>
        <p:txBody>
          <a:bodyPr>
            <a:spAutoFit/>
          </a:bodyPr>
          <a:lstStyle/>
          <a:p>
            <a:pPr defTabSz="914400">
              <a:spcBef>
                <a:spcPct val="50000"/>
              </a:spcBef>
            </a:pPr>
            <a:r>
              <a:rPr lang="cs-CZ" sz="2000" b="0">
                <a:solidFill>
                  <a:schemeClr val="bg1"/>
                </a:solidFill>
                <a:latin typeface="Calibri" pitchFamily="34" charset="0"/>
              </a:rPr>
              <a:t>STSMs (= short-term scientific missions) of students</a:t>
            </a:r>
          </a:p>
          <a:p>
            <a:pPr defTabSz="914400">
              <a:lnSpc>
                <a:spcPct val="115000"/>
              </a:lnSpc>
              <a:spcBef>
                <a:spcPct val="50000"/>
              </a:spcBef>
              <a:spcAft>
                <a:spcPct val="10000"/>
              </a:spcAft>
            </a:pPr>
            <a:r>
              <a:rPr lang="cs-CZ" sz="400" b="0" u="sng">
                <a:solidFill>
                  <a:schemeClr val="bg1"/>
                </a:solidFill>
                <a:latin typeface="Calibri" pitchFamily="34" charset="0"/>
              </a:rPr>
              <a:t/>
            </a:r>
            <a:br>
              <a:rPr lang="cs-CZ" sz="400" b="0" u="sng">
                <a:solidFill>
                  <a:schemeClr val="bg1"/>
                </a:solidFill>
                <a:latin typeface="Calibri" pitchFamily="34" charset="0"/>
              </a:rPr>
            </a:br>
            <a:r>
              <a:rPr lang="cs-CZ" sz="2000">
                <a:solidFill>
                  <a:srgbClr val="078383"/>
                </a:solidFill>
                <a:latin typeface="Calibri" pitchFamily="34" charset="0"/>
              </a:rPr>
              <a:t>Veronika Mylerová</a:t>
            </a:r>
            <a:r>
              <a:rPr lang="cs-CZ" sz="2000">
                <a:latin typeface="Calibri" pitchFamily="34" charset="0"/>
              </a:rPr>
              <a:t> </a:t>
            </a:r>
            <a:r>
              <a:rPr lang="cs-CZ" sz="2000" b="0">
                <a:solidFill>
                  <a:srgbClr val="078383"/>
                </a:solidFill>
                <a:latin typeface="Calibri" pitchFamily="34" charset="0"/>
              </a:rPr>
              <a:t>from Prague to </a:t>
            </a:r>
            <a:r>
              <a:rPr lang="cs-CZ" sz="2000">
                <a:solidFill>
                  <a:schemeClr val="bg1"/>
                </a:solidFill>
                <a:latin typeface="Calibri" pitchFamily="34" charset="0"/>
              </a:rPr>
              <a:t>CNR Catania</a:t>
            </a:r>
            <a:r>
              <a:rPr lang="cs-CZ" sz="2000" b="0">
                <a:solidFill>
                  <a:srgbClr val="078383"/>
                </a:solidFill>
                <a:latin typeface="Calibri" pitchFamily="34" charset="0"/>
              </a:rPr>
              <a:t>, Inst. of Biomolecular Chemistry</a:t>
            </a:r>
            <a:r>
              <a:rPr lang="cs-CZ" sz="2000" b="0">
                <a:latin typeface="Calibri" pitchFamily="34" charset="0"/>
              </a:rPr>
              <a:t> </a:t>
            </a:r>
            <a:r>
              <a:rPr lang="cs-CZ" sz="2000">
                <a:solidFill>
                  <a:schemeClr val="bg1"/>
                </a:solidFill>
                <a:latin typeface="Calibri" pitchFamily="34" charset="0"/>
              </a:rPr>
              <a:t>2002</a:t>
            </a:r>
            <a:r>
              <a:rPr lang="cs-CZ" sz="2000" b="0">
                <a:latin typeface="Calibri" pitchFamily="34" charset="0"/>
              </a:rPr>
              <a:t> </a:t>
            </a:r>
            <a:r>
              <a:rPr lang="cs-CZ" sz="2000" b="0">
                <a:solidFill>
                  <a:srgbClr val="078383"/>
                </a:solidFill>
                <a:latin typeface="Calibri" pitchFamily="34" charset="0"/>
              </a:rPr>
              <a:t>(2 weeks)</a:t>
            </a:r>
            <a:r>
              <a:rPr lang="cs-CZ" sz="2000" b="0" u="sng">
                <a:solidFill>
                  <a:schemeClr val="bg1"/>
                </a:solidFill>
                <a:latin typeface="Calibri" pitchFamily="34" charset="0"/>
              </a:rPr>
              <a:t/>
            </a:r>
            <a:br>
              <a:rPr lang="cs-CZ" sz="2000" b="0" u="sng">
                <a:solidFill>
                  <a:schemeClr val="bg1"/>
                </a:solidFill>
                <a:latin typeface="Calibri" pitchFamily="34" charset="0"/>
              </a:rPr>
            </a:br>
            <a:r>
              <a:rPr lang="cs-CZ" sz="2000">
                <a:solidFill>
                  <a:srgbClr val="078383"/>
                </a:solidFill>
                <a:latin typeface="Calibri" pitchFamily="34" charset="0"/>
              </a:rPr>
              <a:t>Gudrun Fischer-Colbrie</a:t>
            </a:r>
            <a:r>
              <a:rPr lang="cs-CZ" sz="2000">
                <a:latin typeface="Calibri" pitchFamily="34" charset="0"/>
              </a:rPr>
              <a:t> </a:t>
            </a:r>
            <a:r>
              <a:rPr lang="cs-CZ" sz="2000" b="0">
                <a:solidFill>
                  <a:srgbClr val="078383"/>
                </a:solidFill>
                <a:latin typeface="Calibri" pitchFamily="34" charset="0"/>
              </a:rPr>
              <a:t>from </a:t>
            </a:r>
            <a:r>
              <a:rPr lang="cs-CZ" sz="2000">
                <a:solidFill>
                  <a:schemeClr val="bg1"/>
                </a:solidFill>
                <a:latin typeface="Calibri" pitchFamily="34" charset="0"/>
              </a:rPr>
              <a:t>TU Graz</a:t>
            </a:r>
            <a:r>
              <a:rPr lang="cs-CZ" sz="2000" b="0">
                <a:solidFill>
                  <a:srgbClr val="078383"/>
                </a:solidFill>
                <a:latin typeface="Calibri" pitchFamily="34" charset="0"/>
              </a:rPr>
              <a:t> to Prague</a:t>
            </a:r>
            <a:r>
              <a:rPr lang="cs-CZ" sz="2000" b="0">
                <a:latin typeface="Calibri" pitchFamily="34" charset="0"/>
              </a:rPr>
              <a:t> </a:t>
            </a:r>
            <a:r>
              <a:rPr lang="cs-CZ" sz="2000">
                <a:solidFill>
                  <a:schemeClr val="bg1"/>
                </a:solidFill>
                <a:latin typeface="Calibri" pitchFamily="34" charset="0"/>
              </a:rPr>
              <a:t>2002</a:t>
            </a:r>
            <a:r>
              <a:rPr lang="cs-CZ" sz="2000">
                <a:latin typeface="Calibri" pitchFamily="34" charset="0"/>
              </a:rPr>
              <a:t> </a:t>
            </a:r>
            <a:r>
              <a:rPr lang="cs-CZ" sz="2000" b="0">
                <a:solidFill>
                  <a:srgbClr val="078383"/>
                </a:solidFill>
                <a:latin typeface="Calibri" pitchFamily="34" charset="0"/>
              </a:rPr>
              <a:t>(2 weeks)</a:t>
            </a:r>
            <a:r>
              <a:rPr lang="cs-CZ" sz="2000" b="0" u="sng">
                <a:solidFill>
                  <a:schemeClr val="bg1"/>
                </a:solidFill>
                <a:latin typeface="Calibri" pitchFamily="34" charset="0"/>
              </a:rPr>
              <a:t> </a:t>
            </a:r>
            <a:br>
              <a:rPr lang="cs-CZ" sz="2000" b="0" u="sng">
                <a:solidFill>
                  <a:schemeClr val="bg1"/>
                </a:solidFill>
                <a:latin typeface="Calibri" pitchFamily="34" charset="0"/>
              </a:rPr>
            </a:br>
            <a:r>
              <a:rPr lang="cs-CZ" sz="2000">
                <a:solidFill>
                  <a:srgbClr val="078383"/>
                </a:solidFill>
                <a:latin typeface="Calibri" pitchFamily="34" charset="0"/>
              </a:rPr>
              <a:t>Margit Winkler-Preiml</a:t>
            </a:r>
            <a:r>
              <a:rPr lang="cs-CZ" sz="2000">
                <a:latin typeface="Calibri" pitchFamily="34" charset="0"/>
              </a:rPr>
              <a:t> </a:t>
            </a:r>
            <a:r>
              <a:rPr lang="cs-CZ" sz="2000" b="0">
                <a:solidFill>
                  <a:srgbClr val="078383"/>
                </a:solidFill>
                <a:latin typeface="Calibri" pitchFamily="34" charset="0"/>
              </a:rPr>
              <a:t>from </a:t>
            </a:r>
            <a:r>
              <a:rPr lang="cs-CZ" sz="2000">
                <a:solidFill>
                  <a:schemeClr val="bg1"/>
                </a:solidFill>
                <a:latin typeface="Calibri" pitchFamily="34" charset="0"/>
              </a:rPr>
              <a:t>TU Graz</a:t>
            </a:r>
            <a:r>
              <a:rPr lang="cs-CZ" sz="2000" b="0">
                <a:solidFill>
                  <a:srgbClr val="078383"/>
                </a:solidFill>
                <a:latin typeface="Calibri" pitchFamily="34" charset="0"/>
              </a:rPr>
              <a:t> to Prague</a:t>
            </a:r>
            <a:r>
              <a:rPr lang="cs-CZ" sz="2000">
                <a:latin typeface="Calibri" pitchFamily="34" charset="0"/>
              </a:rPr>
              <a:t> </a:t>
            </a:r>
            <a:r>
              <a:rPr lang="cs-CZ" sz="2000">
                <a:solidFill>
                  <a:schemeClr val="bg1"/>
                </a:solidFill>
                <a:latin typeface="Calibri" pitchFamily="34" charset="0"/>
              </a:rPr>
              <a:t>2003</a:t>
            </a:r>
            <a:r>
              <a:rPr lang="cs-CZ" sz="2000">
                <a:latin typeface="Calibri" pitchFamily="34" charset="0"/>
              </a:rPr>
              <a:t> </a:t>
            </a:r>
            <a:r>
              <a:rPr lang="cs-CZ" sz="2000" b="0">
                <a:solidFill>
                  <a:srgbClr val="078383"/>
                </a:solidFill>
                <a:latin typeface="Calibri" pitchFamily="34" charset="0"/>
              </a:rPr>
              <a:t>(2 weeks)</a:t>
            </a:r>
            <a:br>
              <a:rPr lang="cs-CZ" sz="2000" b="0">
                <a:solidFill>
                  <a:srgbClr val="078383"/>
                </a:solidFill>
                <a:latin typeface="Calibri" pitchFamily="34" charset="0"/>
              </a:rPr>
            </a:br>
            <a:r>
              <a:rPr lang="cs-CZ" sz="2000">
                <a:solidFill>
                  <a:srgbClr val="078383"/>
                </a:solidFill>
                <a:latin typeface="Calibri" pitchFamily="34" charset="0"/>
              </a:rPr>
              <a:t>Ond</a:t>
            </a:r>
            <a:r>
              <a:rPr lang="cs-CZ" sz="1800">
                <a:solidFill>
                  <a:srgbClr val="078383"/>
                </a:solidFill>
                <a:latin typeface="Calibri" pitchFamily="34" charset="0"/>
              </a:rPr>
              <a:t>ř</a:t>
            </a:r>
            <a:r>
              <a:rPr lang="cs-CZ" sz="2000">
                <a:solidFill>
                  <a:srgbClr val="078383"/>
                </a:solidFill>
                <a:latin typeface="Calibri" pitchFamily="34" charset="0"/>
              </a:rPr>
              <a:t>ej Kaplan </a:t>
            </a:r>
            <a:r>
              <a:rPr lang="cs-CZ" sz="2000" b="0">
                <a:solidFill>
                  <a:srgbClr val="078383"/>
                </a:solidFill>
                <a:latin typeface="Calibri" pitchFamily="34" charset="0"/>
              </a:rPr>
              <a:t>from Prague to </a:t>
            </a:r>
            <a:r>
              <a:rPr lang="cs-CZ" sz="2000">
                <a:solidFill>
                  <a:schemeClr val="bg1"/>
                </a:solidFill>
                <a:latin typeface="Calibri" pitchFamily="34" charset="0"/>
              </a:rPr>
              <a:t>Univ. L´Aquila</a:t>
            </a:r>
            <a:r>
              <a:rPr lang="cs-CZ" sz="2000">
                <a:solidFill>
                  <a:srgbClr val="078383"/>
                </a:solidFill>
                <a:latin typeface="Calibri" pitchFamily="34" charset="0"/>
              </a:rPr>
              <a:t> </a:t>
            </a:r>
            <a:r>
              <a:rPr lang="cs-CZ" sz="2000">
                <a:solidFill>
                  <a:schemeClr val="bg1"/>
                </a:solidFill>
                <a:latin typeface="Calibri" pitchFamily="34" charset="0"/>
              </a:rPr>
              <a:t>2004</a:t>
            </a:r>
            <a:r>
              <a:rPr lang="cs-CZ" sz="2000">
                <a:solidFill>
                  <a:srgbClr val="078383"/>
                </a:solidFill>
                <a:latin typeface="Calibri" pitchFamily="34" charset="0"/>
              </a:rPr>
              <a:t> </a:t>
            </a:r>
            <a:r>
              <a:rPr lang="cs-CZ" sz="2000" b="0">
                <a:solidFill>
                  <a:srgbClr val="078383"/>
                </a:solidFill>
                <a:latin typeface="Calibri" pitchFamily="34" charset="0"/>
              </a:rPr>
              <a:t>(1 month)</a:t>
            </a:r>
          </a:p>
        </p:txBody>
      </p:sp>
      <p:sp>
        <p:nvSpPr>
          <p:cNvPr id="27653" name="Text Box 9"/>
          <p:cNvSpPr txBox="1">
            <a:spLocks noChangeArrowheads="1"/>
          </p:cNvSpPr>
          <p:nvPr/>
        </p:nvSpPr>
        <p:spPr bwMode="auto">
          <a:xfrm>
            <a:off x="1022350" y="4919663"/>
            <a:ext cx="10558463" cy="701675"/>
          </a:xfrm>
          <a:prstGeom prst="rect">
            <a:avLst/>
          </a:prstGeom>
          <a:noFill/>
          <a:ln w="9525">
            <a:noFill/>
            <a:miter lim="800000"/>
            <a:headEnd/>
            <a:tailEnd/>
          </a:ln>
        </p:spPr>
        <p:txBody>
          <a:bodyPr>
            <a:spAutoFit/>
          </a:bodyPr>
          <a:lstStyle/>
          <a:p>
            <a:pPr defTabSz="914400">
              <a:spcBef>
                <a:spcPct val="50000"/>
              </a:spcBef>
            </a:pPr>
            <a:r>
              <a:rPr lang="cs-CZ" sz="2000" b="0">
                <a:solidFill>
                  <a:schemeClr val="bg1"/>
                </a:solidFill>
                <a:latin typeface="Calibri" pitchFamily="34" charset="0"/>
              </a:rPr>
              <a:t>Research at the </a:t>
            </a:r>
            <a:r>
              <a:rPr lang="cs-CZ" sz="2000">
                <a:solidFill>
                  <a:schemeClr val="bg1"/>
                </a:solidFill>
                <a:latin typeface="Calibri" pitchFamily="34" charset="0"/>
              </a:rPr>
              <a:t>frontier of biology and chemistry</a:t>
            </a:r>
            <a:r>
              <a:rPr lang="cs-CZ" sz="2000" b="0">
                <a:solidFill>
                  <a:schemeClr val="bg1"/>
                </a:solidFill>
                <a:latin typeface="Calibri" pitchFamily="34" charset="0"/>
              </a:rPr>
              <a:t> </a:t>
            </a:r>
            <a:br>
              <a:rPr lang="cs-CZ" sz="2000" b="0">
                <a:solidFill>
                  <a:schemeClr val="bg1"/>
                </a:solidFill>
                <a:latin typeface="Calibri" pitchFamily="34" charset="0"/>
              </a:rPr>
            </a:br>
            <a:r>
              <a:rPr lang="cs-CZ" sz="2000" b="0">
                <a:solidFill>
                  <a:schemeClr val="bg1"/>
                </a:solidFill>
                <a:latin typeface="Calibri" pitchFamily="34" charset="0"/>
              </a:rPr>
              <a:t>Integration of groups with </a:t>
            </a:r>
            <a:r>
              <a:rPr lang="cs-CZ" sz="2000">
                <a:solidFill>
                  <a:schemeClr val="bg1"/>
                </a:solidFill>
                <a:latin typeface="Calibri" pitchFamily="34" charset="0"/>
              </a:rPr>
              <a:t>chemical and biological expertise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Nadpis 1"/>
          <p:cNvSpPr>
            <a:spLocks noGrp="1"/>
          </p:cNvSpPr>
          <p:nvPr>
            <p:ph type="title" idx="4294967295"/>
          </p:nvPr>
        </p:nvSpPr>
        <p:spPr>
          <a:xfrm>
            <a:off x="781050" y="177800"/>
            <a:ext cx="10617200" cy="1400175"/>
          </a:xfrm>
        </p:spPr>
        <p:txBody>
          <a:bodyPr/>
          <a:lstStyle/>
          <a:p>
            <a:r>
              <a:rPr lang="cs-CZ" sz="900" b="1" smtClean="0">
                <a:solidFill>
                  <a:schemeClr val="accent1"/>
                </a:solidFill>
                <a:latin typeface="Arial" charset="0"/>
              </a:rPr>
              <a:t/>
            </a:r>
            <a:br>
              <a:rPr lang="cs-CZ" sz="900" b="1" smtClean="0">
                <a:solidFill>
                  <a:schemeClr val="accent1"/>
                </a:solidFill>
                <a:latin typeface="Arial" charset="0"/>
              </a:rPr>
            </a:br>
            <a:r>
              <a:rPr lang="cs-CZ" sz="3200" b="1" smtClean="0">
                <a:solidFill>
                  <a:schemeClr val="accent1"/>
                </a:solidFill>
                <a:latin typeface="Calibri" pitchFamily="34" charset="0"/>
              </a:rPr>
              <a:t>CM0701</a:t>
            </a:r>
            <a:r>
              <a:rPr lang="cs-CZ" sz="3200" b="1" smtClean="0">
                <a:solidFill>
                  <a:schemeClr val="bg1"/>
                </a:solidFill>
                <a:latin typeface="Calibri" pitchFamily="34" charset="0"/>
              </a:rPr>
              <a:t> 2007-2011 </a:t>
            </a:r>
            <a:r>
              <a:rPr lang="en-US" sz="3200" b="1" smtClean="0">
                <a:solidFill>
                  <a:schemeClr val="accent1"/>
                </a:solidFill>
                <a:latin typeface="Calibri" pitchFamily="34" charset="0"/>
              </a:rPr>
              <a:t>Cascade chemoenzymatic processes</a:t>
            </a:r>
            <a:r>
              <a:rPr lang="en-US" sz="3200" b="1" smtClean="0">
                <a:solidFill>
                  <a:schemeClr val="bg2"/>
                </a:solidFill>
                <a:latin typeface="Calibri" pitchFamily="34" charset="0"/>
              </a:rPr>
              <a:t> </a:t>
            </a:r>
            <a:r>
              <a:rPr lang="cs-CZ" sz="3200" b="1" smtClean="0">
                <a:solidFill>
                  <a:schemeClr val="bg2"/>
                </a:solidFill>
                <a:latin typeface="Calibri" pitchFamily="34" charset="0"/>
              </a:rPr>
              <a:t/>
            </a:r>
            <a:br>
              <a:rPr lang="cs-CZ" sz="3200" b="1" smtClean="0">
                <a:solidFill>
                  <a:schemeClr val="bg2"/>
                </a:solidFill>
                <a:latin typeface="Calibri" pitchFamily="34" charset="0"/>
              </a:rPr>
            </a:br>
            <a:r>
              <a:rPr lang="en-US" sz="3200" b="1" smtClean="0">
                <a:solidFill>
                  <a:schemeClr val="bg2"/>
                </a:solidFill>
                <a:latin typeface="Calibri" pitchFamily="34" charset="0"/>
              </a:rPr>
              <a:t>–</a:t>
            </a:r>
            <a:r>
              <a:rPr lang="en-US" sz="3200" b="1" smtClean="0">
                <a:solidFill>
                  <a:schemeClr val="bg1"/>
                </a:solidFill>
                <a:latin typeface="Calibri" pitchFamily="34" charset="0"/>
              </a:rPr>
              <a:t> </a:t>
            </a:r>
            <a:r>
              <a:rPr lang="en-US" sz="3200" b="1" smtClean="0">
                <a:solidFill>
                  <a:schemeClr val="bg2"/>
                </a:solidFill>
                <a:latin typeface="Calibri" pitchFamily="34" charset="0"/>
              </a:rPr>
              <a:t>new synergies between chemistry and biochemistry</a:t>
            </a:r>
            <a:r>
              <a:rPr lang="cs-CZ" sz="3200" b="1" smtClean="0">
                <a:solidFill>
                  <a:schemeClr val="bg1"/>
                </a:solidFill>
                <a:latin typeface="Calibri" pitchFamily="34" charset="0"/>
              </a:rPr>
              <a:t> </a:t>
            </a:r>
            <a:br>
              <a:rPr lang="cs-CZ" sz="3200" b="1" smtClean="0">
                <a:solidFill>
                  <a:schemeClr val="bg1"/>
                </a:solidFill>
                <a:latin typeface="Calibri" pitchFamily="34" charset="0"/>
              </a:rPr>
            </a:b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1000" b="1" smtClean="0">
                <a:solidFill>
                  <a:schemeClr val="bg1"/>
                </a:solidFill>
                <a:latin typeface="Calibri" pitchFamily="34" charset="0"/>
              </a:rPr>
              <a:t> </a:t>
            </a:r>
            <a:br>
              <a:rPr lang="cs-CZ" sz="1000" b="1" smtClean="0">
                <a:solidFill>
                  <a:schemeClr val="bg1"/>
                </a:solidFill>
                <a:latin typeface="Calibri" pitchFamily="34" charset="0"/>
              </a:rPr>
            </a:br>
            <a:r>
              <a:rPr lang="cs-CZ" sz="2400" b="1" smtClean="0">
                <a:solidFill>
                  <a:schemeClr val="bg1"/>
                </a:solidFill>
                <a:latin typeface="Calibri" pitchFamily="34" charset="0"/>
              </a:rPr>
              <a:t>WG</a:t>
            </a:r>
            <a:r>
              <a:rPr lang="cs-CZ" sz="2400" b="1" smtClean="0">
                <a:solidFill>
                  <a:srgbClr val="078383"/>
                </a:solidFill>
                <a:latin typeface="Calibri" pitchFamily="34" charset="0"/>
              </a:rPr>
              <a:t> Cascade reactions at the nitrile group</a:t>
            </a:r>
            <a:r>
              <a:rPr lang="cs-CZ" sz="2400" b="1" smtClean="0">
                <a:solidFill>
                  <a:schemeClr val="bg2"/>
                </a:solidFill>
                <a:latin typeface="Calibri" pitchFamily="34" charset="0"/>
              </a:rPr>
              <a:t> </a:t>
            </a:r>
            <a:br>
              <a:rPr lang="cs-CZ" sz="2400" b="1" smtClean="0">
                <a:solidFill>
                  <a:schemeClr val="bg2"/>
                </a:solidFill>
                <a:latin typeface="Calibri" pitchFamily="34" charset="0"/>
              </a:rPr>
            </a:b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1000" b="1" smtClean="0">
                <a:solidFill>
                  <a:schemeClr val="bg1"/>
                </a:solidFill>
                <a:latin typeface="Arial" charset="0"/>
              </a:rPr>
              <a:t>					</a:t>
            </a:r>
            <a:br>
              <a:rPr lang="cs-CZ" sz="1000" b="1" smtClean="0">
                <a:solidFill>
                  <a:schemeClr val="bg1"/>
                </a:solidFill>
                <a:latin typeface="Arial" charset="0"/>
              </a:rPr>
            </a:br>
            <a:r>
              <a:rPr lang="cs-CZ" sz="1000" b="1" smtClean="0">
                <a:solidFill>
                  <a:schemeClr val="bg1"/>
                </a:solidFill>
                <a:latin typeface="Arial" charset="0"/>
              </a:rPr>
              <a:t>								       	</a:t>
            </a:r>
            <a:br>
              <a:rPr lang="cs-CZ" sz="1000" b="1" smtClean="0">
                <a:solidFill>
                  <a:schemeClr val="bg1"/>
                </a:solidFill>
                <a:latin typeface="Arial" charset="0"/>
              </a:rPr>
            </a:br>
            <a:r>
              <a:rPr lang="cs-CZ" sz="1000" b="1" smtClean="0">
                <a:solidFill>
                  <a:schemeClr val="bg1"/>
                </a:solidFill>
                <a:latin typeface="Arial" charset="0"/>
              </a:rPr>
              <a:t>									</a:t>
            </a:r>
            <a:r>
              <a:rPr lang="cs-CZ" sz="2000" smtClean="0">
                <a:solidFill>
                  <a:schemeClr val="bg1"/>
                </a:solidFill>
                <a:latin typeface="Calibri" pitchFamily="34" charset="0"/>
              </a:rPr>
              <a:t>WG meeting </a:t>
            </a:r>
            <a:br>
              <a:rPr lang="cs-CZ" sz="2000" smtClean="0">
                <a:solidFill>
                  <a:schemeClr val="bg1"/>
                </a:solidFill>
                <a:latin typeface="Calibri" pitchFamily="34" charset="0"/>
              </a:rPr>
            </a:br>
            <a:r>
              <a:rPr lang="cs-CZ" sz="2000" smtClean="0">
                <a:solidFill>
                  <a:schemeClr val="bg1"/>
                </a:solidFill>
                <a:latin typeface="Arial" charset="0"/>
              </a:rPr>
              <a:t>								    	</a:t>
            </a:r>
            <a:r>
              <a:rPr lang="cs-CZ" sz="2000" smtClean="0">
                <a:solidFill>
                  <a:schemeClr val="bg1"/>
                </a:solidFill>
                <a:latin typeface="Calibri" pitchFamily="34" charset="0"/>
              </a:rPr>
              <a:t>Prague 2009</a:t>
            </a:r>
            <a:r>
              <a:rPr lang="cs-CZ" sz="2400" smtClean="0">
                <a:solidFill>
                  <a:schemeClr val="bg1"/>
                </a:solidFill>
                <a:latin typeface="Calibri" pitchFamily="34" charset="0"/>
              </a:rPr>
              <a:t> </a:t>
            </a: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1000" b="1" smtClean="0">
                <a:solidFill>
                  <a:schemeClr val="bg1"/>
                </a:solidFill>
              </a:rPr>
              <a:t> </a:t>
            </a:r>
            <a:r>
              <a:rPr lang="cs-CZ" sz="2600" b="1" smtClean="0">
                <a:solidFill>
                  <a:schemeClr val="bg1"/>
                </a:solidFill>
              </a:rPr>
              <a:t/>
            </a:r>
            <a:br>
              <a:rPr lang="cs-CZ" sz="2600" b="1" smtClean="0">
                <a:solidFill>
                  <a:schemeClr val="bg1"/>
                </a:solidFill>
              </a:rPr>
            </a:br>
            <a:r>
              <a:rPr lang="cs-CZ" sz="4600" smtClean="0">
                <a:solidFill>
                  <a:schemeClr val="bg1"/>
                </a:solidFill>
              </a:rPr>
              <a:t> </a:t>
            </a:r>
            <a:br>
              <a:rPr lang="cs-CZ" sz="4600" smtClean="0">
                <a:solidFill>
                  <a:schemeClr val="bg1"/>
                </a:solidFill>
              </a:rPr>
            </a:br>
            <a:r>
              <a:rPr lang="cs-CZ" sz="3200" b="1" smtClean="0">
                <a:solidFill>
                  <a:schemeClr val="bg1"/>
                </a:solidFill>
                <a:latin typeface="Arial" charset="0"/>
              </a:rPr>
              <a:t/>
            </a:r>
            <a:br>
              <a:rPr lang="cs-CZ" sz="3200" b="1" smtClean="0">
                <a:solidFill>
                  <a:schemeClr val="bg1"/>
                </a:solidFill>
                <a:latin typeface="Arial" charset="0"/>
              </a:rPr>
            </a:br>
            <a:r>
              <a:rPr lang="cs-CZ" sz="1400" b="1" smtClean="0">
                <a:solidFill>
                  <a:schemeClr val="bg1"/>
                </a:solidFill>
                <a:latin typeface="Arial" charset="0"/>
              </a:rPr>
              <a:t/>
            </a:r>
            <a:br>
              <a:rPr lang="cs-CZ" sz="1400" b="1" smtClean="0">
                <a:solidFill>
                  <a:schemeClr val="bg1"/>
                </a:solidFill>
                <a:latin typeface="Arial" charset="0"/>
              </a:rPr>
            </a:br>
            <a:r>
              <a:rPr lang="cs-CZ" sz="3200" b="1" smtClean="0">
                <a:solidFill>
                  <a:schemeClr val="bg1"/>
                </a:solidFill>
                <a:latin typeface="Arial" charset="0"/>
              </a:rPr>
              <a:t>	</a:t>
            </a:r>
            <a:r>
              <a:rPr lang="cs-CZ" sz="3200" b="1" i="1" smtClean="0">
                <a:solidFill>
                  <a:schemeClr val="bg1"/>
                </a:solidFill>
                <a:latin typeface="Arial" charset="0"/>
              </a:rPr>
              <a:t/>
            </a:r>
            <a:br>
              <a:rPr lang="cs-CZ" sz="3200" b="1" i="1" smtClean="0">
                <a:solidFill>
                  <a:schemeClr val="bg1"/>
                </a:solidFill>
                <a:latin typeface="Arial" charset="0"/>
              </a:rPr>
            </a:br>
            <a:r>
              <a:rPr lang="cs-CZ" sz="1400" b="1" i="1" smtClean="0">
                <a:solidFill>
                  <a:schemeClr val="bg1"/>
                </a:solidFill>
                <a:latin typeface="Arial" charset="0"/>
              </a:rPr>
              <a:t/>
            </a:r>
            <a:br>
              <a:rPr lang="cs-CZ" sz="1400" b="1" i="1" smtClean="0">
                <a:solidFill>
                  <a:schemeClr val="bg1"/>
                </a:solidFill>
                <a:latin typeface="Arial" charset="0"/>
              </a:rPr>
            </a:br>
            <a:r>
              <a:rPr lang="cs-CZ" sz="3200" b="1" i="1" smtClean="0">
                <a:solidFill>
                  <a:schemeClr val="bg1"/>
                </a:solidFill>
                <a:latin typeface="Arial" charset="0"/>
              </a:rPr>
              <a:t>	</a:t>
            </a:r>
          </a:p>
        </p:txBody>
      </p:sp>
      <p:pic>
        <p:nvPicPr>
          <p:cNvPr id="29698" name="Picture 6"/>
          <p:cNvPicPr>
            <a:picLocks noChangeAspect="1" noChangeArrowheads="1"/>
          </p:cNvPicPr>
          <p:nvPr/>
        </p:nvPicPr>
        <p:blipFill>
          <a:blip r:embed="rId3"/>
          <a:srcRect/>
          <a:stretch>
            <a:fillRect/>
          </a:stretch>
        </p:blipFill>
        <p:spPr bwMode="auto">
          <a:xfrm>
            <a:off x="6761163" y="2498725"/>
            <a:ext cx="4559300" cy="3022600"/>
          </a:xfrm>
          <a:prstGeom prst="rect">
            <a:avLst/>
          </a:prstGeom>
          <a:noFill/>
          <a:ln w="9525">
            <a:noFill/>
            <a:miter lim="800000"/>
            <a:headEnd/>
            <a:tailEnd/>
          </a:ln>
        </p:spPr>
      </p:pic>
      <p:sp>
        <p:nvSpPr>
          <p:cNvPr id="29699" name="Text Box 5"/>
          <p:cNvSpPr txBox="1">
            <a:spLocks noChangeArrowheads="1"/>
          </p:cNvSpPr>
          <p:nvPr/>
        </p:nvSpPr>
        <p:spPr bwMode="auto">
          <a:xfrm>
            <a:off x="858838" y="3482975"/>
            <a:ext cx="5943600" cy="2589213"/>
          </a:xfrm>
          <a:prstGeom prst="rect">
            <a:avLst/>
          </a:prstGeom>
          <a:noFill/>
          <a:ln w="9525">
            <a:noFill/>
            <a:miter lim="800000"/>
            <a:headEnd/>
            <a:tailEnd/>
          </a:ln>
        </p:spPr>
        <p:txBody>
          <a:bodyPr>
            <a:spAutoFit/>
          </a:bodyPr>
          <a:lstStyle/>
          <a:p>
            <a:pPr defTabSz="914400">
              <a:spcBef>
                <a:spcPct val="50000"/>
              </a:spcBef>
            </a:pPr>
            <a:endParaRPr lang="cs-CZ" sz="2400">
              <a:solidFill>
                <a:schemeClr val="bg1"/>
              </a:solidFill>
            </a:endParaRPr>
          </a:p>
          <a:p>
            <a:pPr defTabSz="914400">
              <a:spcBef>
                <a:spcPct val="50000"/>
              </a:spcBef>
            </a:pPr>
            <a:r>
              <a:rPr lang="cs-CZ" sz="2400">
                <a:solidFill>
                  <a:schemeClr val="bg1"/>
                </a:solidFill>
              </a:rPr>
              <a:t>S</a:t>
            </a:r>
            <a:r>
              <a:rPr lang="en-US" sz="2400">
                <a:solidFill>
                  <a:schemeClr val="bg1"/>
                </a:solidFill>
              </a:rPr>
              <a:t>upported by project </a:t>
            </a:r>
            <a:r>
              <a:rPr lang="cs-CZ" sz="2400">
                <a:solidFill>
                  <a:schemeClr val="bg1"/>
                </a:solidFill>
              </a:rPr>
              <a:t/>
            </a:r>
            <a:br>
              <a:rPr lang="cs-CZ" sz="2400">
                <a:solidFill>
                  <a:schemeClr val="bg1"/>
                </a:solidFill>
              </a:rPr>
            </a:br>
            <a:r>
              <a:rPr lang="en-US" sz="2400">
                <a:solidFill>
                  <a:schemeClr val="accent1"/>
                </a:solidFill>
              </a:rPr>
              <a:t>COST OC09046</a:t>
            </a:r>
            <a:r>
              <a:rPr lang="en-US" sz="2400">
                <a:solidFill>
                  <a:schemeClr val="bg1"/>
                </a:solidFill>
              </a:rPr>
              <a:t> </a:t>
            </a:r>
            <a:r>
              <a:rPr lang="cs-CZ" sz="2400">
                <a:solidFill>
                  <a:schemeClr val="bg1"/>
                </a:solidFill>
                <a:latin typeface="Arial" charset="0"/>
              </a:rPr>
              <a:t/>
            </a:r>
            <a:br>
              <a:rPr lang="cs-CZ" sz="2400">
                <a:solidFill>
                  <a:schemeClr val="bg1"/>
                </a:solidFill>
                <a:latin typeface="Arial" charset="0"/>
              </a:rPr>
            </a:br>
            <a:r>
              <a:rPr lang="en-US" sz="2300">
                <a:solidFill>
                  <a:srgbClr val="078383"/>
                </a:solidFill>
                <a:latin typeface="Calibri" pitchFamily="34" charset="0"/>
              </a:rPr>
              <a:t>Cascade chemoenzymatic</a:t>
            </a:r>
            <a:r>
              <a:rPr lang="cs-CZ" sz="2300">
                <a:solidFill>
                  <a:srgbClr val="078383"/>
                </a:solidFill>
                <a:latin typeface="Calibri" pitchFamily="34" charset="0"/>
              </a:rPr>
              <a:t> </a:t>
            </a:r>
            <a:r>
              <a:rPr lang="en-US" sz="2300">
                <a:solidFill>
                  <a:srgbClr val="078383"/>
                </a:solidFill>
                <a:latin typeface="Calibri" pitchFamily="34" charset="0"/>
              </a:rPr>
              <a:t>reactions of nitriles</a:t>
            </a:r>
            <a:r>
              <a:rPr lang="cs-CZ" sz="2400">
                <a:solidFill>
                  <a:schemeClr val="bg1"/>
                </a:solidFill>
              </a:rPr>
              <a:t> </a:t>
            </a:r>
            <a:r>
              <a:rPr lang="cs-CZ" sz="2400">
                <a:solidFill>
                  <a:schemeClr val="bg1"/>
                </a:solidFill>
                <a:latin typeface="Arial" charset="0"/>
              </a:rPr>
              <a:t/>
            </a:r>
            <a:br>
              <a:rPr lang="cs-CZ" sz="2400">
                <a:solidFill>
                  <a:schemeClr val="bg1"/>
                </a:solidFill>
                <a:latin typeface="Arial" charset="0"/>
              </a:rPr>
            </a:br>
            <a:r>
              <a:rPr lang="cs-CZ" sz="2300">
                <a:solidFill>
                  <a:schemeClr val="bg1"/>
                </a:solidFill>
              </a:rPr>
              <a:t>(Ministry of Education, CZ; ca. 53,000 </a:t>
            </a:r>
            <a:r>
              <a:rPr lang="en-US" sz="2300">
                <a:solidFill>
                  <a:schemeClr val="bg1"/>
                </a:solidFill>
              </a:rPr>
              <a:t>€</a:t>
            </a:r>
            <a:r>
              <a:rPr lang="cs-CZ" sz="2300">
                <a:solidFill>
                  <a:schemeClr val="bg1"/>
                </a:solidFill>
              </a:rPr>
              <a:t>)</a:t>
            </a:r>
            <a:r>
              <a:rPr lang="cs-CZ"/>
              <a:t> </a:t>
            </a:r>
            <a:r>
              <a:rPr lang="cs-CZ">
                <a:solidFill>
                  <a:schemeClr val="bg1"/>
                </a:solidFill>
              </a:rPr>
              <a:t/>
            </a:r>
            <a:br>
              <a:rPr lang="cs-CZ">
                <a:solidFill>
                  <a:schemeClr val="bg1"/>
                </a:solidFill>
              </a:rPr>
            </a:br>
            <a:endParaRPr lang="cs-CZ">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2"/>
          <p:cNvPicPr>
            <a:picLocks noChangeAspect="1" noChangeArrowheads="1"/>
          </p:cNvPicPr>
          <p:nvPr/>
        </p:nvPicPr>
        <p:blipFill>
          <a:blip r:embed="rId3"/>
          <a:srcRect/>
          <a:stretch>
            <a:fillRect/>
          </a:stretch>
        </p:blipFill>
        <p:spPr bwMode="auto">
          <a:xfrm>
            <a:off x="3856038" y="3205163"/>
            <a:ext cx="1820862" cy="1427162"/>
          </a:xfrm>
          <a:prstGeom prst="rect">
            <a:avLst/>
          </a:prstGeom>
          <a:noFill/>
          <a:ln w="9525">
            <a:noFill/>
            <a:miter lim="800000"/>
            <a:headEnd/>
            <a:tailEnd/>
          </a:ln>
        </p:spPr>
      </p:pic>
      <p:sp>
        <p:nvSpPr>
          <p:cNvPr id="31746" name="Nadpis 1"/>
          <p:cNvSpPr>
            <a:spLocks noGrp="1"/>
          </p:cNvSpPr>
          <p:nvPr>
            <p:ph type="title" idx="4294967295"/>
          </p:nvPr>
        </p:nvSpPr>
        <p:spPr>
          <a:xfrm>
            <a:off x="903288" y="0"/>
            <a:ext cx="15276512" cy="1400175"/>
          </a:xfrm>
        </p:spPr>
        <p:txBody>
          <a:bodyPr/>
          <a:lstStyle/>
          <a:p>
            <a:pPr indent="536575"/>
            <a:r>
              <a:rPr lang="cs-CZ" sz="1200" b="1" smtClean="0">
                <a:solidFill>
                  <a:schemeClr val="accent1"/>
                </a:solidFill>
                <a:latin typeface="Arial" charset="0"/>
              </a:rPr>
              <a:t/>
            </a:r>
            <a:br>
              <a:rPr lang="cs-CZ" sz="1200" b="1" smtClean="0">
                <a:solidFill>
                  <a:schemeClr val="accent1"/>
                </a:solidFill>
                <a:latin typeface="Arial" charset="0"/>
              </a:rPr>
            </a:br>
            <a:r>
              <a:rPr lang="cs-CZ" sz="3600" b="1" smtClean="0">
                <a:solidFill>
                  <a:schemeClr val="accent1"/>
                </a:solidFill>
                <a:latin typeface="Calibri" pitchFamily="34" charset="0"/>
              </a:rPr>
              <a:t>CM0701 Cascade Chemoenzymatic Processes</a:t>
            </a:r>
            <a:r>
              <a:rPr lang="cs-CZ" sz="4000" b="1" smtClean="0">
                <a:solidFill>
                  <a:schemeClr val="bg2"/>
                </a:solidFill>
                <a:latin typeface="Calibri" pitchFamily="34" charset="0"/>
              </a:rPr>
              <a:t> </a:t>
            </a:r>
            <a:br>
              <a:rPr lang="cs-CZ" sz="4000" b="1" smtClean="0">
                <a:solidFill>
                  <a:schemeClr val="bg2"/>
                </a:solidFill>
                <a:latin typeface="Calibri" pitchFamily="34" charset="0"/>
              </a:rPr>
            </a:br>
            <a:r>
              <a:rPr lang="cs-CZ" sz="2400" b="1" smtClean="0">
                <a:solidFill>
                  <a:schemeClr val="bg1"/>
                </a:solidFill>
                <a:latin typeface="Calibri" pitchFamily="34" charset="0"/>
              </a:rPr>
              <a:t>Events, benefits …</a:t>
            </a:r>
            <a:br>
              <a:rPr lang="cs-CZ" sz="2400" b="1" smtClean="0">
                <a:solidFill>
                  <a:schemeClr val="bg1"/>
                </a:solidFill>
                <a:latin typeface="Calibri" pitchFamily="34" charset="0"/>
              </a:rPr>
            </a:br>
            <a:r>
              <a:rPr lang="cs-CZ" sz="2400" u="sng" smtClean="0">
                <a:solidFill>
                  <a:schemeClr val="bg1"/>
                </a:solidFill>
                <a:latin typeface="Calibri" pitchFamily="34" charset="0"/>
              </a:rPr>
              <a:t>Working group meetings</a:t>
            </a:r>
            <a:r>
              <a:rPr lang="cs-CZ" sz="3000" b="1" smtClean="0">
                <a:solidFill>
                  <a:schemeClr val="bg1"/>
                </a:solidFill>
                <a:latin typeface="Calibri" pitchFamily="34" charset="0"/>
              </a:rPr>
              <a:t> </a:t>
            </a:r>
            <a:r>
              <a:rPr lang="cs-CZ" sz="2200" smtClean="0">
                <a:solidFill>
                  <a:schemeClr val="bg1"/>
                </a:solidFill>
                <a:latin typeface="Calibri" pitchFamily="34" charset="0"/>
              </a:rPr>
              <a:t>and </a:t>
            </a:r>
            <a:r>
              <a:rPr lang="cs-CZ" sz="2400" u="sng" smtClean="0">
                <a:solidFill>
                  <a:schemeClr val="bg1"/>
                </a:solidFill>
                <a:latin typeface="Calibri" pitchFamily="34" charset="0"/>
              </a:rPr>
              <a:t>action workshops</a:t>
            </a:r>
            <a:r>
              <a:rPr lang="cs-CZ" sz="2400" smtClean="0">
                <a:solidFill>
                  <a:schemeClr val="bg1"/>
                </a:solidFill>
                <a:latin typeface="Calibri" pitchFamily="34" charset="0"/>
              </a:rPr>
              <a:t> </a:t>
            </a:r>
            <a:r>
              <a:rPr lang="cs-CZ" sz="2200" smtClean="0">
                <a:solidFill>
                  <a:schemeClr val="bg1"/>
                </a:solidFill>
                <a:latin typeface="Calibri" pitchFamily="34" charset="0"/>
              </a:rPr>
              <a:t>optionally</a:t>
            </a:r>
            <a:r>
              <a:rPr lang="cs-CZ" sz="3000" b="1" smtClean="0">
                <a:solidFill>
                  <a:schemeClr val="bg1"/>
                </a:solidFill>
                <a:latin typeface="Calibri" pitchFamily="34" charset="0"/>
              </a:rPr>
              <a:t> </a:t>
            </a:r>
            <a:r>
              <a:rPr lang="cs-CZ" sz="2200" smtClean="0">
                <a:solidFill>
                  <a:schemeClr val="bg1"/>
                </a:solidFill>
                <a:latin typeface="Calibri" pitchFamily="34" charset="0"/>
              </a:rPr>
              <a:t>in conjuction </a:t>
            </a:r>
            <a:br>
              <a:rPr lang="cs-CZ" sz="2200" smtClean="0">
                <a:solidFill>
                  <a:schemeClr val="bg1"/>
                </a:solidFill>
                <a:latin typeface="Calibri" pitchFamily="34" charset="0"/>
              </a:rPr>
            </a:br>
            <a:r>
              <a:rPr lang="cs-CZ" sz="2200" smtClean="0">
                <a:solidFill>
                  <a:schemeClr val="bg1"/>
                </a:solidFill>
                <a:latin typeface="Calibri" pitchFamily="34" charset="0"/>
              </a:rPr>
              <a:t>with </a:t>
            </a:r>
            <a:r>
              <a:rPr lang="cs-CZ" sz="2400" smtClean="0">
                <a:solidFill>
                  <a:schemeClr val="bg1"/>
                </a:solidFill>
                <a:latin typeface="Calibri" pitchFamily="34" charset="0"/>
              </a:rPr>
              <a:t>international symposia</a:t>
            </a:r>
            <a:r>
              <a:rPr lang="cs-CZ" sz="2400" u="sng" smtClean="0">
                <a:solidFill>
                  <a:schemeClr val="bg1"/>
                </a:solidFill>
                <a:latin typeface="Calibri" pitchFamily="34" charset="0"/>
              </a:rPr>
              <a:t> </a:t>
            </a:r>
            <a:r>
              <a:rPr lang="cs-CZ" sz="2400" smtClean="0">
                <a:solidFill>
                  <a:schemeClr val="bg1"/>
                </a:solidFill>
                <a:latin typeface="Calibri" pitchFamily="34" charset="0"/>
              </a:rPr>
              <a:t/>
            </a:r>
            <a:br>
              <a:rPr lang="cs-CZ" sz="2400" smtClean="0">
                <a:solidFill>
                  <a:schemeClr val="bg1"/>
                </a:solidFill>
                <a:latin typeface="Calibri" pitchFamily="34" charset="0"/>
              </a:rPr>
            </a:b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00" smtClean="0">
                <a:solidFill>
                  <a:schemeClr val="bg1"/>
                </a:solidFill>
                <a:latin typeface="Calibri" pitchFamily="34" charset="0"/>
              </a:rPr>
              <a:t/>
            </a:r>
            <a:br>
              <a:rPr lang="cs-CZ" sz="200" smtClean="0">
                <a:solidFill>
                  <a:schemeClr val="bg1"/>
                </a:solidFill>
                <a:latin typeface="Calibri" pitchFamily="34" charset="0"/>
              </a:rPr>
            </a:br>
            <a:r>
              <a:rPr lang="cs-CZ" sz="200" smtClean="0">
                <a:solidFill>
                  <a:schemeClr val="bg1"/>
                </a:solidFill>
                <a:latin typeface="Calibri" pitchFamily="34" charset="0"/>
              </a:rPr>
              <a:t/>
            </a:r>
            <a:br>
              <a:rPr lang="cs-CZ" sz="200" smtClean="0">
                <a:solidFill>
                  <a:schemeClr val="bg1"/>
                </a:solidFill>
                <a:latin typeface="Calibri" pitchFamily="34" charset="0"/>
              </a:rPr>
            </a:br>
            <a:r>
              <a:rPr lang="cs-CZ" sz="800" smtClean="0">
                <a:solidFill>
                  <a:schemeClr val="bg1"/>
                </a:solidFill>
                <a:latin typeface="Calibri" pitchFamily="34" charset="0"/>
              </a:rPr>
              <a:t> </a:t>
            </a:r>
            <a:r>
              <a:rPr lang="cs-CZ" sz="2400" b="1" smtClean="0">
                <a:solidFill>
                  <a:srgbClr val="078383"/>
                </a:solidFill>
                <a:latin typeface="Calibri" pitchFamily="34" charset="0"/>
              </a:rPr>
              <a:t>Kick-off Action Workshop </a:t>
            </a:r>
            <a:r>
              <a:rPr lang="cs-CZ" sz="2400" b="1" smtClean="0">
                <a:solidFill>
                  <a:schemeClr val="bg1"/>
                </a:solidFill>
                <a:latin typeface="Calibri" pitchFamily="34" charset="0"/>
              </a:rPr>
              <a:t>2008</a:t>
            </a:r>
            <a:r>
              <a:rPr lang="cs-CZ" sz="2400" b="1" smtClean="0">
                <a:solidFill>
                  <a:srgbClr val="078383"/>
                </a:solidFill>
                <a:latin typeface="Calibri" pitchFamily="34" charset="0"/>
              </a:rPr>
              <a:t> </a:t>
            </a:r>
            <a:r>
              <a:rPr lang="cs-CZ" sz="2400" b="1" smtClean="0">
                <a:solidFill>
                  <a:schemeClr val="bg1"/>
                </a:solidFill>
                <a:latin typeface="Calibri" pitchFamily="34" charset="0"/>
              </a:rPr>
              <a:t>Como</a:t>
            </a:r>
            <a:r>
              <a:rPr lang="cs-CZ" sz="2400" b="1" smtClean="0">
                <a:solidFill>
                  <a:srgbClr val="078383"/>
                </a:solidFill>
                <a:latin typeface="Calibri" pitchFamily="34" charset="0"/>
              </a:rPr>
              <a:t/>
            </a:r>
            <a:br>
              <a:rPr lang="cs-CZ" sz="2400" b="1" smtClean="0">
                <a:solidFill>
                  <a:srgbClr val="078383"/>
                </a:solidFill>
                <a:latin typeface="Calibri" pitchFamily="34" charset="0"/>
              </a:rPr>
            </a:br>
            <a:r>
              <a:rPr lang="cs-CZ" sz="800" smtClean="0">
                <a:solidFill>
                  <a:schemeClr val="bg1"/>
                </a:solidFill>
                <a:latin typeface="Calibri" pitchFamily="34" charset="0"/>
              </a:rPr>
              <a:t> </a:t>
            </a:r>
            <a:br>
              <a:rPr lang="cs-CZ" sz="800" smtClean="0">
                <a:solidFill>
                  <a:schemeClr val="bg1"/>
                </a:solidFill>
                <a:latin typeface="Calibri" pitchFamily="34" charset="0"/>
              </a:rPr>
            </a:br>
            <a:r>
              <a:rPr lang="cs-CZ" sz="2400" b="1" smtClean="0">
                <a:solidFill>
                  <a:srgbClr val="078383"/>
                </a:solidFill>
                <a:latin typeface="Calibri" pitchFamily="34" charset="0"/>
              </a:rPr>
              <a:t>WG meeting </a:t>
            </a:r>
            <a:r>
              <a:rPr lang="cs-CZ" sz="2400" b="1" smtClean="0">
                <a:solidFill>
                  <a:schemeClr val="bg1"/>
                </a:solidFill>
                <a:latin typeface="Calibri" pitchFamily="34" charset="0"/>
              </a:rPr>
              <a:t>2009 Prague </a:t>
            </a:r>
            <a:r>
              <a:rPr lang="cs-CZ" sz="2400" b="1" smtClean="0">
                <a:solidFill>
                  <a:schemeClr val="bg2"/>
                </a:solidFill>
                <a:latin typeface="Calibri" pitchFamily="34" charset="0"/>
              </a:rPr>
              <a:t/>
            </a:r>
            <a:br>
              <a:rPr lang="cs-CZ" sz="2400" b="1" smtClean="0">
                <a:solidFill>
                  <a:schemeClr val="bg2"/>
                </a:solidFill>
                <a:latin typeface="Calibri" pitchFamily="34" charset="0"/>
              </a:rPr>
            </a:br>
            <a:r>
              <a:rPr lang="cs-CZ" sz="800" smtClean="0">
                <a:solidFill>
                  <a:schemeClr val="bg1"/>
                </a:solidFill>
                <a:latin typeface="Calibri" pitchFamily="34" charset="0"/>
              </a:rPr>
              <a:t/>
            </a:r>
            <a:br>
              <a:rPr lang="cs-CZ" sz="800" smtClean="0">
                <a:solidFill>
                  <a:schemeClr val="bg1"/>
                </a:solidFill>
                <a:latin typeface="Calibri" pitchFamily="34" charset="0"/>
              </a:rPr>
            </a:br>
            <a:r>
              <a:rPr lang="cs-CZ" sz="2400" b="1" smtClean="0">
                <a:solidFill>
                  <a:srgbClr val="078383"/>
                </a:solidFill>
                <a:latin typeface="Calibri" pitchFamily="34" charset="0"/>
              </a:rPr>
              <a:t>Biotrans</a:t>
            </a:r>
            <a:r>
              <a:rPr lang="cs-CZ" sz="2400" b="1" smtClean="0">
                <a:solidFill>
                  <a:schemeClr val="bg1"/>
                </a:solidFill>
                <a:latin typeface="Calibri" pitchFamily="34" charset="0"/>
              </a:rPr>
              <a:t>*</a:t>
            </a:r>
            <a:r>
              <a:rPr lang="cs-CZ" sz="2400" b="1" smtClean="0">
                <a:solidFill>
                  <a:schemeClr val="bg2"/>
                </a:solidFill>
                <a:latin typeface="Calibri" pitchFamily="34" charset="0"/>
              </a:rPr>
              <a:t> </a:t>
            </a:r>
            <a:r>
              <a:rPr lang="cs-CZ" sz="2400" b="1" smtClean="0">
                <a:solidFill>
                  <a:schemeClr val="bg1"/>
                </a:solidFill>
                <a:latin typeface="Calibri" pitchFamily="34" charset="0"/>
              </a:rPr>
              <a:t>2009</a:t>
            </a:r>
            <a:r>
              <a:rPr lang="cs-CZ" sz="2400" b="1" smtClean="0">
                <a:solidFill>
                  <a:schemeClr val="bg2"/>
                </a:solidFill>
                <a:latin typeface="Calibri" pitchFamily="34" charset="0"/>
              </a:rPr>
              <a:t> </a:t>
            </a:r>
            <a:r>
              <a:rPr lang="cs-CZ" sz="2400" b="1" smtClean="0">
                <a:solidFill>
                  <a:schemeClr val="bg1"/>
                </a:solidFill>
                <a:latin typeface="Calibri" pitchFamily="34" charset="0"/>
              </a:rPr>
              <a:t>Bern</a:t>
            </a:r>
            <a:br>
              <a:rPr lang="cs-CZ" sz="2400" b="1" smtClean="0">
                <a:solidFill>
                  <a:schemeClr val="bg1"/>
                </a:solidFill>
                <a:latin typeface="Calibri" pitchFamily="34" charset="0"/>
              </a:rPr>
            </a:br>
            <a:r>
              <a:rPr lang="cs-CZ" sz="1200" b="1" smtClean="0">
                <a:solidFill>
                  <a:srgbClr val="078383"/>
                </a:solidFill>
                <a:latin typeface="Calibri" pitchFamily="34" charset="0"/>
              </a:rPr>
              <a:t/>
            </a:r>
            <a:br>
              <a:rPr lang="cs-CZ" sz="1200" b="1" smtClean="0">
                <a:solidFill>
                  <a:srgbClr val="078383"/>
                </a:solidFill>
                <a:latin typeface="Calibri" pitchFamily="34" charset="0"/>
              </a:rPr>
            </a:br>
            <a:r>
              <a:rPr lang="cs-CZ" sz="1200" b="1" smtClean="0">
                <a:solidFill>
                  <a:srgbClr val="078383"/>
                </a:solidFill>
                <a:latin typeface="Calibri" pitchFamily="34" charset="0"/>
              </a:rPr>
              <a:t> </a:t>
            </a:r>
            <a:br>
              <a:rPr lang="cs-CZ" sz="1200" b="1" smtClean="0">
                <a:solidFill>
                  <a:srgbClr val="078383"/>
                </a:solidFill>
                <a:latin typeface="Calibri" pitchFamily="34" charset="0"/>
              </a:rPr>
            </a:br>
            <a:r>
              <a:rPr lang="cs-CZ" sz="1200" b="1" smtClean="0">
                <a:solidFill>
                  <a:srgbClr val="078383"/>
                </a:solidFill>
                <a:latin typeface="Calibri" pitchFamily="34" charset="0"/>
              </a:rPr>
              <a:t/>
            </a:r>
            <a:br>
              <a:rPr lang="cs-CZ" sz="1200" b="1" smtClean="0">
                <a:solidFill>
                  <a:srgbClr val="078383"/>
                </a:solidFill>
                <a:latin typeface="Calibri" pitchFamily="34" charset="0"/>
              </a:rPr>
            </a:br>
            <a:r>
              <a:rPr lang="cs-CZ" sz="1200" b="1" smtClean="0">
                <a:solidFill>
                  <a:srgbClr val="078383"/>
                </a:solidFill>
                <a:latin typeface="Calibri" pitchFamily="34" charset="0"/>
              </a:rPr>
              <a:t/>
            </a:r>
            <a:br>
              <a:rPr lang="cs-CZ" sz="1200" b="1" smtClean="0">
                <a:solidFill>
                  <a:srgbClr val="078383"/>
                </a:solidFill>
                <a:latin typeface="Calibri" pitchFamily="34" charset="0"/>
              </a:rPr>
            </a:br>
            <a:r>
              <a:rPr lang="cs-CZ" sz="1200" b="1" smtClean="0">
                <a:solidFill>
                  <a:srgbClr val="078383"/>
                </a:solidFill>
                <a:latin typeface="Calibri" pitchFamily="34" charset="0"/>
              </a:rPr>
              <a:t/>
            </a:r>
            <a:br>
              <a:rPr lang="cs-CZ" sz="1200" b="1" smtClean="0">
                <a:solidFill>
                  <a:srgbClr val="078383"/>
                </a:solidFill>
                <a:latin typeface="Calibri" pitchFamily="34" charset="0"/>
              </a:rPr>
            </a:br>
            <a:r>
              <a:rPr lang="cs-CZ" sz="2400" b="1" smtClean="0">
                <a:solidFill>
                  <a:srgbClr val="078383"/>
                </a:solidFill>
                <a:latin typeface="Calibri" pitchFamily="34" charset="0"/>
              </a:rPr>
              <a:t>Action Workshop </a:t>
            </a:r>
            <a:br>
              <a:rPr lang="cs-CZ" sz="2400" b="1" smtClean="0">
                <a:solidFill>
                  <a:srgbClr val="078383"/>
                </a:solidFill>
                <a:latin typeface="Calibri" pitchFamily="34" charset="0"/>
              </a:rPr>
            </a:br>
            <a:r>
              <a:rPr lang="cs-CZ" sz="2200" smtClean="0">
                <a:solidFill>
                  <a:schemeClr val="bg1"/>
                </a:solidFill>
                <a:latin typeface="Calibri" pitchFamily="34" charset="0"/>
              </a:rPr>
              <a:t>in conjuction with </a:t>
            </a:r>
            <a:r>
              <a:rPr lang="cs-CZ" sz="2400" b="1" smtClean="0">
                <a:solidFill>
                  <a:srgbClr val="078383"/>
                </a:solidFill>
                <a:latin typeface="Calibri" pitchFamily="34" charset="0"/>
              </a:rPr>
              <a:t>Biotrans</a:t>
            </a:r>
            <a:r>
              <a:rPr lang="cs-CZ" sz="2400" b="1" smtClean="0">
                <a:solidFill>
                  <a:schemeClr val="bg1"/>
                </a:solidFill>
                <a:latin typeface="Calibri" pitchFamily="34" charset="0"/>
              </a:rPr>
              <a:t>*</a:t>
            </a:r>
            <a:r>
              <a:rPr lang="cs-CZ" sz="2400" b="1" smtClean="0">
                <a:solidFill>
                  <a:schemeClr val="bg2"/>
                </a:solidFill>
                <a:latin typeface="Calibri" pitchFamily="34" charset="0"/>
              </a:rPr>
              <a:t> </a:t>
            </a:r>
            <a:r>
              <a:rPr lang="cs-CZ" sz="2400" b="1" smtClean="0">
                <a:solidFill>
                  <a:schemeClr val="bg1"/>
                </a:solidFill>
                <a:latin typeface="Calibri" pitchFamily="34" charset="0"/>
              </a:rPr>
              <a:t>2011</a:t>
            </a:r>
            <a:r>
              <a:rPr lang="cs-CZ" sz="2400" b="1" smtClean="0">
                <a:solidFill>
                  <a:schemeClr val="bg2"/>
                </a:solidFill>
                <a:latin typeface="Calibri" pitchFamily="34" charset="0"/>
              </a:rPr>
              <a:t> </a:t>
            </a:r>
            <a:r>
              <a:rPr lang="cs-CZ" sz="2400" b="1" smtClean="0">
                <a:solidFill>
                  <a:schemeClr val="bg1"/>
                </a:solidFill>
                <a:latin typeface="Calibri" pitchFamily="34" charset="0"/>
              </a:rPr>
              <a:t>Giardini Naxos, Sicily </a:t>
            </a:r>
            <a:br>
              <a:rPr lang="cs-CZ" sz="2400" b="1" smtClean="0">
                <a:solidFill>
                  <a:schemeClr val="bg1"/>
                </a:solidFill>
                <a:latin typeface="Calibri" pitchFamily="34" charset="0"/>
              </a:rPr>
            </a:br>
            <a:r>
              <a:rPr lang="cs-CZ" sz="2400" b="1" smtClean="0">
                <a:solidFill>
                  <a:schemeClr val="bg2"/>
                </a:solidFill>
                <a:latin typeface="Calibri" pitchFamily="34" charset="0"/>
              </a:rPr>
              <a:t>	</a:t>
            </a:r>
            <a:br>
              <a:rPr lang="cs-CZ" sz="2400" b="1" smtClean="0">
                <a:solidFill>
                  <a:schemeClr val="bg2"/>
                </a:solidFill>
                <a:latin typeface="Calibri" pitchFamily="34" charset="0"/>
              </a:rPr>
            </a:br>
            <a:r>
              <a:rPr lang="cs-CZ" sz="2400" b="1" smtClean="0">
                <a:solidFill>
                  <a:schemeClr val="bg1"/>
                </a:solidFill>
                <a:latin typeface="Calibri" pitchFamily="34" charset="0"/>
              </a:rPr>
              <a:t>*</a:t>
            </a:r>
            <a:r>
              <a:rPr lang="cs-CZ" sz="2000" smtClean="0">
                <a:solidFill>
                  <a:schemeClr val="bg1"/>
                </a:solidFill>
                <a:latin typeface="Calibri" pitchFamily="34" charset="0"/>
              </a:rPr>
              <a:t>International symposia on biotransformation and biocatalysis with </a:t>
            </a:r>
            <a:r>
              <a:rPr lang="en-US" sz="2000" smtClean="0">
                <a:solidFill>
                  <a:schemeClr val="bg1"/>
                </a:solidFill>
                <a:latin typeface="Calibri" pitchFamily="34" charset="0"/>
              </a:rPr>
              <a:t>&gt;</a:t>
            </a:r>
            <a:r>
              <a:rPr lang="cs-CZ" sz="2000" smtClean="0">
                <a:solidFill>
                  <a:schemeClr val="bg1"/>
                </a:solidFill>
                <a:latin typeface="Calibri" pitchFamily="34" charset="0"/>
              </a:rPr>
              <a:t>500 participants</a:t>
            </a:r>
            <a:endParaRPr lang="cs-CZ" sz="2000" u="sng" smtClean="0">
              <a:solidFill>
                <a:schemeClr val="bg1"/>
              </a:solidFill>
              <a:latin typeface="Calibri" pitchFamily="34" charset="0"/>
            </a:endParaRPr>
          </a:p>
        </p:txBody>
      </p:sp>
      <p:pic>
        <p:nvPicPr>
          <p:cNvPr id="31747" name="Picture 4"/>
          <p:cNvPicPr>
            <a:picLocks noChangeAspect="1" noChangeArrowheads="1"/>
          </p:cNvPicPr>
          <p:nvPr/>
        </p:nvPicPr>
        <p:blipFill>
          <a:blip r:embed="rId4"/>
          <a:srcRect/>
          <a:stretch>
            <a:fillRect/>
          </a:stretch>
        </p:blipFill>
        <p:spPr bwMode="auto">
          <a:xfrm>
            <a:off x="5788025" y="2874963"/>
            <a:ext cx="1520825" cy="1520825"/>
          </a:xfrm>
          <a:prstGeom prst="rect">
            <a:avLst/>
          </a:prstGeom>
          <a:noFill/>
          <a:ln w="9525">
            <a:noFill/>
            <a:miter lim="800000"/>
            <a:headEnd/>
            <a:tailEnd/>
          </a:ln>
        </p:spPr>
      </p:pic>
      <p:pic>
        <p:nvPicPr>
          <p:cNvPr id="31748" name="Picture 3"/>
          <p:cNvPicPr>
            <a:picLocks noChangeAspect="1" noChangeArrowheads="1"/>
          </p:cNvPicPr>
          <p:nvPr/>
        </p:nvPicPr>
        <p:blipFill>
          <a:blip r:embed="rId5"/>
          <a:srcRect/>
          <a:stretch>
            <a:fillRect/>
          </a:stretch>
        </p:blipFill>
        <p:spPr bwMode="auto">
          <a:xfrm>
            <a:off x="7975600" y="2990850"/>
            <a:ext cx="3508375" cy="2095500"/>
          </a:xfrm>
          <a:prstGeom prst="rect">
            <a:avLst/>
          </a:prstGeom>
          <a:noFill/>
          <a:ln w="9525">
            <a:noFill/>
            <a:miter lim="800000"/>
            <a:headEnd/>
            <a:tailEnd/>
          </a:ln>
        </p:spPr>
      </p:pic>
      <p:pic>
        <p:nvPicPr>
          <p:cNvPr id="31749" name="Picture 8"/>
          <p:cNvPicPr>
            <a:picLocks noChangeAspect="1" noChangeArrowheads="1"/>
          </p:cNvPicPr>
          <p:nvPr/>
        </p:nvPicPr>
        <p:blipFill>
          <a:blip r:embed="rId6"/>
          <a:srcRect/>
          <a:stretch>
            <a:fillRect/>
          </a:stretch>
        </p:blipFill>
        <p:spPr bwMode="auto">
          <a:xfrm>
            <a:off x="5908675" y="1841500"/>
            <a:ext cx="5545138"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Nadpis 1"/>
          <p:cNvSpPr>
            <a:spLocks noGrp="1"/>
          </p:cNvSpPr>
          <p:nvPr>
            <p:ph type="title" idx="4294967295"/>
          </p:nvPr>
        </p:nvSpPr>
        <p:spPr>
          <a:xfrm>
            <a:off x="915988" y="0"/>
            <a:ext cx="11488737" cy="1400175"/>
          </a:xfrm>
        </p:spPr>
        <p:txBody>
          <a:bodyPr/>
          <a:lstStyle/>
          <a:p>
            <a:pPr indent="536575">
              <a:lnSpc>
                <a:spcPct val="120000"/>
              </a:lnSpc>
            </a:pPr>
            <a:r>
              <a:rPr lang="cs-CZ" sz="1400" b="1" smtClean="0">
                <a:solidFill>
                  <a:schemeClr val="accent1"/>
                </a:solidFill>
                <a:latin typeface="Arial" charset="0"/>
              </a:rPr>
              <a:t/>
            </a:r>
            <a:br>
              <a:rPr lang="cs-CZ" sz="1400" b="1" smtClean="0">
                <a:solidFill>
                  <a:schemeClr val="accent1"/>
                </a:solidFill>
                <a:latin typeface="Arial" charset="0"/>
              </a:rPr>
            </a:br>
            <a:r>
              <a:rPr lang="cs-CZ" sz="3600" b="1" smtClean="0">
                <a:solidFill>
                  <a:schemeClr val="accent1"/>
                </a:solidFill>
                <a:latin typeface="Calibri" pitchFamily="34" charset="0"/>
              </a:rPr>
              <a:t>CM0701 Cascade Chemoenzymatic Processes</a:t>
            </a:r>
            <a:r>
              <a:rPr lang="cs-CZ" sz="4400" b="1" smtClean="0">
                <a:solidFill>
                  <a:schemeClr val="bg2"/>
                </a:solidFill>
                <a:latin typeface="Calibri" pitchFamily="34" charset="0"/>
              </a:rPr>
              <a:t> </a:t>
            </a:r>
            <a:br>
              <a:rPr lang="cs-CZ" sz="4400" b="1" smtClean="0">
                <a:solidFill>
                  <a:schemeClr val="bg2"/>
                </a:solidFill>
                <a:latin typeface="Calibri" pitchFamily="34" charset="0"/>
              </a:rPr>
            </a:br>
            <a:r>
              <a:rPr lang="cs-CZ" sz="2800" b="1" smtClean="0">
                <a:solidFill>
                  <a:schemeClr val="bg1"/>
                </a:solidFill>
                <a:latin typeface="Calibri" pitchFamily="34" charset="0"/>
              </a:rPr>
              <a:t>Events, benefits …</a:t>
            </a:r>
            <a:r>
              <a:rPr lang="cs-CZ" sz="2800" b="1" smtClean="0">
                <a:solidFill>
                  <a:schemeClr val="bg2"/>
                </a:solidFill>
                <a:latin typeface="Arial" charset="0"/>
              </a:rPr>
              <a:t/>
            </a:r>
            <a:br>
              <a:rPr lang="cs-CZ" sz="2800" b="1" smtClean="0">
                <a:solidFill>
                  <a:schemeClr val="bg2"/>
                </a:solidFill>
                <a:latin typeface="Arial" charset="0"/>
              </a:rPr>
            </a:br>
            <a:r>
              <a:rPr lang="cs-CZ" sz="400" b="1" smtClean="0">
                <a:solidFill>
                  <a:schemeClr val="bg2"/>
                </a:solidFill>
              </a:rPr>
              <a:t/>
            </a:r>
            <a:br>
              <a:rPr lang="cs-CZ" sz="400" b="1" smtClean="0">
                <a:solidFill>
                  <a:schemeClr val="bg2"/>
                </a:solidFill>
              </a:rPr>
            </a:br>
            <a:r>
              <a:rPr lang="cs-CZ" sz="2400" b="1" smtClean="0">
                <a:solidFill>
                  <a:srgbClr val="078383"/>
                </a:solidFill>
                <a:latin typeface="Calibri" pitchFamily="34" charset="0"/>
              </a:rPr>
              <a:t>Summer School of Biocatalysis </a:t>
            </a:r>
            <a:r>
              <a:rPr lang="cs-CZ" sz="2400" b="1" smtClean="0">
                <a:solidFill>
                  <a:schemeClr val="bg1"/>
                </a:solidFill>
                <a:latin typeface="Calibri" pitchFamily="34" charset="0"/>
              </a:rPr>
              <a:t>2009,</a:t>
            </a:r>
            <a:r>
              <a:rPr lang="cs-CZ" sz="2400" b="1" smtClean="0">
                <a:solidFill>
                  <a:srgbClr val="078383"/>
                </a:solidFill>
                <a:latin typeface="Calibri" pitchFamily="34" charset="0"/>
              </a:rPr>
              <a:t> </a:t>
            </a:r>
            <a:r>
              <a:rPr lang="cs-CZ" sz="2400" b="1" smtClean="0">
                <a:solidFill>
                  <a:schemeClr val="bg1"/>
                </a:solidFill>
                <a:latin typeface="Calibri" pitchFamily="34" charset="0"/>
              </a:rPr>
              <a:t>2011</a:t>
            </a:r>
            <a:r>
              <a:rPr lang="cs-CZ" sz="2400" b="1" smtClean="0">
                <a:solidFill>
                  <a:srgbClr val="078383"/>
                </a:solidFill>
                <a:latin typeface="Calibri" pitchFamily="34" charset="0"/>
              </a:rPr>
              <a:t> </a:t>
            </a:r>
            <a:r>
              <a:rPr lang="cs-CZ" sz="2400" b="1" smtClean="0">
                <a:solidFill>
                  <a:schemeClr val="bg1"/>
                </a:solidFill>
                <a:latin typeface="Calibri" pitchFamily="34" charset="0"/>
              </a:rPr>
              <a:t>Certosa di Pontignano</a:t>
            </a:r>
            <a:r>
              <a:rPr lang="cs-CZ" sz="2400" b="1" smtClean="0">
                <a:solidFill>
                  <a:srgbClr val="078383"/>
                </a:solidFill>
                <a:latin typeface="Calibri" pitchFamily="34" charset="0"/>
              </a:rPr>
              <a:t> </a:t>
            </a:r>
            <a:br>
              <a:rPr lang="cs-CZ" sz="2400" b="1" smtClean="0">
                <a:solidFill>
                  <a:srgbClr val="078383"/>
                </a:solidFill>
                <a:latin typeface="Calibri" pitchFamily="34" charset="0"/>
              </a:rPr>
            </a:br>
            <a:r>
              <a:rPr lang="cs-CZ" sz="2000" smtClean="0">
                <a:solidFill>
                  <a:srgbClr val="078383"/>
                </a:solidFill>
                <a:latin typeface="Calibri" pitchFamily="34" charset="0"/>
              </a:rPr>
              <a:t>Conference Centre of the</a:t>
            </a:r>
            <a:r>
              <a:rPr lang="cs-CZ" sz="2400" b="1" smtClean="0">
                <a:solidFill>
                  <a:srgbClr val="078383"/>
                </a:solidFill>
                <a:latin typeface="Calibri" pitchFamily="34" charset="0"/>
              </a:rPr>
              <a:t> University of Siena</a:t>
            </a:r>
            <a:r>
              <a:rPr lang="cs-CZ" sz="2400" u="sng" smtClean="0">
                <a:solidFill>
                  <a:schemeClr val="bg1"/>
                </a:solidFill>
                <a:latin typeface="Calibri" pitchFamily="34" charset="0"/>
              </a:rPr>
              <a:t/>
            </a:r>
            <a:br>
              <a:rPr lang="cs-CZ" sz="2400" u="sng" smtClean="0">
                <a:solidFill>
                  <a:schemeClr val="bg1"/>
                </a:solidFill>
                <a:latin typeface="Calibri" pitchFamily="34" charset="0"/>
              </a:rPr>
            </a:br>
            <a:r>
              <a:rPr lang="cs-CZ" sz="200" u="sng" smtClean="0">
                <a:solidFill>
                  <a:schemeClr val="bg1"/>
                </a:solidFill>
                <a:latin typeface="Calibri" pitchFamily="34" charset="0"/>
              </a:rPr>
              <a:t/>
            </a:r>
            <a:br>
              <a:rPr lang="cs-CZ" sz="200" u="sng" smtClean="0">
                <a:solidFill>
                  <a:schemeClr val="bg1"/>
                </a:solidFill>
                <a:latin typeface="Calibri" pitchFamily="34" charset="0"/>
              </a:rPr>
            </a:br>
            <a:r>
              <a:rPr lang="cs-CZ" sz="2400" u="sng" smtClean="0">
                <a:solidFill>
                  <a:schemeClr val="bg1"/>
                </a:solidFill>
                <a:latin typeface="Calibri" pitchFamily="34" charset="0"/>
              </a:rPr>
              <a:t>STSMs </a:t>
            </a:r>
            <a:r>
              <a:rPr lang="cs-CZ" sz="2400" smtClean="0">
                <a:solidFill>
                  <a:schemeClr val="bg1"/>
                </a:solidFill>
                <a:latin typeface="Calibri" pitchFamily="34" charset="0"/>
              </a:rPr>
              <a:t>(= short-term scientific missions)</a:t>
            </a:r>
            <a:r>
              <a:rPr lang="cs-CZ" sz="3800" smtClean="0"/>
              <a:t> </a:t>
            </a:r>
            <a:r>
              <a:rPr lang="cs-CZ" sz="2400" u="sng" smtClean="0">
                <a:solidFill>
                  <a:schemeClr val="bg1"/>
                </a:solidFill>
                <a:latin typeface="Calibri" pitchFamily="34" charset="0"/>
              </a:rPr>
              <a:t>of students </a:t>
            </a:r>
            <a:br>
              <a:rPr lang="cs-CZ" sz="2400" u="sng" smtClean="0">
                <a:solidFill>
                  <a:schemeClr val="bg1"/>
                </a:solidFill>
                <a:latin typeface="Calibri" pitchFamily="34" charset="0"/>
              </a:rPr>
            </a:br>
            <a:r>
              <a:rPr lang="cs-CZ" sz="2000" b="1" smtClean="0">
                <a:solidFill>
                  <a:srgbClr val="078383"/>
                </a:solidFill>
                <a:latin typeface="Calibri" pitchFamily="34" charset="0"/>
                <a:cs typeface="Arial" charset="0"/>
              </a:rPr>
              <a:t>Anna Malandra </a:t>
            </a:r>
            <a:r>
              <a:rPr lang="cs-CZ" sz="2000" smtClean="0">
                <a:solidFill>
                  <a:srgbClr val="078383"/>
                </a:solidFill>
                <a:latin typeface="Calibri" pitchFamily="34" charset="0"/>
                <a:cs typeface="Arial" charset="0"/>
              </a:rPr>
              <a:t>from </a:t>
            </a:r>
            <a:r>
              <a:rPr lang="cs-CZ" sz="2000" b="1" smtClean="0">
                <a:solidFill>
                  <a:schemeClr val="bg1"/>
                </a:solidFill>
                <a:latin typeface="Calibri" pitchFamily="34" charset="0"/>
                <a:cs typeface="Arial" charset="0"/>
              </a:rPr>
              <a:t>Univ.</a:t>
            </a:r>
            <a:r>
              <a:rPr lang="cs-CZ" sz="2000" smtClean="0">
                <a:solidFill>
                  <a:srgbClr val="078383"/>
                </a:solidFill>
                <a:latin typeface="Calibri" pitchFamily="34" charset="0"/>
                <a:cs typeface="Arial" charset="0"/>
              </a:rPr>
              <a:t> </a:t>
            </a:r>
            <a:r>
              <a:rPr lang="cs-CZ" sz="2000" b="1" smtClean="0">
                <a:solidFill>
                  <a:schemeClr val="bg1"/>
                </a:solidFill>
                <a:latin typeface="Calibri" pitchFamily="34" charset="0"/>
                <a:cs typeface="Arial" charset="0"/>
              </a:rPr>
              <a:t>L´Aquila</a:t>
            </a:r>
            <a:r>
              <a:rPr lang="cs-CZ" sz="2000" smtClean="0">
                <a:solidFill>
                  <a:srgbClr val="078383"/>
                </a:solidFill>
                <a:latin typeface="Calibri" pitchFamily="34" charset="0"/>
                <a:cs typeface="Arial" charset="0"/>
              </a:rPr>
              <a:t> to Prague</a:t>
            </a:r>
            <a:r>
              <a:rPr lang="cs-CZ" sz="2000" b="1" smtClean="0">
                <a:solidFill>
                  <a:srgbClr val="078383"/>
                </a:solidFill>
                <a:latin typeface="Calibri" pitchFamily="34" charset="0"/>
                <a:cs typeface="Arial" charset="0"/>
              </a:rPr>
              <a:t> </a:t>
            </a:r>
            <a:r>
              <a:rPr lang="cs-CZ" sz="2000" b="1" smtClean="0">
                <a:solidFill>
                  <a:schemeClr val="bg1"/>
                </a:solidFill>
                <a:latin typeface="Calibri" pitchFamily="34" charset="0"/>
                <a:cs typeface="Arial" charset="0"/>
              </a:rPr>
              <a:t>2009</a:t>
            </a:r>
            <a:r>
              <a:rPr lang="cs-CZ" sz="2000" b="1" smtClean="0">
                <a:solidFill>
                  <a:srgbClr val="078383"/>
                </a:solidFill>
                <a:latin typeface="Calibri" pitchFamily="34" charset="0"/>
                <a:cs typeface="Arial" charset="0"/>
              </a:rPr>
              <a:t> </a:t>
            </a:r>
            <a:r>
              <a:rPr lang="cs-CZ" sz="2000" smtClean="0">
                <a:solidFill>
                  <a:srgbClr val="078383"/>
                </a:solidFill>
                <a:latin typeface="Calibri" pitchFamily="34" charset="0"/>
                <a:cs typeface="Arial" charset="0"/>
              </a:rPr>
              <a:t>(6 months)</a:t>
            </a:r>
            <a:r>
              <a:rPr lang="cs-CZ" sz="2000" b="1" smtClean="0">
                <a:solidFill>
                  <a:srgbClr val="078383"/>
                </a:solidFill>
                <a:latin typeface="Calibri" pitchFamily="34" charset="0"/>
                <a:cs typeface="Arial" charset="0"/>
              </a:rPr>
              <a:t> </a:t>
            </a:r>
            <a:br>
              <a:rPr lang="cs-CZ" sz="2000" b="1" smtClean="0">
                <a:solidFill>
                  <a:srgbClr val="078383"/>
                </a:solidFill>
                <a:latin typeface="Calibri" pitchFamily="34" charset="0"/>
                <a:cs typeface="Arial" charset="0"/>
              </a:rPr>
            </a:br>
            <a:r>
              <a:rPr lang="cs-CZ" sz="2000" b="1" smtClean="0">
                <a:solidFill>
                  <a:srgbClr val="078383"/>
                </a:solidFill>
                <a:latin typeface="Calibri" pitchFamily="34" charset="0"/>
                <a:cs typeface="Arial" charset="0"/>
              </a:rPr>
              <a:t>Marcella Spampinato </a:t>
            </a:r>
            <a:r>
              <a:rPr lang="cs-CZ" sz="2000" smtClean="0">
                <a:solidFill>
                  <a:srgbClr val="078383"/>
                </a:solidFill>
                <a:latin typeface="Calibri" pitchFamily="34" charset="0"/>
                <a:cs typeface="Arial" charset="0"/>
              </a:rPr>
              <a:t>from </a:t>
            </a:r>
            <a:r>
              <a:rPr lang="cs-CZ" sz="2000" b="1" smtClean="0">
                <a:solidFill>
                  <a:schemeClr val="bg1"/>
                </a:solidFill>
                <a:latin typeface="Calibri" pitchFamily="34" charset="0"/>
                <a:cs typeface="Arial" charset="0"/>
              </a:rPr>
              <a:t>CNR Catania</a:t>
            </a:r>
            <a:r>
              <a:rPr lang="cs-CZ" sz="2000" smtClean="0">
                <a:solidFill>
                  <a:srgbClr val="078383"/>
                </a:solidFill>
                <a:latin typeface="Calibri" pitchFamily="34" charset="0"/>
                <a:cs typeface="Arial" charset="0"/>
              </a:rPr>
              <a:t> to Prague</a:t>
            </a:r>
            <a:r>
              <a:rPr lang="cs-CZ" sz="2000" b="1" smtClean="0">
                <a:solidFill>
                  <a:srgbClr val="078383"/>
                </a:solidFill>
                <a:latin typeface="Calibri" pitchFamily="34" charset="0"/>
                <a:cs typeface="Arial" charset="0"/>
              </a:rPr>
              <a:t> </a:t>
            </a:r>
            <a:r>
              <a:rPr lang="cs-CZ" sz="2000" b="1" smtClean="0">
                <a:solidFill>
                  <a:schemeClr val="bg1"/>
                </a:solidFill>
                <a:latin typeface="Calibri" pitchFamily="34" charset="0"/>
                <a:cs typeface="Arial" charset="0"/>
              </a:rPr>
              <a:t>2009</a:t>
            </a:r>
            <a:r>
              <a:rPr lang="cs-CZ" sz="2000" b="1" smtClean="0">
                <a:solidFill>
                  <a:srgbClr val="078383"/>
                </a:solidFill>
                <a:latin typeface="Calibri" pitchFamily="34" charset="0"/>
                <a:cs typeface="Arial" charset="0"/>
              </a:rPr>
              <a:t> </a:t>
            </a:r>
            <a:r>
              <a:rPr lang="cs-CZ" sz="2000" smtClean="0">
                <a:solidFill>
                  <a:srgbClr val="078383"/>
                </a:solidFill>
                <a:latin typeface="Calibri" pitchFamily="34" charset="0"/>
                <a:cs typeface="Arial" charset="0"/>
              </a:rPr>
              <a:t>(6 weeks)</a:t>
            </a:r>
            <a:r>
              <a:rPr lang="cs-CZ" sz="2000" b="1" smtClean="0">
                <a:solidFill>
                  <a:srgbClr val="078383"/>
                </a:solidFill>
                <a:latin typeface="Calibri" pitchFamily="34" charset="0"/>
                <a:cs typeface="Arial" charset="0"/>
              </a:rPr>
              <a:t> </a:t>
            </a:r>
            <a:br>
              <a:rPr lang="cs-CZ" sz="2000" b="1" smtClean="0">
                <a:solidFill>
                  <a:srgbClr val="078383"/>
                </a:solidFill>
                <a:latin typeface="Calibri" pitchFamily="34" charset="0"/>
                <a:cs typeface="Arial" charset="0"/>
              </a:rPr>
            </a:br>
            <a:r>
              <a:rPr lang="cs-CZ" sz="2000" b="1" smtClean="0">
                <a:solidFill>
                  <a:srgbClr val="078383"/>
                </a:solidFill>
                <a:latin typeface="Calibri" pitchFamily="34" charset="0"/>
                <a:cs typeface="Arial" charset="0"/>
              </a:rPr>
              <a:t>Bronislava Uhnáková </a:t>
            </a:r>
            <a:r>
              <a:rPr lang="cs-CZ" sz="2000" smtClean="0">
                <a:solidFill>
                  <a:srgbClr val="078383"/>
                </a:solidFill>
                <a:latin typeface="Calibri" pitchFamily="34" charset="0"/>
                <a:cs typeface="Arial" charset="0"/>
              </a:rPr>
              <a:t>from Prague to </a:t>
            </a:r>
            <a:r>
              <a:rPr lang="cs-CZ" sz="2000" b="1" smtClean="0">
                <a:solidFill>
                  <a:schemeClr val="bg1"/>
                </a:solidFill>
                <a:latin typeface="Calibri" pitchFamily="34" charset="0"/>
                <a:cs typeface="Arial" charset="0"/>
              </a:rPr>
              <a:t>BOKU Vienna 2010</a:t>
            </a:r>
            <a:r>
              <a:rPr lang="cs-CZ" sz="2000" b="1" smtClean="0">
                <a:solidFill>
                  <a:srgbClr val="078383"/>
                </a:solidFill>
                <a:latin typeface="Calibri" pitchFamily="34" charset="0"/>
                <a:cs typeface="Arial" charset="0"/>
              </a:rPr>
              <a:t> </a:t>
            </a:r>
            <a:r>
              <a:rPr lang="cs-CZ" sz="2000" smtClean="0">
                <a:solidFill>
                  <a:srgbClr val="078383"/>
                </a:solidFill>
                <a:latin typeface="Calibri" pitchFamily="34" charset="0"/>
                <a:cs typeface="Arial" charset="0"/>
              </a:rPr>
              <a:t>(6 weeks)</a:t>
            </a:r>
            <a:br>
              <a:rPr lang="cs-CZ" sz="2000" smtClean="0">
                <a:solidFill>
                  <a:srgbClr val="078383"/>
                </a:solidFill>
                <a:latin typeface="Calibri" pitchFamily="34" charset="0"/>
                <a:cs typeface="Arial" charset="0"/>
              </a:rPr>
            </a:br>
            <a:r>
              <a:rPr lang="cs-CZ" sz="2000" b="1" smtClean="0">
                <a:solidFill>
                  <a:srgbClr val="078383"/>
                </a:solidFill>
                <a:latin typeface="Calibri" pitchFamily="34" charset="0"/>
                <a:cs typeface="Arial" charset="0"/>
              </a:rPr>
              <a:t>Alena Pet</a:t>
            </a:r>
            <a:r>
              <a:rPr lang="cs-CZ" sz="1800" b="1" smtClean="0">
                <a:solidFill>
                  <a:srgbClr val="078383"/>
                </a:solidFill>
                <a:latin typeface="Calibri" pitchFamily="34" charset="0"/>
                <a:cs typeface="Arial" charset="0"/>
              </a:rPr>
              <a:t>ř</a:t>
            </a:r>
            <a:r>
              <a:rPr lang="cs-CZ" sz="2000" b="1" smtClean="0">
                <a:solidFill>
                  <a:srgbClr val="078383"/>
                </a:solidFill>
                <a:latin typeface="Calibri" pitchFamily="34" charset="0"/>
                <a:cs typeface="Arial" charset="0"/>
              </a:rPr>
              <a:t>í</a:t>
            </a:r>
            <a:r>
              <a:rPr lang="cs-CZ" sz="1800" b="1" smtClean="0">
                <a:solidFill>
                  <a:srgbClr val="078383"/>
                </a:solidFill>
                <a:latin typeface="Calibri" pitchFamily="34" charset="0"/>
                <a:cs typeface="Arial" charset="0"/>
              </a:rPr>
              <a:t>č</a:t>
            </a:r>
            <a:r>
              <a:rPr lang="cs-CZ" sz="2000" b="1" smtClean="0">
                <a:solidFill>
                  <a:srgbClr val="078383"/>
                </a:solidFill>
                <a:latin typeface="Calibri" pitchFamily="34" charset="0"/>
                <a:cs typeface="Arial" charset="0"/>
              </a:rPr>
              <a:t>ková </a:t>
            </a:r>
            <a:r>
              <a:rPr lang="cs-CZ" sz="2000" smtClean="0">
                <a:solidFill>
                  <a:srgbClr val="078383"/>
                </a:solidFill>
                <a:latin typeface="Calibri" pitchFamily="34" charset="0"/>
                <a:cs typeface="Arial" charset="0"/>
              </a:rPr>
              <a:t>from Prague to </a:t>
            </a:r>
            <a:r>
              <a:rPr lang="cs-CZ" sz="2000" b="1" smtClean="0">
                <a:solidFill>
                  <a:schemeClr val="bg1"/>
                </a:solidFill>
                <a:latin typeface="Calibri" pitchFamily="34" charset="0"/>
                <a:cs typeface="Arial" charset="0"/>
              </a:rPr>
              <a:t>Univ. Stuttgart 2010</a:t>
            </a:r>
            <a:r>
              <a:rPr lang="cs-CZ" sz="2000" b="1" smtClean="0">
                <a:solidFill>
                  <a:srgbClr val="078383"/>
                </a:solidFill>
                <a:latin typeface="Calibri" pitchFamily="34" charset="0"/>
                <a:cs typeface="Arial" charset="0"/>
              </a:rPr>
              <a:t> </a:t>
            </a:r>
            <a:r>
              <a:rPr lang="cs-CZ" sz="2000" smtClean="0">
                <a:solidFill>
                  <a:srgbClr val="078383"/>
                </a:solidFill>
                <a:latin typeface="Calibri" pitchFamily="34" charset="0"/>
                <a:cs typeface="Arial" charset="0"/>
              </a:rPr>
              <a:t>(3 months)</a:t>
            </a:r>
            <a:r>
              <a:rPr lang="cs-CZ" sz="2000" b="1" smtClean="0">
                <a:solidFill>
                  <a:srgbClr val="078383"/>
                </a:solidFill>
                <a:latin typeface="Calibri" pitchFamily="34" charset="0"/>
                <a:cs typeface="Arial" charset="0"/>
              </a:rPr>
              <a:t> </a:t>
            </a:r>
            <a:br>
              <a:rPr lang="cs-CZ" sz="2000" b="1" smtClean="0">
                <a:solidFill>
                  <a:srgbClr val="078383"/>
                </a:solidFill>
                <a:latin typeface="Calibri" pitchFamily="34" charset="0"/>
                <a:cs typeface="Arial" charset="0"/>
              </a:rPr>
            </a:br>
            <a:r>
              <a:rPr lang="cs-CZ" sz="1600" smtClean="0">
                <a:solidFill>
                  <a:srgbClr val="078383"/>
                </a:solidFill>
                <a:latin typeface="Calibri" pitchFamily="34" charset="0"/>
                <a:cs typeface="Arial" charset="0"/>
              </a:rPr>
              <a:t/>
            </a:r>
            <a:br>
              <a:rPr lang="cs-CZ" sz="1600" smtClean="0">
                <a:solidFill>
                  <a:srgbClr val="078383"/>
                </a:solidFill>
                <a:latin typeface="Calibri" pitchFamily="34" charset="0"/>
                <a:cs typeface="Arial" charset="0"/>
              </a:rPr>
            </a:br>
            <a:r>
              <a:rPr lang="cs-CZ" sz="2000" smtClean="0">
                <a:solidFill>
                  <a:schemeClr val="bg1"/>
                </a:solidFill>
                <a:latin typeface="Calibri" pitchFamily="34" charset="0"/>
                <a:cs typeface="Arial" charset="0"/>
              </a:rPr>
              <a:t>Integration of </a:t>
            </a:r>
            <a:r>
              <a:rPr lang="cs-CZ" sz="2000" b="1" smtClean="0">
                <a:solidFill>
                  <a:schemeClr val="bg1"/>
                </a:solidFill>
                <a:latin typeface="Calibri" pitchFamily="34" charset="0"/>
                <a:cs typeface="Arial" charset="0"/>
              </a:rPr>
              <a:t>expertise in biology and chemistry</a:t>
            </a:r>
            <a:r>
              <a:rPr lang="cs-CZ" sz="2000" smtClean="0">
                <a:solidFill>
                  <a:schemeClr val="bg1"/>
                </a:solidFill>
                <a:latin typeface="Calibri" pitchFamily="34" charset="0"/>
                <a:cs typeface="Arial" charset="0"/>
              </a:rPr>
              <a:t> </a:t>
            </a:r>
            <a:br>
              <a:rPr lang="cs-CZ" sz="2000" smtClean="0">
                <a:solidFill>
                  <a:schemeClr val="bg1"/>
                </a:solidFill>
                <a:latin typeface="Calibri" pitchFamily="34" charset="0"/>
                <a:cs typeface="Arial" charset="0"/>
              </a:rPr>
            </a:br>
            <a:r>
              <a:rPr lang="cs-CZ" sz="2000" b="1" smtClean="0">
                <a:solidFill>
                  <a:schemeClr val="bg1"/>
                </a:solidFill>
                <a:latin typeface="Calibri" pitchFamily="34" charset="0"/>
                <a:cs typeface="Arial" charset="0"/>
              </a:rPr>
              <a:t>Combination of enzymatic and chemical reactions</a:t>
            </a:r>
            <a:r>
              <a:rPr lang="cs-CZ" sz="2000" smtClean="0">
                <a:solidFill>
                  <a:schemeClr val="bg1"/>
                </a:solidFill>
                <a:latin typeface="Calibri" pitchFamily="34" charset="0"/>
                <a:cs typeface="Arial" charset="0"/>
              </a:rPr>
              <a:t> to produce fine chemicals and pharmaceuticals</a:t>
            </a:r>
            <a:br>
              <a:rPr lang="cs-CZ" sz="2000" smtClean="0">
                <a:solidFill>
                  <a:schemeClr val="bg1"/>
                </a:solidFill>
                <a:latin typeface="Calibri" pitchFamily="34" charset="0"/>
                <a:cs typeface="Arial" charset="0"/>
              </a:rPr>
            </a:br>
            <a:r>
              <a:rPr lang="cs-CZ" sz="4400" b="1" smtClean="0">
                <a:solidFill>
                  <a:schemeClr val="bg1"/>
                </a:solidFill>
                <a:latin typeface="Arial" charset="0"/>
              </a:rPr>
              <a:t>	</a:t>
            </a:r>
            <a:r>
              <a:rPr lang="cs-CZ" sz="4400" b="1" i="1" smtClean="0">
                <a:solidFill>
                  <a:schemeClr val="bg1"/>
                </a:solidFill>
                <a:latin typeface="Arial" charset="0"/>
              </a:rPr>
              <a:t/>
            </a:r>
            <a:br>
              <a:rPr lang="cs-CZ" sz="4400" b="1" i="1" smtClean="0">
                <a:solidFill>
                  <a:schemeClr val="bg1"/>
                </a:solidFill>
                <a:latin typeface="Arial" charset="0"/>
              </a:rPr>
            </a:br>
            <a:r>
              <a:rPr lang="cs-CZ" sz="2000" b="1" i="1" smtClean="0">
                <a:solidFill>
                  <a:schemeClr val="bg1"/>
                </a:solidFill>
                <a:latin typeface="Arial" charset="0"/>
              </a:rPr>
              <a:t/>
            </a:r>
            <a:br>
              <a:rPr lang="cs-CZ" sz="2000" b="1" i="1" smtClean="0">
                <a:solidFill>
                  <a:schemeClr val="bg1"/>
                </a:solidFill>
                <a:latin typeface="Arial" charset="0"/>
              </a:rPr>
            </a:br>
            <a:r>
              <a:rPr lang="cs-CZ" sz="4400" b="1" i="1" smtClean="0">
                <a:solidFill>
                  <a:schemeClr val="bg1"/>
                </a:solidFill>
                <a:latin typeface="Arial" charset="0"/>
              </a:rPr>
              <a:t>	</a:t>
            </a:r>
          </a:p>
        </p:txBody>
      </p:sp>
      <p:pic>
        <p:nvPicPr>
          <p:cNvPr id="33794" name="Picture 4"/>
          <p:cNvPicPr>
            <a:picLocks noChangeAspect="1" noChangeArrowheads="1"/>
          </p:cNvPicPr>
          <p:nvPr/>
        </p:nvPicPr>
        <p:blipFill>
          <a:blip r:embed="rId3"/>
          <a:srcRect/>
          <a:stretch>
            <a:fillRect/>
          </a:stretch>
        </p:blipFill>
        <p:spPr bwMode="auto">
          <a:xfrm>
            <a:off x="8132763" y="2465388"/>
            <a:ext cx="3416300" cy="204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adpis 1"/>
          <p:cNvSpPr>
            <a:spLocks noGrp="1"/>
          </p:cNvSpPr>
          <p:nvPr>
            <p:ph type="title" idx="4294967295"/>
          </p:nvPr>
        </p:nvSpPr>
        <p:spPr>
          <a:xfrm>
            <a:off x="836613" y="307975"/>
            <a:ext cx="8369300" cy="1400175"/>
          </a:xfrm>
        </p:spPr>
        <p:txBody>
          <a:bodyPr/>
          <a:lstStyle/>
          <a:p>
            <a:pPr>
              <a:lnSpc>
                <a:spcPct val="130000"/>
              </a:lnSpc>
              <a:spcAft>
                <a:spcPct val="10000"/>
              </a:spcAft>
            </a:pPr>
            <a:r>
              <a:rPr lang="cs-CZ" sz="900" b="1" smtClean="0">
                <a:solidFill>
                  <a:schemeClr val="accent1"/>
                </a:solidFill>
                <a:latin typeface="Arial" charset="0"/>
              </a:rPr>
              <a:t/>
            </a:r>
            <a:br>
              <a:rPr lang="cs-CZ" sz="900" b="1" smtClean="0">
                <a:solidFill>
                  <a:schemeClr val="accent1"/>
                </a:solidFill>
                <a:latin typeface="Arial" charset="0"/>
              </a:rPr>
            </a:br>
            <a:r>
              <a:rPr lang="cs-CZ" sz="3200" b="1" smtClean="0">
                <a:solidFill>
                  <a:schemeClr val="accent1"/>
                </a:solidFill>
                <a:latin typeface="Calibri" pitchFamily="34" charset="0"/>
              </a:rPr>
              <a:t>CM0701</a:t>
            </a:r>
            <a:r>
              <a:rPr lang="cs-CZ" sz="3200" b="1" smtClean="0">
                <a:solidFill>
                  <a:schemeClr val="bg1"/>
                </a:solidFill>
                <a:latin typeface="Calibri" pitchFamily="34" charset="0"/>
              </a:rPr>
              <a:t> </a:t>
            </a:r>
            <a:r>
              <a:rPr lang="en-US" sz="2600" b="1" smtClean="0">
                <a:solidFill>
                  <a:schemeClr val="accent1"/>
                </a:solidFill>
                <a:latin typeface="Calibri" pitchFamily="34" charset="0"/>
              </a:rPr>
              <a:t>Cascade chemoenzymatic processes</a:t>
            </a:r>
            <a:r>
              <a:rPr lang="cs-CZ" sz="3200" b="1" smtClean="0">
                <a:solidFill>
                  <a:schemeClr val="bg1"/>
                </a:solidFill>
                <a:latin typeface="Calibri" pitchFamily="34" charset="0"/>
              </a:rPr>
              <a:t/>
            </a:r>
            <a:br>
              <a:rPr lang="cs-CZ" sz="3200" b="1" smtClean="0">
                <a:solidFill>
                  <a:schemeClr val="bg1"/>
                </a:solidFill>
                <a:latin typeface="Calibri" pitchFamily="34" charset="0"/>
              </a:rPr>
            </a:br>
            <a:r>
              <a:rPr lang="cs-CZ" sz="200" b="1" smtClean="0">
                <a:solidFill>
                  <a:schemeClr val="bg1"/>
                </a:solidFill>
                <a:latin typeface="Calibri" pitchFamily="34" charset="0"/>
              </a:rPr>
              <a:t/>
            </a:r>
            <a:br>
              <a:rPr lang="cs-CZ" sz="200" b="1" smtClean="0">
                <a:solidFill>
                  <a:schemeClr val="bg1"/>
                </a:solidFill>
                <a:latin typeface="Calibri" pitchFamily="34" charset="0"/>
              </a:rPr>
            </a:br>
            <a:r>
              <a:rPr lang="cs-CZ" sz="2400" b="1" smtClean="0">
                <a:solidFill>
                  <a:schemeClr val="bg1"/>
                </a:solidFill>
                <a:latin typeface="Calibri" pitchFamily="34" charset="0"/>
              </a:rPr>
              <a:t>2 successive </a:t>
            </a:r>
            <a:r>
              <a:rPr lang="cs-CZ" sz="2400" b="1" smtClean="0">
                <a:solidFill>
                  <a:srgbClr val="078383"/>
                </a:solidFill>
                <a:latin typeface="Calibri" pitchFamily="34" charset="0"/>
              </a:rPr>
              <a:t>STSMs</a:t>
            </a:r>
            <a:r>
              <a:rPr lang="cs-CZ" sz="2400" b="1" smtClean="0">
                <a:solidFill>
                  <a:schemeClr val="bg1"/>
                </a:solidFill>
                <a:latin typeface="Calibri" pitchFamily="34" charset="0"/>
              </a:rPr>
              <a:t> </a:t>
            </a:r>
            <a:r>
              <a:rPr lang="cs-CZ" sz="2400" b="1" smtClean="0">
                <a:solidFill>
                  <a:srgbClr val="078383"/>
                </a:solidFill>
                <a:latin typeface="Calibri" pitchFamily="34" charset="0"/>
              </a:rPr>
              <a:t>(6 months)</a:t>
            </a:r>
            <a:r>
              <a:rPr lang="cs-CZ" sz="2400" b="1" smtClean="0">
                <a:solidFill>
                  <a:schemeClr val="bg1"/>
                </a:solidFill>
                <a:latin typeface="Calibri" pitchFamily="34" charset="0"/>
              </a:rPr>
              <a:t> to </a:t>
            </a:r>
            <a:r>
              <a:rPr lang="cs-CZ" sz="2400" b="1" smtClean="0">
                <a:solidFill>
                  <a:srgbClr val="078383"/>
                </a:solidFill>
                <a:latin typeface="Calibri" pitchFamily="34" charset="0"/>
              </a:rPr>
              <a:t>Anna Malandra</a:t>
            </a:r>
            <a:r>
              <a:rPr lang="cs-CZ" sz="2400" b="1" smtClean="0">
                <a:solidFill>
                  <a:schemeClr val="bg1"/>
                </a:solidFill>
                <a:latin typeface="Calibri" pitchFamily="34" charset="0"/>
              </a:rPr>
              <a:t> </a:t>
            </a:r>
            <a:br>
              <a:rPr lang="cs-CZ" sz="2400" b="1" smtClean="0">
                <a:solidFill>
                  <a:schemeClr val="bg1"/>
                </a:solidFill>
                <a:latin typeface="Calibri" pitchFamily="34" charset="0"/>
              </a:rPr>
            </a:br>
            <a:r>
              <a:rPr lang="cs-CZ" sz="2200" b="1" smtClean="0">
                <a:solidFill>
                  <a:schemeClr val="bg1"/>
                </a:solidFill>
                <a:latin typeface="Calibri" pitchFamily="34" charset="0"/>
              </a:rPr>
              <a:t>(University of L´Aquila, IT; supervisor Prof. Maria Cantarella)</a:t>
            </a:r>
            <a:br>
              <a:rPr lang="cs-CZ" sz="2200" b="1" smtClean="0">
                <a:solidFill>
                  <a:schemeClr val="bg1"/>
                </a:solidFill>
                <a:latin typeface="Calibri" pitchFamily="34" charset="0"/>
              </a:rPr>
            </a:br>
            <a:r>
              <a:rPr lang="cs-CZ" sz="1000" b="1" smtClean="0">
                <a:solidFill>
                  <a:schemeClr val="bg1"/>
                </a:solidFill>
                <a:latin typeface="Calibri" pitchFamily="34" charset="0"/>
              </a:rPr>
              <a:t/>
            </a:r>
            <a:br>
              <a:rPr lang="cs-CZ" sz="1000" b="1" smtClean="0">
                <a:solidFill>
                  <a:schemeClr val="bg1"/>
                </a:solidFill>
                <a:latin typeface="Calibri" pitchFamily="34" charset="0"/>
              </a:rPr>
            </a:br>
            <a:r>
              <a:rPr lang="cs-CZ" sz="2000" b="1" smtClean="0">
                <a:solidFill>
                  <a:schemeClr val="accent1"/>
                </a:solidFill>
                <a:latin typeface="Calibri" pitchFamily="34" charset="0"/>
              </a:rPr>
              <a:t>2007-8</a:t>
            </a:r>
            <a:r>
              <a:rPr lang="cs-CZ" sz="2000" smtClean="0">
                <a:solidFill>
                  <a:schemeClr val="bg1"/>
                </a:solidFill>
                <a:latin typeface="Calibri" pitchFamily="34" charset="0"/>
              </a:rPr>
              <a:t> </a:t>
            </a:r>
            <a:r>
              <a:rPr lang="cs-CZ" sz="2000" b="1" smtClean="0">
                <a:solidFill>
                  <a:schemeClr val="bg1"/>
                </a:solidFill>
                <a:latin typeface="Calibri" pitchFamily="34" charset="0"/>
              </a:rPr>
              <a:t>Erasmus internships</a:t>
            </a:r>
            <a:r>
              <a:rPr lang="cs-CZ" sz="2000" smtClean="0">
                <a:solidFill>
                  <a:schemeClr val="bg1"/>
                </a:solidFill>
                <a:latin typeface="Calibri" pitchFamily="34" charset="0"/>
              </a:rPr>
              <a:t> at the Institute of Microbiology, Prague</a:t>
            </a:r>
            <a:r>
              <a:rPr lang="cs-CZ" sz="500" b="1" smtClean="0">
                <a:solidFill>
                  <a:schemeClr val="bg1"/>
                </a:solidFill>
                <a:latin typeface="Calibri" pitchFamily="34" charset="0"/>
              </a:rPr>
              <a:t/>
            </a:r>
            <a:br>
              <a:rPr lang="cs-CZ" sz="500" b="1" smtClean="0">
                <a:solidFill>
                  <a:schemeClr val="bg1"/>
                </a:solidFill>
                <a:latin typeface="Calibri" pitchFamily="34" charset="0"/>
              </a:rPr>
            </a:br>
            <a:r>
              <a:rPr lang="cs-CZ" sz="2000" b="1" smtClean="0">
                <a:solidFill>
                  <a:schemeClr val="accent1"/>
                </a:solidFill>
                <a:latin typeface="Calibri" pitchFamily="34" charset="0"/>
              </a:rPr>
              <a:t>2008</a:t>
            </a:r>
            <a:r>
              <a:rPr lang="cs-CZ" sz="2000" smtClean="0">
                <a:solidFill>
                  <a:schemeClr val="bg1"/>
                </a:solidFill>
                <a:latin typeface="Calibri" pitchFamily="34" charset="0"/>
              </a:rPr>
              <a:t> Anna </a:t>
            </a:r>
            <a:r>
              <a:rPr lang="cs-CZ" sz="2000" b="1" smtClean="0">
                <a:solidFill>
                  <a:srgbClr val="078383"/>
                </a:solidFill>
                <a:latin typeface="Calibri" pitchFamily="34" charset="0"/>
              </a:rPr>
              <a:t>started</a:t>
            </a:r>
            <a:r>
              <a:rPr lang="cs-CZ" sz="2000" b="1" smtClean="0">
                <a:solidFill>
                  <a:srgbClr val="43B3AB"/>
                </a:solidFill>
                <a:latin typeface="Calibri" pitchFamily="34" charset="0"/>
              </a:rPr>
              <a:t> </a:t>
            </a:r>
            <a:r>
              <a:rPr lang="cs-CZ" sz="2000" b="1" smtClean="0">
                <a:solidFill>
                  <a:srgbClr val="078383"/>
                </a:solidFill>
                <a:latin typeface="Calibri" pitchFamily="34" charset="0"/>
              </a:rPr>
              <a:t>her PhD.</a:t>
            </a:r>
            <a:r>
              <a:rPr lang="cs-CZ" sz="2000" smtClean="0">
                <a:solidFill>
                  <a:schemeClr val="bg1"/>
                </a:solidFill>
                <a:latin typeface="Calibri" pitchFamily="34" charset="0"/>
              </a:rPr>
              <a:t> in L´Aquila; </a:t>
            </a:r>
            <a:r>
              <a:rPr lang="cs-CZ" sz="500" b="1" smtClean="0">
                <a:solidFill>
                  <a:schemeClr val="bg1"/>
                </a:solidFill>
                <a:latin typeface="Calibri" pitchFamily="34" charset="0"/>
              </a:rPr>
              <a:t/>
            </a:r>
            <a:br>
              <a:rPr lang="cs-CZ" sz="500" b="1" smtClean="0">
                <a:solidFill>
                  <a:schemeClr val="bg1"/>
                </a:solidFill>
                <a:latin typeface="Calibri" pitchFamily="34" charset="0"/>
              </a:rPr>
            </a:br>
            <a:r>
              <a:rPr lang="cs-CZ" sz="2000" b="1" smtClean="0">
                <a:solidFill>
                  <a:schemeClr val="accent1"/>
                </a:solidFill>
                <a:latin typeface="Calibri" pitchFamily="34" charset="0"/>
              </a:rPr>
              <a:t>2009</a:t>
            </a:r>
            <a:r>
              <a:rPr lang="cs-CZ" sz="2000" smtClean="0">
                <a:solidFill>
                  <a:schemeClr val="bg1"/>
                </a:solidFill>
                <a:latin typeface="Calibri" pitchFamily="34" charset="0"/>
              </a:rPr>
              <a:t> </a:t>
            </a:r>
            <a:r>
              <a:rPr lang="cs-CZ" sz="1800" b="1" smtClean="0">
                <a:solidFill>
                  <a:schemeClr val="accent1"/>
                </a:solidFill>
                <a:latin typeface="Calibri" pitchFamily="34" charset="0"/>
              </a:rPr>
              <a:t>April</a:t>
            </a:r>
            <a:r>
              <a:rPr lang="cs-CZ" sz="2000" b="1" smtClean="0">
                <a:solidFill>
                  <a:schemeClr val="accent1"/>
                </a:solidFill>
                <a:latin typeface="Calibri" pitchFamily="34" charset="0"/>
              </a:rPr>
              <a:t> </a:t>
            </a:r>
            <a:r>
              <a:rPr lang="cs-CZ" sz="2000" smtClean="0">
                <a:solidFill>
                  <a:schemeClr val="bg1"/>
                </a:solidFill>
                <a:latin typeface="Calibri" pitchFamily="34" charset="0"/>
              </a:rPr>
              <a:t>- </a:t>
            </a:r>
            <a:r>
              <a:rPr lang="cs-CZ" sz="2000" b="1" smtClean="0">
                <a:solidFill>
                  <a:srgbClr val="078383"/>
                </a:solidFill>
                <a:latin typeface="Calibri" pitchFamily="34" charset="0"/>
              </a:rPr>
              <a:t>Earthquake in L´Aquila</a:t>
            </a:r>
            <a:r>
              <a:rPr lang="cs-CZ" sz="2000" smtClean="0">
                <a:solidFill>
                  <a:schemeClr val="bg1"/>
                </a:solidFill>
                <a:latin typeface="Calibri" pitchFamily="34" charset="0"/>
              </a:rPr>
              <a:t/>
            </a:r>
            <a:br>
              <a:rPr lang="cs-CZ" sz="2000" smtClean="0">
                <a:solidFill>
                  <a:schemeClr val="bg1"/>
                </a:solidFill>
                <a:latin typeface="Calibri" pitchFamily="34" charset="0"/>
              </a:rPr>
            </a:br>
            <a:r>
              <a:rPr lang="cs-CZ" sz="2000" b="1" smtClean="0">
                <a:solidFill>
                  <a:schemeClr val="accent1"/>
                </a:solidFill>
                <a:latin typeface="Calibri" pitchFamily="34" charset="0"/>
              </a:rPr>
              <a:t>2009</a:t>
            </a:r>
            <a:r>
              <a:rPr lang="cs-CZ" sz="2000" smtClean="0">
                <a:solidFill>
                  <a:schemeClr val="bg1"/>
                </a:solidFill>
                <a:latin typeface="Calibri" pitchFamily="34" charset="0"/>
              </a:rPr>
              <a:t> </a:t>
            </a:r>
            <a:r>
              <a:rPr lang="cs-CZ" sz="1800" b="1" smtClean="0">
                <a:solidFill>
                  <a:schemeClr val="accent1"/>
                </a:solidFill>
                <a:latin typeface="Calibri" pitchFamily="34" charset="0"/>
              </a:rPr>
              <a:t>July – Dec</a:t>
            </a:r>
            <a:r>
              <a:rPr lang="cs-CZ" sz="2000" smtClean="0">
                <a:solidFill>
                  <a:schemeClr val="bg1"/>
                </a:solidFill>
                <a:latin typeface="Calibri" pitchFamily="34" charset="0"/>
              </a:rPr>
              <a:t> Anna </a:t>
            </a:r>
            <a:r>
              <a:rPr lang="cs-CZ" sz="2000" b="1" smtClean="0">
                <a:solidFill>
                  <a:srgbClr val="078383"/>
                </a:solidFill>
                <a:latin typeface="Calibri" pitchFamily="34" charset="0"/>
              </a:rPr>
              <a:t>continued her PhD. in Prague (STSMs)</a:t>
            </a:r>
            <a:br>
              <a:rPr lang="cs-CZ" sz="2000" b="1" smtClean="0">
                <a:solidFill>
                  <a:srgbClr val="078383"/>
                </a:solidFill>
                <a:latin typeface="Calibri" pitchFamily="34" charset="0"/>
              </a:rPr>
            </a:br>
            <a:r>
              <a:rPr lang="cs-CZ" sz="2000" b="1" smtClean="0">
                <a:solidFill>
                  <a:schemeClr val="accent1"/>
                </a:solidFill>
                <a:latin typeface="Calibri" pitchFamily="34" charset="0"/>
              </a:rPr>
              <a:t>2010</a:t>
            </a:r>
            <a:r>
              <a:rPr lang="cs-CZ" sz="2000" smtClean="0">
                <a:solidFill>
                  <a:schemeClr val="bg1"/>
                </a:solidFill>
                <a:latin typeface="Calibri" pitchFamily="34" charset="0"/>
              </a:rPr>
              <a:t> and after returning to L´Aquila</a:t>
            </a:r>
            <a:br>
              <a:rPr lang="cs-CZ" sz="2000" smtClean="0">
                <a:solidFill>
                  <a:schemeClr val="bg1"/>
                </a:solidFill>
                <a:latin typeface="Calibri" pitchFamily="34" charset="0"/>
              </a:rPr>
            </a:br>
            <a:r>
              <a:rPr lang="cs-CZ" sz="2000" b="1" smtClean="0">
                <a:solidFill>
                  <a:schemeClr val="accent1"/>
                </a:solidFill>
                <a:latin typeface="Calibri" pitchFamily="34" charset="0"/>
              </a:rPr>
              <a:t>2011</a:t>
            </a:r>
            <a:r>
              <a:rPr lang="cs-CZ" sz="2000" smtClean="0">
                <a:solidFill>
                  <a:schemeClr val="bg1"/>
                </a:solidFill>
                <a:latin typeface="Calibri" pitchFamily="34" charset="0"/>
              </a:rPr>
              <a:t> </a:t>
            </a:r>
            <a:r>
              <a:rPr lang="cs-CZ" sz="2000" b="1" smtClean="0">
                <a:solidFill>
                  <a:srgbClr val="078383"/>
                </a:solidFill>
                <a:latin typeface="Calibri" pitchFamily="34" charset="0"/>
              </a:rPr>
              <a:t>received her PhD. </a:t>
            </a:r>
            <a:br>
              <a:rPr lang="cs-CZ" sz="2000" b="1" smtClean="0">
                <a:solidFill>
                  <a:srgbClr val="078383"/>
                </a:solidFill>
                <a:latin typeface="Calibri" pitchFamily="34" charset="0"/>
              </a:rPr>
            </a:br>
            <a:r>
              <a:rPr lang="cs-CZ" sz="2000" b="1" smtClean="0">
                <a:solidFill>
                  <a:schemeClr val="accent1"/>
                </a:solidFill>
                <a:latin typeface="Calibri" pitchFamily="34" charset="0"/>
              </a:rPr>
              <a:t>2017</a:t>
            </a:r>
            <a:r>
              <a:rPr lang="cs-CZ" sz="2000" smtClean="0">
                <a:solidFill>
                  <a:schemeClr val="bg1"/>
                </a:solidFill>
                <a:latin typeface="Calibri" pitchFamily="34" charset="0"/>
              </a:rPr>
              <a:t> returned to Prague as </a:t>
            </a:r>
            <a:r>
              <a:rPr lang="cs-CZ" sz="2000" b="1" smtClean="0">
                <a:solidFill>
                  <a:schemeClr val="bg1"/>
                </a:solidFill>
                <a:latin typeface="Calibri" pitchFamily="34" charset="0"/>
              </a:rPr>
              <a:t>postdoc</a:t>
            </a:r>
            <a:r>
              <a:rPr lang="cs-CZ" sz="2000" smtClean="0">
                <a:solidFill>
                  <a:schemeClr val="bg1"/>
                </a:solidFill>
                <a:latin typeface="Calibri" pitchFamily="34" charset="0"/>
              </a:rPr>
              <a:t> </a:t>
            </a:r>
            <a:br>
              <a:rPr lang="cs-CZ" sz="2000" smtClean="0">
                <a:solidFill>
                  <a:schemeClr val="bg1"/>
                </a:solidFill>
                <a:latin typeface="Calibri" pitchFamily="34" charset="0"/>
              </a:rPr>
            </a:br>
            <a:r>
              <a:rPr lang="cs-CZ" sz="2000" smtClean="0">
                <a:solidFill>
                  <a:schemeClr val="bg1"/>
                </a:solidFill>
                <a:latin typeface="Calibri" pitchFamily="34" charset="0"/>
              </a:rPr>
              <a:t>	(Prof. Šebo´s lab; Inst. Microbiol., since May 2017) </a:t>
            </a:r>
            <a:br>
              <a:rPr lang="cs-CZ" sz="2000" smtClean="0">
                <a:solidFill>
                  <a:schemeClr val="bg1"/>
                </a:solidFill>
                <a:latin typeface="Calibri" pitchFamily="34" charset="0"/>
              </a:rPr>
            </a:br>
            <a:r>
              <a:rPr lang="cs-CZ" sz="2800" b="1" smtClean="0">
                <a:solidFill>
                  <a:schemeClr val="bg1"/>
                </a:solidFill>
              </a:rPr>
              <a:t/>
            </a:r>
            <a:br>
              <a:rPr lang="cs-CZ" sz="2800" b="1" smtClean="0">
                <a:solidFill>
                  <a:schemeClr val="bg1"/>
                </a:solidFill>
              </a:rPr>
            </a:br>
            <a:r>
              <a:rPr lang="cs-CZ" sz="1000" b="1" smtClean="0">
                <a:solidFill>
                  <a:schemeClr val="bg1"/>
                </a:solidFill>
              </a:rPr>
              <a:t> </a:t>
            </a:r>
            <a:r>
              <a:rPr lang="cs-CZ" sz="2600" b="1" smtClean="0">
                <a:solidFill>
                  <a:schemeClr val="bg1"/>
                </a:solidFill>
              </a:rPr>
              <a:t/>
            </a:r>
            <a:br>
              <a:rPr lang="cs-CZ" sz="2600" b="1" smtClean="0">
                <a:solidFill>
                  <a:schemeClr val="bg1"/>
                </a:solidFill>
              </a:rPr>
            </a:br>
            <a:r>
              <a:rPr lang="cs-CZ" sz="4600" smtClean="0">
                <a:solidFill>
                  <a:schemeClr val="bg1"/>
                </a:solidFill>
              </a:rPr>
              <a:t> </a:t>
            </a:r>
            <a:br>
              <a:rPr lang="cs-CZ" sz="4600" smtClean="0">
                <a:solidFill>
                  <a:schemeClr val="bg1"/>
                </a:solidFill>
              </a:rPr>
            </a:br>
            <a:r>
              <a:rPr lang="cs-CZ" sz="3200" b="1" smtClean="0">
                <a:solidFill>
                  <a:schemeClr val="bg1"/>
                </a:solidFill>
                <a:latin typeface="Arial" charset="0"/>
              </a:rPr>
              <a:t/>
            </a:r>
            <a:br>
              <a:rPr lang="cs-CZ" sz="3200" b="1" smtClean="0">
                <a:solidFill>
                  <a:schemeClr val="bg1"/>
                </a:solidFill>
                <a:latin typeface="Arial" charset="0"/>
              </a:rPr>
            </a:br>
            <a:r>
              <a:rPr lang="cs-CZ" sz="1400" b="1" smtClean="0">
                <a:solidFill>
                  <a:schemeClr val="bg1"/>
                </a:solidFill>
                <a:latin typeface="Arial" charset="0"/>
              </a:rPr>
              <a:t/>
            </a:r>
            <a:br>
              <a:rPr lang="cs-CZ" sz="1400" b="1" smtClean="0">
                <a:solidFill>
                  <a:schemeClr val="bg1"/>
                </a:solidFill>
                <a:latin typeface="Arial" charset="0"/>
              </a:rPr>
            </a:br>
            <a:r>
              <a:rPr lang="cs-CZ" sz="3200" b="1" smtClean="0">
                <a:solidFill>
                  <a:schemeClr val="bg1"/>
                </a:solidFill>
                <a:latin typeface="Arial" charset="0"/>
              </a:rPr>
              <a:t>	</a:t>
            </a:r>
            <a:r>
              <a:rPr lang="cs-CZ" sz="3200" b="1" i="1" smtClean="0">
                <a:solidFill>
                  <a:schemeClr val="bg1"/>
                </a:solidFill>
                <a:latin typeface="Arial" charset="0"/>
              </a:rPr>
              <a:t/>
            </a:r>
            <a:br>
              <a:rPr lang="cs-CZ" sz="3200" b="1" i="1" smtClean="0">
                <a:solidFill>
                  <a:schemeClr val="bg1"/>
                </a:solidFill>
                <a:latin typeface="Arial" charset="0"/>
              </a:rPr>
            </a:br>
            <a:r>
              <a:rPr lang="cs-CZ" sz="1400" b="1" i="1" smtClean="0">
                <a:solidFill>
                  <a:schemeClr val="bg1"/>
                </a:solidFill>
                <a:latin typeface="Arial" charset="0"/>
              </a:rPr>
              <a:t/>
            </a:r>
            <a:br>
              <a:rPr lang="cs-CZ" sz="1400" b="1" i="1" smtClean="0">
                <a:solidFill>
                  <a:schemeClr val="bg1"/>
                </a:solidFill>
                <a:latin typeface="Arial" charset="0"/>
              </a:rPr>
            </a:br>
            <a:r>
              <a:rPr lang="cs-CZ" sz="3200" b="1" i="1" smtClean="0">
                <a:solidFill>
                  <a:schemeClr val="bg1"/>
                </a:solidFill>
                <a:latin typeface="Arial" charset="0"/>
              </a:rPr>
              <a:t>	</a:t>
            </a:r>
          </a:p>
        </p:txBody>
      </p:sp>
      <p:pic>
        <p:nvPicPr>
          <p:cNvPr id="35843" name="Picture 9"/>
          <p:cNvPicPr>
            <a:picLocks noChangeAspect="1" noChangeArrowheads="1"/>
          </p:cNvPicPr>
          <p:nvPr/>
        </p:nvPicPr>
        <p:blipFill>
          <a:blip r:embed="rId3"/>
          <a:srcRect/>
          <a:stretch>
            <a:fillRect/>
          </a:stretch>
        </p:blipFill>
        <p:spPr bwMode="auto">
          <a:xfrm>
            <a:off x="7673975" y="2963863"/>
            <a:ext cx="3446463" cy="2586037"/>
          </a:xfrm>
          <a:prstGeom prst="rect">
            <a:avLst/>
          </a:prstGeom>
          <a:noFill/>
          <a:ln w="9525">
            <a:noFill/>
            <a:miter lim="800000"/>
            <a:headEnd/>
            <a:tailEnd/>
          </a:ln>
        </p:spPr>
      </p:pic>
      <p:sp>
        <p:nvSpPr>
          <p:cNvPr id="35844" name="Text Box 5"/>
          <p:cNvSpPr txBox="1">
            <a:spLocks noChangeArrowheads="1"/>
          </p:cNvSpPr>
          <p:nvPr/>
        </p:nvSpPr>
        <p:spPr bwMode="auto">
          <a:xfrm>
            <a:off x="8786813" y="2943225"/>
            <a:ext cx="2314575" cy="274638"/>
          </a:xfrm>
          <a:prstGeom prst="rect">
            <a:avLst/>
          </a:prstGeom>
          <a:noFill/>
          <a:ln w="9525">
            <a:noFill/>
            <a:miter lim="800000"/>
            <a:headEnd/>
            <a:tailEnd/>
          </a:ln>
        </p:spPr>
        <p:txBody>
          <a:bodyPr>
            <a:spAutoFit/>
          </a:bodyPr>
          <a:lstStyle/>
          <a:p>
            <a:pPr algn="r" defTabSz="914400">
              <a:spcBef>
                <a:spcPct val="50000"/>
              </a:spcBef>
            </a:pPr>
            <a:r>
              <a:rPr lang="cs-CZ" sz="1200">
                <a:solidFill>
                  <a:schemeClr val="accent1"/>
                </a:solidFill>
                <a:latin typeface="Arial" charset="0"/>
              </a:rPr>
              <a:t>L´Aquila, 6 April 2009</a:t>
            </a:r>
          </a:p>
        </p:txBody>
      </p:sp>
      <p:pic>
        <p:nvPicPr>
          <p:cNvPr id="35846" name="Picture 6"/>
          <p:cNvPicPr>
            <a:picLocks noChangeAspect="1" noChangeArrowheads="1"/>
          </p:cNvPicPr>
          <p:nvPr/>
        </p:nvPicPr>
        <p:blipFill>
          <a:blip r:embed="rId4"/>
          <a:srcRect/>
          <a:stretch>
            <a:fillRect/>
          </a:stretch>
        </p:blipFill>
        <p:spPr bwMode="auto">
          <a:xfrm>
            <a:off x="8739188" y="736600"/>
            <a:ext cx="1400175" cy="1876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5406</TotalTime>
  <Words>1091</Words>
  <Application>Microsoft Office PowerPoint</Application>
  <PresentationFormat>Custom</PresentationFormat>
  <Paragraphs>54</Paragraphs>
  <Slides>16</Slides>
  <Notes>15</Notes>
  <HiddenSlides>0</HiddenSlides>
  <MMClips>0</MMClips>
  <ScaleCrop>false</ScaleCrop>
  <HeadingPairs>
    <vt:vector size="8" baseType="variant">
      <vt:variant>
        <vt:lpstr>Použitá písma</vt:lpstr>
      </vt:variant>
      <vt:variant>
        <vt:i4>4</vt:i4>
      </vt:variant>
      <vt:variant>
        <vt:lpstr>Šablona návrhu</vt:lpstr>
      </vt:variant>
      <vt:variant>
        <vt:i4>3</vt:i4>
      </vt:variant>
      <vt:variant>
        <vt:lpstr>Vložené servery OLE</vt:lpstr>
      </vt:variant>
      <vt:variant>
        <vt:i4>1</vt:i4>
      </vt:variant>
      <vt:variant>
        <vt:lpstr>Nadpisy snímků</vt:lpstr>
      </vt:variant>
      <vt:variant>
        <vt:i4>16</vt:i4>
      </vt:variant>
    </vt:vector>
  </HeadingPairs>
  <TitlesOfParts>
    <vt:vector size="24" baseType="lpstr">
      <vt:lpstr>Century Gothic</vt:lpstr>
      <vt:lpstr>Arial</vt:lpstr>
      <vt:lpstr>Wingdings 3</vt:lpstr>
      <vt:lpstr>Calibri</vt:lpstr>
      <vt:lpstr>Ion</vt:lpstr>
      <vt:lpstr>Ion</vt:lpstr>
      <vt:lpstr>Ion</vt:lpstr>
      <vt:lpstr>Document</vt:lpstr>
      <vt:lpstr> What is the added value and impact  of participating in a COST Action? </vt:lpstr>
      <vt:lpstr>COST Actions   D25 „Applied biocatalysis. Stereoselective and environmentally friendly reactions catalysed by enzymes“; 2001-2006   CM0701 „Cascade chemoenzymatic processes – new synergies between chemistry and biochemistry“; 2006-2011   CM1003 „Biological oxidation reactions ─ mechanisms  and design of new catalysts“; 2011-2015   CA15106 „C-H activation in organic synthesis“; 2016-2020             </vt:lpstr>
      <vt:lpstr> D25 2001-2006 Applied biocatalysis.  Stereoselective and environmentally friendly reactions  catalysed by enzymes     WG Nitrile- and amide-hydrolyzing enzymes as tools in organic chemistry  WG meeting Biotrans symposium 2005 Delft, NL </vt:lpstr>
      <vt:lpstr> D25 Applied Biocatalysis  Events, benefits …  Working group meetings and action workshops  optionally in conjuction with international symposia    WG Kick-off meeting Stuttgart 2002  Action workshops at Biotrans 2003 Olomouc and Biotrans 2005 Delft   international symposia on biocatalysis; &gt;500 participants  support by COST: „COST-Day“               </vt:lpstr>
      <vt:lpstr> D25 Applied Biocatalysis  Events, benefits …   </vt:lpstr>
      <vt:lpstr> CM0701 2007-2011 Cascade chemoenzymatic processes  – new synergies between chemistry and biochemistry     WG Cascade reactions at the nitrile group                                   WG meeting               Prague 2009            </vt:lpstr>
      <vt:lpstr> CM0701 Cascade Chemoenzymatic Processes  Events, benefits … Working group meetings and action workshops optionally in conjuction  with international symposia      Kick-off Action Workshop 2008 Como   WG meeting 2009 Prague   Biotrans* 2009 Bern       Action Workshop  in conjuction with Biotrans* 2011 Giardini Naxos, Sicily    *International symposia on biotransformation and biocatalysis with &gt;500 participants</vt:lpstr>
      <vt:lpstr> CM0701 Cascade Chemoenzymatic Processes  Events, benefits …  Summer School of Biocatalysis 2009, 2011 Certosa di Pontignano  Conference Centre of the University of Siena  STSMs (= short-term scientific missions) of students  Anna Malandra from Univ. L´Aquila to Prague 2009 (6 months)  Marcella Spampinato from CNR Catania to Prague 2009 (6 weeks)  Bronislava Uhnáková from Prague to BOKU Vienna 2010 (6 weeks) Alena Petříčková from Prague to Univ. Stuttgart 2010 (3 months)   Integration of expertise in biology and chemistry  Combination of enzymatic and chemical reactions to produce fine chemicals and pharmaceuticals     </vt:lpstr>
      <vt:lpstr> CM0701 Cascade chemoenzymatic processes  2 successive STSMs (6 months) to Anna Malandra  (University of L´Aquila, IT; supervisor Prof. Maria Cantarella)  2007-8 Erasmus internships at the Institute of Microbiology, Prague 2008 Anna started her PhD. in L´Aquila;  2009 April - Earthquake in L´Aquila 2009 July – Dec Anna continued her PhD. in Prague (STSMs) 2010 and after returning to L´Aquila 2011 received her PhD.  2017 returned to Prague as postdoc   (Prof. Šebo´s lab; Inst. Microbiol., since May 2017)             </vt:lpstr>
      <vt:lpstr>Nitrilases in filamentous fungi: a success story   prior to our study: two fungal nitrilases known (not sequenced)    enzyme hyperinduction - sequence determination - database mining           - overprodution in Escherichia coli              over 20 fungal nitrilases characterized                                    (from Aspergillus, Fusarium etc.)  cooperations - construction of artificial enzyme variants – with Univ. Stuttgart       testing in continuous reactors – with Univ. L´Aquila      applications in organic synthesis – with TU Graz, Univ. Clermont-Ferrand</vt:lpstr>
      <vt:lpstr> CM1003 2011-2015 Biological oxidation reactions  ─ mechanisms and design of new catalysts   Supported by project: COST LD12049 Characterization and application of fungal non-heme oxidases  (Ministry of Education, CZ; ca. 80,000 €)    WG Oxidation of phenols and related substrates by type 3 dicopper sites  Working group meetings in conjuction with international symposia Int. Symposium on Applied Bioinorganic Chemistry 2011 Barcelona  Int. Conference on Bioorganic Chemistry 2013 Grenoble   STSM Eva Marková-Böhmová from Prague to University Aix-Marseille 2016 (3 months) Using tyrosinase prepared by us with substrates and inhibitors synthesized by the host lab               </vt:lpstr>
      <vt:lpstr>Tyrosinases as models for testing inhibitors of hyperpigmentation         Tyrosinase from Polyporus arcularius prepared in E. coli with high yields  Aurons (plant flavonoids and analogues) tested for inhibition effects on this enzyme            </vt:lpstr>
      <vt:lpstr> CM15106  2016-2020 C-H Activation in Organic Synthesis    WG C-Heteroatom bond formation via C-H activation Application for support from program Inter-Excellence (Ministry of Education, CZ) submitted 2017   Our contribution: exploiting expertise in tyrosinases – use for C-O bond formation              Benefits: access to the state-of-the-art methodology, use of tyrosinases in combination  with chemical reactions proposed by partners              </vt:lpstr>
      <vt:lpstr> Ongoing collaborations  from previous Actions - examples    TU Graz, Institute of Organic Chemistry – Dr. Norbert Klempier  exchange of enzymes and substrates, joint publication*  TU Graz, Institute of Molecular Biotechnology – Dr. Margit Winkler  joint project application (Austria Science Fund – Czech Science Foundation)  submission 16 March 2018  University of L´Aquila – Prof. Maria Cantarella, Dr. Agata Spera  student and staff exchange in Erasmus  University of Marseille – Dr. Marius Reglier preparing H2020 project application  (tyrosinases as inhibition models)                  </vt:lpstr>
      <vt:lpstr>Acknowledgements   Support of networking through COST Actions: meetings, workshops, COST Days, Summer schools, STSMs to students and staff … Support of other costs through MŠMT COST projects: consumables, services, personal costs Laboratory of Biotransformation (head Prof. V. Křen) Institute of Microbiology of the CAS   National partners:  University of Chemistry and Technology Prague  Charles University</vt:lpstr>
      <vt:lpstr>Snímek 16</vt:lpstr>
    </vt:vector>
  </TitlesOfParts>
  <Company>MBU AV CR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Perličky na dně</dc:title>
  <dc:creator>Laboratoř biotransformací</dc:creator>
  <cp:lastModifiedBy>Ludmila Martínková</cp:lastModifiedBy>
  <cp:revision>527</cp:revision>
  <dcterms:created xsi:type="dcterms:W3CDTF">2014-10-31T11:16:28Z</dcterms:created>
  <dcterms:modified xsi:type="dcterms:W3CDTF">2018-02-12T10:31:55Z</dcterms:modified>
</cp:coreProperties>
</file>