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65" r:id="rId4"/>
    <p:sldId id="267" r:id="rId5"/>
    <p:sldId id="268" r:id="rId6"/>
    <p:sldId id="270" r:id="rId7"/>
    <p:sldId id="269" r:id="rId8"/>
    <p:sldId id="271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COSTcountryActionParticipationPerYear2011-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-2001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-29012015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-2001201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-200120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thier.BRUXELLES_ESF\Desktop\Copy%20of%20Final-2001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Graph 1. Running COST Actions with Czech participation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Graphs!$N$1</c:f>
              <c:strCache>
                <c:ptCount val="1"/>
                <c:pt idx="0">
                  <c:v>CZ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Graphs!$M$2:$M$5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Graphs!$N$2:$N$5</c:f>
              <c:numCache>
                <c:formatCode>General</c:formatCode>
                <c:ptCount val="4"/>
                <c:pt idx="0">
                  <c:v>170</c:v>
                </c:pt>
                <c:pt idx="1">
                  <c:v>181</c:v>
                </c:pt>
                <c:pt idx="2">
                  <c:v>216</c:v>
                </c:pt>
                <c:pt idx="3">
                  <c:v>251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88816"/>
        <c:axId val="253989208"/>
      </c:barChart>
      <c:catAx>
        <c:axId val="25398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9208"/>
        <c:crosses val="autoZero"/>
        <c:auto val="1"/>
        <c:lblAlgn val="ctr"/>
        <c:lblOffset val="100"/>
        <c:noMultiLvlLbl val="0"/>
      </c:catAx>
      <c:valAx>
        <c:axId val="253989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>
                <a:effectLst/>
              </a:rPr>
              <a:t>Graph 2. </a:t>
            </a:r>
            <a:r>
              <a:rPr lang="en-US" sz="1200">
                <a:effectLst/>
              </a:rPr>
              <a:t>Czech participations </a:t>
            </a:r>
            <a:r>
              <a:rPr lang="en-GB" sz="1200">
                <a:effectLst/>
              </a:rPr>
              <a:t>in networking activities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Graph2!$AE$2</c:f>
              <c:strCache>
                <c:ptCount val="1"/>
                <c:pt idx="0">
                  <c:v>CZ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Graph2!$AD$3:$AD$6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Graph2!$AE$3:$AE$6</c:f>
              <c:numCache>
                <c:formatCode>General</c:formatCode>
                <c:ptCount val="4"/>
                <c:pt idx="0">
                  <c:v>328</c:v>
                </c:pt>
                <c:pt idx="1">
                  <c:v>492</c:v>
                </c:pt>
                <c:pt idx="2">
                  <c:v>682</c:v>
                </c:pt>
                <c:pt idx="3">
                  <c:v>734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87640"/>
        <c:axId val="253985680"/>
      </c:barChart>
      <c:catAx>
        <c:axId val="253987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5680"/>
        <c:crosses val="autoZero"/>
        <c:auto val="1"/>
        <c:lblAlgn val="ctr"/>
        <c:lblOffset val="100"/>
        <c:noMultiLvlLbl val="0"/>
      </c:catAx>
      <c:valAx>
        <c:axId val="25398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7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Graph 3. Early Career Investigators’ participation in networking activities</a:t>
            </a:r>
          </a:p>
        </c:rich>
      </c:tx>
      <c:layout>
        <c:manualLayout>
          <c:xMode val="edge"/>
          <c:yMode val="edge"/>
          <c:x val="0.10904177602799647"/>
          <c:y val="3.240740740740740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'Graph3-ESR'!$O$2</c:f>
              <c:strCache>
                <c:ptCount val="1"/>
                <c:pt idx="0">
                  <c:v>CZ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'Graph3-ESR'!$N$3:$N$6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'Graph3-ESR'!$O$3:$O$6</c:f>
              <c:numCache>
                <c:formatCode>General</c:formatCode>
                <c:ptCount val="4"/>
                <c:pt idx="0">
                  <c:v>151</c:v>
                </c:pt>
                <c:pt idx="1">
                  <c:v>257</c:v>
                </c:pt>
                <c:pt idx="2">
                  <c:v>348</c:v>
                </c:pt>
                <c:pt idx="3">
                  <c:v>406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86464"/>
        <c:axId val="253988032"/>
      </c:barChart>
      <c:catAx>
        <c:axId val="25398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8032"/>
        <c:crosses val="autoZero"/>
        <c:auto val="1"/>
        <c:lblAlgn val="ctr"/>
        <c:lblOffset val="100"/>
        <c:noMultiLvlLbl val="0"/>
      </c:catAx>
      <c:valAx>
        <c:axId val="253988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Graph 4. COST Actions’ networking budget transferred to Czech Republic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'Graph4-Budget'!$S$24</c:f>
              <c:strCache>
                <c:ptCount val="1"/>
                <c:pt idx="0">
                  <c:v>CZ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[$€-80C]\ 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'Graph4-Budget'!$R$25:$R$28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'Graph4-Budget'!$S$25:$S$28</c:f>
              <c:numCache>
                <c:formatCode>0</c:formatCode>
                <c:ptCount val="4"/>
                <c:pt idx="0">
                  <c:v>290190.60919999995</c:v>
                </c:pt>
                <c:pt idx="1">
                  <c:v>438849.43900000001</c:v>
                </c:pt>
                <c:pt idx="2">
                  <c:v>624277.98289999983</c:v>
                </c:pt>
                <c:pt idx="3">
                  <c:v>674091.67119999998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89992"/>
        <c:axId val="253990384"/>
      </c:barChart>
      <c:catAx>
        <c:axId val="253989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90384"/>
        <c:crosses val="autoZero"/>
        <c:auto val="1"/>
        <c:lblAlgn val="ctr"/>
        <c:lblOffset val="100"/>
        <c:noMultiLvlLbl val="0"/>
      </c:catAx>
      <c:valAx>
        <c:axId val="25399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€-80C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89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Graph 5. STSM and Training School participations from Czech Republic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'Graph5-BeneficiaryCtry'!$R$50</c:f>
              <c:strCache>
                <c:ptCount val="1"/>
                <c:pt idx="0">
                  <c:v>STSM Participants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'Graph5-BeneficiaryCtry'!$Q$51:$Q$54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'Graph5-BeneficiaryCtry'!$R$51:$R$54</c:f>
              <c:numCache>
                <c:formatCode>General</c:formatCode>
                <c:ptCount val="4"/>
                <c:pt idx="0">
                  <c:v>26</c:v>
                </c:pt>
                <c:pt idx="1">
                  <c:v>44</c:v>
                </c:pt>
                <c:pt idx="2">
                  <c:v>56</c:v>
                </c:pt>
                <c:pt idx="3">
                  <c:v>67</c:v>
                </c:pt>
              </c:numCache>
            </c:numRef>
          </c:val>
        </c:ser>
        <c:ser>
          <c:idx val="1"/>
          <c:order val="1"/>
          <c:tx>
            <c:strRef>
              <c:f>'Graph5-BeneficiaryCtry'!$S$50</c:f>
              <c:strCache>
                <c:ptCount val="1"/>
                <c:pt idx="0">
                  <c:v>Trainees in Training Schools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'Graph5-BeneficiaryCtry'!$Q$51:$Q$54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'Graph5-BeneficiaryCtry'!$S$51:$S$54</c:f>
              <c:numCache>
                <c:formatCode>General</c:formatCode>
                <c:ptCount val="4"/>
                <c:pt idx="0">
                  <c:v>29</c:v>
                </c:pt>
                <c:pt idx="1">
                  <c:v>60</c:v>
                </c:pt>
                <c:pt idx="2">
                  <c:v>100</c:v>
                </c:pt>
                <c:pt idx="3">
                  <c:v>98</c:v>
                </c:pt>
              </c:numCache>
            </c:numRef>
          </c:val>
        </c:ser>
        <c:ser>
          <c:idx val="2"/>
          <c:order val="2"/>
          <c:tx>
            <c:strRef>
              <c:f>'Graph5-BeneficiaryCtry'!$T$50</c:f>
              <c:strCache>
                <c:ptCount val="1"/>
                <c:pt idx="0">
                  <c:v>Trainers in Training Schools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'Graph5-BeneficiaryCtry'!$Q$51:$Q$54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'Graph5-BeneficiaryCtry'!$T$51:$T$54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9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91168"/>
        <c:axId val="253991560"/>
      </c:barChart>
      <c:catAx>
        <c:axId val="25399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91560"/>
        <c:crosses val="autoZero"/>
        <c:auto val="1"/>
        <c:lblAlgn val="ctr"/>
        <c:lblOffset val="100"/>
        <c:noMultiLvlLbl val="0"/>
      </c:catAx>
      <c:valAx>
        <c:axId val="253991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399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/>
              <a:t>Graph 6. Meetings, Training Schools and STSMs organised in Czech Republic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'Graph6-HostCtry'!$O$56</c:f>
              <c:strCache>
                <c:ptCount val="1"/>
                <c:pt idx="0">
                  <c:v>Meetings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'Graph6-HostCtry'!$N$57:$N$60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'Graph6-HostCtry'!$O$57:$O$60</c:f>
              <c:numCache>
                <c:formatCode>General</c:formatCode>
                <c:ptCount val="4"/>
                <c:pt idx="0">
                  <c:v>6</c:v>
                </c:pt>
                <c:pt idx="1">
                  <c:v>9</c:v>
                </c:pt>
                <c:pt idx="2">
                  <c:v>19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'Graph6-HostCtry'!$P$56</c:f>
              <c:strCache>
                <c:ptCount val="1"/>
                <c:pt idx="0">
                  <c:v>Training School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'Graph6-HostCtry'!$N$57:$N$60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'Graph6-HostCtry'!$P$57:$P$60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'Graph6-HostCtry'!$Q$56</c:f>
              <c:strCache>
                <c:ptCount val="1"/>
                <c:pt idx="0">
                  <c:v>STSM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'Graph6-HostCtry'!$N$57:$N$60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'Graph6-HostCtry'!$Q$57:$Q$60</c:f>
              <c:numCache>
                <c:formatCode>General</c:formatCode>
                <c:ptCount val="4"/>
                <c:pt idx="0">
                  <c:v>12</c:v>
                </c:pt>
                <c:pt idx="1">
                  <c:v>16</c:v>
                </c:pt>
                <c:pt idx="2">
                  <c:v>28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989504"/>
        <c:axId val="224987544"/>
      </c:barChart>
      <c:catAx>
        <c:axId val="22498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987544"/>
        <c:crosses val="autoZero"/>
        <c:auto val="1"/>
        <c:lblAlgn val="ctr"/>
        <c:lblOffset val="100"/>
        <c:noMultiLvlLbl val="0"/>
      </c:catAx>
      <c:valAx>
        <c:axId val="224987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98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Graph 7. Czech researchers in Action proposals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616205311566466E-2"/>
          <c:y val="9.5253191729984671E-2"/>
          <c:w val="0.93603920869638446"/>
          <c:h val="0.80767078059160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'Graph7-ResearchersInProposals'!$C$89</c:f>
              <c:strCache>
                <c:ptCount val="1"/>
                <c:pt idx="0">
                  <c:v>CZ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'Graph7-ResearchersInProposals'!$B$90:$B$96</c:f>
              <c:strCache>
                <c:ptCount val="7"/>
                <c:pt idx="0">
                  <c:v>2011-1</c:v>
                </c:pt>
                <c:pt idx="1">
                  <c:v>2011-2</c:v>
                </c:pt>
                <c:pt idx="2">
                  <c:v>2012-1</c:v>
                </c:pt>
                <c:pt idx="3">
                  <c:v>2012-2</c:v>
                </c:pt>
                <c:pt idx="4">
                  <c:v>2013-1</c:v>
                </c:pt>
                <c:pt idx="5">
                  <c:v>2013-2</c:v>
                </c:pt>
                <c:pt idx="6">
                  <c:v>2014-1</c:v>
                </c:pt>
              </c:strCache>
            </c:strRef>
          </c:cat>
          <c:val>
            <c:numRef>
              <c:f>'Graph7-ResearchersInProposals'!$C$90:$C$96</c:f>
              <c:numCache>
                <c:formatCode>General</c:formatCode>
                <c:ptCount val="7"/>
                <c:pt idx="0">
                  <c:v>109</c:v>
                </c:pt>
                <c:pt idx="1">
                  <c:v>109</c:v>
                </c:pt>
                <c:pt idx="2">
                  <c:v>104</c:v>
                </c:pt>
                <c:pt idx="3">
                  <c:v>93</c:v>
                </c:pt>
                <c:pt idx="4">
                  <c:v>128</c:v>
                </c:pt>
                <c:pt idx="5">
                  <c:v>170</c:v>
                </c:pt>
                <c:pt idx="6">
                  <c:v>184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989112"/>
        <c:axId val="224988328"/>
      </c:barChart>
      <c:catAx>
        <c:axId val="224989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988328"/>
        <c:crosses val="autoZero"/>
        <c:auto val="1"/>
        <c:lblAlgn val="ctr"/>
        <c:lblOffset val="100"/>
        <c:noMultiLvlLbl val="0"/>
      </c:catAx>
      <c:valAx>
        <c:axId val="224988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989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C1452-E212-4E0D-AD17-F2A5CF71B05E}" type="datetimeFigureOut">
              <a:rPr lang="cs-CZ" smtClean="0"/>
              <a:t>6.2.2018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165E7-0BDC-4091-BB5A-6BBFCB03C1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517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05EA-3964-4AA5-86AD-7367D4A54D1B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79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B4934-9FFB-4373-A00E-DE1104094E16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76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19BF-B758-4C52-AEB7-34C793F981FB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78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2D05-1DE3-4932-8A3A-D0F8E2BD3038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72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F7EB-1D40-4799-966E-8216578797CC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561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35DA-C4DF-4625-805A-C52E4CBA5BF3}" type="datetime1">
              <a:rPr lang="en-GB" smtClean="0"/>
              <a:t>06/02/2018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29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3739-F112-4438-8876-A0E06D0E79D4}" type="datetime1">
              <a:rPr lang="en-GB" smtClean="0"/>
              <a:t>06/02/2018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2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F83A8-C890-4681-B7F5-09011A2BCEB3}" type="datetime1">
              <a:rPr lang="en-GB" smtClean="0"/>
              <a:t>06/02/2018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75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16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897F-5C84-419C-9FC0-275EC52238E7}" type="datetime1">
              <a:rPr lang="en-GB" smtClean="0"/>
              <a:t>06/02/2018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1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8B82-57F9-4610-A9DC-2710DFEC43A7}" type="datetime1">
              <a:rPr lang="en-GB" smtClean="0"/>
              <a:t>06/02/2018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19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55B06-0581-4DCA-BC18-0F4E193EE696}" type="datetime1">
              <a:rPr lang="en-GB" smtClean="0"/>
              <a:t>06/02/2018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4E01E-4531-4F57-9F3E-12C9649B0F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91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hyperlink" Target="Prezentace-CMST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Prezentace-TUD.ppt" TargetMode="External"/><Relationship Id="rId5" Type="http://schemas.openxmlformats.org/officeDocument/2006/relationships/image" Target="../media/image14.png"/><Relationship Id="rId4" Type="http://schemas.openxmlformats.org/officeDocument/2006/relationships/hyperlink" Target="Prezentace-MPNS.ppt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msmt.cz/vyzkum-a-vyvoj/cost-evropska-spoluprace-ve-vedeckem-a-technickem-vyzkum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3.cost.eu/index.php?id=269" TargetMode="External"/><Relationship Id="rId13" Type="http://schemas.openxmlformats.org/officeDocument/2006/relationships/image" Target="../media/image3.jpeg"/><Relationship Id="rId18" Type="http://schemas.openxmlformats.org/officeDocument/2006/relationships/image" Target="../media/image8.jpeg"/><Relationship Id="rId3" Type="http://schemas.openxmlformats.org/officeDocument/2006/relationships/hyperlink" Target="http://w3.cost.eu/index.php?id=271" TargetMode="External"/><Relationship Id="rId21" Type="http://schemas.openxmlformats.org/officeDocument/2006/relationships/image" Target="../media/image11.jpeg"/><Relationship Id="rId7" Type="http://schemas.openxmlformats.org/officeDocument/2006/relationships/hyperlink" Target="http://w3.cost.eu/index.php?id=268" TargetMode="External"/><Relationship Id="rId12" Type="http://schemas.openxmlformats.org/officeDocument/2006/relationships/hyperlink" Target="http://w3.cost.eu/index.php?id=0" TargetMode="External"/><Relationship Id="rId17" Type="http://schemas.openxmlformats.org/officeDocument/2006/relationships/image" Target="../media/image7.jpeg"/><Relationship Id="rId2" Type="http://schemas.openxmlformats.org/officeDocument/2006/relationships/image" Target="../media/image2.png"/><Relationship Id="rId16" Type="http://schemas.openxmlformats.org/officeDocument/2006/relationships/image" Target="../media/image6.jpeg"/><Relationship Id="rId20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3.cost.eu/index.php?id=270" TargetMode="External"/><Relationship Id="rId11" Type="http://schemas.openxmlformats.org/officeDocument/2006/relationships/hyperlink" Target="http://w3.cost.eu/index.php?id=274" TargetMode="External"/><Relationship Id="rId5" Type="http://schemas.openxmlformats.org/officeDocument/2006/relationships/hyperlink" Target="http://w3.cost.eu/index.php?id=146" TargetMode="External"/><Relationship Id="rId15" Type="http://schemas.openxmlformats.org/officeDocument/2006/relationships/image" Target="../media/image5.jpeg"/><Relationship Id="rId10" Type="http://schemas.openxmlformats.org/officeDocument/2006/relationships/hyperlink" Target="http://w3.cost.eu/index.php?id=275" TargetMode="External"/><Relationship Id="rId19" Type="http://schemas.openxmlformats.org/officeDocument/2006/relationships/image" Target="../media/image9.jpeg"/><Relationship Id="rId4" Type="http://schemas.openxmlformats.org/officeDocument/2006/relationships/hyperlink" Target="http://w3.cost.eu/index.php?id=267" TargetMode="External"/><Relationship Id="rId9" Type="http://schemas.openxmlformats.org/officeDocument/2006/relationships/hyperlink" Target="http://w3.cost.eu/index.php?id=31" TargetMode="External"/><Relationship Id="rId14" Type="http://schemas.openxmlformats.org/officeDocument/2006/relationships/image" Target="../media/image4.jpeg"/><Relationship Id="rId22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3.cost.eu/index.php?id=31" TargetMode="External"/><Relationship Id="rId13" Type="http://schemas.openxmlformats.org/officeDocument/2006/relationships/image" Target="../media/image5.jpeg"/><Relationship Id="rId18" Type="http://schemas.openxmlformats.org/officeDocument/2006/relationships/image" Target="../media/image10.jpeg"/><Relationship Id="rId3" Type="http://schemas.openxmlformats.org/officeDocument/2006/relationships/hyperlink" Target="http://w3.cost.eu/index.php?id=267" TargetMode="External"/><Relationship Id="rId21" Type="http://schemas.openxmlformats.org/officeDocument/2006/relationships/image" Target="../media/image3.jpeg"/><Relationship Id="rId7" Type="http://schemas.openxmlformats.org/officeDocument/2006/relationships/hyperlink" Target="http://w3.cost.eu/index.php?id=269" TargetMode="External"/><Relationship Id="rId12" Type="http://schemas.openxmlformats.org/officeDocument/2006/relationships/image" Target="../media/image4.jpeg"/><Relationship Id="rId17" Type="http://schemas.openxmlformats.org/officeDocument/2006/relationships/image" Target="../media/image9.jpeg"/><Relationship Id="rId2" Type="http://schemas.openxmlformats.org/officeDocument/2006/relationships/hyperlink" Target="http://w3.cost.eu/index.php?id=271" TargetMode="External"/><Relationship Id="rId16" Type="http://schemas.openxmlformats.org/officeDocument/2006/relationships/image" Target="../media/image8.jpeg"/><Relationship Id="rId20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3.cost.eu/index.php?id=268" TargetMode="External"/><Relationship Id="rId11" Type="http://schemas.openxmlformats.org/officeDocument/2006/relationships/hyperlink" Target="http://w3.cost.eu/index.php?id=0" TargetMode="External"/><Relationship Id="rId5" Type="http://schemas.openxmlformats.org/officeDocument/2006/relationships/hyperlink" Target="http://w3.cost.eu/index.php?id=270" TargetMode="External"/><Relationship Id="rId15" Type="http://schemas.openxmlformats.org/officeDocument/2006/relationships/image" Target="../media/image7.jpeg"/><Relationship Id="rId10" Type="http://schemas.openxmlformats.org/officeDocument/2006/relationships/hyperlink" Target="http://w3.cost.eu/index.php?id=274" TargetMode="External"/><Relationship Id="rId19" Type="http://schemas.openxmlformats.org/officeDocument/2006/relationships/image" Target="../media/image11.jpeg"/><Relationship Id="rId4" Type="http://schemas.openxmlformats.org/officeDocument/2006/relationships/hyperlink" Target="http://w3.cost.eu/index.php?id=146" TargetMode="External"/><Relationship Id="rId9" Type="http://schemas.openxmlformats.org/officeDocument/2006/relationships/hyperlink" Target="http://w3.cost.eu/index.php?id=275" TargetMode="External"/><Relationship Id="rId14" Type="http://schemas.openxmlformats.org/officeDocument/2006/relationships/image" Target="../media/image6.jpeg"/><Relationship Id="rId2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National procedures and evaluation </a:t>
            </a:r>
            <a:r>
              <a:rPr lang="cs-CZ" sz="3600" b="1" dirty="0" smtClean="0">
                <a:solidFill>
                  <a:schemeClr val="tx2"/>
                </a:solidFill>
              </a:rPr>
              <a:t/>
            </a:r>
            <a:br>
              <a:rPr lang="cs-CZ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of national participation in COST Actions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chemeClr val="bg1">
                    <a:lumMod val="50000"/>
                  </a:schemeClr>
                </a:solidFill>
              </a:rPr>
              <a:t>Josef Janda</a:t>
            </a:r>
          </a:p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COST National Coordinator</a:t>
            </a:r>
          </a:p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Ministry of Education Youth and Sports</a:t>
            </a:r>
            <a:endParaRPr lang="en-US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5656-BE45-433A-9AB9-5B1479E2FCDC}" type="datetime1">
              <a:rPr lang="en-GB" smtClean="0"/>
              <a:t>06/02/2018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</a:t>
            </a:r>
            <a:r>
              <a:rPr lang="cs-CZ" dirty="0" smtClean="0"/>
              <a:t>16 </a:t>
            </a:r>
            <a:r>
              <a:rPr lang="cs-CZ" dirty="0" err="1" smtClean="0"/>
              <a:t>February</a:t>
            </a:r>
            <a:r>
              <a:rPr lang="en-US" dirty="0" smtClean="0"/>
              <a:t> 201</a:t>
            </a:r>
            <a:r>
              <a:rPr lang="cs-CZ" dirty="0" smtClean="0"/>
              <a:t>8</a:t>
            </a:r>
            <a:r>
              <a:rPr lang="en-US" dirty="0" smtClean="0"/>
              <a:t>, </a:t>
            </a:r>
            <a:r>
              <a:rPr lang="en-US" dirty="0" smtClean="0"/>
              <a:t>Prague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</a:t>
            </a:fld>
            <a:endParaRPr lang="cs-CZ"/>
          </a:p>
        </p:txBody>
      </p:sp>
      <p:pic>
        <p:nvPicPr>
          <p:cNvPr id="8" name="Imag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6" r="65826" b="18490"/>
          <a:stretch/>
        </p:blipFill>
        <p:spPr bwMode="auto">
          <a:xfrm>
            <a:off x="539552" y="548680"/>
            <a:ext cx="2160239" cy="8641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5867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10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délník 6"/>
          <p:cNvSpPr/>
          <p:nvPr/>
        </p:nvSpPr>
        <p:spPr>
          <a:xfrm>
            <a:off x="539552" y="1268760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Participation in COST Action networking activities by Czech researchers, engineers and scholars 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8" name="Chart 6"/>
          <p:cNvGraphicFramePr/>
          <p:nvPr>
            <p:extLst>
              <p:ext uri="{D42A27DB-BD31-4B8C-83A1-F6EECF244321}">
                <p14:modId xmlns:p14="http://schemas.microsoft.com/office/powerpoint/2010/main" val="199181876"/>
              </p:ext>
            </p:extLst>
          </p:nvPr>
        </p:nvGraphicFramePr>
        <p:xfrm>
          <a:off x="611560" y="2420888"/>
          <a:ext cx="784887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80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11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395536" y="134076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COST offers Early Career Investigators from Czech Republic an opportunity to increase their visibility and connect to Pan-European research networks – COST Actions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615698868"/>
              </p:ext>
            </p:extLst>
          </p:nvPr>
        </p:nvGraphicFramePr>
        <p:xfrm>
          <a:off x="899592" y="2564904"/>
          <a:ext cx="712879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762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12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395536" y="126876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Czech research and innovation system benefits more and more from COST Actions’ budget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7" name="Chart 8"/>
          <p:cNvGraphicFramePr/>
          <p:nvPr>
            <p:extLst>
              <p:ext uri="{D42A27DB-BD31-4B8C-83A1-F6EECF244321}">
                <p14:modId xmlns:p14="http://schemas.microsoft.com/office/powerpoint/2010/main" val="47130099"/>
              </p:ext>
            </p:extLst>
          </p:nvPr>
        </p:nvGraphicFramePr>
        <p:xfrm>
          <a:off x="539552" y="2146617"/>
          <a:ext cx="7920880" cy="3442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10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13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92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611560" y="126876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Czech researchers establish more and more collaborative links via an increased participation in Short Term Scientific Missions (STSMs) and training schools organised through COST Actions  </a:t>
            </a:r>
            <a:endParaRPr lang="cs-CZ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2"/>
                </a:solidFill>
              </a:rPr>
              <a:t> 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7" name="Chart 9"/>
          <p:cNvGraphicFramePr/>
          <p:nvPr>
            <p:extLst>
              <p:ext uri="{D42A27DB-BD31-4B8C-83A1-F6EECF244321}">
                <p14:modId xmlns:p14="http://schemas.microsoft.com/office/powerpoint/2010/main" val="3508473156"/>
              </p:ext>
            </p:extLst>
          </p:nvPr>
        </p:nvGraphicFramePr>
        <p:xfrm>
          <a:off x="611560" y="2564904"/>
          <a:ext cx="792088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70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14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539552" y="1196752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Czech institutions gain increasing visibility thanks to meetings, Training Schools and STSMs being hosted in their premises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7" name="Chart 10"/>
          <p:cNvGraphicFramePr/>
          <p:nvPr>
            <p:extLst>
              <p:ext uri="{D42A27DB-BD31-4B8C-83A1-F6EECF244321}">
                <p14:modId xmlns:p14="http://schemas.microsoft.com/office/powerpoint/2010/main" val="3912240542"/>
              </p:ext>
            </p:extLst>
          </p:nvPr>
        </p:nvGraphicFramePr>
        <p:xfrm>
          <a:off x="539552" y="2204864"/>
          <a:ext cx="7992888" cy="338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999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15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755576" y="1268760"/>
            <a:ext cx="6088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Czech participation in COST Action proposals  </a:t>
            </a:r>
            <a:endParaRPr lang="cs-CZ" dirty="0">
              <a:solidFill>
                <a:schemeClr val="tx2"/>
              </a:solidFill>
            </a:endParaRPr>
          </a:p>
        </p:txBody>
      </p:sp>
      <p:graphicFrame>
        <p:nvGraphicFramePr>
          <p:cNvPr id="7" name="Chart 11"/>
          <p:cNvGraphicFramePr/>
          <p:nvPr>
            <p:extLst>
              <p:ext uri="{D42A27DB-BD31-4B8C-83A1-F6EECF244321}">
                <p14:modId xmlns:p14="http://schemas.microsoft.com/office/powerpoint/2010/main" val="4027737138"/>
              </p:ext>
            </p:extLst>
          </p:nvPr>
        </p:nvGraphicFramePr>
        <p:xfrm>
          <a:off x="539552" y="2057400"/>
          <a:ext cx="7848871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74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COST Info Day, 6 November 2015, Prague</a:t>
            </a:r>
            <a:endParaRPr lang="cs-CZ" dirty="0">
              <a:latin typeface="+mn-lt"/>
            </a:endParaRPr>
          </a:p>
          <a:p>
            <a:pPr eaLnBrk="1" hangingPunct="1"/>
            <a:endParaRPr lang="cs-CZ" altLang="cs-CZ" dirty="0" smtClean="0"/>
          </a:p>
        </p:txBody>
      </p:sp>
      <p:sp>
        <p:nvSpPr>
          <p:cNvPr id="1126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2CF192-55D4-456D-B1DA-8FDEFA193283}" type="slidenum">
              <a:rPr lang="cs-CZ" altLang="cs-CZ" smtClean="0">
                <a:latin typeface="+mn-lt"/>
              </a:rPr>
              <a:pPr eaLnBrk="1" hangingPunct="1"/>
              <a:t>16</a:t>
            </a:fld>
            <a:endParaRPr lang="cs-CZ" altLang="cs-CZ" smtClean="0">
              <a:latin typeface="+mn-lt"/>
            </a:endParaRPr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790575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COST Actions - Czech Presidency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</a:t>
            </a:r>
            <a:b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cs-CZ" sz="24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    </a:t>
            </a: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CMST COST Action D39  -  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Metal</a:t>
            </a:r>
            <a:r>
              <a:rPr lang="cs-CZ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o-Drug Design and Action </a:t>
            </a:r>
            <a:r>
              <a:rPr lang="en-US" sz="1000" b="1" dirty="0" smtClean="0">
                <a:solidFill>
                  <a:srgbClr val="002060"/>
                </a:solidFill>
                <a:latin typeface="Calibri" pitchFamily="34" charset="0"/>
              </a:rPr>
              <a:t> development  of new classes of </a:t>
            </a:r>
            <a:r>
              <a:rPr lang="en-US" sz="1000" b="1" dirty="0" err="1" smtClean="0">
                <a:solidFill>
                  <a:srgbClr val="002060"/>
                </a:solidFill>
                <a:latin typeface="Calibri" pitchFamily="34" charset="0"/>
              </a:rPr>
              <a:t>metallo</a:t>
            </a:r>
            <a:r>
              <a:rPr lang="en-US" sz="1000" b="1" dirty="0" smtClean="0">
                <a:solidFill>
                  <a:srgbClr val="002060"/>
                </a:solidFill>
                <a:latin typeface="Calibri" pitchFamily="34" charset="0"/>
              </a:rPr>
              <a:t>-drugs </a:t>
            </a: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sz="1000" b="1" dirty="0" smtClean="0">
                <a:solidFill>
                  <a:srgbClr val="002060"/>
                </a:solidFill>
                <a:latin typeface="Calibri" pitchFamily="34" charset="0"/>
              </a:rPr>
              <a:t>in combination with modern genomic research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0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000" b="1" i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</a:t>
            </a: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CMST COST Action  TD1208 – 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Electrical discharges with liquids for future applications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dirty="0" smtClean="0"/>
              <a:t>                                            Plasma-liquid interactions represent a great opportunity for developing novel chemistries and related technologies.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dirty="0" smtClean="0"/>
              <a:t>                                             New applications will be identified with direct benefits to the European industrial sector</a:t>
            </a:r>
            <a:endParaRPr lang="en-US" sz="1000" b="1" i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1000" b="1" i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</a:t>
            </a:r>
            <a:endParaRPr lang="cs-CZ" sz="1000" b="1" i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1000" b="1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1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</a:t>
            </a: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MPNS COST Action 527  -  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Plasma polymers and related materials                                     </a:t>
            </a:r>
            <a:r>
              <a:rPr lang="en-US" sz="1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                                                      preparation of infection free biomaterials with environmental friendly technology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       MPNS COST Action MP0602  -  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Advanced Solder Materials for High Temperature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Application  (HISOLD</a:t>
            </a:r>
            <a:r>
              <a:rPr lang="en-US" sz="16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US" sz="1000" dirty="0" smtClean="0">
                <a:solidFill>
                  <a:srgbClr val="002060"/>
                </a:solidFill>
                <a:latin typeface="Calibri" pitchFamily="34" charset="0"/>
              </a:rPr>
              <a:t>the investigation of </a:t>
            </a:r>
            <a:r>
              <a:rPr lang="en-US" sz="1000" dirty="0" err="1" smtClean="0">
                <a:solidFill>
                  <a:srgbClr val="002060"/>
                </a:solidFill>
                <a:latin typeface="Calibri" pitchFamily="34" charset="0"/>
              </a:rPr>
              <a:t>Pb</a:t>
            </a:r>
            <a:r>
              <a:rPr lang="en-US" sz="1000" dirty="0" smtClean="0">
                <a:solidFill>
                  <a:srgbClr val="002060"/>
                </a:solidFill>
                <a:latin typeface="Calibri" pitchFamily="34" charset="0"/>
              </a:rPr>
              <a:t>-free replacements for high-</a:t>
            </a:r>
            <a:r>
              <a:rPr lang="en-US" sz="1000" dirty="0" err="1" smtClean="0">
                <a:solidFill>
                  <a:srgbClr val="002060"/>
                </a:solidFill>
                <a:latin typeface="Calibri" pitchFamily="34" charset="0"/>
              </a:rPr>
              <a:t>Pb</a:t>
            </a:r>
            <a:r>
              <a:rPr lang="en-US" sz="1000" dirty="0" smtClean="0">
                <a:solidFill>
                  <a:srgbClr val="002060"/>
                </a:solidFill>
                <a:latin typeface="Calibri" pitchFamily="34" charset="0"/>
              </a:rPr>
              <a:t> solders</a:t>
            </a:r>
            <a:r>
              <a:rPr lang="en-US" sz="1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TUD COST Action TU0904  -  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Integrated Fire Engineering and Response (IFER) </a:t>
            </a:r>
            <a:r>
              <a:rPr lang="en-US" sz="1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fire safety design methods to practitioners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b="1" dirty="0" smtClean="0"/>
          </a:p>
        </p:txBody>
      </p:sp>
      <p:pic>
        <p:nvPicPr>
          <p:cNvPr id="11271" name="Picture 10" descr="CMST-icon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20" y="1340768"/>
            <a:ext cx="7429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2" descr="MPNS-icon">
            <a:hlinkClick r:id="rId4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72" y="3258352"/>
            <a:ext cx="7429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1" descr="TUD-icon">
            <a:hlinkClick r:id="rId6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72" y="4725144"/>
            <a:ext cx="7429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79" descr="C:\Documents and Settings\jandaj\Dokumenty\Obrázky\TDP-icon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33" y="2420888"/>
            <a:ext cx="7429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ázek 10" descr="C:\Users\JandaJ\Desktop\logo_cost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5" y="404664"/>
            <a:ext cx="1856105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658533" y="6339704"/>
            <a:ext cx="16730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fld id="{AABAD5FA-BA71-4308-B84E-F8691301125E}" type="datetime1">
              <a:rPr lang="en-GB" sz="1200">
                <a:solidFill>
                  <a:prstClr val="black"/>
                </a:solidFill>
              </a:rPr>
              <a:pPr marL="342900" lvl="0" indent="-342900">
                <a:spcBef>
                  <a:spcPct val="20000"/>
                </a:spcBef>
                <a:defRPr/>
              </a:pPr>
              <a:t>06/02/2018</a:t>
            </a:fld>
            <a:endParaRPr lang="cs-CZ" sz="12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27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</a:t>
            </a:r>
            <a:r>
              <a:rPr lang="cs-CZ" dirty="0" smtClean="0"/>
              <a:t>1</a:t>
            </a:r>
            <a:r>
              <a:rPr lang="en-US" dirty="0" smtClean="0"/>
              <a:t>6 </a:t>
            </a:r>
            <a:r>
              <a:rPr lang="cs-CZ" dirty="0" err="1" smtClean="0"/>
              <a:t>February</a:t>
            </a:r>
            <a:r>
              <a:rPr lang="en-US" dirty="0" smtClean="0"/>
              <a:t> 201</a:t>
            </a:r>
            <a:r>
              <a:rPr lang="cs-CZ" dirty="0" smtClean="0"/>
              <a:t>8</a:t>
            </a:r>
            <a:r>
              <a:rPr lang="en-US" dirty="0" smtClean="0"/>
              <a:t>, </a:t>
            </a:r>
            <a:r>
              <a:rPr lang="en-US" dirty="0" smtClean="0"/>
              <a:t>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2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11560" y="2136339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COST national procedures - How to join COST Action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cs-CZ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cs-CZ" b="1" dirty="0">
              <a:solidFill>
                <a:schemeClr val="tx2"/>
              </a:solidFill>
            </a:endParaRPr>
          </a:p>
          <a:p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Scientists must submit project proposal to COST national coordinator at the Ministry of Education Youth and Sports (MEYS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lvl="0"/>
            <a:endParaRPr lang="cs-CZ" dirty="0" smtClean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Project </a:t>
            </a:r>
            <a:r>
              <a:rPr lang="en-US" dirty="0">
                <a:solidFill>
                  <a:schemeClr val="tx2"/>
                </a:solidFill>
              </a:rPr>
              <a:t>must be in line with the objectives of the COST Action, represents the added value of this Action and approved by the chair of the </a:t>
            </a:r>
            <a:r>
              <a:rPr lang="en-US" dirty="0" smtClean="0">
                <a:solidFill>
                  <a:schemeClr val="tx2"/>
                </a:solidFill>
              </a:rPr>
              <a:t>Action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8" name="Imag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6" r="65826" b="18490"/>
          <a:stretch/>
        </p:blipFill>
        <p:spPr bwMode="auto">
          <a:xfrm>
            <a:off x="539552" y="692696"/>
            <a:ext cx="2160239" cy="72017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8877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</a:t>
            </a:r>
            <a:r>
              <a:rPr lang="cs-CZ" dirty="0" smtClean="0"/>
              <a:t> </a:t>
            </a:r>
            <a:r>
              <a:rPr lang="en-US" dirty="0" smtClean="0"/>
              <a:t>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3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899592" y="1859340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Structure of the project proposal</a:t>
            </a:r>
            <a:r>
              <a:rPr lang="en-US" b="1" dirty="0" smtClean="0">
                <a:solidFill>
                  <a:schemeClr val="tx2"/>
                </a:solidFill>
              </a:rPr>
              <a:t>:</a:t>
            </a:r>
            <a:endParaRPr lang="cs-CZ" b="1" dirty="0" smtClean="0">
              <a:solidFill>
                <a:schemeClr val="tx2"/>
              </a:solidFill>
            </a:endParaRPr>
          </a:p>
          <a:p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existing or planned work in the field of the Action( description how current or planed research will contribute to the scheme of the action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introduction of project proposer </a:t>
            </a:r>
            <a:r>
              <a:rPr lang="en-US" dirty="0" smtClean="0">
                <a:solidFill>
                  <a:schemeClr val="tx2"/>
                </a:solidFill>
              </a:rPr>
              <a:t>organization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introduction of the project proposer and his/her </a:t>
            </a:r>
            <a:r>
              <a:rPr lang="en-US" dirty="0" smtClean="0">
                <a:solidFill>
                  <a:schemeClr val="tx2"/>
                </a:solidFill>
              </a:rPr>
              <a:t>team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anticipated results and methods of disseminations of </a:t>
            </a:r>
            <a:r>
              <a:rPr lang="en-US" dirty="0" smtClean="0">
                <a:solidFill>
                  <a:schemeClr val="tx2"/>
                </a:solidFill>
              </a:rPr>
              <a:t>solutions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2"/>
                </a:solidFill>
              </a:rPr>
              <a:t>r</a:t>
            </a:r>
            <a:r>
              <a:rPr lang="en-US" dirty="0" smtClean="0">
                <a:solidFill>
                  <a:schemeClr val="tx2"/>
                </a:solidFill>
              </a:rPr>
              <a:t>e</a:t>
            </a:r>
            <a:r>
              <a:rPr lang="cs-CZ" dirty="0" smtClean="0">
                <a:solidFill>
                  <a:schemeClr val="tx2"/>
                </a:solidFill>
              </a:rPr>
              <a:t>f</a:t>
            </a:r>
            <a:r>
              <a:rPr lang="en-US" dirty="0" err="1" smtClean="0">
                <a:solidFill>
                  <a:schemeClr val="tx2"/>
                </a:solidFill>
              </a:rPr>
              <a:t>ferences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331640" y="1196752"/>
            <a:ext cx="5526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COST national procedures - How to join COST Action?</a:t>
            </a:r>
            <a:endParaRPr lang="cs-CZ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Imag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6" r="65826" b="18490"/>
          <a:stretch/>
        </p:blipFill>
        <p:spPr bwMode="auto">
          <a:xfrm>
            <a:off x="539552" y="393062"/>
            <a:ext cx="2160239" cy="7316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6952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4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772816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endParaRPr lang="cs-CZ" dirty="0" smtClean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After </a:t>
            </a:r>
            <a:r>
              <a:rPr lang="en-US" dirty="0">
                <a:solidFill>
                  <a:schemeClr val="tx2"/>
                </a:solidFill>
              </a:rPr>
              <a:t>acceptance of the project at Ministry follows the nomination of the proposer to the management </a:t>
            </a:r>
            <a:r>
              <a:rPr lang="en-US" dirty="0" smtClean="0">
                <a:solidFill>
                  <a:schemeClr val="tx2"/>
                </a:solidFill>
              </a:rPr>
              <a:t>committee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The 2 members should not be from the same institution.  One position for member from academia sector, second position for member from university or SME (where possible and appropriate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cs-CZ" dirty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Quality of the project is on the first place.  The aim is to fill the places with the most appropriate people based on scientific </a:t>
            </a:r>
            <a:r>
              <a:rPr lang="en-US" dirty="0" smtClean="0">
                <a:solidFill>
                  <a:schemeClr val="tx2"/>
                </a:solidFill>
              </a:rPr>
              <a:t>excellence</a:t>
            </a:r>
            <a:endParaRPr lang="cs-CZ" dirty="0" smtClean="0">
              <a:solidFill>
                <a:schemeClr val="tx2"/>
              </a:solidFill>
            </a:endParaRPr>
          </a:p>
          <a:p>
            <a:pPr lvl="0"/>
            <a:endParaRPr lang="cs-CZ" dirty="0" smtClean="0">
              <a:solidFill>
                <a:schemeClr val="tx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Important is also representation of young talented researchers in the team and geographical aspect. Where possible the 2 should be gender </a:t>
            </a:r>
            <a:r>
              <a:rPr lang="en-US" dirty="0" smtClean="0">
                <a:solidFill>
                  <a:schemeClr val="tx2"/>
                </a:solidFill>
              </a:rPr>
              <a:t>balanced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971600" y="1412777"/>
            <a:ext cx="58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COST national procedures - How to join COST Action?</a:t>
            </a:r>
            <a:endParaRPr lang="cs-CZ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Image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6" r="65826" b="18490"/>
          <a:stretch/>
        </p:blipFill>
        <p:spPr bwMode="auto">
          <a:xfrm>
            <a:off x="539552" y="332657"/>
            <a:ext cx="2160239" cy="9361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8606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5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043608" y="2420888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chemeClr val="tx2"/>
                </a:solidFill>
              </a:rPr>
              <a:t>After fulfilling above mentioned criteria scientist can take part in the public competition announced by MEYES and ask for state support for solution project.</a:t>
            </a:r>
            <a:endParaRPr lang="cs-CZ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Instruction how to join COST can be seen on this website: </a:t>
            </a:r>
            <a:r>
              <a:rPr lang="en-US" u="sng" dirty="0">
                <a:hlinkClick r:id="rId2"/>
              </a:rPr>
              <a:t>http://www.msmt.cz/vyzkum-a-vyvoj/cost-evropska-spoluprace-ve-vedeckem-a-technickem-vyzkumu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259632" y="1412777"/>
            <a:ext cx="5598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COST national procedures - How to join COST Action?</a:t>
            </a:r>
            <a:endParaRPr lang="cs-CZ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Image 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6" r="65826" b="18490"/>
          <a:stretch/>
        </p:blipFill>
        <p:spPr bwMode="auto">
          <a:xfrm>
            <a:off x="539552" y="620688"/>
            <a:ext cx="2160239" cy="72008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8265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6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717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16221"/>
              </p:ext>
            </p:extLst>
          </p:nvPr>
        </p:nvGraphicFramePr>
        <p:xfrm>
          <a:off x="457200" y="2377281"/>
          <a:ext cx="8229600" cy="230124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0">
                <a:tc>
                  <a:txBody>
                    <a:bodyPr/>
                    <a:lstStyle/>
                    <a:p>
                      <a:pPr algn="l"/>
                      <a:endParaRPr lang="cs-CZ" dirty="0">
                        <a:effectLst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BMBS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  <a:t>FA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  <a:t>FPS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  <a:t>MPNS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  <a:t>CMST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  <a:t>ESSEM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  <a:t>ICT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  <a:t>TUD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  <a:t>ISCH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2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12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2"/>
                        </a:rPr>
                        <a:t>TN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Tot.</a:t>
                      </a: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>
                          <a:effectLst/>
                        </a:rPr>
                        <a:t>New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/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Stand</a:t>
                      </a:r>
                      <a:r>
                        <a:rPr lang="cs-CZ" sz="1400" b="1" dirty="0">
                          <a:effectLst/>
                        </a:rPr>
                        <a:t> By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/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Running</a:t>
                      </a:r>
                      <a:endParaRPr lang="cs-CZ" sz="1400" b="1" dirty="0"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35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26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34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295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Complete</a:t>
                      </a:r>
                      <a:endParaRPr lang="cs-CZ" sz="1400" b="1" dirty="0"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65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127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99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114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137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108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70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867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Tot</a:t>
                      </a:r>
                      <a:r>
                        <a:rPr lang="cs-CZ" sz="1400" b="1" dirty="0">
                          <a:effectLst/>
                        </a:rPr>
                        <a:t>.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102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162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103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133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99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145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168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135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111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1162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073" name="Picture 1" descr="Biomedicine and Molecular Bioscience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53512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Food and Agricultur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523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Forests, their Products and Service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523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aterials, Physical and Nanosciences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2523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hemistry and Molecular Sciences and Technologies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2523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Earth System Science and  Environmental Management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2667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Information and Communication Technologie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22342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Transport and Urban Development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22342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Individuals, Societies, Cultures and Health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22342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Targeted Networks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22342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/>
          <p:cNvSpPr/>
          <p:nvPr/>
        </p:nvSpPr>
        <p:spPr>
          <a:xfrm>
            <a:off x="2996910" y="1268760"/>
            <a:ext cx="4229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Participation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in COST 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Actions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all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countries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672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COST Info Day, 6th November 2015, Prague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4335" y="6381328"/>
            <a:ext cx="2133600" cy="365125"/>
          </a:xfrm>
        </p:spPr>
        <p:txBody>
          <a:bodyPr/>
          <a:lstStyle/>
          <a:p>
            <a:fld id="{DA34E01E-4531-4F57-9F3E-12C9649B0FD6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318034"/>
              </p:ext>
            </p:extLst>
          </p:nvPr>
        </p:nvGraphicFramePr>
        <p:xfrm>
          <a:off x="467544" y="1844825"/>
          <a:ext cx="8229600" cy="3636404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723700">
                <a:tc>
                  <a:txBody>
                    <a:bodyPr/>
                    <a:lstStyle/>
                    <a:p>
                      <a:pPr algn="l"/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/>
                      </a:r>
                      <a:b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</a:br>
                      <a: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>BMBS</a:t>
                      </a:r>
                      <a:endParaRPr lang="cs-CZ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/>
                      </a:r>
                      <a:b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</a:br>
                      <a:r>
                        <a:rPr lang="cs-CZ" dirty="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FA</a:t>
                      </a:r>
                      <a:endParaRPr lang="cs-CZ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4"/>
                        </a:rPr>
                        <a:t>FPS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5"/>
                        </a:rPr>
                        <a:t>MPNS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6"/>
                        </a:rPr>
                        <a:t>CMST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7"/>
                        </a:rPr>
                        <a:t>ESSEM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8"/>
                        </a:rPr>
                        <a:t>ICT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9"/>
                        </a:rPr>
                        <a:t>TUD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0"/>
                        </a:rPr>
                        <a:t>ISCH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  <a:t/>
                      </a:r>
                      <a:b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</a:br>
                      <a:r>
                        <a:rPr lang="cs-CZ">
                          <a:solidFill>
                            <a:srgbClr val="000000"/>
                          </a:solidFill>
                          <a:effectLst/>
                          <a:hlinkClick r:id="rId11"/>
                        </a:rPr>
                        <a:t>TN</a:t>
                      </a:r>
                      <a:endParaRPr lang="cs-CZ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Tot.</a:t>
                      </a:r>
                    </a:p>
                  </a:txBody>
                  <a:tcPr marL="19050" marR="19050" marT="19050" marB="190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5347"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effectLst/>
                        </a:rPr>
                        <a:t>New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/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69461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Stand</a:t>
                      </a:r>
                      <a:r>
                        <a:rPr lang="cs-CZ" sz="1400" b="1" dirty="0">
                          <a:effectLst/>
                        </a:rPr>
                        <a:t> By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/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723700"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err="1">
                          <a:effectLst/>
                        </a:rPr>
                        <a:t>Running</a:t>
                      </a:r>
                      <a:endParaRPr lang="cs-CZ" sz="1400" b="1" dirty="0"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20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26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19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23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218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72370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Complete</a:t>
                      </a:r>
                      <a:endParaRPr lang="cs-CZ" sz="12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42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82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67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56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52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49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30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0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457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</a:tr>
              <a:tr h="385347"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effectLst/>
                        </a:rPr>
                        <a:t>Tot.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62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111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58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97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83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68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71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69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53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>3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FF0000"/>
                          </a:solidFill>
                          <a:effectLst/>
                        </a:rPr>
                        <a:t>675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7" name="Picture 3" descr="http://w3.cost.eu/images/domain_icons/2.jpg">
            <a:hlinkClick r:id="rId3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368" y="17008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3.cost.eu/images/domain_icons/3.jpg">
            <a:hlinkClick r:id="rId4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187" y="1726900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3.cost.eu/images/domain_icons/4.jpg">
            <a:hlinkClick r:id="rId5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7008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3.cost.eu/images/domain_icons/5.jpg">
            <a:hlinkClick r:id="rId6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554" y="1689075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w3.cost.eu/images/domain_icons/6.jpg">
            <a:hlinkClick r:id="rId7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038" y="1677342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3.cost.eu/images/domain_icons/7.jpg">
            <a:hlinkClick r:id="rId8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90746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3.cost.eu/images/domain_icons/8.jpg">
            <a:hlinkClick r:id="rId9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008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3.cost.eu/images/domain_icons/9.jpg">
            <a:hlinkClick r:id="rId10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419" y="1671484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w3.cost.eu/images/domain_icons/11.jpg">
            <a:hlinkClick r:id="rId11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175" y="1659751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3.cost.eu/images/domain_icons/1.jpg">
            <a:hlinkClick r:id="rId2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350" y="1700808"/>
            <a:ext cx="4762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délník 5"/>
          <p:cNvSpPr/>
          <p:nvPr/>
        </p:nvSpPr>
        <p:spPr>
          <a:xfrm flipH="1">
            <a:off x="2902312" y="980729"/>
            <a:ext cx="5486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Participation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in COST 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Actions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Czech Republic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Obrázek 16" descr="C:\Users\JandaJ\Desktop\logo_cost.png"/>
          <p:cNvPicPr/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64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8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92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délník 5"/>
          <p:cNvSpPr/>
          <p:nvPr/>
        </p:nvSpPr>
        <p:spPr>
          <a:xfrm>
            <a:off x="683568" y="1556792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b="1" dirty="0" smtClean="0">
              <a:solidFill>
                <a:schemeClr val="tx2"/>
              </a:solidFill>
            </a:endParaRPr>
          </a:p>
          <a:p>
            <a:pPr algn="ctr"/>
            <a:r>
              <a:rPr lang="cs-CZ" b="1" dirty="0" err="1" smtClean="0">
                <a:solidFill>
                  <a:schemeClr val="tx2"/>
                </a:solidFill>
              </a:rPr>
              <a:t>Benefits</a:t>
            </a: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err="1" smtClean="0">
                <a:solidFill>
                  <a:schemeClr val="tx2"/>
                </a:solidFill>
              </a:rPr>
              <a:t>of</a:t>
            </a:r>
            <a:r>
              <a:rPr lang="en-GB" b="1" dirty="0" smtClean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tx2"/>
                </a:solidFill>
              </a:rPr>
              <a:t>Czech researchers and Czech research and innovation system </a:t>
            </a:r>
            <a:r>
              <a:rPr lang="en-GB" b="1" dirty="0" smtClean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tx2"/>
                </a:solidFill>
              </a:rPr>
              <a:t>from participation in </a:t>
            </a:r>
            <a:r>
              <a:rPr lang="en-GB" b="1" dirty="0" smtClean="0">
                <a:solidFill>
                  <a:schemeClr val="tx2"/>
                </a:solidFill>
              </a:rPr>
              <a:t>COST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49192" y="2967335"/>
            <a:ext cx="7539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 of presentation was prepared from the report of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Monica Dietl Director of COST Association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35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D5FA-BA71-4308-B84E-F8691301125E}" type="datetime1">
              <a:rPr lang="en-GB" smtClean="0"/>
              <a:t>06/02/2018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COST Info Day, 6 November 2015, Prague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E01E-4531-4F57-9F3E-12C9649B0FD6}" type="slidenum">
              <a:rPr lang="cs-CZ" smtClean="0"/>
              <a:t>9</a:t>
            </a:fld>
            <a:endParaRPr lang="cs-CZ"/>
          </a:p>
        </p:txBody>
      </p:sp>
      <p:pic>
        <p:nvPicPr>
          <p:cNvPr id="5" name="Obrázek 4" descr="C:\Users\JandaJ\Desktop\logo_cos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1856105" cy="542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Chart 5"/>
          <p:cNvGraphicFramePr/>
          <p:nvPr>
            <p:extLst>
              <p:ext uri="{D42A27DB-BD31-4B8C-83A1-F6EECF244321}">
                <p14:modId xmlns:p14="http://schemas.microsoft.com/office/powerpoint/2010/main" val="1479946406"/>
              </p:ext>
            </p:extLst>
          </p:nvPr>
        </p:nvGraphicFramePr>
        <p:xfrm>
          <a:off x="683568" y="2276872"/>
          <a:ext cx="756084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Obdélník 11"/>
          <p:cNvSpPr/>
          <p:nvPr/>
        </p:nvSpPr>
        <p:spPr>
          <a:xfrm>
            <a:off x="2267744" y="1340768"/>
            <a:ext cx="37795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Participation in COST Actions</a:t>
            </a: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99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970</Words>
  <Application>Microsoft Office PowerPoint</Application>
  <PresentationFormat>Předvádění na obrazovce (4:3)</PresentationFormat>
  <Paragraphs>271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Motiv systému Office</vt:lpstr>
      <vt:lpstr>National procedures and evaluation  of national participation in COST Actions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COST Actions - Czech Presidency                         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Janda Josef</dc:creator>
  <cp:lastModifiedBy>Janda Josef</cp:lastModifiedBy>
  <cp:revision>27</cp:revision>
  <dcterms:created xsi:type="dcterms:W3CDTF">2015-10-14T07:13:50Z</dcterms:created>
  <dcterms:modified xsi:type="dcterms:W3CDTF">2018-02-06T17:00:07Z</dcterms:modified>
</cp:coreProperties>
</file>