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9" r:id="rId3"/>
    <p:sldId id="261" r:id="rId4"/>
    <p:sldId id="292" r:id="rId5"/>
    <p:sldId id="285" r:id="rId6"/>
    <p:sldId id="287" r:id="rId7"/>
    <p:sldId id="288" r:id="rId8"/>
    <p:sldId id="283" r:id="rId9"/>
    <p:sldId id="286" r:id="rId10"/>
    <p:sldId id="289" r:id="rId11"/>
    <p:sldId id="290" r:id="rId12"/>
    <p:sldId id="293" r:id="rId13"/>
  </p:sldIdLst>
  <p:sldSz cx="9144000" cy="6858000" type="screen4x3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8A78"/>
    <a:srgbClr val="F58F7B"/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235A5-0842-4685-BA58-471FB9CB41EE}" type="datetimeFigureOut">
              <a:rPr lang="cs-CZ" smtClean="0"/>
              <a:t>26.3.2018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142AC4-78B7-4DFC-B2AE-D7891051C7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3081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25.3.2018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25.3.2018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25.3.2018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25.3.2018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25.3.2018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25.3.2018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25.3.2018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25.3.2018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25.3.2018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25.3.2018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3284984"/>
            <a:ext cx="5832648" cy="266429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Analýza implementace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společného vzdělávání</a:t>
            </a:r>
            <a:br>
              <a:rPr lang="pl-PL" b="1" dirty="0" smtClean="0">
                <a:latin typeface="+mn-lt"/>
              </a:rPr>
            </a:br>
            <a:r>
              <a:rPr lang="pl-PL" sz="4000" b="1" dirty="0" smtClean="0">
                <a:latin typeface="+mn-lt"/>
              </a:rPr>
              <a:t>1. 9. 2016 – 31. 10. 2017</a:t>
            </a:r>
            <a:endParaRPr lang="cs-CZ" sz="4000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>
              <a:buNone/>
            </a:pPr>
            <a:r>
              <a:rPr lang="cs-CZ" sz="700" dirty="0" smtClean="0"/>
              <a:t>Karmelitská 529/5, 118 12 Praha 1 • tel.: +420 234 811 111</a:t>
            </a:r>
          </a:p>
          <a:p>
            <a:pPr marL="0" indent="0" algn="l">
              <a:buNone/>
            </a:pPr>
            <a:r>
              <a:rPr lang="cs-CZ" sz="700" dirty="0" smtClean="0"/>
              <a:t>posta@msmt.cz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59632" y="1628800"/>
            <a:ext cx="7211144" cy="4752528"/>
          </a:xfrm>
        </p:spPr>
        <p:txBody>
          <a:bodyPr>
            <a:normAutofit lnSpcReduction="10000"/>
          </a:bodyPr>
          <a:lstStyle/>
          <a:p>
            <a:pPr lvl="0"/>
            <a:r>
              <a:rPr lang="cs-CZ" sz="1600" b="1" dirty="0" smtClean="0"/>
              <a:t>Nejčastěji </a:t>
            </a:r>
            <a:r>
              <a:rPr lang="cs-CZ" sz="1600" b="1" dirty="0"/>
              <a:t>vykázaným PO byla Pedagogická intervence ve škole (1 hodina</a:t>
            </a:r>
            <a:r>
              <a:rPr lang="cs-CZ" sz="1600" b="1" dirty="0" smtClean="0"/>
              <a:t>)                  </a:t>
            </a:r>
            <a:r>
              <a:rPr lang="cs-CZ" sz="1600" dirty="0" smtClean="0"/>
              <a:t> - vykázána </a:t>
            </a:r>
            <a:r>
              <a:rPr lang="cs-CZ" sz="1600" dirty="0"/>
              <a:t>téměř </a:t>
            </a:r>
            <a:r>
              <a:rPr lang="cs-CZ" sz="1600" dirty="0" smtClean="0"/>
              <a:t>10 000x.</a:t>
            </a:r>
          </a:p>
          <a:p>
            <a:pPr marL="0" lvl="0" indent="0">
              <a:buNone/>
            </a:pPr>
            <a:endParaRPr lang="cs-CZ" sz="1600" dirty="0" smtClean="0"/>
          </a:p>
          <a:p>
            <a:pPr lvl="0"/>
            <a:r>
              <a:rPr lang="cs-CZ" sz="1600" b="1" dirty="0" smtClean="0"/>
              <a:t>Nejčastěji </a:t>
            </a:r>
            <a:r>
              <a:rPr lang="cs-CZ" sz="1600" b="1" dirty="0"/>
              <a:t>vykázanými POB byly Speciální didaktické (manipulační) pomůcky pro výuku čtení a </a:t>
            </a:r>
            <a:r>
              <a:rPr lang="cs-CZ" sz="1600" b="1" dirty="0" smtClean="0"/>
              <a:t>psaní - </a:t>
            </a:r>
            <a:r>
              <a:rPr lang="cs-CZ" sz="1600" dirty="0" smtClean="0"/>
              <a:t>vykázány </a:t>
            </a:r>
            <a:r>
              <a:rPr lang="cs-CZ" sz="1600" dirty="0"/>
              <a:t>téměř </a:t>
            </a:r>
            <a:r>
              <a:rPr lang="cs-CZ" sz="1600" dirty="0" smtClean="0"/>
              <a:t>3 000x.</a:t>
            </a:r>
            <a:endParaRPr lang="cs-CZ" sz="1600" dirty="0"/>
          </a:p>
          <a:p>
            <a:pPr marL="0" indent="0">
              <a:buNone/>
            </a:pPr>
            <a:r>
              <a:rPr lang="cs-CZ" sz="1600" dirty="0"/>
              <a:t> </a:t>
            </a:r>
          </a:p>
          <a:p>
            <a:pPr lvl="0"/>
            <a:r>
              <a:rPr lang="cs-CZ" sz="1600" dirty="0"/>
              <a:t>V </a:t>
            </a:r>
            <a:r>
              <a:rPr lang="cs-CZ" sz="1600" b="1" dirty="0"/>
              <a:t>Doporučeních pro vzdělávání žáků se SVP</a:t>
            </a:r>
            <a:r>
              <a:rPr lang="cs-CZ" sz="1600" dirty="0"/>
              <a:t> dlouhodobě přetrvává problém transformace závěrů posuzování potřeb žáka do užitečného sdělení pro pedagogy</a:t>
            </a:r>
            <a:r>
              <a:rPr lang="cs-CZ" sz="1600" dirty="0" smtClean="0"/>
              <a:t>.</a:t>
            </a:r>
          </a:p>
          <a:p>
            <a:pPr lvl="0"/>
            <a:endParaRPr lang="cs-CZ" sz="1600" dirty="0" smtClean="0"/>
          </a:p>
          <a:p>
            <a:pPr lvl="0"/>
            <a:r>
              <a:rPr lang="cs-CZ" sz="1600" dirty="0" smtClean="0"/>
              <a:t>Ve </a:t>
            </a:r>
            <a:r>
              <a:rPr lang="cs-CZ" sz="1600" dirty="0"/>
              <a:t>školách často není jasně určena odpovědná osoba, která by měla komunikovat se ŠPZ o vydávaných doporučeních pro vzdělávání žáků se SVP. Na druhou stranu si školy stěžovaly, že s nimi </a:t>
            </a:r>
            <a:r>
              <a:rPr lang="cs-CZ" sz="1600" b="1" dirty="0"/>
              <a:t>ŠPZ o vydávaných Doporučeních často </a:t>
            </a:r>
            <a:r>
              <a:rPr lang="cs-CZ" sz="1600" b="1" dirty="0" smtClean="0"/>
              <a:t>nekomunikují</a:t>
            </a:r>
            <a:r>
              <a:rPr lang="cs-CZ" sz="1600" dirty="0" smtClean="0"/>
              <a:t>.</a:t>
            </a:r>
          </a:p>
          <a:p>
            <a:pPr lvl="0"/>
            <a:endParaRPr lang="cs-CZ" sz="1600" dirty="0" smtClean="0"/>
          </a:p>
          <a:p>
            <a:pPr lvl="0"/>
            <a:r>
              <a:rPr lang="cs-CZ" sz="1600" dirty="0" smtClean="0"/>
              <a:t>KÚ nepochopily </a:t>
            </a:r>
            <a:r>
              <a:rPr lang="cs-CZ" sz="1600" dirty="0"/>
              <a:t>financování speciálních škol </a:t>
            </a:r>
            <a:r>
              <a:rPr lang="cs-CZ" sz="1600" dirty="0" smtClean="0"/>
              <a:t>a tříd </a:t>
            </a:r>
            <a:r>
              <a:rPr lang="cs-CZ" sz="1600" dirty="0"/>
              <a:t>prostřednictvím </a:t>
            </a:r>
            <a:r>
              <a:rPr lang="cs-CZ" sz="1600" dirty="0" smtClean="0"/>
              <a:t>PO - systémová </a:t>
            </a:r>
            <a:r>
              <a:rPr lang="cs-CZ" sz="1600" dirty="0"/>
              <a:t>podpora speciálního školství byla nahrazena výrazně nákladnější podporou prostřednictvím </a:t>
            </a:r>
            <a:r>
              <a:rPr lang="cs-CZ" sz="1600" dirty="0" smtClean="0"/>
              <a:t>PO.</a:t>
            </a:r>
            <a:endParaRPr lang="cs-CZ" sz="1600" dirty="0"/>
          </a:p>
          <a:p>
            <a:pPr marL="0" lvl="0" indent="0">
              <a:buNone/>
            </a:pPr>
            <a:endParaRPr lang="cs-CZ" sz="1600" dirty="0"/>
          </a:p>
          <a:p>
            <a:pPr lvl="0"/>
            <a:r>
              <a:rPr lang="cs-CZ" sz="1600" dirty="0"/>
              <a:t>Nedostatečná podpora nadaných a mimořádně nadaných</a:t>
            </a:r>
            <a:r>
              <a:rPr lang="cs-CZ" sz="1600" dirty="0" smtClean="0"/>
              <a:t>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43594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59632" y="476672"/>
            <a:ext cx="7211144" cy="59046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200" b="1" dirty="0" smtClean="0">
                <a:solidFill>
                  <a:srgbClr val="418E96"/>
                </a:solidFill>
              </a:rPr>
              <a:t>	</a:t>
            </a:r>
            <a:r>
              <a:rPr lang="cs-CZ" sz="3200" b="1" dirty="0" smtClean="0">
                <a:solidFill>
                  <a:schemeClr val="bg1"/>
                </a:solidFill>
              </a:rPr>
              <a:t>Závěry </a:t>
            </a:r>
            <a:r>
              <a:rPr lang="cs-CZ" sz="3200" b="1" dirty="0">
                <a:solidFill>
                  <a:schemeClr val="bg1"/>
                </a:solidFill>
              </a:rPr>
              <a:t>analýzy – oblast financování</a:t>
            </a:r>
          </a:p>
          <a:p>
            <a:endParaRPr lang="cs-CZ" sz="1200" b="1" dirty="0" smtClean="0"/>
          </a:p>
          <a:p>
            <a:endParaRPr lang="cs-CZ" sz="1200" b="1" dirty="0" smtClean="0"/>
          </a:p>
          <a:p>
            <a:endParaRPr lang="cs-CZ" sz="1200" b="1" dirty="0" smtClean="0"/>
          </a:p>
          <a:p>
            <a:r>
              <a:rPr lang="cs-CZ" sz="1400" dirty="0" smtClean="0"/>
              <a:t>Ve </a:t>
            </a:r>
            <a:r>
              <a:rPr lang="cs-CZ" sz="1400" dirty="0" err="1" smtClean="0"/>
              <a:t>šk</a:t>
            </a:r>
            <a:r>
              <a:rPr lang="cs-CZ" sz="1400" dirty="0" smtClean="0"/>
              <a:t>. roce 2017/18 vzrostly požadavky na finanční prostředky na PO ze strany škol zřízených podle § 16 odst. 9. - </a:t>
            </a:r>
            <a:r>
              <a:rPr lang="cs-CZ" sz="1400" b="1" dirty="0" smtClean="0"/>
              <a:t>7 % z celkového objemu prostředků na PO v regionálním školství</a:t>
            </a:r>
            <a:r>
              <a:rPr lang="cs-CZ" sz="1400" dirty="0" smtClean="0"/>
              <a:t>.</a:t>
            </a:r>
          </a:p>
          <a:p>
            <a:endParaRPr lang="cs-CZ" sz="1400" dirty="0" smtClean="0"/>
          </a:p>
          <a:p>
            <a:r>
              <a:rPr lang="cs-CZ" sz="1400" b="1" dirty="0" smtClean="0"/>
              <a:t>Personální </a:t>
            </a:r>
            <a:r>
              <a:rPr lang="cs-CZ" sz="1400" b="1" dirty="0"/>
              <a:t>podpora</a:t>
            </a:r>
            <a:r>
              <a:rPr lang="cs-CZ" sz="1400" dirty="0"/>
              <a:t> tvoří celkem 37 % poskytovaných PO, ale </a:t>
            </a:r>
            <a:r>
              <a:rPr lang="cs-CZ" sz="1400" b="1" dirty="0"/>
              <a:t>97 % výdajů</a:t>
            </a:r>
            <a:r>
              <a:rPr lang="cs-CZ" sz="1400" dirty="0"/>
              <a:t>.</a:t>
            </a:r>
          </a:p>
          <a:p>
            <a:endParaRPr lang="cs-CZ" sz="1400" dirty="0"/>
          </a:p>
          <a:p>
            <a:r>
              <a:rPr lang="cs-CZ" sz="1400" dirty="0"/>
              <a:t>Nejčastěji poskytované PO „Pedagogická intervence ve škole (1 hodina)“ tvořilo 12 % poskytovaných PO, ale jen 6 % výdajů. </a:t>
            </a:r>
            <a:r>
              <a:rPr lang="cs-CZ" sz="1400" dirty="0" smtClean="0"/>
              <a:t>AP </a:t>
            </a:r>
            <a:r>
              <a:rPr lang="cs-CZ" sz="1400" dirty="0"/>
              <a:t>sdílený ve škole (úvazek </a:t>
            </a:r>
            <a:r>
              <a:rPr lang="cs-CZ" sz="1400" dirty="0" smtClean="0"/>
              <a:t>0,5 a</a:t>
            </a:r>
            <a:r>
              <a:rPr lang="cs-CZ" sz="1400" dirty="0"/>
              <a:t> </a:t>
            </a:r>
            <a:r>
              <a:rPr lang="cs-CZ" sz="1400" dirty="0" smtClean="0"/>
              <a:t> </a:t>
            </a:r>
            <a:r>
              <a:rPr lang="cs-CZ" sz="1400" dirty="0"/>
              <a:t>0,75) tvořili 12 % poskytovaných PO, ale </a:t>
            </a:r>
            <a:r>
              <a:rPr lang="cs-CZ" sz="1400" b="1" dirty="0"/>
              <a:t>více než polovinu všech výdajů (56 %)</a:t>
            </a:r>
            <a:r>
              <a:rPr lang="cs-CZ" sz="1400" dirty="0"/>
              <a:t>.</a:t>
            </a:r>
          </a:p>
          <a:p>
            <a:endParaRPr lang="cs-CZ" sz="1400" dirty="0"/>
          </a:p>
          <a:p>
            <a:r>
              <a:rPr lang="cs-CZ" sz="1400" b="1" dirty="0"/>
              <a:t>Ne zcela efektivně funguje předpokládaný princip sdílení PO (nejen u asistentů, ale například u pedagogické intervence ad.). Nejčastěji platí co žák, to samostatné PO.</a:t>
            </a:r>
            <a:endParaRPr lang="cs-CZ" sz="1400" dirty="0"/>
          </a:p>
          <a:p>
            <a:pPr marL="0" indent="0">
              <a:buNone/>
            </a:pPr>
            <a:r>
              <a:rPr lang="cs-CZ" sz="1400" dirty="0"/>
              <a:t> </a:t>
            </a:r>
          </a:p>
          <a:p>
            <a:r>
              <a:rPr lang="cs-CZ" sz="1400" b="1" dirty="0"/>
              <a:t>Významné rozdíly v nákladovosti </a:t>
            </a:r>
            <a:r>
              <a:rPr lang="cs-CZ" sz="1400" b="1" dirty="0" smtClean="0"/>
              <a:t>mezi kraji: </a:t>
            </a:r>
            <a:r>
              <a:rPr lang="cs-CZ" sz="1400" dirty="0" smtClean="0"/>
              <a:t>nejvíce </a:t>
            </a:r>
            <a:r>
              <a:rPr lang="cs-CZ" sz="1400" dirty="0"/>
              <a:t>PO </a:t>
            </a:r>
            <a:r>
              <a:rPr lang="cs-CZ" sz="1400" dirty="0" smtClean="0"/>
              <a:t>vykázaly: S (</a:t>
            </a:r>
            <a:r>
              <a:rPr lang="cs-CZ" sz="1400" dirty="0"/>
              <a:t>14 %), </a:t>
            </a:r>
            <a:r>
              <a:rPr lang="cs-CZ" sz="1400" dirty="0" smtClean="0"/>
              <a:t>U a</a:t>
            </a:r>
            <a:r>
              <a:rPr lang="cs-CZ" sz="1400" dirty="0"/>
              <a:t> </a:t>
            </a:r>
            <a:r>
              <a:rPr lang="cs-CZ" sz="1400" dirty="0" smtClean="0"/>
              <a:t>T </a:t>
            </a:r>
            <a:r>
              <a:rPr lang="cs-CZ" sz="1400" dirty="0"/>
              <a:t>(11 </a:t>
            </a:r>
            <a:r>
              <a:rPr lang="cs-CZ" sz="1400" dirty="0" smtClean="0"/>
              <a:t>%); nejméně P (</a:t>
            </a:r>
            <a:r>
              <a:rPr lang="cs-CZ" sz="1400" dirty="0"/>
              <a:t>3 </a:t>
            </a:r>
            <a:r>
              <a:rPr lang="cs-CZ" sz="1400" dirty="0" smtClean="0"/>
              <a:t>%).</a:t>
            </a:r>
          </a:p>
          <a:p>
            <a:pPr marL="0" indent="0">
              <a:buNone/>
            </a:pPr>
            <a:r>
              <a:rPr lang="cs-CZ" sz="1400" dirty="0"/>
              <a:t> </a:t>
            </a:r>
            <a:r>
              <a:rPr lang="cs-CZ" sz="1400" dirty="0" smtClean="0"/>
              <a:t>          Nejvyšší </a:t>
            </a:r>
            <a:r>
              <a:rPr lang="cs-CZ" sz="1400" dirty="0"/>
              <a:t>finanční </a:t>
            </a:r>
            <a:r>
              <a:rPr lang="cs-CZ" sz="1400" dirty="0" smtClean="0"/>
              <a:t>nároky: S a T (cca 1/8 </a:t>
            </a:r>
            <a:r>
              <a:rPr lang="cs-CZ" sz="1400" dirty="0"/>
              <a:t>celkových </a:t>
            </a:r>
            <a:r>
              <a:rPr lang="cs-CZ" sz="1400" dirty="0" err="1" smtClean="0"/>
              <a:t>fin</a:t>
            </a:r>
            <a:r>
              <a:rPr lang="cs-CZ" sz="1400" dirty="0" smtClean="0"/>
              <a:t>. </a:t>
            </a:r>
            <a:r>
              <a:rPr lang="cs-CZ" sz="1400" dirty="0"/>
              <a:t>nároků v daném </a:t>
            </a:r>
            <a:r>
              <a:rPr lang="cs-CZ" sz="1400" dirty="0" smtClean="0"/>
              <a:t>období). Nejnižší L </a:t>
            </a:r>
            <a:r>
              <a:rPr lang="cs-CZ" sz="1400" dirty="0"/>
              <a:t>(1/30) a </a:t>
            </a:r>
            <a:r>
              <a:rPr lang="cs-CZ" sz="1400" dirty="0" smtClean="0"/>
              <a:t>P (</a:t>
            </a:r>
            <a:r>
              <a:rPr lang="cs-CZ" sz="1400" dirty="0"/>
              <a:t>1/34).</a:t>
            </a:r>
          </a:p>
          <a:p>
            <a:endParaRPr lang="cs-CZ" sz="1400" dirty="0"/>
          </a:p>
          <a:p>
            <a:r>
              <a:rPr lang="cs-CZ" sz="1400" dirty="0"/>
              <a:t>Lze identifikovat jednotlivé školy, jejichž finanční náklady na PO typu B </a:t>
            </a:r>
            <a:r>
              <a:rPr lang="cs-CZ" sz="1400" dirty="0" smtClean="0"/>
              <a:t>tvořily </a:t>
            </a:r>
            <a:r>
              <a:rPr lang="cs-CZ" sz="1400" dirty="0"/>
              <a:t>ve školním roce 2016/17 </a:t>
            </a:r>
            <a:r>
              <a:rPr lang="cs-CZ" sz="1400" b="1" dirty="0"/>
              <a:t>významnou část celkových nákladů na tato opatření v </a:t>
            </a:r>
            <a:r>
              <a:rPr lang="cs-CZ" sz="1400" b="1" dirty="0" smtClean="0"/>
              <a:t>kraji </a:t>
            </a:r>
            <a:r>
              <a:rPr lang="cs-CZ" sz="1400" dirty="0" smtClean="0"/>
              <a:t>(vhodnost </a:t>
            </a:r>
            <a:r>
              <a:rPr lang="cs-CZ" sz="1400" dirty="0"/>
              <a:t>doporučování jednotlivých </a:t>
            </a:r>
            <a:r>
              <a:rPr lang="cs-CZ" sz="1400" dirty="0" smtClean="0"/>
              <a:t>PO).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011488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59632" y="476672"/>
            <a:ext cx="7211144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200" b="1" dirty="0" smtClean="0">
                <a:solidFill>
                  <a:srgbClr val="418E96"/>
                </a:solidFill>
              </a:rPr>
              <a:t>	</a:t>
            </a:r>
            <a:r>
              <a:rPr lang="cs-CZ" sz="3200" b="1" dirty="0" smtClean="0">
                <a:solidFill>
                  <a:schemeClr val="bg1"/>
                </a:solidFill>
              </a:rPr>
              <a:t>Závěry </a:t>
            </a:r>
            <a:r>
              <a:rPr lang="cs-CZ" sz="3200" b="1" dirty="0">
                <a:solidFill>
                  <a:schemeClr val="bg1"/>
                </a:solidFill>
              </a:rPr>
              <a:t>analýzy – oblast financování</a:t>
            </a:r>
          </a:p>
          <a:p>
            <a:endParaRPr lang="cs-CZ" sz="1200" b="1" dirty="0" smtClean="0"/>
          </a:p>
          <a:p>
            <a:endParaRPr lang="cs-CZ" sz="1200" b="1" dirty="0" smtClean="0"/>
          </a:p>
          <a:p>
            <a:endParaRPr lang="cs-CZ" sz="1200" b="1" dirty="0" smtClean="0"/>
          </a:p>
          <a:p>
            <a:pPr marL="0" indent="0">
              <a:buNone/>
            </a:pPr>
            <a:r>
              <a:rPr lang="cs-CZ" sz="1600" b="1" dirty="0" smtClean="0"/>
              <a:t>2016</a:t>
            </a:r>
            <a:r>
              <a:rPr lang="cs-CZ" sz="1600" dirty="0" smtClean="0"/>
              <a:t>: na </a:t>
            </a:r>
            <a:r>
              <a:rPr lang="cs-CZ" sz="1600" dirty="0"/>
              <a:t>PO </a:t>
            </a:r>
            <a:r>
              <a:rPr lang="cs-CZ" sz="1600" dirty="0" smtClean="0"/>
              <a:t>vynaloženo </a:t>
            </a:r>
            <a:r>
              <a:rPr lang="cs-CZ" sz="1600" dirty="0"/>
              <a:t>celkem </a:t>
            </a:r>
            <a:r>
              <a:rPr lang="cs-CZ" sz="1600" b="1" dirty="0"/>
              <a:t>58 734 347 </a:t>
            </a:r>
            <a:r>
              <a:rPr lang="cs-CZ" sz="1600" b="1" dirty="0" smtClean="0"/>
              <a:t>Kč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b="1" dirty="0" smtClean="0"/>
              <a:t>2017</a:t>
            </a:r>
            <a:r>
              <a:rPr lang="cs-CZ" sz="1600" dirty="0" smtClean="0"/>
              <a:t>: školami </a:t>
            </a:r>
            <a:r>
              <a:rPr lang="cs-CZ" sz="1600" dirty="0"/>
              <a:t>či školskými zařízeními všech zřizovatelů k 31. </a:t>
            </a:r>
            <a:r>
              <a:rPr lang="cs-CZ" sz="1600" dirty="0" smtClean="0"/>
              <a:t>10. 2017 </a:t>
            </a:r>
            <a:r>
              <a:rPr lang="cs-CZ" sz="1600" dirty="0"/>
              <a:t>poskytována PO v celkové </a:t>
            </a:r>
            <a:r>
              <a:rPr lang="cs-CZ" sz="1600" dirty="0" smtClean="0"/>
              <a:t>výši </a:t>
            </a:r>
            <a:r>
              <a:rPr lang="cs-CZ" sz="1600" b="1" dirty="0" smtClean="0"/>
              <a:t>2 </a:t>
            </a:r>
            <a:r>
              <a:rPr lang="cs-CZ" sz="1600" b="1" dirty="0"/>
              <a:t>312 462 588 </a:t>
            </a:r>
            <a:r>
              <a:rPr lang="cs-CZ" sz="1600" b="1" dirty="0" smtClean="0"/>
              <a:t>Kč</a:t>
            </a:r>
          </a:p>
          <a:p>
            <a:pPr marL="0" indent="0">
              <a:buNone/>
            </a:pPr>
            <a:r>
              <a:rPr lang="cs-CZ" sz="1600" i="1" dirty="0" smtClean="0"/>
              <a:t>(Pokud </a:t>
            </a:r>
            <a:r>
              <a:rPr lang="cs-CZ" sz="1600" i="1" dirty="0"/>
              <a:t>škola začala poskytovat PO v lednu 2017, je </a:t>
            </a:r>
            <a:r>
              <a:rPr lang="cs-CZ" sz="1600" i="1" dirty="0" smtClean="0"/>
              <a:t>započteno 12 </a:t>
            </a:r>
            <a:r>
              <a:rPr lang="cs-CZ" sz="1600" i="1" dirty="0"/>
              <a:t>měsíců </a:t>
            </a:r>
            <a:r>
              <a:rPr lang="cs-CZ" sz="1600" i="1" dirty="0" smtClean="0"/>
              <a:t>roku.)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97960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340768"/>
            <a:ext cx="7704856" cy="5256584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2400" b="1" dirty="0" smtClean="0">
                <a:solidFill>
                  <a:srgbClr val="418E96"/>
                </a:solidFill>
              </a:rPr>
              <a:t>Počet </a:t>
            </a:r>
            <a:r>
              <a:rPr lang="cs-CZ" sz="2400" b="1" dirty="0">
                <a:solidFill>
                  <a:srgbClr val="418E96"/>
                </a:solidFill>
              </a:rPr>
              <a:t>a podíl dětí se znevýhodněním podle § 16 odst. </a:t>
            </a:r>
            <a:r>
              <a:rPr lang="cs-CZ" sz="2400" b="1" dirty="0" smtClean="0">
                <a:solidFill>
                  <a:srgbClr val="418E96"/>
                </a:solidFill>
              </a:rPr>
              <a:t>9 v</a:t>
            </a:r>
            <a:r>
              <a:rPr lang="cs-CZ" sz="2400" b="1" dirty="0">
                <a:solidFill>
                  <a:srgbClr val="418E96"/>
                </a:solidFill>
              </a:rPr>
              <a:t> MŠ v letech </a:t>
            </a:r>
            <a:r>
              <a:rPr lang="cs-CZ" sz="2400" b="1" dirty="0" smtClean="0">
                <a:solidFill>
                  <a:srgbClr val="418E96"/>
                </a:solidFill>
              </a:rPr>
              <a:t>2010/11–2017/18</a:t>
            </a:r>
            <a:endParaRPr lang="cs-CZ" sz="2400" b="1" dirty="0">
              <a:solidFill>
                <a:srgbClr val="418E96"/>
              </a:solidFill>
            </a:endParaRPr>
          </a:p>
          <a:p>
            <a:pPr marL="0" indent="0" fontAlgn="t">
              <a:buNone/>
            </a:pPr>
            <a:endParaRPr lang="cs-CZ" dirty="0"/>
          </a:p>
          <a:p>
            <a:pPr marL="0" indent="0" fontAlgn="t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15616" y="5361190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</p:txBody>
      </p:sp>
      <p:pic>
        <p:nvPicPr>
          <p:cNvPr id="5" name="Obrázek 4"/>
          <p:cNvPicPr/>
          <p:nvPr/>
        </p:nvPicPr>
        <p:blipFill>
          <a:blip r:embed="rId2"/>
          <a:stretch>
            <a:fillRect/>
          </a:stretch>
        </p:blipFill>
        <p:spPr>
          <a:xfrm>
            <a:off x="107504" y="2564904"/>
            <a:ext cx="8928992" cy="259228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6" name="Obdélník 5"/>
          <p:cNvSpPr/>
          <p:nvPr/>
        </p:nvSpPr>
        <p:spPr>
          <a:xfrm>
            <a:off x="1511660" y="5692606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Děti ovšem procházejí diagnostikou mnohdy až při vstupu do ZŠ.</a:t>
            </a:r>
          </a:p>
        </p:txBody>
      </p:sp>
    </p:spTree>
    <p:extLst>
      <p:ext uri="{BB962C8B-B14F-4D97-AF65-F5344CB8AC3E}">
        <p14:creationId xmlns:p14="http://schemas.microsoft.com/office/powerpoint/2010/main" val="317158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476672"/>
            <a:ext cx="7571184" cy="6120680"/>
          </a:xfrm>
        </p:spPr>
        <p:txBody>
          <a:bodyPr>
            <a:normAutofit fontScale="32500" lnSpcReduction="20000"/>
          </a:bodyPr>
          <a:lstStyle/>
          <a:p>
            <a:pPr marL="0" indent="0" fontAlgn="t">
              <a:buNone/>
            </a:pPr>
            <a:r>
              <a:rPr lang="cs-CZ" sz="9600" b="1" dirty="0" smtClean="0">
                <a:solidFill>
                  <a:schemeClr val="bg1"/>
                </a:solidFill>
              </a:rPr>
              <a:t>		Mateřské </a:t>
            </a:r>
            <a:r>
              <a:rPr lang="cs-CZ" sz="9600" b="1" dirty="0">
                <a:solidFill>
                  <a:schemeClr val="bg1"/>
                </a:solidFill>
              </a:rPr>
              <a:t>školy </a:t>
            </a:r>
            <a:r>
              <a:rPr lang="cs-CZ" sz="9600" b="1" dirty="0" smtClean="0">
                <a:solidFill>
                  <a:schemeClr val="bg1"/>
                </a:solidFill>
              </a:rPr>
              <a:t>(k</a:t>
            </a:r>
            <a:r>
              <a:rPr lang="cs-CZ" sz="9600" b="1" dirty="0">
                <a:solidFill>
                  <a:schemeClr val="bg1"/>
                </a:solidFill>
              </a:rPr>
              <a:t> 30. 9. </a:t>
            </a:r>
            <a:r>
              <a:rPr lang="cs-CZ" sz="9600" b="1" dirty="0" smtClean="0">
                <a:solidFill>
                  <a:schemeClr val="bg1"/>
                </a:solidFill>
              </a:rPr>
              <a:t>2017)</a:t>
            </a:r>
            <a:endParaRPr lang="cs-CZ" sz="9600" b="1" dirty="0">
              <a:solidFill>
                <a:schemeClr val="bg1"/>
              </a:solidFill>
            </a:endParaRPr>
          </a:p>
          <a:p>
            <a:pPr marL="0" indent="0" fontAlgn="t">
              <a:buNone/>
            </a:pPr>
            <a:endParaRPr lang="cs-CZ" dirty="0"/>
          </a:p>
          <a:p>
            <a:endParaRPr lang="cs-CZ" sz="4000" dirty="0" smtClean="0"/>
          </a:p>
          <a:p>
            <a:endParaRPr lang="cs-CZ" sz="4000" dirty="0" smtClean="0"/>
          </a:p>
          <a:p>
            <a:endParaRPr lang="cs-CZ" sz="4000" dirty="0"/>
          </a:p>
          <a:p>
            <a:endParaRPr lang="cs-CZ" sz="4000" dirty="0" smtClean="0"/>
          </a:p>
          <a:p>
            <a:r>
              <a:rPr lang="cs-CZ" sz="4900" dirty="0" smtClean="0"/>
              <a:t>Dlouhodobým </a:t>
            </a:r>
            <a:r>
              <a:rPr lang="cs-CZ" sz="4900" dirty="0"/>
              <a:t>trendem je </a:t>
            </a:r>
            <a:r>
              <a:rPr lang="cs-CZ" sz="4900" b="1" dirty="0"/>
              <a:t>snižující se podíl dětí se Z16/9 vzdělávajících se ve speciálních třídách </a:t>
            </a:r>
            <a:r>
              <a:rPr lang="cs-CZ" sz="4900" b="1" dirty="0" smtClean="0"/>
              <a:t>MŠ</a:t>
            </a:r>
            <a:r>
              <a:rPr lang="cs-CZ" sz="4900" dirty="0" smtClean="0"/>
              <a:t>.</a:t>
            </a:r>
          </a:p>
          <a:p>
            <a:pPr marL="0" indent="0">
              <a:buNone/>
            </a:pPr>
            <a:r>
              <a:rPr lang="cs-CZ" sz="4900" dirty="0" smtClean="0"/>
              <a:t>       </a:t>
            </a:r>
            <a:endParaRPr lang="cs-CZ" sz="4900" dirty="0"/>
          </a:p>
          <a:p>
            <a:r>
              <a:rPr lang="cs-CZ" sz="4900" dirty="0" smtClean="0"/>
              <a:t>V</a:t>
            </a:r>
            <a:r>
              <a:rPr lang="cs-CZ" sz="4900" dirty="0"/>
              <a:t> běžných třídách MŠ </a:t>
            </a:r>
            <a:r>
              <a:rPr lang="cs-CZ" sz="4900" dirty="0" smtClean="0"/>
              <a:t>se vzdělávalo </a:t>
            </a:r>
            <a:r>
              <a:rPr lang="cs-CZ" sz="4900" dirty="0"/>
              <a:t>65 % žáků se </a:t>
            </a:r>
            <a:r>
              <a:rPr lang="cs-CZ" sz="4900" b="1" dirty="0"/>
              <a:t>zdravotním </a:t>
            </a:r>
            <a:r>
              <a:rPr lang="cs-CZ" sz="4900" b="1" dirty="0" smtClean="0"/>
              <a:t>znevýhodněním</a:t>
            </a:r>
            <a:r>
              <a:rPr lang="cs-CZ" sz="4900" dirty="0" smtClean="0"/>
              <a:t>.</a:t>
            </a:r>
            <a:endParaRPr lang="cs-CZ" sz="4900" dirty="0"/>
          </a:p>
          <a:p>
            <a:endParaRPr lang="cs-CZ" sz="4900" dirty="0"/>
          </a:p>
          <a:p>
            <a:r>
              <a:rPr lang="cs-CZ" sz="4900" dirty="0"/>
              <a:t>Minimálně u </a:t>
            </a:r>
            <a:r>
              <a:rPr lang="cs-CZ" sz="4900" b="1" dirty="0"/>
              <a:t>9 394 dětí </a:t>
            </a:r>
            <a:r>
              <a:rPr lang="cs-CZ" sz="4900" dirty="0"/>
              <a:t>(2. až 5. </a:t>
            </a:r>
            <a:r>
              <a:rPr lang="cs-CZ" sz="4900" dirty="0" smtClean="0"/>
              <a:t>stupeň PO) </a:t>
            </a:r>
            <a:r>
              <a:rPr lang="cs-CZ" sz="4900" dirty="0"/>
              <a:t>bylo </a:t>
            </a:r>
            <a:r>
              <a:rPr lang="cs-CZ" sz="4900" dirty="0" smtClean="0"/>
              <a:t>doporučení </a:t>
            </a:r>
            <a:r>
              <a:rPr lang="cs-CZ" sz="4900" dirty="0"/>
              <a:t>ŠPZ </a:t>
            </a:r>
            <a:r>
              <a:rPr lang="cs-CZ" sz="4900" dirty="0" smtClean="0"/>
              <a:t>vystaveno dle</a:t>
            </a:r>
            <a:r>
              <a:rPr lang="cs-CZ" sz="4900" dirty="0"/>
              <a:t> </a:t>
            </a:r>
            <a:r>
              <a:rPr lang="cs-CZ" sz="4900" dirty="0" smtClean="0"/>
              <a:t>nové legislativy. Tj. </a:t>
            </a:r>
            <a:r>
              <a:rPr lang="cs-CZ" sz="4900" b="1" dirty="0" smtClean="0"/>
              <a:t>o </a:t>
            </a:r>
            <a:r>
              <a:rPr lang="cs-CZ" sz="4900" b="1" dirty="0"/>
              <a:t>9 195 více </a:t>
            </a:r>
            <a:r>
              <a:rPr lang="cs-CZ" sz="4900" dirty="0"/>
              <a:t>než na začátku školního roku 2016/17 (199).</a:t>
            </a:r>
          </a:p>
          <a:p>
            <a:endParaRPr lang="cs-CZ" sz="4900" dirty="0"/>
          </a:p>
          <a:p>
            <a:r>
              <a:rPr lang="cs-CZ" sz="4900" dirty="0" smtClean="0"/>
              <a:t>Dominoval </a:t>
            </a:r>
            <a:r>
              <a:rPr lang="cs-CZ" sz="4900" b="1" dirty="0" smtClean="0"/>
              <a:t>3</a:t>
            </a:r>
            <a:r>
              <a:rPr lang="cs-CZ" sz="4900" b="1" dirty="0"/>
              <a:t>. </a:t>
            </a:r>
            <a:r>
              <a:rPr lang="cs-CZ" sz="4900" b="1" dirty="0" smtClean="0"/>
              <a:t>st. </a:t>
            </a:r>
            <a:r>
              <a:rPr lang="cs-CZ" sz="4900" b="1" dirty="0"/>
              <a:t>podpory </a:t>
            </a:r>
            <a:r>
              <a:rPr lang="cs-CZ" sz="4900" dirty="0"/>
              <a:t>(64 % dětí se Z16/9</a:t>
            </a:r>
            <a:r>
              <a:rPr lang="cs-CZ" sz="4900" dirty="0" smtClean="0"/>
              <a:t>), u</a:t>
            </a:r>
            <a:r>
              <a:rPr lang="cs-CZ" sz="4900" dirty="0"/>
              <a:t> </a:t>
            </a:r>
            <a:r>
              <a:rPr lang="cs-CZ" sz="4900" dirty="0" smtClean="0"/>
              <a:t>ZŠ a</a:t>
            </a:r>
            <a:r>
              <a:rPr lang="cs-CZ" sz="4900" dirty="0"/>
              <a:t> </a:t>
            </a:r>
            <a:r>
              <a:rPr lang="cs-CZ" sz="4900" dirty="0" smtClean="0"/>
              <a:t>SŠ 2. st.</a:t>
            </a:r>
            <a:endParaRPr lang="cs-CZ" sz="4900" dirty="0"/>
          </a:p>
          <a:p>
            <a:endParaRPr lang="cs-CZ" sz="4900" dirty="0"/>
          </a:p>
          <a:p>
            <a:r>
              <a:rPr lang="cs-CZ" sz="4900" dirty="0" smtClean="0"/>
              <a:t>Vysoké </a:t>
            </a:r>
            <a:r>
              <a:rPr lang="cs-CZ" sz="4900" dirty="0"/>
              <a:t>nárůsty </a:t>
            </a:r>
            <a:r>
              <a:rPr lang="cs-CZ" sz="4900" dirty="0" smtClean="0"/>
              <a:t>(meziroční srovnání) </a:t>
            </a:r>
            <a:r>
              <a:rPr lang="cs-CZ" sz="4900" b="1" dirty="0" smtClean="0"/>
              <a:t>počtů AP</a:t>
            </a:r>
            <a:r>
              <a:rPr lang="cs-CZ" sz="4900" dirty="0" smtClean="0"/>
              <a:t> (3</a:t>
            </a:r>
            <a:r>
              <a:rPr lang="cs-CZ" sz="4900" dirty="0"/>
              <a:t>. a </a:t>
            </a:r>
            <a:r>
              <a:rPr lang="cs-CZ" sz="4900" dirty="0" smtClean="0"/>
              <a:t>vyšší st. PO)                                        - MŠ </a:t>
            </a:r>
            <a:r>
              <a:rPr lang="cs-CZ" sz="4900" dirty="0"/>
              <a:t>vykázaly </a:t>
            </a:r>
            <a:r>
              <a:rPr lang="cs-CZ" sz="4900" dirty="0" smtClean="0"/>
              <a:t>2</a:t>
            </a:r>
            <a:r>
              <a:rPr lang="cs-CZ" sz="4900" dirty="0"/>
              <a:t> 963 </a:t>
            </a:r>
            <a:r>
              <a:rPr lang="cs-CZ" sz="4900" dirty="0" smtClean="0"/>
              <a:t>AP (2</a:t>
            </a:r>
            <a:r>
              <a:rPr lang="cs-CZ" sz="4900" dirty="0"/>
              <a:t> </a:t>
            </a:r>
            <a:r>
              <a:rPr lang="cs-CZ" sz="4900" dirty="0" smtClean="0"/>
              <a:t>206 úvazku).</a:t>
            </a:r>
          </a:p>
          <a:p>
            <a:endParaRPr lang="cs-CZ" sz="4900" dirty="0"/>
          </a:p>
          <a:p>
            <a:r>
              <a:rPr lang="cs-CZ" sz="4900" dirty="0" smtClean="0"/>
              <a:t>Ze všech úvazků </a:t>
            </a:r>
            <a:r>
              <a:rPr lang="cs-CZ" sz="4900" dirty="0"/>
              <a:t>AP </a:t>
            </a:r>
            <a:r>
              <a:rPr lang="cs-CZ" sz="4900" dirty="0" smtClean="0"/>
              <a:t>vykázaných </a:t>
            </a:r>
            <a:r>
              <a:rPr lang="cs-CZ" sz="4900" dirty="0"/>
              <a:t>všemi školami (12 </a:t>
            </a:r>
            <a:r>
              <a:rPr lang="cs-CZ" sz="4900" dirty="0" smtClean="0"/>
              <a:t>407) připadalo 18 </a:t>
            </a:r>
            <a:r>
              <a:rPr lang="cs-CZ" sz="4900" dirty="0"/>
              <a:t>% </a:t>
            </a:r>
            <a:r>
              <a:rPr lang="cs-CZ" sz="4900" dirty="0" smtClean="0"/>
              <a:t>na</a:t>
            </a:r>
            <a:r>
              <a:rPr lang="cs-CZ" sz="4900" dirty="0"/>
              <a:t> </a:t>
            </a:r>
            <a:r>
              <a:rPr lang="cs-CZ" sz="4900" dirty="0" smtClean="0"/>
              <a:t>MŠ.</a:t>
            </a:r>
          </a:p>
          <a:p>
            <a:pPr marL="0" indent="0">
              <a:buNone/>
            </a:pPr>
            <a:r>
              <a:rPr lang="cs-CZ" sz="4900" dirty="0" smtClean="0"/>
              <a:t>        Meziroční </a:t>
            </a:r>
            <a:r>
              <a:rPr lang="cs-CZ" sz="4900" dirty="0"/>
              <a:t>nárůst </a:t>
            </a:r>
            <a:r>
              <a:rPr lang="cs-CZ" sz="4900" dirty="0" smtClean="0"/>
              <a:t>činil 600 </a:t>
            </a:r>
            <a:r>
              <a:rPr lang="cs-CZ" sz="4900" dirty="0"/>
              <a:t>úvazků (37 %).</a:t>
            </a:r>
          </a:p>
          <a:p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386207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476672"/>
            <a:ext cx="7571184" cy="6120680"/>
          </a:xfrm>
        </p:spPr>
        <p:txBody>
          <a:bodyPr>
            <a:normAutofit fontScale="32500" lnSpcReduction="20000"/>
          </a:bodyPr>
          <a:lstStyle/>
          <a:p>
            <a:pPr marL="0" indent="0" fontAlgn="t">
              <a:buNone/>
            </a:pPr>
            <a:r>
              <a:rPr lang="cs-CZ" sz="9600" b="1" dirty="0" smtClean="0">
                <a:solidFill>
                  <a:schemeClr val="bg1"/>
                </a:solidFill>
              </a:rPr>
              <a:t>		Mateřské </a:t>
            </a:r>
            <a:r>
              <a:rPr lang="cs-CZ" sz="9600" b="1" dirty="0">
                <a:solidFill>
                  <a:schemeClr val="bg1"/>
                </a:solidFill>
              </a:rPr>
              <a:t>školy </a:t>
            </a:r>
            <a:r>
              <a:rPr lang="cs-CZ" sz="9600" b="1" dirty="0" smtClean="0">
                <a:solidFill>
                  <a:schemeClr val="bg1"/>
                </a:solidFill>
              </a:rPr>
              <a:t>(k</a:t>
            </a:r>
            <a:r>
              <a:rPr lang="cs-CZ" sz="9600" b="1" dirty="0">
                <a:solidFill>
                  <a:schemeClr val="bg1"/>
                </a:solidFill>
              </a:rPr>
              <a:t> 30. 9. </a:t>
            </a:r>
            <a:r>
              <a:rPr lang="cs-CZ" sz="9600" b="1" dirty="0" smtClean="0">
                <a:solidFill>
                  <a:schemeClr val="bg1"/>
                </a:solidFill>
              </a:rPr>
              <a:t>2017)</a:t>
            </a:r>
            <a:endParaRPr lang="cs-CZ" sz="9600" b="1" dirty="0">
              <a:solidFill>
                <a:schemeClr val="bg1"/>
              </a:solidFill>
            </a:endParaRPr>
          </a:p>
          <a:p>
            <a:pPr marL="0" indent="0" fontAlgn="t">
              <a:buNone/>
            </a:pPr>
            <a:endParaRPr lang="cs-CZ" dirty="0"/>
          </a:p>
          <a:p>
            <a:endParaRPr lang="cs-CZ" sz="4000" dirty="0" smtClean="0"/>
          </a:p>
          <a:p>
            <a:endParaRPr lang="cs-CZ" sz="4000" dirty="0" smtClean="0"/>
          </a:p>
          <a:p>
            <a:endParaRPr lang="cs-CZ" sz="4000" dirty="0"/>
          </a:p>
          <a:p>
            <a:endParaRPr lang="cs-CZ" sz="4000" dirty="0" smtClean="0"/>
          </a:p>
          <a:p>
            <a:r>
              <a:rPr lang="cs-CZ" sz="4900" dirty="0" smtClean="0"/>
              <a:t>Ve </a:t>
            </a:r>
            <a:r>
              <a:rPr lang="cs-CZ" sz="4900" dirty="0"/>
              <a:t>školním roce 2016/17 vykázaly MŠ téměř 6 </a:t>
            </a:r>
            <a:r>
              <a:rPr lang="cs-CZ" sz="4900" dirty="0" smtClean="0"/>
              <a:t>000 </a:t>
            </a:r>
            <a:r>
              <a:rPr lang="cs-CZ" sz="4900" dirty="0"/>
              <a:t>PO (9 % ze všech </a:t>
            </a:r>
            <a:r>
              <a:rPr lang="cs-CZ" sz="4900" dirty="0" smtClean="0"/>
              <a:t>vykázaných PO všemi školami).</a:t>
            </a:r>
          </a:p>
          <a:p>
            <a:endParaRPr lang="cs-CZ" sz="4900" dirty="0"/>
          </a:p>
          <a:p>
            <a:r>
              <a:rPr lang="cs-CZ" sz="4900" dirty="0" smtClean="0"/>
              <a:t>Finanční </a:t>
            </a:r>
            <a:r>
              <a:rPr lang="cs-CZ" sz="4900" dirty="0"/>
              <a:t>požadavky MŠ na PO představovaly zhruba 16 % všech finančních požadavků uplatněných školami a školskými zařízeními (297 mil. Kč z 1,921 mld. Kč).</a:t>
            </a:r>
          </a:p>
          <a:p>
            <a:endParaRPr lang="cs-CZ" sz="4900" dirty="0"/>
          </a:p>
          <a:p>
            <a:r>
              <a:rPr lang="cs-CZ" sz="4900" dirty="0"/>
              <a:t>Nejčastěji vykazovaným PO byl </a:t>
            </a:r>
            <a:r>
              <a:rPr lang="cs-CZ" sz="4900" b="1" dirty="0" smtClean="0"/>
              <a:t>AP </a:t>
            </a:r>
            <a:r>
              <a:rPr lang="cs-CZ" sz="4900" b="1" dirty="0"/>
              <a:t>sdílený ve škole</a:t>
            </a:r>
            <a:r>
              <a:rPr lang="cs-CZ" sz="4900" dirty="0"/>
              <a:t> (úvazek 0,50</a:t>
            </a:r>
            <a:r>
              <a:rPr lang="cs-CZ" sz="4900" dirty="0" smtClean="0"/>
              <a:t>).</a:t>
            </a:r>
          </a:p>
          <a:p>
            <a:pPr marL="0" indent="0">
              <a:buNone/>
            </a:pPr>
            <a:r>
              <a:rPr lang="cs-CZ" sz="4900" dirty="0"/>
              <a:t> </a:t>
            </a:r>
            <a:r>
              <a:rPr lang="cs-CZ" sz="4900" dirty="0" smtClean="0"/>
              <a:t>       Z</a:t>
            </a:r>
            <a:r>
              <a:rPr lang="cs-CZ" sz="4900" dirty="0"/>
              <a:t> hlediska počtu PO </a:t>
            </a:r>
            <a:r>
              <a:rPr lang="cs-CZ" sz="4900" dirty="0" smtClean="0"/>
              <a:t>dominovala </a:t>
            </a:r>
            <a:r>
              <a:rPr lang="cs-CZ" sz="4900" dirty="0"/>
              <a:t>PO typu učební a kompenzační pomůcky </a:t>
            </a:r>
            <a:r>
              <a:rPr lang="cs-CZ" sz="4900" dirty="0" smtClean="0"/>
              <a:t>(</a:t>
            </a:r>
            <a:r>
              <a:rPr lang="cs-CZ" sz="4900" dirty="0"/>
              <a:t>66 </a:t>
            </a:r>
            <a:r>
              <a:rPr lang="cs-CZ" sz="4900" dirty="0" smtClean="0"/>
              <a:t>%).</a:t>
            </a:r>
          </a:p>
          <a:p>
            <a:endParaRPr lang="cs-CZ" sz="4900" dirty="0"/>
          </a:p>
          <a:p>
            <a:r>
              <a:rPr lang="cs-CZ" sz="4900" dirty="0" smtClean="0"/>
              <a:t>Nejnákladnější byla PO </a:t>
            </a:r>
            <a:r>
              <a:rPr lang="cs-CZ" sz="4900" dirty="0"/>
              <a:t>personálního charakteru </a:t>
            </a:r>
            <a:r>
              <a:rPr lang="cs-CZ" sz="4900" dirty="0" smtClean="0"/>
              <a:t>s</a:t>
            </a:r>
            <a:r>
              <a:rPr lang="cs-CZ" sz="4900" dirty="0"/>
              <a:t> vysokou </a:t>
            </a:r>
            <a:r>
              <a:rPr lang="cs-CZ" sz="4900" dirty="0" smtClean="0"/>
              <a:t>NFN - především AP</a:t>
            </a:r>
            <a:r>
              <a:rPr lang="cs-CZ" sz="4900" dirty="0"/>
              <a:t>, kterých MŠ vykázaly celkem </a:t>
            </a:r>
            <a:r>
              <a:rPr lang="cs-CZ" sz="4900" dirty="0" smtClean="0"/>
              <a:t>764 úvazků (</a:t>
            </a:r>
            <a:r>
              <a:rPr lang="cs-CZ" sz="4900" dirty="0"/>
              <a:t>roční nákladovost </a:t>
            </a:r>
            <a:r>
              <a:rPr lang="cs-CZ" sz="4900" dirty="0" smtClean="0"/>
              <a:t>přes 262 </a:t>
            </a:r>
            <a:r>
              <a:rPr lang="cs-CZ" sz="4900" dirty="0"/>
              <a:t>mil. Kč).</a:t>
            </a:r>
          </a:p>
          <a:p>
            <a:pPr marL="0" indent="0">
              <a:buNone/>
            </a:pPr>
            <a:r>
              <a:rPr lang="cs-CZ" sz="4900" dirty="0"/>
              <a:t> </a:t>
            </a:r>
          </a:p>
          <a:p>
            <a:r>
              <a:rPr lang="cs-CZ" sz="4900" dirty="0" smtClean="0"/>
              <a:t>Ze </a:t>
            </a:r>
            <a:r>
              <a:rPr lang="cs-CZ" sz="4900" dirty="0"/>
              <a:t>všech finančních nákladů na PO v MŠ představovaly </a:t>
            </a:r>
            <a:r>
              <a:rPr lang="cs-CZ" sz="4900" b="1" dirty="0"/>
              <a:t>náklady do speciálních MŠ 10 </a:t>
            </a:r>
            <a:r>
              <a:rPr lang="cs-CZ" sz="4900" b="1" dirty="0" smtClean="0"/>
              <a:t>%</a:t>
            </a:r>
            <a:r>
              <a:rPr lang="cs-CZ" sz="49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7225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340768"/>
            <a:ext cx="7704856" cy="5256584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2400" b="1" dirty="0" smtClean="0">
                <a:solidFill>
                  <a:srgbClr val="418E96"/>
                </a:solidFill>
              </a:rPr>
              <a:t>Počet </a:t>
            </a:r>
            <a:r>
              <a:rPr lang="cs-CZ" sz="2400" b="1" dirty="0">
                <a:solidFill>
                  <a:srgbClr val="418E96"/>
                </a:solidFill>
              </a:rPr>
              <a:t>a podíl dětí se znevýhodněním podle § 16 odst. 9 v </a:t>
            </a:r>
            <a:r>
              <a:rPr lang="cs-CZ" sz="2400" b="1" dirty="0" smtClean="0">
                <a:solidFill>
                  <a:srgbClr val="418E96"/>
                </a:solidFill>
              </a:rPr>
              <a:t>ZŠ </a:t>
            </a:r>
            <a:r>
              <a:rPr lang="cs-CZ" sz="2400" b="1" dirty="0">
                <a:solidFill>
                  <a:srgbClr val="418E96"/>
                </a:solidFill>
              </a:rPr>
              <a:t>v letech </a:t>
            </a:r>
            <a:r>
              <a:rPr lang="cs-CZ" sz="2400" b="1" dirty="0" smtClean="0">
                <a:solidFill>
                  <a:srgbClr val="418E96"/>
                </a:solidFill>
              </a:rPr>
              <a:t>2010/11–2017/18</a:t>
            </a:r>
            <a:endParaRPr lang="cs-CZ" sz="2400" b="1" dirty="0">
              <a:solidFill>
                <a:srgbClr val="418E96"/>
              </a:solidFill>
            </a:endParaRPr>
          </a:p>
          <a:p>
            <a:pPr marL="0" indent="0" fontAlgn="t">
              <a:buNone/>
            </a:pPr>
            <a:endParaRPr lang="cs-CZ" dirty="0"/>
          </a:p>
          <a:p>
            <a:pPr marL="0" indent="0" fontAlgn="t">
              <a:buNone/>
            </a:pPr>
            <a:endParaRPr lang="cs-CZ" dirty="0"/>
          </a:p>
        </p:txBody>
      </p:sp>
      <p:pic>
        <p:nvPicPr>
          <p:cNvPr id="6" name="Obrázek 5"/>
          <p:cNvPicPr/>
          <p:nvPr/>
        </p:nvPicPr>
        <p:blipFill>
          <a:blip r:embed="rId2"/>
          <a:stretch>
            <a:fillRect/>
          </a:stretch>
        </p:blipFill>
        <p:spPr>
          <a:xfrm>
            <a:off x="107504" y="2564904"/>
            <a:ext cx="8928992" cy="3024336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11677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476672"/>
            <a:ext cx="7571184" cy="5976664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2400" b="1" dirty="0" smtClean="0">
                <a:solidFill>
                  <a:schemeClr val="bg1"/>
                </a:solidFill>
              </a:rPr>
              <a:t>		</a:t>
            </a:r>
            <a:r>
              <a:rPr lang="cs-CZ" sz="3200" b="1" dirty="0" smtClean="0">
                <a:solidFill>
                  <a:schemeClr val="bg1"/>
                </a:solidFill>
              </a:rPr>
              <a:t>Základní </a:t>
            </a:r>
            <a:r>
              <a:rPr lang="cs-CZ" sz="3200" b="1" dirty="0">
                <a:solidFill>
                  <a:schemeClr val="bg1"/>
                </a:solidFill>
              </a:rPr>
              <a:t>školy (k </a:t>
            </a:r>
            <a:r>
              <a:rPr lang="cs-CZ" sz="3200" b="1" dirty="0">
                <a:solidFill>
                  <a:schemeClr val="bg1"/>
                </a:solidFill>
              </a:rPr>
              <a:t>30. 9. </a:t>
            </a:r>
            <a:r>
              <a:rPr lang="cs-CZ" sz="3200" b="1" dirty="0">
                <a:solidFill>
                  <a:schemeClr val="bg1"/>
                </a:solidFill>
              </a:rPr>
              <a:t>2017)</a:t>
            </a:r>
          </a:p>
          <a:p>
            <a:pPr marL="0" indent="0" fontAlgn="t">
              <a:buNone/>
            </a:pPr>
            <a:endParaRPr lang="cs-CZ" sz="2400" b="1" dirty="0">
              <a:solidFill>
                <a:schemeClr val="bg1"/>
              </a:solidFill>
            </a:endParaRPr>
          </a:p>
          <a:p>
            <a:r>
              <a:rPr lang="cs-CZ" sz="1400" b="1" dirty="0" smtClean="0"/>
              <a:t>Dlouhodobý trend postupného přesunu žáků se SVP z ryze speciálních ZŠ do běžných ZŠ.</a:t>
            </a:r>
          </a:p>
          <a:p>
            <a:endParaRPr lang="cs-CZ" sz="1400" dirty="0"/>
          </a:p>
          <a:p>
            <a:r>
              <a:rPr lang="cs-CZ" sz="1400" b="1" dirty="0" smtClean="0"/>
              <a:t>Zvýšení podílu žáků se Z16/9 v</a:t>
            </a:r>
            <a:r>
              <a:rPr lang="cs-CZ" sz="1400" b="1" dirty="0"/>
              <a:t> běžných třídách </a:t>
            </a:r>
            <a:r>
              <a:rPr lang="cs-CZ" sz="1400" b="1" dirty="0" smtClean="0"/>
              <a:t>ZŠ </a:t>
            </a:r>
            <a:r>
              <a:rPr lang="cs-CZ" sz="1400" dirty="0" smtClean="0"/>
              <a:t>způsobeno mj. </a:t>
            </a:r>
            <a:r>
              <a:rPr lang="cs-CZ" sz="1400" dirty="0"/>
              <a:t>významným nárůstem diagnostikovaných vývojových poruch, </a:t>
            </a:r>
            <a:r>
              <a:rPr lang="cs-CZ" sz="1400" dirty="0" smtClean="0"/>
              <a:t>nárůst ale lze pozorovat u </a:t>
            </a:r>
            <a:r>
              <a:rPr lang="cs-CZ" sz="1400" dirty="0"/>
              <a:t>všech sledovaných druhů a stupňů </a:t>
            </a:r>
            <a:r>
              <a:rPr lang="cs-CZ" sz="1400" dirty="0" smtClean="0"/>
              <a:t>Z16/9 </a:t>
            </a:r>
            <a:r>
              <a:rPr lang="cs-CZ" sz="1400" dirty="0"/>
              <a:t>- dochází k postupné</a:t>
            </a:r>
            <a:r>
              <a:rPr lang="cs-CZ" sz="1400" b="1" dirty="0"/>
              <a:t> implementaci </a:t>
            </a:r>
            <a:r>
              <a:rPr lang="cs-CZ" sz="1400" b="1" dirty="0" smtClean="0"/>
              <a:t>nových </a:t>
            </a:r>
            <a:r>
              <a:rPr lang="cs-CZ" sz="1400" b="1" dirty="0"/>
              <a:t>diagnostik.</a:t>
            </a:r>
            <a:endParaRPr lang="cs-CZ" sz="1400" dirty="0"/>
          </a:p>
          <a:p>
            <a:endParaRPr lang="cs-CZ" sz="1400" dirty="0"/>
          </a:p>
          <a:p>
            <a:r>
              <a:rPr lang="cs-CZ" sz="1400" dirty="0"/>
              <a:t>2016/17  </a:t>
            </a:r>
            <a:r>
              <a:rPr lang="cs-CZ" sz="1400" b="1" dirty="0"/>
              <a:t>&gt;</a:t>
            </a:r>
            <a:r>
              <a:rPr lang="cs-CZ" sz="1400" dirty="0"/>
              <a:t>  2017/18 - masivní </a:t>
            </a:r>
            <a:r>
              <a:rPr lang="cs-CZ" sz="1400" b="1" dirty="0"/>
              <a:t>nárůst celkového počtu žáků se </a:t>
            </a:r>
            <a:r>
              <a:rPr lang="cs-CZ" sz="1400" b="1" dirty="0" smtClean="0"/>
              <a:t>SVP. </a:t>
            </a:r>
            <a:r>
              <a:rPr lang="cs-CZ" sz="1400" dirty="0" smtClean="0"/>
              <a:t>Na</a:t>
            </a:r>
            <a:r>
              <a:rPr lang="cs-CZ" sz="1400" dirty="0"/>
              <a:t> tomto nárůstu se nejvíce podílela </a:t>
            </a:r>
            <a:r>
              <a:rPr lang="cs-CZ" sz="1400" b="1" dirty="0"/>
              <a:t>významně narůstající kategorie žáků (63 %) s vývojovými poruchami učení a chování</a:t>
            </a:r>
            <a:r>
              <a:rPr lang="cs-CZ" sz="1400" dirty="0"/>
              <a:t>.</a:t>
            </a:r>
          </a:p>
          <a:p>
            <a:endParaRPr lang="cs-CZ" sz="1400" dirty="0"/>
          </a:p>
          <a:p>
            <a:r>
              <a:rPr lang="cs-CZ" sz="1400" dirty="0" smtClean="0"/>
              <a:t>Podíly </a:t>
            </a:r>
            <a:r>
              <a:rPr lang="cs-CZ" sz="1400" dirty="0"/>
              <a:t>počtu žáků se Z16/9 dlouhodobě </a:t>
            </a:r>
            <a:r>
              <a:rPr lang="cs-CZ" sz="1400" dirty="0" smtClean="0"/>
              <a:t>okolo </a:t>
            </a:r>
            <a:r>
              <a:rPr lang="cs-CZ" sz="1400" dirty="0"/>
              <a:t>9 </a:t>
            </a:r>
            <a:r>
              <a:rPr lang="cs-CZ" sz="1400" dirty="0" smtClean="0"/>
              <a:t>%, letos poprvé přes 10</a:t>
            </a:r>
            <a:r>
              <a:rPr lang="cs-CZ" sz="1400" dirty="0"/>
              <a:t> % (především v důsledku nárůstu počtu žáků s </a:t>
            </a:r>
            <a:r>
              <a:rPr lang="cs-CZ" sz="1400" dirty="0" smtClean="0"/>
              <a:t>vývojovou </a:t>
            </a:r>
            <a:r>
              <a:rPr lang="cs-CZ" sz="1400" dirty="0"/>
              <a:t>poruchou učení nebo chování).</a:t>
            </a:r>
          </a:p>
          <a:p>
            <a:endParaRPr lang="cs-CZ" sz="1400" dirty="0"/>
          </a:p>
          <a:p>
            <a:r>
              <a:rPr lang="cs-CZ" sz="1400" b="1" dirty="0" smtClean="0"/>
              <a:t>Meziroční</a:t>
            </a:r>
            <a:r>
              <a:rPr lang="cs-CZ" sz="1400" dirty="0" smtClean="0"/>
              <a:t> </a:t>
            </a:r>
            <a:r>
              <a:rPr lang="cs-CZ" sz="1400" b="1" dirty="0" smtClean="0"/>
              <a:t>vysoké </a:t>
            </a:r>
            <a:r>
              <a:rPr lang="cs-CZ" sz="1400" b="1" dirty="0"/>
              <a:t>nárůsty </a:t>
            </a:r>
            <a:r>
              <a:rPr lang="cs-CZ" sz="1400" b="1" dirty="0" smtClean="0"/>
              <a:t>počtů </a:t>
            </a:r>
            <a:r>
              <a:rPr lang="cs-CZ" sz="1400" b="1" dirty="0"/>
              <a:t>AP. </a:t>
            </a:r>
            <a:r>
              <a:rPr lang="cs-CZ" sz="1400" b="1" dirty="0" smtClean="0"/>
              <a:t>ZŠ vykázaly 13</a:t>
            </a:r>
            <a:r>
              <a:rPr lang="cs-CZ" sz="1400" b="1" dirty="0"/>
              <a:t> 660 </a:t>
            </a:r>
            <a:r>
              <a:rPr lang="cs-CZ" sz="1400" b="1" dirty="0" smtClean="0"/>
              <a:t>AP - 9</a:t>
            </a:r>
            <a:r>
              <a:rPr lang="cs-CZ" sz="1400" b="1" dirty="0"/>
              <a:t> </a:t>
            </a:r>
            <a:r>
              <a:rPr lang="cs-CZ" sz="1400" b="1" dirty="0" smtClean="0"/>
              <a:t>309 úvazků </a:t>
            </a:r>
            <a:r>
              <a:rPr lang="cs-CZ" sz="1400" dirty="0" smtClean="0"/>
              <a:t>(nárůst 2</a:t>
            </a:r>
            <a:r>
              <a:rPr lang="cs-CZ" sz="1400" dirty="0"/>
              <a:t> </a:t>
            </a:r>
            <a:r>
              <a:rPr lang="cs-CZ" sz="1400" dirty="0" smtClean="0"/>
              <a:t>813 úvazků).</a:t>
            </a:r>
          </a:p>
          <a:p>
            <a:pPr marL="0" indent="0">
              <a:buNone/>
            </a:pPr>
            <a:r>
              <a:rPr lang="cs-CZ" sz="1400" b="1" dirty="0"/>
              <a:t> </a:t>
            </a:r>
            <a:r>
              <a:rPr lang="cs-CZ" sz="1400" b="1" dirty="0" smtClean="0"/>
              <a:t>        Ze</a:t>
            </a:r>
            <a:r>
              <a:rPr lang="cs-CZ" sz="1400" b="1" dirty="0"/>
              <a:t> </a:t>
            </a:r>
            <a:r>
              <a:rPr lang="cs-CZ" sz="1400" b="1" dirty="0" smtClean="0"/>
              <a:t>všech </a:t>
            </a:r>
            <a:r>
              <a:rPr lang="cs-CZ" sz="1400" b="1" dirty="0"/>
              <a:t>úvazků AP </a:t>
            </a:r>
            <a:r>
              <a:rPr lang="cs-CZ" sz="1400" b="1" dirty="0" smtClean="0"/>
              <a:t>vykázaných </a:t>
            </a:r>
            <a:r>
              <a:rPr lang="cs-CZ" sz="1400" b="1" dirty="0"/>
              <a:t>všemi školami (12 </a:t>
            </a:r>
            <a:r>
              <a:rPr lang="cs-CZ" sz="1400" b="1" dirty="0" smtClean="0"/>
              <a:t>407) připadalo </a:t>
            </a:r>
            <a:r>
              <a:rPr lang="cs-CZ" sz="1400" b="1" dirty="0"/>
              <a:t>téměř 75 % </a:t>
            </a:r>
            <a:r>
              <a:rPr lang="cs-CZ" sz="1400" b="1" dirty="0" smtClean="0"/>
              <a:t>na ZŠ.</a:t>
            </a:r>
            <a:endParaRPr lang="cs-CZ" sz="1400" dirty="0"/>
          </a:p>
          <a:p>
            <a:endParaRPr lang="cs-CZ" sz="1400" dirty="0"/>
          </a:p>
          <a:p>
            <a:r>
              <a:rPr lang="cs-CZ" sz="1400" b="1" dirty="0" smtClean="0"/>
              <a:t>Celkem </a:t>
            </a:r>
            <a:r>
              <a:rPr lang="cs-CZ" sz="1400" b="1" dirty="0"/>
              <a:t>42 208 žákům ZŠ se SVP nebo nadáním </a:t>
            </a:r>
            <a:r>
              <a:rPr lang="cs-CZ" sz="1400" b="1" dirty="0" smtClean="0"/>
              <a:t>poskytováno celkem 97</a:t>
            </a:r>
            <a:r>
              <a:rPr lang="cs-CZ" sz="1400" b="1" dirty="0"/>
              <a:t> 365 </a:t>
            </a:r>
            <a:r>
              <a:rPr lang="cs-CZ" sz="1400" b="1" dirty="0" smtClean="0"/>
              <a:t>PO.</a:t>
            </a:r>
          </a:p>
          <a:p>
            <a:pPr marL="0" indent="0">
              <a:buNone/>
            </a:pPr>
            <a:r>
              <a:rPr lang="cs-CZ" sz="1400" b="1" dirty="0"/>
              <a:t> </a:t>
            </a:r>
            <a:r>
              <a:rPr lang="cs-CZ" sz="1400" b="1" dirty="0" smtClean="0"/>
              <a:t>        </a:t>
            </a:r>
            <a:r>
              <a:rPr lang="cs-CZ" sz="1400" dirty="0" smtClean="0"/>
              <a:t>Z</a:t>
            </a:r>
            <a:r>
              <a:rPr lang="cs-CZ" sz="1400" dirty="0"/>
              <a:t> celkového počtu </a:t>
            </a:r>
            <a:r>
              <a:rPr lang="cs-CZ" sz="1400" dirty="0" smtClean="0"/>
              <a:t>PO </a:t>
            </a:r>
            <a:r>
              <a:rPr lang="cs-CZ" sz="1400" dirty="0"/>
              <a:t>jich bylo 84 631, tj. </a:t>
            </a:r>
            <a:r>
              <a:rPr lang="cs-CZ" sz="1400" b="1" dirty="0"/>
              <a:t>87 % poskytováno v běžných ZŠ</a:t>
            </a:r>
            <a:r>
              <a:rPr lang="cs-CZ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2991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476672"/>
            <a:ext cx="7571184" cy="5976664"/>
          </a:xfrm>
        </p:spPr>
        <p:txBody>
          <a:bodyPr>
            <a:normAutofit lnSpcReduction="10000"/>
          </a:bodyPr>
          <a:lstStyle/>
          <a:p>
            <a:pPr marL="0" indent="0" fontAlgn="t">
              <a:buNone/>
            </a:pPr>
            <a:r>
              <a:rPr lang="cs-CZ" sz="2400" b="1" dirty="0" smtClean="0">
                <a:solidFill>
                  <a:schemeClr val="bg1"/>
                </a:solidFill>
              </a:rPr>
              <a:t>	</a:t>
            </a:r>
            <a:r>
              <a:rPr lang="cs-CZ" sz="2400" b="1" dirty="0">
                <a:solidFill>
                  <a:schemeClr val="bg1"/>
                </a:solidFill>
              </a:rPr>
              <a:t>	</a:t>
            </a:r>
            <a:r>
              <a:rPr lang="cs-CZ" sz="3200" b="1" dirty="0">
                <a:solidFill>
                  <a:schemeClr val="bg1"/>
                </a:solidFill>
              </a:rPr>
              <a:t>Základní školy (k 30. 9. 2017)</a:t>
            </a:r>
          </a:p>
          <a:p>
            <a:pPr marL="0" indent="0" fontAlgn="t">
              <a:buNone/>
            </a:pPr>
            <a:endParaRPr lang="cs-CZ" sz="2400" b="1" dirty="0">
              <a:solidFill>
                <a:schemeClr val="bg1"/>
              </a:solidFill>
            </a:endParaRPr>
          </a:p>
          <a:p>
            <a:r>
              <a:rPr lang="cs-CZ" sz="1400" b="1" dirty="0" smtClean="0"/>
              <a:t>Nejčastější PO:</a:t>
            </a:r>
            <a:r>
              <a:rPr lang="cs-CZ" sz="1400" dirty="0" smtClean="0"/>
              <a:t> </a:t>
            </a:r>
            <a:r>
              <a:rPr lang="cs-CZ" sz="1400" dirty="0"/>
              <a:t>hodinová pedagogická intervence ve škole (14 923), hodinový předmět speciálně pedagogické péče (7 610) a AP sdílený ve škole s úvazkem </a:t>
            </a:r>
            <a:r>
              <a:rPr lang="cs-CZ" sz="1400" dirty="0" smtClean="0"/>
              <a:t>0,5 </a:t>
            </a:r>
            <a:r>
              <a:rPr lang="cs-CZ" sz="1400" dirty="0"/>
              <a:t>(6 107).</a:t>
            </a:r>
          </a:p>
          <a:p>
            <a:pPr marL="0" indent="0">
              <a:buNone/>
            </a:pPr>
            <a:endParaRPr lang="cs-CZ" sz="1400" dirty="0"/>
          </a:p>
          <a:p>
            <a:r>
              <a:rPr lang="cs-CZ" sz="1400" b="1" dirty="0"/>
              <a:t>Nejvíce PO bylo poskytováno žákům </a:t>
            </a:r>
            <a:r>
              <a:rPr lang="cs-CZ" sz="1400" dirty="0"/>
              <a:t>s</a:t>
            </a:r>
            <a:r>
              <a:rPr lang="cs-CZ" sz="1400" dirty="0" smtClean="0"/>
              <a:t>:</a:t>
            </a:r>
          </a:p>
          <a:p>
            <a:pPr marL="0" indent="0">
              <a:buNone/>
            </a:pPr>
            <a:r>
              <a:rPr lang="cs-CZ" sz="1400" dirty="0"/>
              <a:t> </a:t>
            </a:r>
            <a:r>
              <a:rPr lang="cs-CZ" sz="1400" dirty="0" smtClean="0"/>
              <a:t>        středně </a:t>
            </a:r>
            <a:r>
              <a:rPr lang="cs-CZ" sz="1400" dirty="0"/>
              <a:t>závažné poruchy učení (23 200), </a:t>
            </a:r>
            <a:r>
              <a:rPr lang="cs-CZ" sz="1400" dirty="0" smtClean="0"/>
              <a:t>LMP (11</a:t>
            </a:r>
            <a:r>
              <a:rPr lang="cs-CZ" sz="1400" dirty="0"/>
              <a:t> 842) a </a:t>
            </a:r>
            <a:r>
              <a:rPr lang="cs-CZ" sz="1400" dirty="0" smtClean="0"/>
              <a:t>SVP </a:t>
            </a:r>
            <a:r>
              <a:rPr lang="cs-CZ" sz="1400" dirty="0"/>
              <a:t>vyplývající ze </a:t>
            </a:r>
            <a:r>
              <a:rPr lang="cs-CZ" sz="1400" dirty="0" smtClean="0"/>
              <a:t>zdrav. </a:t>
            </a:r>
            <a:r>
              <a:rPr lang="cs-CZ" sz="1400" dirty="0"/>
              <a:t>stavu </a:t>
            </a:r>
            <a:r>
              <a:rPr lang="cs-CZ" sz="1400" dirty="0" smtClean="0"/>
              <a:t>(</a:t>
            </a:r>
            <a:r>
              <a:rPr lang="cs-CZ" sz="1400" dirty="0"/>
              <a:t>8 457).</a:t>
            </a:r>
          </a:p>
          <a:p>
            <a:pPr marL="0" indent="0">
              <a:buNone/>
            </a:pPr>
            <a:r>
              <a:rPr lang="cs-CZ" sz="1400" dirty="0"/>
              <a:t> </a:t>
            </a:r>
          </a:p>
          <a:p>
            <a:r>
              <a:rPr lang="cs-CZ" sz="1400" dirty="0"/>
              <a:t>U </a:t>
            </a:r>
            <a:r>
              <a:rPr lang="cs-CZ" sz="1400" b="1" dirty="0"/>
              <a:t>11 289 žáků se středně závažnými poruchami učení</a:t>
            </a:r>
            <a:r>
              <a:rPr lang="cs-CZ" sz="1400" dirty="0"/>
              <a:t> jako hlavním/prvním znevýhodněním (bez ohledu na souběžné postižení více vadami) byly nejčastěji poskytovanými PO hodinová pedagogická intervence ve škole (6 043) a hodinový předmět speciálně pedagogické péče (3 975).</a:t>
            </a:r>
          </a:p>
          <a:p>
            <a:endParaRPr lang="cs-CZ" sz="1400" dirty="0"/>
          </a:p>
          <a:p>
            <a:r>
              <a:rPr lang="cs-CZ" sz="1400" dirty="0" smtClean="0"/>
              <a:t>Pro </a:t>
            </a:r>
            <a:r>
              <a:rPr lang="cs-CZ" sz="1400" dirty="0"/>
              <a:t>celkem </a:t>
            </a:r>
            <a:r>
              <a:rPr lang="cs-CZ" sz="1400" b="1" dirty="0"/>
              <a:t>502 nadaných žáků </a:t>
            </a:r>
            <a:r>
              <a:rPr lang="cs-CZ" sz="1400" dirty="0"/>
              <a:t>(bez ohledu na </a:t>
            </a:r>
            <a:r>
              <a:rPr lang="cs-CZ" sz="1400" dirty="0" smtClean="0"/>
              <a:t>znevýhodnění</a:t>
            </a:r>
            <a:r>
              <a:rPr lang="cs-CZ" sz="1400" dirty="0"/>
              <a:t>) bylo poskytováno celkem 1 346 PO (resp. 215 PO v případě 105 žáků pouze nadaných bez případných znevýhodnění). </a:t>
            </a:r>
            <a:r>
              <a:rPr lang="cs-CZ" sz="1400" dirty="0" smtClean="0"/>
              <a:t>Nejčastějšími PO </a:t>
            </a:r>
            <a:r>
              <a:rPr lang="cs-CZ" sz="1400" dirty="0"/>
              <a:t>byly hodinová pedagogická intervence ve škole (140</a:t>
            </a:r>
            <a:r>
              <a:rPr lang="cs-CZ" sz="1400" dirty="0" smtClean="0"/>
              <a:t>) a </a:t>
            </a:r>
            <a:r>
              <a:rPr lang="cs-CZ" sz="1400" dirty="0"/>
              <a:t>alternativní učebnice (112).</a:t>
            </a:r>
          </a:p>
          <a:p>
            <a:endParaRPr lang="cs-CZ" sz="1400" dirty="0"/>
          </a:p>
          <a:p>
            <a:r>
              <a:rPr lang="cs-CZ" sz="1400" dirty="0" smtClean="0"/>
              <a:t>Ve školním roce 2016/17 bylo v ZŠ vykázáno téměř 55 tisíc PO (86 % všech školami a školskými zařízeními vykázaných PO), z toho více než 46,5 tisíce (85 %) s požadavkem na finanční prostředky. Finanční požadavky ZŠ na PO představovaly zhruba 78 % všech finančních požadavků uplatněných školami a školskými zařízeními (1,490 mld. Kč z 1,921 mld. Kč).</a:t>
            </a:r>
          </a:p>
          <a:p>
            <a:endParaRPr lang="cs-CZ" sz="1400" dirty="0" smtClean="0"/>
          </a:p>
          <a:p>
            <a:r>
              <a:rPr lang="cs-CZ" sz="1400" b="1" dirty="0" smtClean="0"/>
              <a:t>Speciální </a:t>
            </a:r>
            <a:r>
              <a:rPr lang="cs-CZ" sz="1400" b="1" dirty="0"/>
              <a:t>ZŠ</a:t>
            </a:r>
            <a:r>
              <a:rPr lang="cs-CZ" sz="1400" dirty="0"/>
              <a:t> </a:t>
            </a:r>
            <a:r>
              <a:rPr lang="cs-CZ" sz="1400" dirty="0" smtClean="0"/>
              <a:t>tvoří 8 </a:t>
            </a:r>
            <a:r>
              <a:rPr lang="cs-CZ" sz="1400" dirty="0"/>
              <a:t>% </a:t>
            </a:r>
            <a:r>
              <a:rPr lang="cs-CZ" sz="1400" dirty="0" smtClean="0"/>
              <a:t>ze všech ZŠ X jejich finanční požadavky činily </a:t>
            </a:r>
            <a:r>
              <a:rPr lang="cs-CZ" sz="1400" b="1" dirty="0"/>
              <a:t>více než 14 % </a:t>
            </a:r>
            <a:r>
              <a:rPr lang="cs-CZ" sz="1400" b="1" dirty="0" smtClean="0"/>
              <a:t>celkových </a:t>
            </a:r>
            <a:r>
              <a:rPr lang="cs-CZ" sz="1400" b="1" dirty="0"/>
              <a:t>finančních nároků ZŠ</a:t>
            </a:r>
            <a:r>
              <a:rPr lang="cs-CZ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4124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340768"/>
            <a:ext cx="7704856" cy="5256584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r>
              <a:rPr lang="cs-CZ" sz="2400" b="1" dirty="0" smtClean="0">
                <a:solidFill>
                  <a:srgbClr val="418E96"/>
                </a:solidFill>
              </a:rPr>
              <a:t>Žáci </a:t>
            </a:r>
            <a:r>
              <a:rPr lang="cs-CZ" sz="2400" b="1" dirty="0">
                <a:solidFill>
                  <a:srgbClr val="418E96"/>
                </a:solidFill>
              </a:rPr>
              <a:t>v ZŠ podle převažujícího stupně podpory ve školním roce </a:t>
            </a:r>
            <a:r>
              <a:rPr lang="cs-CZ" sz="2400" b="1" dirty="0" smtClean="0">
                <a:solidFill>
                  <a:srgbClr val="418E96"/>
                </a:solidFill>
              </a:rPr>
              <a:t>2016/17</a:t>
            </a:r>
            <a:endParaRPr lang="cs-CZ" sz="2400" b="1" dirty="0">
              <a:solidFill>
                <a:srgbClr val="418E96"/>
              </a:solidFill>
            </a:endParaRPr>
          </a:p>
          <a:p>
            <a:pPr marL="0" indent="0" fontAlgn="t">
              <a:buNone/>
            </a:pPr>
            <a:endParaRPr lang="cs-CZ" dirty="0"/>
          </a:p>
          <a:p>
            <a:pPr marL="0" indent="0" fontAlgn="t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15616" y="5021631"/>
            <a:ext cx="75332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K 30. 9. 2016 byla již </a:t>
            </a:r>
            <a:r>
              <a:rPr lang="cs-CZ" b="1" dirty="0" smtClean="0"/>
              <a:t>588</a:t>
            </a:r>
            <a:r>
              <a:rPr lang="cs-CZ" dirty="0" smtClean="0"/>
              <a:t> žákům přiznána PO ve 2. – 5. st.</a:t>
            </a:r>
          </a:p>
          <a:p>
            <a:r>
              <a:rPr lang="cs-CZ" dirty="0" smtClean="0"/>
              <a:t>Na konci března byla PO ve 2. – 5. st. přiznána již </a:t>
            </a:r>
            <a:r>
              <a:rPr lang="cs-CZ" b="1" dirty="0" smtClean="0"/>
              <a:t>23 746 </a:t>
            </a:r>
            <a:r>
              <a:rPr lang="cs-CZ" dirty="0" smtClean="0"/>
              <a:t>žákům.</a:t>
            </a:r>
          </a:p>
          <a:p>
            <a:r>
              <a:rPr lang="cs-CZ" dirty="0" smtClean="0"/>
              <a:t>Do 3. st. PO žáci integrováni především v běžných třídách.</a:t>
            </a:r>
          </a:p>
          <a:p>
            <a:r>
              <a:rPr lang="cs-CZ" dirty="0" smtClean="0"/>
              <a:t>Speciální třídy jsou charakteristické především pro 4. a 5. st. PO. </a:t>
            </a:r>
            <a:endParaRPr lang="cs-CZ" dirty="0"/>
          </a:p>
        </p:txBody>
      </p:sp>
      <p:pic>
        <p:nvPicPr>
          <p:cNvPr id="5" name="Obrázek 4"/>
          <p:cNvPicPr/>
          <p:nvPr/>
        </p:nvPicPr>
        <p:blipFill>
          <a:blip r:embed="rId2"/>
          <a:stretch>
            <a:fillRect/>
          </a:stretch>
        </p:blipFill>
        <p:spPr>
          <a:xfrm>
            <a:off x="215008" y="2179388"/>
            <a:ext cx="8821488" cy="247374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0613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59632" y="548680"/>
            <a:ext cx="7211144" cy="5832648"/>
          </a:xfrm>
        </p:spPr>
        <p:txBody>
          <a:bodyPr>
            <a:normAutofit fontScale="92500" lnSpcReduction="10000"/>
          </a:bodyPr>
          <a:lstStyle/>
          <a:p>
            <a:pPr marL="0" indent="0" algn="just" fontAlgn="t">
              <a:buNone/>
            </a:pPr>
            <a:r>
              <a:rPr lang="cs-CZ" sz="1800" dirty="0" smtClean="0"/>
              <a:t>	</a:t>
            </a:r>
            <a:r>
              <a:rPr lang="cs-CZ" sz="3500" b="1" dirty="0" smtClean="0">
                <a:solidFill>
                  <a:schemeClr val="bg1"/>
                </a:solidFill>
              </a:rPr>
              <a:t>Závěry – všechny stupně vzdělávání</a:t>
            </a:r>
          </a:p>
          <a:p>
            <a:pPr marL="0" indent="0" algn="just" fontAlgn="t">
              <a:buNone/>
            </a:pPr>
            <a:endParaRPr lang="cs-CZ" sz="1800" dirty="0"/>
          </a:p>
          <a:p>
            <a:pPr lvl="0"/>
            <a:endParaRPr lang="cs-CZ" sz="1800" b="1" dirty="0" smtClean="0"/>
          </a:p>
          <a:p>
            <a:pPr lvl="0"/>
            <a:r>
              <a:rPr lang="cs-CZ" sz="1800" b="1" dirty="0" smtClean="0"/>
              <a:t>Odliv </a:t>
            </a:r>
            <a:r>
              <a:rPr lang="cs-CZ" sz="1800" b="1" dirty="0"/>
              <a:t>dětí a žáků ze speciálních škol do běžných je dlouhodobým trendem.</a:t>
            </a:r>
            <a:r>
              <a:rPr lang="cs-CZ" sz="1800" dirty="0"/>
              <a:t> </a:t>
            </a:r>
            <a:r>
              <a:rPr lang="cs-CZ" sz="1800" dirty="0" smtClean="0"/>
              <a:t>           Nelze jednoznačně </a:t>
            </a:r>
            <a:r>
              <a:rPr lang="cs-CZ" sz="1800" dirty="0"/>
              <a:t>potvrdit, že ve speciálních školách ubývá dětí v důsledku implementace inkluze. Data to </a:t>
            </a:r>
            <a:r>
              <a:rPr lang="cs-CZ" sz="1800" dirty="0" smtClean="0"/>
              <a:t>nepotvrzují.</a:t>
            </a:r>
          </a:p>
          <a:p>
            <a:pPr lvl="0"/>
            <a:endParaRPr lang="cs-CZ" sz="1800" dirty="0" smtClean="0"/>
          </a:p>
          <a:p>
            <a:pPr lvl="0"/>
            <a:r>
              <a:rPr lang="cs-CZ" sz="1800" b="1" dirty="0" smtClean="0"/>
              <a:t>Počet </a:t>
            </a:r>
            <a:r>
              <a:rPr lang="cs-CZ" sz="1800" b="1" dirty="0"/>
              <a:t>AP ve všech školách v posledních letech nepřetržitě roste.</a:t>
            </a:r>
            <a:r>
              <a:rPr lang="cs-CZ" sz="1800" dirty="0"/>
              <a:t> </a:t>
            </a:r>
            <a:r>
              <a:rPr lang="cs-CZ" sz="1800" dirty="0" smtClean="0"/>
              <a:t>             Jen</a:t>
            </a:r>
            <a:r>
              <a:rPr lang="cs-CZ" sz="1800" dirty="0"/>
              <a:t> od školního roku 2010/11 k  30. 9. 2016 se zvýšil o 5 212,2 úvazku, tedy o více než 144 %. K 30. 9. 2016 bylo vykázáno 13 299 AP, k 30. 9. 2017 pak 17 725 AP, což představuje nárůst o 4 426 fyzických osob. ŠPZ ve spolupráci se školou a zákonným zástupcem volí tuto formu personální podpory nejčastěji, ačkoliv není vždy tou jedinou a často i vhodnou možností podpory žáka.</a:t>
            </a:r>
          </a:p>
          <a:p>
            <a:pPr lvl="0"/>
            <a:r>
              <a:rPr lang="cs-CZ" sz="1800" b="1" dirty="0"/>
              <a:t>Významně narůstají počty dětí/žáků s vývojovými poruchami učení nebo chování.</a:t>
            </a:r>
            <a:r>
              <a:rPr lang="cs-CZ" sz="1800" dirty="0"/>
              <a:t> </a:t>
            </a:r>
            <a:r>
              <a:rPr lang="cs-CZ" sz="1800" dirty="0" smtClean="0"/>
              <a:t>Data </a:t>
            </a:r>
            <a:r>
              <a:rPr lang="cs-CZ" sz="1800" dirty="0"/>
              <a:t>potvrzují, že v této kategorii žáků jsou také žáci v pásmu hraničního intelektu, pro které nebyl původně zaveden vlastní identifikátor znevýhodnění. Je tedy velmi pravděpodobné, že právě tato skupina žáků přispěla k rozšíření této kategorie znevýhodnění</a:t>
            </a:r>
            <a:r>
              <a:rPr lang="cs-CZ" sz="1800" dirty="0" smtClean="0"/>
              <a:t>. </a:t>
            </a:r>
            <a:r>
              <a:rPr lang="cs-CZ" sz="1800" b="1" dirty="0" smtClean="0"/>
              <a:t>Ve </a:t>
            </a:r>
            <a:r>
              <a:rPr lang="cs-CZ" sz="1800" b="1" dirty="0"/>
              <a:t>všech krajích ČR, kde došlo k poklesu proporce žáků s diagnostickou kategorií mentálního </a:t>
            </a:r>
            <a:r>
              <a:rPr lang="cs-CZ" sz="1800" b="1" dirty="0" smtClean="0"/>
              <a:t>postižení, došlo k vzestupu </a:t>
            </a:r>
            <a:r>
              <a:rPr lang="cs-CZ" sz="1800" b="1" dirty="0"/>
              <a:t>proporce dětí s poruchami učení nebo chování.</a:t>
            </a:r>
          </a:p>
          <a:p>
            <a:pPr marL="0" indent="0" algn="just" fontAlgn="t">
              <a:buNone/>
            </a:pPr>
            <a:endParaRPr lang="cs-CZ" sz="1800" dirty="0"/>
          </a:p>
          <a:p>
            <a:pPr marL="0" indent="0" algn="just" fontAlgn="t">
              <a:buNone/>
            </a:pPr>
            <a:endParaRPr lang="cs-CZ" sz="1800" dirty="0"/>
          </a:p>
          <a:p>
            <a:pPr marL="0" indent="0" algn="just" fontAlgn="t">
              <a:buNone/>
            </a:pPr>
            <a:endParaRPr lang="cs-CZ" sz="1800" dirty="0"/>
          </a:p>
          <a:p>
            <a:pPr marL="0" indent="0" algn="just" fontAlgn="t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258297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3623</TotalTime>
  <Words>112</Words>
  <Application>Microsoft Office PowerPoint</Application>
  <PresentationFormat>Předvádění na obrazovce (4:3)</PresentationFormat>
  <Paragraphs>119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Motiv systému Office</vt:lpstr>
      <vt:lpstr>Analýza implementace společného vzdělávání 1. 9. 2016 – 31. 10. 2017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Faltýn Jaroslav</cp:lastModifiedBy>
  <cp:revision>163</cp:revision>
  <cp:lastPrinted>2018-03-26T10:49:20Z</cp:lastPrinted>
  <dcterms:created xsi:type="dcterms:W3CDTF">2013-10-09T10:41:53Z</dcterms:created>
  <dcterms:modified xsi:type="dcterms:W3CDTF">2018-03-27T08:15:00Z</dcterms:modified>
</cp:coreProperties>
</file>