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45"/>
  </p:notesMasterIdLst>
  <p:handoutMasterIdLst>
    <p:handoutMasterId r:id="rId46"/>
  </p:handoutMasterIdLst>
  <p:sldIdLst>
    <p:sldId id="256" r:id="rId2"/>
    <p:sldId id="274" r:id="rId3"/>
    <p:sldId id="276" r:id="rId4"/>
    <p:sldId id="308" r:id="rId5"/>
    <p:sldId id="283" r:id="rId6"/>
    <p:sldId id="328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293" r:id="rId15"/>
    <p:sldId id="297" r:id="rId16"/>
    <p:sldId id="302" r:id="rId17"/>
    <p:sldId id="316" r:id="rId18"/>
    <p:sldId id="320" r:id="rId19"/>
    <p:sldId id="332" r:id="rId20"/>
    <p:sldId id="333" r:id="rId21"/>
    <p:sldId id="318" r:id="rId22"/>
    <p:sldId id="334" r:id="rId23"/>
    <p:sldId id="296" r:id="rId24"/>
    <p:sldId id="347" r:id="rId25"/>
    <p:sldId id="349" r:id="rId26"/>
    <p:sldId id="348" r:id="rId27"/>
    <p:sldId id="352" r:id="rId28"/>
    <p:sldId id="294" r:id="rId29"/>
    <p:sldId id="353" r:id="rId30"/>
    <p:sldId id="335" r:id="rId31"/>
    <p:sldId id="336" r:id="rId32"/>
    <p:sldId id="337" r:id="rId33"/>
    <p:sldId id="325" r:id="rId34"/>
    <p:sldId id="314" r:id="rId35"/>
    <p:sldId id="323" r:id="rId36"/>
    <p:sldId id="324" r:id="rId37"/>
    <p:sldId id="305" r:id="rId38"/>
    <p:sldId id="326" r:id="rId39"/>
    <p:sldId id="327" r:id="rId40"/>
    <p:sldId id="315" r:id="rId41"/>
    <p:sldId id="338" r:id="rId42"/>
    <p:sldId id="354" r:id="rId43"/>
    <p:sldId id="271" r:id="rId44"/>
  </p:sldIdLst>
  <p:sldSz cx="9144000" cy="6858000" type="screen4x3"/>
  <p:notesSz cx="6794500" cy="99314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Výchozí oddíl" id="{957B7E66-446E-49DC-BC81-3121162C77B3}">
          <p14:sldIdLst>
            <p14:sldId id="256"/>
            <p14:sldId id="274"/>
            <p14:sldId id="276"/>
            <p14:sldId id="308"/>
            <p14:sldId id="283"/>
            <p14:sldId id="328"/>
            <p14:sldId id="340"/>
            <p14:sldId id="341"/>
            <p14:sldId id="342"/>
            <p14:sldId id="343"/>
            <p14:sldId id="344"/>
            <p14:sldId id="345"/>
            <p14:sldId id="346"/>
            <p14:sldId id="293"/>
            <p14:sldId id="297"/>
            <p14:sldId id="302"/>
            <p14:sldId id="316"/>
            <p14:sldId id="320"/>
            <p14:sldId id="332"/>
            <p14:sldId id="333"/>
            <p14:sldId id="318"/>
            <p14:sldId id="334"/>
            <p14:sldId id="296"/>
            <p14:sldId id="347"/>
            <p14:sldId id="349"/>
            <p14:sldId id="348"/>
            <p14:sldId id="352"/>
            <p14:sldId id="294"/>
            <p14:sldId id="353"/>
            <p14:sldId id="335"/>
            <p14:sldId id="336"/>
          </p14:sldIdLst>
        </p14:section>
        <p14:section name="Oddíl bez názvu" id="{6FD975BC-936F-4C83-B1EB-ADBC8B808F9F}">
          <p14:sldIdLst>
            <p14:sldId id="337"/>
            <p14:sldId id="325"/>
            <p14:sldId id="314"/>
            <p14:sldId id="323"/>
            <p14:sldId id="324"/>
            <p14:sldId id="305"/>
            <p14:sldId id="326"/>
            <p14:sldId id="327"/>
            <p14:sldId id="315"/>
            <p14:sldId id="338"/>
            <p14:sldId id="354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ík Stanislav" initials="LS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28" autoAdjust="0"/>
    <p:restoredTop sz="88580" autoAdjust="0"/>
  </p:normalViewPr>
  <p:slideViewPr>
    <p:cSldViewPr>
      <p:cViewPr varScale="1">
        <p:scale>
          <a:sx n="81" d="100"/>
          <a:sy n="81" d="100"/>
        </p:scale>
        <p:origin x="123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3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AAA%20NAU\tmp\HarmonogramV&#352;%20&#382;&#225;dost&#237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[HarmonogramVŠ žádostí.xlsx]Měsíce!Kontingenční tabulka 1</c:name>
    <c:fmtId val="5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7.9247594050743664E-2"/>
          <c:y val="0.12860892388451445"/>
          <c:w val="0.89019685039370078"/>
          <c:h val="0.539992709244677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Měsíce!$B$3</c:f>
              <c:strCache>
                <c:ptCount val="1"/>
                <c:pt idx="0">
                  <c:v>Celkem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Měsíce!$A$4:$A$16</c:f>
              <c:strCache>
                <c:ptCount val="12"/>
                <c:pt idx="0">
                  <c:v>březen</c:v>
                </c:pt>
                <c:pt idx="1">
                  <c:v>duben</c:v>
                </c:pt>
                <c:pt idx="2">
                  <c:v>květen</c:v>
                </c:pt>
                <c:pt idx="3">
                  <c:v>červen</c:v>
                </c:pt>
                <c:pt idx="4">
                  <c:v>červenec</c:v>
                </c:pt>
                <c:pt idx="5">
                  <c:v>srpen</c:v>
                </c:pt>
                <c:pt idx="6">
                  <c:v>září</c:v>
                </c:pt>
                <c:pt idx="7">
                  <c:v>říjen</c:v>
                </c:pt>
                <c:pt idx="8">
                  <c:v>listopad</c:v>
                </c:pt>
                <c:pt idx="9">
                  <c:v>prosinec</c:v>
                </c:pt>
                <c:pt idx="10">
                  <c:v>leden 2019</c:v>
                </c:pt>
                <c:pt idx="11">
                  <c:v>únor 2019</c:v>
                </c:pt>
              </c:strCache>
            </c:strRef>
          </c:cat>
          <c:val>
            <c:numRef>
              <c:f>Měsíce!$B$4:$B$16</c:f>
              <c:numCache>
                <c:formatCode>General</c:formatCode>
                <c:ptCount val="12"/>
                <c:pt idx="0">
                  <c:v>112</c:v>
                </c:pt>
                <c:pt idx="1">
                  <c:v>29</c:v>
                </c:pt>
                <c:pt idx="2">
                  <c:v>95</c:v>
                </c:pt>
                <c:pt idx="3">
                  <c:v>113</c:v>
                </c:pt>
                <c:pt idx="4">
                  <c:v>10</c:v>
                </c:pt>
                <c:pt idx="5">
                  <c:v>3</c:v>
                </c:pt>
                <c:pt idx="6">
                  <c:v>28</c:v>
                </c:pt>
                <c:pt idx="7">
                  <c:v>84</c:v>
                </c:pt>
                <c:pt idx="8">
                  <c:v>19</c:v>
                </c:pt>
                <c:pt idx="9">
                  <c:v>55</c:v>
                </c:pt>
                <c:pt idx="10">
                  <c:v>11</c:v>
                </c:pt>
                <c:pt idx="1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3A-41DB-B9C6-6FD67A3FB1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766080"/>
        <c:axId val="44306432"/>
      </c:barChart>
      <c:catAx>
        <c:axId val="8276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306432"/>
        <c:crosses val="autoZero"/>
        <c:auto val="1"/>
        <c:lblAlgn val="ctr"/>
        <c:lblOffset val="100"/>
        <c:noMultiLvlLbl val="0"/>
      </c:catAx>
      <c:valAx>
        <c:axId val="44306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276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[HarmonogramVŠ žádostí.xlsx]Oblasti!Kontingenční tabulka 2</c:name>
    <c:fmtId val="6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Oblasti!$B$1</c:f>
              <c:strCache>
                <c:ptCount val="1"/>
                <c:pt idx="0">
                  <c:v>Celkem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5D-4897-9082-87002D457089}"/>
              </c:ext>
            </c:extLst>
          </c:dPt>
          <c:dPt>
            <c:idx val="11"/>
            <c:invertIfNegative val="0"/>
            <c:bubble3D val="0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5D-4897-9082-87002D457089}"/>
              </c:ext>
            </c:extLst>
          </c:dPt>
          <c:dPt>
            <c:idx val="27"/>
            <c:invertIfNegative val="0"/>
            <c:bubble3D val="0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B5D-4897-9082-87002D457089}"/>
              </c:ext>
            </c:extLst>
          </c:dPt>
          <c:cat>
            <c:strRef>
              <c:f>Oblasti!$A$2:$A$37</c:f>
              <c:strCache>
                <c:ptCount val="35"/>
                <c:pt idx="0">
                  <c:v>Architektura a urbanismus</c:v>
                </c:pt>
                <c:pt idx="1">
                  <c:v>Bezpečnostní obory</c:v>
                </c:pt>
                <c:pt idx="2">
                  <c:v>Biologie, ekologie a životní prostředí</c:v>
                </c:pt>
                <c:pt idx="3">
                  <c:v>Doprava</c:v>
                </c:pt>
                <c:pt idx="4">
                  <c:v>Ekonomické obory</c:v>
                </c:pt>
                <c:pt idx="5">
                  <c:v>Elektrotechnika</c:v>
                </c:pt>
                <c:pt idx="6">
                  <c:v>Energetika</c:v>
                </c:pt>
                <c:pt idx="7">
                  <c:v>Filologie</c:v>
                </c:pt>
                <c:pt idx="8">
                  <c:v>Filozofie, religionistika a teologie</c:v>
                </c:pt>
                <c:pt idx="9">
                  <c:v>Fyzika</c:v>
                </c:pt>
                <c:pt idx="10">
                  <c:v>Historické vědy</c:v>
                </c:pt>
                <c:pt idx="11">
                  <c:v>Chemie</c:v>
                </c:pt>
                <c:pt idx="12">
                  <c:v>Informatika</c:v>
                </c:pt>
                <c:pt idx="13">
                  <c:v>Kybernetika</c:v>
                </c:pt>
                <c:pt idx="14">
                  <c:v>Lesnictví a dřevařství</c:v>
                </c:pt>
                <c:pt idx="15">
                  <c:v>Matematika</c:v>
                </c:pt>
                <c:pt idx="16">
                  <c:v>Mediální a komunikační studia</c:v>
                </c:pt>
                <c:pt idx="17">
                  <c:v>Neučitelská pedagogika</c:v>
                </c:pt>
                <c:pt idx="18">
                  <c:v>Politické vědy</c:v>
                </c:pt>
                <c:pt idx="19">
                  <c:v>Potravinářství</c:v>
                </c:pt>
                <c:pt idx="20">
                  <c:v>Právo</c:v>
                </c:pt>
                <c:pt idx="21">
                  <c:v>Psychologie</c:v>
                </c:pt>
                <c:pt idx="22">
                  <c:v>Sociální práce</c:v>
                </c:pt>
                <c:pt idx="23">
                  <c:v>Sociologie</c:v>
                </c:pt>
                <c:pt idx="24">
                  <c:v>Stavebnictví</c:v>
                </c:pt>
                <c:pt idx="25">
                  <c:v>Strojírenství, technologie a materiály</c:v>
                </c:pt>
                <c:pt idx="26">
                  <c:v>Tělesná výchova a sport, kinantropologie</c:v>
                </c:pt>
                <c:pt idx="27">
                  <c:v>Učitelství</c:v>
                </c:pt>
                <c:pt idx="28">
                  <c:v>Umění</c:v>
                </c:pt>
                <c:pt idx="29">
                  <c:v>Vědy o umění a kultuře</c:v>
                </c:pt>
                <c:pt idx="30">
                  <c:v>Vědy o zemi</c:v>
                </c:pt>
                <c:pt idx="31">
                  <c:v>Vědy o Zemi (habilit. a jmen. řízení)</c:v>
                </c:pt>
                <c:pt idx="32">
                  <c:v>Všeobecné lékařství a zubní lékařství </c:v>
                </c:pt>
                <c:pt idx="33">
                  <c:v>Zdravotnické obory</c:v>
                </c:pt>
                <c:pt idx="34">
                  <c:v>Zemědělství</c:v>
                </c:pt>
              </c:strCache>
            </c:strRef>
          </c:cat>
          <c:val>
            <c:numRef>
              <c:f>Oblasti!$B$2:$B$37</c:f>
              <c:numCache>
                <c:formatCode>General</c:formatCode>
                <c:ptCount val="35"/>
                <c:pt idx="0">
                  <c:v>5</c:v>
                </c:pt>
                <c:pt idx="1">
                  <c:v>19</c:v>
                </c:pt>
                <c:pt idx="2">
                  <c:v>27</c:v>
                </c:pt>
                <c:pt idx="3">
                  <c:v>13</c:v>
                </c:pt>
                <c:pt idx="4">
                  <c:v>50</c:v>
                </c:pt>
                <c:pt idx="5">
                  <c:v>9</c:v>
                </c:pt>
                <c:pt idx="6">
                  <c:v>2</c:v>
                </c:pt>
                <c:pt idx="7">
                  <c:v>30</c:v>
                </c:pt>
                <c:pt idx="8">
                  <c:v>2</c:v>
                </c:pt>
                <c:pt idx="9">
                  <c:v>19</c:v>
                </c:pt>
                <c:pt idx="10">
                  <c:v>22</c:v>
                </c:pt>
                <c:pt idx="11">
                  <c:v>48</c:v>
                </c:pt>
                <c:pt idx="12">
                  <c:v>21</c:v>
                </c:pt>
                <c:pt idx="13">
                  <c:v>6</c:v>
                </c:pt>
                <c:pt idx="14">
                  <c:v>15</c:v>
                </c:pt>
                <c:pt idx="15">
                  <c:v>13</c:v>
                </c:pt>
                <c:pt idx="16">
                  <c:v>2</c:v>
                </c:pt>
                <c:pt idx="17">
                  <c:v>19</c:v>
                </c:pt>
                <c:pt idx="18">
                  <c:v>14</c:v>
                </c:pt>
                <c:pt idx="19">
                  <c:v>8</c:v>
                </c:pt>
                <c:pt idx="20">
                  <c:v>3</c:v>
                </c:pt>
                <c:pt idx="21">
                  <c:v>1</c:v>
                </c:pt>
                <c:pt idx="22">
                  <c:v>7</c:v>
                </c:pt>
                <c:pt idx="23">
                  <c:v>2</c:v>
                </c:pt>
                <c:pt idx="24">
                  <c:v>22</c:v>
                </c:pt>
                <c:pt idx="25">
                  <c:v>37</c:v>
                </c:pt>
                <c:pt idx="26">
                  <c:v>2</c:v>
                </c:pt>
                <c:pt idx="27">
                  <c:v>69</c:v>
                </c:pt>
                <c:pt idx="28">
                  <c:v>24</c:v>
                </c:pt>
                <c:pt idx="29">
                  <c:v>6</c:v>
                </c:pt>
                <c:pt idx="30">
                  <c:v>3</c:v>
                </c:pt>
                <c:pt idx="31">
                  <c:v>1</c:v>
                </c:pt>
                <c:pt idx="32">
                  <c:v>1</c:v>
                </c:pt>
                <c:pt idx="33">
                  <c:v>28</c:v>
                </c:pt>
                <c:pt idx="3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5D-4897-9082-87002D4570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636672"/>
        <c:axId val="90638208"/>
      </c:barChart>
      <c:catAx>
        <c:axId val="9063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0638208"/>
        <c:crosses val="autoZero"/>
        <c:auto val="1"/>
        <c:lblAlgn val="ctr"/>
        <c:lblOffset val="100"/>
        <c:noMultiLvlLbl val="0"/>
      </c:catAx>
      <c:valAx>
        <c:axId val="90638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0636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1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D7718-E68E-4638-94CE-52BC4C98CC62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1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04D21-87A8-4149-8B5A-B614E1EA0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253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6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961BA-7A6C-4542-90A8-C588D23E6BAE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8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26391-0019-4441-AE6D-51491221E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4881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0784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34221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595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4740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3791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434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8208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14939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02669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49590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0575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2934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3032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01246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9386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77509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79986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91147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8201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Případné zkrácení lhůt</a:t>
            </a:r>
            <a:r>
              <a:rPr lang="cs-CZ" baseline="0" dirty="0" smtClean="0"/>
              <a:t> je v kompetenci místopředsedů a předsedkyně/y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7013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53909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5588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5221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návštěvy na místě, min 2 osoby, diskuse o nejasných otázkách, koncepce rozvoje, závěrečné práce, laboratoře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9930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1165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41306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1118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227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145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520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501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779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i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3820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26391-0019-4441-AE6D-51491221E3A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1900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F8D0D2-03CC-42D5-B13F-34CB7F33EC49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9E6D-5E23-485F-BF12-DC9267E97CF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8462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9D81C2-9D29-47A3-81F1-0287CC35FB4B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1FCD07-7C46-4ADF-A200-4BF4D93DCFA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413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63BEC0-ADE3-49B5-8F14-94467926B093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4A5C76-6EFD-46F6-AE3B-6B0326B37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049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283739-DBDF-4239-BBD7-A8BCBCB7F9DA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D26E5-DCC4-404D-9939-2D18832EA6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68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D60A5A-87D1-41CE-989E-C75C0D286AE8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BB78B-FD5A-4244-AE1B-CEE72BD85C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883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C075E4-DCA8-4EA7-9380-6FD59CBB7774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78ED16-3221-4E20-822D-16EA3C48CF0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051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3D31F2-4DB8-40F1-AF53-56DCB3EA1317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E0EE5-68C3-4AAB-B687-BE51B774F3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60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7A395-EE46-407B-8ADA-94C5B7CA8767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84C97C-EEAA-4CC5-8DBA-863834A65C2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75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B45926-3020-4F47-8653-F3324420C8FF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68BBA8-E63B-432B-AC1F-56BB3D5C15D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666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D89410-A6A8-4015-B81E-1FC18E18BC91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ED787A-AADB-4FD9-9681-8CA4C75982E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604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8B8685-7F4E-4C3C-BFC8-41AA33385A17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10FC0-D5F2-4B8B-B7EC-95F2DD540B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36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283739-DBDF-4239-BBD7-A8BCBCB7F9DA}" type="datetimeFigureOut">
              <a:rPr lang="cs-CZ" smtClean="0"/>
              <a:pPr>
                <a:defRPr/>
              </a:pPr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CD26E5-DCC4-404D-9939-2D18832EA6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1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88640"/>
            <a:ext cx="4724809" cy="13046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916832"/>
            <a:ext cx="7772400" cy="2160240"/>
          </a:xfrm>
        </p:spPr>
        <p:txBody>
          <a:bodyPr>
            <a:normAutofit/>
          </a:bodyPr>
          <a:lstStyle/>
          <a:p>
            <a:r>
              <a:rPr lang="cs-CZ" sz="4800" b="1" dirty="0"/>
              <a:t>Zhodnocení prvních zkušeností, doporučení pro vysoké školy a hodnotitele</a:t>
            </a:r>
            <a:endParaRPr lang="cs-CZ" sz="4800" dirty="0"/>
          </a:p>
        </p:txBody>
      </p:sp>
      <p:sp>
        <p:nvSpPr>
          <p:cNvPr id="8195" name="Podnadpis 2"/>
          <p:cNvSpPr>
            <a:spLocks noGrp="1"/>
          </p:cNvSpPr>
          <p:nvPr>
            <p:ph type="subTitle" idx="1"/>
          </p:nvPr>
        </p:nvSpPr>
        <p:spPr>
          <a:xfrm>
            <a:off x="971600" y="4581128"/>
            <a:ext cx="6912768" cy="1791072"/>
          </a:xfrm>
        </p:spPr>
        <p:txBody>
          <a:bodyPr>
            <a:normAutofit/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sz="2400" b="1" dirty="0" smtClean="0"/>
              <a:t>Stanislav Labík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endParaRPr lang="cs-CZ" sz="2400" b="1" dirty="0" smtClean="0"/>
          </a:p>
          <a:p>
            <a:pPr>
              <a:spcBef>
                <a:spcPct val="0"/>
              </a:spcBef>
              <a:defRPr/>
            </a:pPr>
            <a:r>
              <a:rPr lang="cs-CZ" i="1" dirty="0" smtClean="0"/>
              <a:t>Seminář: První </a:t>
            </a:r>
            <a:r>
              <a:rPr lang="cs-CZ" i="1" dirty="0"/>
              <a:t>zkušenosti s předkládáním a hodnocením žádostí o institucionální </a:t>
            </a:r>
            <a:r>
              <a:rPr lang="cs-CZ" i="1" dirty="0" smtClean="0"/>
              <a:t>akreditaci</a:t>
            </a:r>
          </a:p>
          <a:p>
            <a:pPr>
              <a:spcBef>
                <a:spcPct val="0"/>
              </a:spcBef>
              <a:defRPr/>
            </a:pPr>
            <a:endParaRPr lang="cs-CZ" dirty="0"/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b="1" dirty="0" smtClean="0"/>
              <a:t>10. dubna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Standardy – </a:t>
            </a:r>
            <a:r>
              <a:rPr lang="cs-CZ" dirty="0"/>
              <a:t>i</a:t>
            </a:r>
            <a:r>
              <a:rPr lang="cs-CZ" dirty="0" smtClean="0"/>
              <a:t>nstitucionální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49250">
              <a:buFont typeface="Courier New" panose="02070309020205020404" pitchFamily="49" charset="0"/>
              <a:buChar char="o"/>
            </a:pPr>
            <a:r>
              <a:rPr lang="cs-CZ" sz="2800" b="1" dirty="0"/>
              <a:t>Tvůrčí činnost vysoké školy</a:t>
            </a:r>
            <a:endParaRPr lang="cs-CZ" sz="2800" dirty="0"/>
          </a:p>
          <a:p>
            <a:pPr lvl="0"/>
            <a:r>
              <a:rPr lang="cs-CZ" sz="2200" dirty="0"/>
              <a:t>ověření existence metodiky hodnocení výsledků tvůrčí činnosti uplatňované vysokou školou </a:t>
            </a:r>
            <a:r>
              <a:rPr lang="cs-CZ" sz="2200" dirty="0" smtClean="0"/>
              <a:t>a</a:t>
            </a:r>
            <a:r>
              <a:rPr lang="cs-CZ" sz="2200" dirty="0"/>
              <a:t> posouzení, zda uplatňovaná metodika odpovídá </a:t>
            </a:r>
            <a:r>
              <a:rPr lang="cs-CZ" sz="2200" dirty="0" smtClean="0"/>
              <a:t>charakteru </a:t>
            </a:r>
            <a:r>
              <a:rPr lang="cs-CZ" sz="2200" dirty="0"/>
              <a:t>vysoké školy a zda je reálně uplatňována</a:t>
            </a:r>
          </a:p>
          <a:p>
            <a:pPr lvl="0"/>
            <a:r>
              <a:rPr lang="cs-CZ" sz="2200" dirty="0"/>
              <a:t>posouzení, zda se tvůrčí činnost přiměřeně vzhledem k </a:t>
            </a:r>
            <a:r>
              <a:rPr lang="cs-CZ" sz="2200" dirty="0" smtClean="0"/>
              <a:t>charakteru vysoké školy </a:t>
            </a:r>
            <a:r>
              <a:rPr lang="cs-CZ" sz="2200" dirty="0"/>
              <a:t>reálně promítá do vzdělávací činnosti a zda synergický efekt mezi tvůrčí činností a vzdělávací činností funguje </a:t>
            </a:r>
          </a:p>
          <a:p>
            <a:pPr lvl="0"/>
            <a:r>
              <a:rPr lang="cs-CZ" sz="2200" dirty="0"/>
              <a:t>posouzení, zda je mezinárodní spolupráce v tvůrčí činnosti vysoké školy přiměřená a zda je rozsah a promítnutí tvůrčí činnosti do spolupráce s praxí přiměřené vzhledem charakteru vysoké školy </a:t>
            </a:r>
          </a:p>
          <a:p>
            <a:pPr marL="0" indent="0" algn="ctr">
              <a:lnSpc>
                <a:spcPct val="300000"/>
              </a:lnSpc>
              <a:buNone/>
            </a:pPr>
            <a:endParaRPr lang="cs-CZ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62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Standardy – </a:t>
            </a:r>
            <a:r>
              <a:rPr lang="cs-CZ" dirty="0"/>
              <a:t>i</a:t>
            </a:r>
            <a:r>
              <a:rPr lang="cs-CZ" dirty="0" smtClean="0"/>
              <a:t>nstitucionální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355600" indent="-355600">
              <a:buFont typeface="Courier New" panose="02070309020205020404" pitchFamily="49" charset="0"/>
              <a:buChar char="o"/>
            </a:pPr>
            <a:r>
              <a:rPr lang="cs-CZ" sz="7000" b="1" dirty="0"/>
              <a:t>Vnitřní systém zajišťování a hodnocení kvality vzdělávací, tvůrčí a s nimi souvisejících činností</a:t>
            </a:r>
            <a:endParaRPr lang="cs-CZ" sz="7000" dirty="0"/>
          </a:p>
          <a:p>
            <a:pPr lvl="0"/>
            <a:r>
              <a:rPr lang="cs-CZ" sz="5100" dirty="0"/>
              <a:t>ověření </a:t>
            </a:r>
            <a:r>
              <a:rPr lang="cs-CZ" sz="5100" dirty="0" smtClean="0"/>
              <a:t>existence a reálného fungování vnitřního </a:t>
            </a:r>
            <a:r>
              <a:rPr lang="cs-CZ" sz="5100" dirty="0"/>
              <a:t>systému zajišťování </a:t>
            </a:r>
            <a:r>
              <a:rPr lang="cs-CZ" sz="5100" dirty="0" smtClean="0"/>
              <a:t>kvality</a:t>
            </a:r>
            <a:endParaRPr lang="cs-CZ" sz="5100" dirty="0"/>
          </a:p>
          <a:p>
            <a:pPr lvl="0"/>
            <a:r>
              <a:rPr lang="cs-CZ" sz="5100" dirty="0"/>
              <a:t>posouzení, zda složení rady pro vnitřní hodnocení odráží velikost a charakter vysoké školy a svěřené pravomoci a povinnosti, včetně případného zapojení externích členů; zda byla doložena její pravidelná činnost a její role v systému zajišťování kvality a evidence o provedených hodnoceních</a:t>
            </a:r>
          </a:p>
          <a:p>
            <a:pPr lvl="0"/>
            <a:r>
              <a:rPr lang="cs-CZ" sz="5100" dirty="0"/>
              <a:t>posouzení funkčnosti a účelnosti vymezení struktury řízení a rozdělení zodpovědností v rámci vnitřního systému zajišťování kvality a přiměřenosti </a:t>
            </a:r>
            <a:r>
              <a:rPr lang="cs-CZ" sz="5100" dirty="0" smtClean="0"/>
              <a:t>jejího zabezpečení </a:t>
            </a:r>
          </a:p>
          <a:p>
            <a:pPr lvl="0"/>
            <a:r>
              <a:rPr lang="cs-CZ" sz="5100" dirty="0" smtClean="0"/>
              <a:t>posouzení</a:t>
            </a:r>
            <a:r>
              <a:rPr lang="cs-CZ" sz="5100" dirty="0"/>
              <a:t>, zda jsou ve vnitřním systému zajišťování kvality dostatečným způsobem zahrnuty procesy zpětné vazby</a:t>
            </a:r>
          </a:p>
          <a:p>
            <a:pPr lvl="0"/>
            <a:r>
              <a:rPr lang="cs-CZ" sz="5100" dirty="0"/>
              <a:t>ověření, zda má vysoká škola zavedeny kontrolní procesy a posouzení, zda jsou účinné</a:t>
            </a:r>
          </a:p>
          <a:p>
            <a:pPr marL="0" indent="0" algn="ctr">
              <a:lnSpc>
                <a:spcPct val="300000"/>
              </a:lnSpc>
              <a:buNone/>
            </a:pPr>
            <a:endParaRPr lang="cs-CZ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46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Standardy – </a:t>
            </a:r>
            <a:r>
              <a:rPr lang="cs-CZ" dirty="0"/>
              <a:t>i</a:t>
            </a:r>
            <a:r>
              <a:rPr lang="cs-CZ" dirty="0" smtClean="0"/>
              <a:t>nstitucionální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355600" indent="-355600">
              <a:buFont typeface="Courier New" panose="02070309020205020404" pitchFamily="49" charset="0"/>
              <a:buChar char="o"/>
            </a:pPr>
            <a:r>
              <a:rPr lang="cs-CZ" sz="7000" b="1" dirty="0" smtClean="0"/>
              <a:t>Procesy schvalování, řízení a pravidelného hodnocení kvality studijních programů</a:t>
            </a:r>
            <a:endParaRPr lang="cs-CZ" sz="7000" dirty="0" smtClean="0"/>
          </a:p>
          <a:p>
            <a:pPr lvl="0"/>
            <a:r>
              <a:rPr lang="cs-CZ" sz="5500" dirty="0" smtClean="0"/>
              <a:t>ověření, zda vymezení procesů vzniku, schvalování a změn studijních programů ve vnitřních předpisech a dalších dokumentech vysoké školy tvoří ucelený a vnitřně provázaný systém </a:t>
            </a:r>
          </a:p>
          <a:p>
            <a:pPr lvl="0"/>
            <a:r>
              <a:rPr lang="cs-CZ" sz="5500" dirty="0" smtClean="0"/>
              <a:t>ověření</a:t>
            </a:r>
            <a:r>
              <a:rPr lang="cs-CZ" sz="5500" dirty="0"/>
              <a:t>, zda má vysoká škola </a:t>
            </a:r>
            <a:r>
              <a:rPr lang="cs-CZ" sz="5500" dirty="0" smtClean="0"/>
              <a:t>stanoven </a:t>
            </a:r>
            <a:r>
              <a:rPr lang="cs-CZ" sz="5500" dirty="0"/>
              <a:t>soubor vnitřních požadavků na studijní programy, které si bude schvalovat </a:t>
            </a:r>
            <a:r>
              <a:rPr lang="cs-CZ" sz="5500" dirty="0" smtClean="0"/>
              <a:t>a </a:t>
            </a:r>
            <a:r>
              <a:rPr lang="cs-CZ" sz="5500" dirty="0"/>
              <a:t>posouzení, zda </a:t>
            </a:r>
            <a:r>
              <a:rPr lang="cs-CZ" sz="5500" dirty="0" smtClean="0"/>
              <a:t>soubor </a:t>
            </a:r>
            <a:r>
              <a:rPr lang="cs-CZ" sz="5500" dirty="0"/>
              <a:t>požadavků přiměřeně odpovídá standardům </a:t>
            </a:r>
            <a:endParaRPr lang="cs-CZ" sz="5500" dirty="0" smtClean="0"/>
          </a:p>
          <a:p>
            <a:pPr lvl="0"/>
            <a:r>
              <a:rPr lang="cs-CZ" sz="5500" dirty="0" smtClean="0">
                <a:solidFill>
                  <a:schemeClr val="accent1">
                    <a:lumMod val="75000"/>
                  </a:schemeClr>
                </a:solidFill>
              </a:rPr>
              <a:t>posouzení </a:t>
            </a:r>
            <a:r>
              <a:rPr lang="cs-CZ" sz="5500" dirty="0">
                <a:solidFill>
                  <a:schemeClr val="accent1">
                    <a:lumMod val="75000"/>
                  </a:schemeClr>
                </a:solidFill>
              </a:rPr>
              <a:t>na vyžádaném vzorku studijních programů, zda je tento soubor vnitřních požadavků aplikován </a:t>
            </a:r>
            <a:r>
              <a:rPr lang="cs-CZ" sz="5500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cs-CZ" sz="5500" dirty="0">
                <a:solidFill>
                  <a:schemeClr val="accent1">
                    <a:lumMod val="75000"/>
                  </a:schemeClr>
                </a:solidFill>
              </a:rPr>
              <a:t>zda schválené studijní programy splňují standardy pro akreditace studijního </a:t>
            </a:r>
            <a:r>
              <a:rPr lang="cs-CZ" sz="5500" dirty="0" smtClean="0">
                <a:solidFill>
                  <a:schemeClr val="accent1">
                    <a:lumMod val="75000"/>
                  </a:schemeClr>
                </a:solidFill>
              </a:rPr>
              <a:t>programu</a:t>
            </a:r>
            <a:endParaRPr lang="cs-CZ" sz="55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cs-CZ" sz="5500" dirty="0"/>
              <a:t>posouzení účinnosti systému pravidelného hodnocení kvality studijních </a:t>
            </a:r>
            <a:r>
              <a:rPr lang="cs-CZ" sz="5500" dirty="0" smtClean="0"/>
              <a:t>programů</a:t>
            </a:r>
            <a:r>
              <a:rPr lang="cs-CZ" sz="5100" dirty="0"/>
              <a:t> </a:t>
            </a:r>
          </a:p>
          <a:p>
            <a:pPr marL="0" indent="0" algn="ctr">
              <a:lnSpc>
                <a:spcPct val="300000"/>
              </a:lnSpc>
              <a:buNone/>
            </a:pPr>
            <a:endParaRPr lang="cs-CZ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22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Standardy – </a:t>
            </a:r>
            <a:r>
              <a:rPr lang="cs-CZ" dirty="0"/>
              <a:t>i</a:t>
            </a:r>
            <a:r>
              <a:rPr lang="cs-CZ" dirty="0" smtClean="0"/>
              <a:t>nstitucionální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55600" indent="-355600">
              <a:buFont typeface="Courier New" panose="02070309020205020404" pitchFamily="49" charset="0"/>
              <a:buChar char="o"/>
            </a:pPr>
            <a:r>
              <a:rPr lang="cs-CZ" sz="5100" b="1" dirty="0"/>
              <a:t>Podpůrné zdroje a administrativa</a:t>
            </a:r>
            <a:endParaRPr lang="cs-CZ" sz="5100" dirty="0"/>
          </a:p>
          <a:p>
            <a:pPr lvl="0"/>
            <a:r>
              <a:rPr lang="cs-CZ" sz="4000" dirty="0"/>
              <a:t>posouzení dostatečnosti celkových kapacit výukových </a:t>
            </a:r>
            <a:r>
              <a:rPr lang="cs-CZ" sz="4000" dirty="0" smtClean="0"/>
              <a:t>prostor, </a:t>
            </a:r>
            <a:r>
              <a:rPr lang="cs-CZ" sz="4000" dirty="0"/>
              <a:t>posouzení adekvátnosti materiálně-technického vybavení </a:t>
            </a:r>
            <a:r>
              <a:rPr lang="cs-CZ" sz="4000" dirty="0" smtClean="0"/>
              <a:t>a </a:t>
            </a:r>
            <a:r>
              <a:rPr lang="cs-CZ" sz="4000" dirty="0"/>
              <a:t>posouzení dlouhodobé stability vysoké školy v </a:t>
            </a:r>
            <a:r>
              <a:rPr lang="cs-CZ" sz="4000" dirty="0" smtClean="0"/>
              <a:t>této oblasti</a:t>
            </a:r>
            <a:endParaRPr lang="cs-CZ" sz="4000" dirty="0"/>
          </a:p>
          <a:p>
            <a:pPr lvl="0"/>
            <a:r>
              <a:rPr lang="cs-CZ" sz="4000" dirty="0"/>
              <a:t>posouzení rozsahu, struktury a fungování informačního systému vysoké </a:t>
            </a:r>
            <a:r>
              <a:rPr lang="cs-CZ" sz="4000" dirty="0" smtClean="0"/>
              <a:t>školy</a:t>
            </a:r>
            <a:endParaRPr lang="cs-CZ" sz="4000" dirty="0"/>
          </a:p>
          <a:p>
            <a:pPr lvl="0"/>
            <a:r>
              <a:rPr lang="cs-CZ" sz="4000" dirty="0"/>
              <a:t>posouzení </a:t>
            </a:r>
            <a:r>
              <a:rPr lang="cs-CZ" sz="4000" dirty="0" smtClean="0"/>
              <a:t>kvality informací </a:t>
            </a:r>
            <a:r>
              <a:rPr lang="cs-CZ" sz="4000" dirty="0"/>
              <a:t>poskytovaných studentům a uchazečům o studium </a:t>
            </a:r>
          </a:p>
          <a:p>
            <a:pPr lvl="0"/>
            <a:r>
              <a:rPr lang="cs-CZ" sz="4000" dirty="0"/>
              <a:t>posouzení dostatečnosti knihovních služeb, knihovních fondů a dostupných odborných databází a dalších elektronických informačních zdrojů pro studenty </a:t>
            </a:r>
          </a:p>
          <a:p>
            <a:pPr lvl="0"/>
            <a:r>
              <a:rPr lang="cs-CZ" sz="4000" dirty="0"/>
              <a:t>posouzení přiměřenosti administrativních kapacit vysoké školy </a:t>
            </a:r>
            <a:r>
              <a:rPr lang="cs-CZ" sz="4000" dirty="0" smtClean="0"/>
              <a:t>a</a:t>
            </a:r>
            <a:r>
              <a:rPr lang="cs-CZ" sz="4000" dirty="0"/>
              <a:t> posouzení </a:t>
            </a:r>
            <a:r>
              <a:rPr lang="cs-CZ" sz="4000" dirty="0" smtClean="0"/>
              <a:t>přiměřenosti </a:t>
            </a:r>
            <a:r>
              <a:rPr lang="cs-CZ" sz="4000" dirty="0"/>
              <a:t>a dostupnosti podpůrných služeb vysoké školy pro studenty</a:t>
            </a:r>
          </a:p>
          <a:p>
            <a:pPr marL="0" indent="0" algn="ctr">
              <a:lnSpc>
                <a:spcPct val="300000"/>
              </a:lnSpc>
              <a:buNone/>
            </a:pPr>
            <a:endParaRPr lang="cs-CZ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54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Standardy pro institucionální </a:t>
            </a:r>
            <a:r>
              <a:rPr lang="cs-CZ" sz="3600" dirty="0" smtClean="0"/>
              <a:t>akreditace</a:t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UcPeriod" startAt="2"/>
            </a:pPr>
            <a:r>
              <a:rPr lang="cs-CZ" sz="2800" dirty="0" smtClean="0"/>
              <a:t>Požadavky </a:t>
            </a:r>
            <a:r>
              <a:rPr lang="cs-CZ" sz="2800" dirty="0"/>
              <a:t>na oblast </a:t>
            </a:r>
            <a:r>
              <a:rPr lang="cs-CZ" sz="2800" dirty="0" smtClean="0"/>
              <a:t>vzdělávání</a:t>
            </a:r>
          </a:p>
          <a:p>
            <a:pPr marL="0" indent="0">
              <a:buNone/>
            </a:pPr>
            <a:endParaRPr lang="cs-CZ" sz="2800" dirty="0"/>
          </a:p>
          <a:p>
            <a:pPr marL="857250" lvl="1" indent="-514350">
              <a:buAutoNum type="romanUcPeriod"/>
            </a:pPr>
            <a:r>
              <a:rPr lang="cs-CZ" sz="2000" dirty="0" smtClean="0">
                <a:solidFill>
                  <a:schemeClr val="accent1"/>
                </a:solidFill>
              </a:rPr>
              <a:t>Povaha, rozsah a struktura vzdělávací činnosti</a:t>
            </a:r>
          </a:p>
          <a:p>
            <a:pPr marL="857250" lvl="1" indent="-514350">
              <a:buAutoNum type="romanUcPeriod"/>
            </a:pPr>
            <a:r>
              <a:rPr lang="cs-CZ" sz="2000" dirty="0">
                <a:solidFill>
                  <a:schemeClr val="accent1"/>
                </a:solidFill>
              </a:rPr>
              <a:t>Zajištění podmínek pro uskutečňování vzdělávací činnosti v dané oblasti vzdělávání</a:t>
            </a:r>
          </a:p>
          <a:p>
            <a:pPr marL="857250" lvl="1" indent="-514350">
              <a:buFont typeface="Arial" panose="020B0604020202020204" pitchFamily="34" charset="0"/>
              <a:buAutoNum type="romanUcPeriod"/>
            </a:pPr>
            <a:r>
              <a:rPr lang="cs-CZ" sz="2000" dirty="0">
                <a:solidFill>
                  <a:schemeClr val="accent1"/>
                </a:solidFill>
              </a:rPr>
              <a:t>Podpůrné zdroje</a:t>
            </a:r>
          </a:p>
          <a:p>
            <a:pPr marL="342900" lvl="1" indent="0">
              <a:buNone/>
            </a:pPr>
            <a:r>
              <a:rPr lang="cs-CZ" sz="2000" dirty="0" smtClean="0"/>
              <a:t> </a:t>
            </a:r>
          </a:p>
          <a:p>
            <a:pPr marL="857250" lvl="1" indent="-514350">
              <a:buAutoNum type="romanUcPeriod"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02730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Standardy pro institucionální </a:t>
            </a:r>
            <a:r>
              <a:rPr lang="cs-CZ" sz="3600" dirty="0" smtClean="0"/>
              <a:t>akreditace</a:t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B.	Požadavky na oblast vzdělávání</a:t>
            </a:r>
          </a:p>
          <a:p>
            <a:pPr marL="742950" lvl="1" indent="-400050">
              <a:buAutoNum type="romanUcPeriod"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Povaha, rozsah a struktura vzdělávací činnosti</a:t>
            </a:r>
            <a:endParaRPr lang="cs-CZ" dirty="0" smtClean="0"/>
          </a:p>
          <a:p>
            <a:pPr lvl="2"/>
            <a:r>
              <a:rPr lang="cs-CZ" sz="2000" dirty="0" smtClean="0"/>
              <a:t>ověření, zda dosavadní uskutečňování studijních programů vysokou školou v dané oblasti vzdělávání dává dostatečnou záruku úrovně kvality vzdělávací činnosti této oblasti</a:t>
            </a:r>
          </a:p>
          <a:p>
            <a:pPr lvl="2"/>
            <a:r>
              <a:rPr lang="cs-CZ" sz="2000" dirty="0" smtClean="0"/>
              <a:t>ověření</a:t>
            </a:r>
            <a:r>
              <a:rPr lang="cs-CZ" sz="2000" dirty="0"/>
              <a:t>, zda vzdělávací činnost vysoké školy pokrývá </a:t>
            </a:r>
            <a:r>
              <a:rPr lang="cs-CZ" sz="2000" dirty="0">
                <a:solidFill>
                  <a:srgbClr val="C00000"/>
                </a:solidFill>
              </a:rPr>
              <a:t>dominantní část </a:t>
            </a:r>
            <a:r>
              <a:rPr lang="cs-CZ" sz="2000" dirty="0"/>
              <a:t>základních tematických okruhů přináležejících dané oblasti </a:t>
            </a:r>
            <a:r>
              <a:rPr lang="cs-CZ" sz="2000" dirty="0" smtClean="0"/>
              <a:t>vzdělávání</a:t>
            </a:r>
          </a:p>
          <a:p>
            <a:pPr lvl="2"/>
            <a:r>
              <a:rPr lang="cs-CZ" sz="2000" dirty="0"/>
              <a:t>ověření, zda je záměr dalšího rozvoje vzdělávací činnosti v dané oblasti vzdělávání reálně podložen dosavadní vzdělávací činností a její </a:t>
            </a:r>
            <a:r>
              <a:rPr lang="cs-CZ" sz="2000" dirty="0" smtClean="0"/>
              <a:t>kvalitou</a:t>
            </a:r>
          </a:p>
          <a:p>
            <a:pPr lvl="2"/>
            <a:endParaRPr lang="cs-CZ" sz="2000" dirty="0"/>
          </a:p>
          <a:p>
            <a:pPr lvl="2"/>
            <a:r>
              <a:rPr lang="cs-CZ" sz="2000" dirty="0"/>
              <a:t>v</a:t>
            </a:r>
            <a:r>
              <a:rPr lang="cs-CZ" sz="2000" dirty="0" smtClean="0"/>
              <a:t>še je </a:t>
            </a:r>
            <a:r>
              <a:rPr lang="cs-CZ" sz="2000" dirty="0"/>
              <a:t>nutno posuzovat </a:t>
            </a:r>
            <a:r>
              <a:rPr lang="cs-CZ" sz="2000" dirty="0" smtClean="0"/>
              <a:t>v rámci relevantních </a:t>
            </a:r>
            <a:r>
              <a:rPr lang="cs-CZ" sz="2000" dirty="0"/>
              <a:t>součástí vysoké </a:t>
            </a:r>
            <a:r>
              <a:rPr lang="cs-CZ" sz="2000" dirty="0" smtClean="0"/>
              <a:t>školy, ale výsledné posouzení se týká VŠ jako celku</a:t>
            </a:r>
          </a:p>
        </p:txBody>
      </p:sp>
    </p:spTree>
    <p:extLst>
      <p:ext uri="{BB962C8B-B14F-4D97-AF65-F5344CB8AC3E}">
        <p14:creationId xmlns:p14="http://schemas.microsoft.com/office/powerpoint/2010/main" val="400439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</a:t>
            </a:r>
            <a:r>
              <a:rPr lang="cs-CZ" sz="3600" dirty="0" smtClean="0"/>
              <a:t>oblasti </a:t>
            </a:r>
            <a:r>
              <a:rPr lang="cs-CZ" sz="3600" dirty="0"/>
              <a:t>vzdělávání</a:t>
            </a:r>
            <a:r>
              <a:rPr lang="cs-CZ" sz="3600" dirty="0" smtClean="0"/>
              <a:t/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0">
              <a:buNone/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II.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Zajištění 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podmínek pro uskutečňování vzdělávací činnosti v dané oblasti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vzdělávání</a:t>
            </a:r>
          </a:p>
          <a:p>
            <a:pPr marL="342900" lvl="1" indent="0">
              <a:buNone/>
            </a:pPr>
            <a:endParaRPr lang="cs-CZ" sz="2000" dirty="0">
              <a:solidFill>
                <a:srgbClr val="C00000"/>
              </a:solidFill>
            </a:endParaRPr>
          </a:p>
          <a:p>
            <a:pPr marL="1258888" lvl="1"/>
            <a:r>
              <a:rPr lang="cs-CZ" sz="2000" dirty="0" smtClean="0">
                <a:solidFill>
                  <a:srgbClr val="C00000"/>
                </a:solidFill>
              </a:rPr>
              <a:t>Tvůrčí činnost</a:t>
            </a:r>
          </a:p>
          <a:p>
            <a:pPr marL="1258888" lvl="1"/>
            <a:r>
              <a:rPr lang="cs-CZ" sz="2000" dirty="0" smtClean="0">
                <a:solidFill>
                  <a:srgbClr val="C00000"/>
                </a:solidFill>
              </a:rPr>
              <a:t>Personální zajištění</a:t>
            </a:r>
          </a:p>
          <a:p>
            <a:pPr marL="1258888" lvl="1"/>
            <a:r>
              <a:rPr lang="cs-CZ" sz="2000" dirty="0">
                <a:solidFill>
                  <a:srgbClr val="C00000"/>
                </a:solidFill>
              </a:rPr>
              <a:t>Mezinárodní </a:t>
            </a:r>
            <a:r>
              <a:rPr lang="cs-CZ" sz="2000" dirty="0" smtClean="0">
                <a:solidFill>
                  <a:srgbClr val="C00000"/>
                </a:solidFill>
              </a:rPr>
              <a:t>působení</a:t>
            </a:r>
          </a:p>
          <a:p>
            <a:pPr marL="1258888" lvl="1"/>
            <a:r>
              <a:rPr lang="cs-CZ" sz="2000" dirty="0">
                <a:solidFill>
                  <a:srgbClr val="C00000"/>
                </a:solidFill>
              </a:rPr>
              <a:t>Spolupráce s praxí</a:t>
            </a:r>
            <a:endParaRPr lang="cs-CZ" sz="2000" dirty="0" smtClean="0">
              <a:solidFill>
                <a:srgbClr val="C00000"/>
              </a:solidFill>
            </a:endParaRPr>
          </a:p>
          <a:p>
            <a:pPr marL="720725" lvl="1"/>
            <a:endParaRPr lang="cs-CZ" sz="2000" dirty="0" smtClean="0">
              <a:solidFill>
                <a:srgbClr val="FF0000"/>
              </a:solidFill>
            </a:endParaRPr>
          </a:p>
          <a:p>
            <a:pPr marL="720725" lvl="1"/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1236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</a:t>
            </a:r>
            <a:r>
              <a:rPr lang="cs-CZ" sz="3600" dirty="0" smtClean="0"/>
              <a:t>oblasti vzdělávání</a:t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691607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II.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Zajištění 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podmínek pro uskutečňování vzdělávací činnosti v dané oblasti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vzdělávání</a:t>
            </a:r>
          </a:p>
          <a:p>
            <a:pPr marL="720725" lvl="1"/>
            <a:r>
              <a:rPr lang="cs-CZ" sz="2000" dirty="0" smtClean="0">
                <a:solidFill>
                  <a:srgbClr val="C00000"/>
                </a:solidFill>
              </a:rPr>
              <a:t>Tvůrčí </a:t>
            </a:r>
            <a:r>
              <a:rPr lang="cs-CZ" sz="2000" dirty="0">
                <a:solidFill>
                  <a:srgbClr val="C00000"/>
                </a:solidFill>
              </a:rPr>
              <a:t>činnost </a:t>
            </a:r>
            <a:endParaRPr lang="cs-CZ" sz="2000" dirty="0" smtClean="0">
              <a:solidFill>
                <a:srgbClr val="C00000"/>
              </a:solidFill>
            </a:endParaRPr>
          </a:p>
          <a:p>
            <a:pPr marL="1160463" lvl="2" indent="-258763">
              <a:buFont typeface="Courier New" panose="02070309020205020404" pitchFamily="49" charset="0"/>
              <a:buChar char="o"/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oblasti vzdělávání dostatečně pokrývá vědní nebo umělecké disciplíny související s danou oblastí </a:t>
            </a:r>
            <a:r>
              <a:rPr lang="cs-CZ" sz="2000" dirty="0" smtClean="0"/>
              <a:t>vzdělávání</a:t>
            </a: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oblastí vzdělávání celkově odpovídá požadavkům </a:t>
            </a:r>
            <a:r>
              <a:rPr lang="cs-CZ" sz="2000" dirty="0" smtClean="0"/>
              <a:t>standardů</a:t>
            </a:r>
            <a:endParaRPr lang="cs-CZ" sz="2000" dirty="0"/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oblastí vzdělávání a strategie jejího rozvoje dává dostatečnou záruku uskutečňování a rozvoje vzdělávací </a:t>
            </a:r>
            <a:r>
              <a:rPr lang="cs-CZ" sz="2000" dirty="0" smtClean="0"/>
              <a:t>činnosti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4142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</a:t>
            </a:r>
            <a:r>
              <a:rPr lang="cs-CZ" sz="3600" dirty="0" smtClean="0"/>
              <a:t>vzdělávání</a:t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691607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II.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Zajištění 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podmínek pro uskutečňování vzdělávací činnosti v dané oblasti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vzdělávání</a:t>
            </a:r>
          </a:p>
          <a:p>
            <a:pPr marL="720725" lvl="1"/>
            <a:r>
              <a:rPr lang="cs-CZ" sz="2000" dirty="0" smtClean="0">
                <a:solidFill>
                  <a:srgbClr val="C00000"/>
                </a:solidFill>
              </a:rPr>
              <a:t>Tvůrčí </a:t>
            </a:r>
            <a:r>
              <a:rPr lang="cs-CZ" sz="2000" dirty="0">
                <a:solidFill>
                  <a:srgbClr val="C00000"/>
                </a:solidFill>
              </a:rPr>
              <a:t>činnost </a:t>
            </a:r>
            <a:endParaRPr lang="cs-CZ" sz="2000" dirty="0" smtClean="0">
              <a:solidFill>
                <a:srgbClr val="C00000"/>
              </a:solidFill>
            </a:endParaRP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/>
              <a:t>ověření, zda tvůrčí činnost vysoké školy související s danou oblasti vzdělávání dostatečně pokrývá vědní nebo umělecké disciplíny související s danou oblastí vzdělávání</a:t>
            </a: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/>
              <a:t>ověření, zda tvůrčí činnost vysoké školy související s danou oblastí vzdělávání celkově odpovídá požadavkům </a:t>
            </a:r>
            <a:r>
              <a:rPr lang="cs-CZ" sz="2000" dirty="0" smtClean="0"/>
              <a:t>standardů</a:t>
            </a:r>
            <a:endParaRPr lang="cs-CZ" sz="2000" dirty="0"/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oblastí vzdělávání a strategie jejího rozvoje dává dostatečnou záruku uskutečňování a rozvoje vzdělávací </a:t>
            </a:r>
            <a:r>
              <a:rPr lang="cs-CZ" sz="2000" dirty="0" smtClean="0"/>
              <a:t>činnosti</a:t>
            </a:r>
            <a:endParaRPr lang="cs-CZ" sz="2000" dirty="0"/>
          </a:p>
        </p:txBody>
      </p:sp>
      <p:sp>
        <p:nvSpPr>
          <p:cNvPr id="4" name="Zaoblený obdélník 3"/>
          <p:cNvSpPr/>
          <p:nvPr/>
        </p:nvSpPr>
        <p:spPr>
          <a:xfrm>
            <a:off x="628650" y="5652168"/>
            <a:ext cx="7886700" cy="899260"/>
          </a:xfrm>
          <a:prstGeom prst="roundRect">
            <a:avLst/>
          </a:prstGeom>
          <a:gradFill flip="none" rotWithShape="1">
            <a:gsLst>
              <a:gs pos="2000">
                <a:srgbClr val="FF0000"/>
              </a:gs>
              <a:gs pos="32000">
                <a:srgbClr val="FFFF00"/>
              </a:gs>
              <a:gs pos="68000">
                <a:srgbClr val="002060"/>
              </a:gs>
              <a:gs pos="100000">
                <a:srgbClr val="7030A0"/>
              </a:gs>
            </a:gsLst>
            <a:lin ang="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1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691607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II.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Zajištění 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podmínek pro uskutečňování vzdělávací činnosti v dané oblasti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vzdělávání</a:t>
            </a:r>
          </a:p>
          <a:p>
            <a:pPr marL="720725" lvl="1"/>
            <a:r>
              <a:rPr lang="cs-CZ" sz="2000" dirty="0" smtClean="0">
                <a:solidFill>
                  <a:srgbClr val="C00000"/>
                </a:solidFill>
              </a:rPr>
              <a:t>Tvůrčí </a:t>
            </a:r>
            <a:r>
              <a:rPr lang="cs-CZ" sz="2000" dirty="0">
                <a:solidFill>
                  <a:srgbClr val="C00000"/>
                </a:solidFill>
              </a:rPr>
              <a:t>činnost </a:t>
            </a:r>
            <a:endParaRPr lang="cs-CZ" sz="2000" dirty="0" smtClean="0">
              <a:solidFill>
                <a:srgbClr val="C00000"/>
              </a:solidFill>
            </a:endParaRP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/>
              <a:t>ověření, zda tvůrčí činnost vysoké školy související s danou oblasti vzdělávání </a:t>
            </a:r>
            <a:r>
              <a:rPr lang="cs-CZ" sz="2000" dirty="0">
                <a:solidFill>
                  <a:srgbClr val="C00000"/>
                </a:solidFill>
              </a:rPr>
              <a:t>dostatečně pokrývá vědní nebo umělecké disciplíny </a:t>
            </a:r>
            <a:r>
              <a:rPr lang="cs-CZ" sz="2000" dirty="0"/>
              <a:t>související s danou oblastí vzdělávání</a:t>
            </a: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/>
              <a:t>ověření, zda tvůrčí činnost vysoké školy související s danou oblastí vzdělávání celkově odpovídá požadavkům </a:t>
            </a:r>
            <a:r>
              <a:rPr lang="cs-CZ" sz="2000" dirty="0" smtClean="0"/>
              <a:t>standardů</a:t>
            </a:r>
            <a:endParaRPr lang="cs-CZ" sz="2000" dirty="0"/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oblastí vzdělávání a strategie jejího rozvoje dává dostatečnou záruku uskutečňování a rozvoje vzdělávací </a:t>
            </a:r>
            <a:r>
              <a:rPr lang="cs-CZ" sz="2000" dirty="0" smtClean="0"/>
              <a:t>činnosti</a:t>
            </a:r>
            <a:endParaRPr lang="cs-CZ" sz="2000" dirty="0"/>
          </a:p>
        </p:txBody>
      </p:sp>
      <p:sp>
        <p:nvSpPr>
          <p:cNvPr id="4" name="Zaoblený obdélník 3"/>
          <p:cNvSpPr/>
          <p:nvPr/>
        </p:nvSpPr>
        <p:spPr>
          <a:xfrm>
            <a:off x="628650" y="5652168"/>
            <a:ext cx="7886700" cy="899260"/>
          </a:xfrm>
          <a:prstGeom prst="roundRect">
            <a:avLst/>
          </a:prstGeom>
          <a:gradFill flip="none" rotWithShape="1">
            <a:gsLst>
              <a:gs pos="2000">
                <a:srgbClr val="FF0000"/>
              </a:gs>
              <a:gs pos="1750">
                <a:srgbClr val="FF2000"/>
              </a:gs>
              <a:gs pos="1500">
                <a:srgbClr val="FF4000"/>
              </a:gs>
              <a:gs pos="1000">
                <a:srgbClr val="FF8000"/>
              </a:gs>
              <a:gs pos="0">
                <a:srgbClr val="FFFF00"/>
              </a:gs>
              <a:gs pos="99000">
                <a:srgbClr val="002060"/>
              </a:gs>
              <a:gs pos="8000">
                <a:srgbClr val="7030A0"/>
              </a:gs>
            </a:gsLst>
            <a:lin ang="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305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Obecné informace k institucionální </a:t>
            </a:r>
            <a:r>
              <a:rPr lang="cs-CZ" sz="3200" dirty="0" smtClean="0"/>
              <a:t>akreditaci</a:t>
            </a:r>
            <a:br>
              <a:rPr lang="cs-CZ" sz="3200" dirty="0" smtClean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Vymezení oblasti vzdělávání a typu SP </a:t>
            </a:r>
            <a:r>
              <a:rPr lang="cs-CZ" dirty="0" smtClean="0">
                <a:solidFill>
                  <a:srgbClr val="C00000"/>
                </a:solidFill>
              </a:rPr>
              <a:t>(ale ne profil SP) </a:t>
            </a:r>
          </a:p>
          <a:p>
            <a:r>
              <a:rPr lang="cs-CZ" dirty="0" smtClean="0"/>
              <a:t>Doba udělení IA je vždy 10 let</a:t>
            </a:r>
          </a:p>
          <a:p>
            <a:r>
              <a:rPr lang="cs-CZ" dirty="0" smtClean="0"/>
              <a:t>Oprávnění VŠ po udělení IA</a:t>
            </a:r>
          </a:p>
          <a:p>
            <a:pPr lvl="2"/>
            <a:r>
              <a:rPr lang="cs-CZ" dirty="0" smtClean="0"/>
              <a:t>Schvalovat SP v daných oblastech a jejich kombinacích</a:t>
            </a:r>
          </a:p>
          <a:p>
            <a:pPr lvl="2"/>
            <a:r>
              <a:rPr lang="cs-CZ" dirty="0" smtClean="0"/>
              <a:t>Zřizovat místa mimořádných profesorů</a:t>
            </a:r>
          </a:p>
          <a:p>
            <a:pPr lvl="2"/>
            <a:r>
              <a:rPr lang="cs-CZ" dirty="0" smtClean="0"/>
              <a:t>Samostatně uznávat předchozí zahraniční vzdělávání</a:t>
            </a:r>
          </a:p>
          <a:p>
            <a:pPr lvl="2"/>
            <a:r>
              <a:rPr lang="cs-CZ" dirty="0" smtClean="0"/>
              <a:t>Spolupráce s AV ČR na základě Rámcové smlouvy</a:t>
            </a:r>
          </a:p>
          <a:p>
            <a:pPr lvl="2"/>
            <a:endParaRPr lang="cs-CZ" dirty="0"/>
          </a:p>
          <a:p>
            <a:pPr lvl="1"/>
            <a:r>
              <a:rPr lang="cs-CZ" dirty="0" smtClean="0">
                <a:solidFill>
                  <a:srgbClr val="C00000"/>
                </a:solidFill>
              </a:rPr>
              <a:t>Ale ne</a:t>
            </a:r>
          </a:p>
          <a:p>
            <a:pPr lvl="2"/>
            <a:r>
              <a:rPr lang="cs-CZ" dirty="0" smtClean="0">
                <a:solidFill>
                  <a:srgbClr val="C00000"/>
                </a:solidFill>
              </a:rPr>
              <a:t>Realizovat bez akreditace </a:t>
            </a:r>
            <a:r>
              <a:rPr lang="cs-CZ" dirty="0">
                <a:solidFill>
                  <a:srgbClr val="C00000"/>
                </a:solidFill>
              </a:rPr>
              <a:t>k</a:t>
            </a:r>
            <a:r>
              <a:rPr lang="cs-CZ" dirty="0" smtClean="0">
                <a:solidFill>
                  <a:srgbClr val="C00000"/>
                </a:solidFill>
              </a:rPr>
              <a:t>ombinované SP s oblastmi vzdělávání mimo IA</a:t>
            </a:r>
          </a:p>
          <a:p>
            <a:pPr lvl="2"/>
            <a:r>
              <a:rPr lang="cs-CZ" dirty="0">
                <a:solidFill>
                  <a:srgbClr val="C00000"/>
                </a:solidFill>
              </a:rPr>
              <a:t>Realizovat bez </a:t>
            </a:r>
            <a:r>
              <a:rPr lang="cs-CZ" dirty="0" smtClean="0">
                <a:solidFill>
                  <a:srgbClr val="C00000"/>
                </a:solidFill>
              </a:rPr>
              <a:t>akreditace </a:t>
            </a:r>
            <a:r>
              <a:rPr lang="cs-CZ" dirty="0">
                <a:solidFill>
                  <a:srgbClr val="C00000"/>
                </a:solidFill>
              </a:rPr>
              <a:t>SP </a:t>
            </a:r>
            <a:r>
              <a:rPr lang="cs-CZ" dirty="0" smtClean="0">
                <a:solidFill>
                  <a:srgbClr val="C00000"/>
                </a:solidFill>
              </a:rPr>
              <a:t>ve spolupráci s jinými organizacemi mimo AV ČR</a:t>
            </a:r>
          </a:p>
          <a:p>
            <a:pPr lvl="2"/>
            <a:r>
              <a:rPr lang="cs-CZ" dirty="0" smtClean="0">
                <a:solidFill>
                  <a:srgbClr val="C00000"/>
                </a:solidFill>
              </a:rPr>
              <a:t>Realizovat SP pro regulovaná povolení bez schválení regulátorem</a:t>
            </a:r>
          </a:p>
          <a:p>
            <a:pPr lvl="2"/>
            <a:endParaRPr lang="cs-CZ" dirty="0" smtClean="0">
              <a:solidFill>
                <a:srgbClr val="C00000"/>
              </a:solidFill>
            </a:endParaRPr>
          </a:p>
          <a:p>
            <a:pPr lvl="2"/>
            <a:endParaRPr lang="cs-CZ" dirty="0" smtClean="0"/>
          </a:p>
          <a:p>
            <a:endParaRPr lang="cs-CZ" dirty="0" smtClean="0"/>
          </a:p>
          <a:p>
            <a:endParaRPr lang="cs-CZ" dirty="0" smtClean="0">
              <a:solidFill>
                <a:srgbClr val="00B0F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079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691607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II.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Zajištění 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podmínek pro uskutečňování vzdělávací činnosti v dané oblasti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vzdělávání</a:t>
            </a:r>
          </a:p>
          <a:p>
            <a:pPr marL="720725" lvl="1"/>
            <a:r>
              <a:rPr lang="cs-CZ" sz="2000" dirty="0" smtClean="0">
                <a:solidFill>
                  <a:srgbClr val="C00000"/>
                </a:solidFill>
              </a:rPr>
              <a:t>Tvůrčí </a:t>
            </a:r>
            <a:r>
              <a:rPr lang="cs-CZ" sz="2000" dirty="0">
                <a:solidFill>
                  <a:srgbClr val="C00000"/>
                </a:solidFill>
              </a:rPr>
              <a:t>činnost </a:t>
            </a:r>
            <a:endParaRPr lang="cs-CZ" sz="2000" dirty="0" smtClean="0">
              <a:solidFill>
                <a:srgbClr val="C00000"/>
              </a:solidFill>
            </a:endParaRP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/>
              <a:t>ověření, zda tvůrčí činnost vysoké školy související s danou oblasti vzdělávání dostatečně pokrývá vědní nebo umělecké disciplíny související s danou oblastí vzdělávání</a:t>
            </a: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/>
              <a:t>ověření, zda tvůrčí činnost vysoké školy související s danou oblastí vzdělávání celkově </a:t>
            </a:r>
            <a:r>
              <a:rPr lang="cs-CZ" sz="2000" dirty="0">
                <a:solidFill>
                  <a:srgbClr val="C00000"/>
                </a:solidFill>
              </a:rPr>
              <a:t>odpovídá požadavkům </a:t>
            </a:r>
            <a:r>
              <a:rPr lang="cs-CZ" sz="2000" dirty="0" smtClean="0">
                <a:solidFill>
                  <a:srgbClr val="C00000"/>
                </a:solidFill>
              </a:rPr>
              <a:t>standardů</a:t>
            </a:r>
            <a:endParaRPr lang="cs-CZ" sz="2000" dirty="0">
              <a:solidFill>
                <a:srgbClr val="C00000"/>
              </a:solidFill>
            </a:endParaRP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oblastí vzdělávání a strategie jejího rozvoje dává dostatečnou záruku uskutečňování a rozvoje vzdělávací </a:t>
            </a:r>
            <a:r>
              <a:rPr lang="cs-CZ" sz="2000" dirty="0" smtClean="0"/>
              <a:t>činnosti</a:t>
            </a:r>
            <a:endParaRPr lang="cs-CZ" sz="2000" dirty="0"/>
          </a:p>
        </p:txBody>
      </p:sp>
      <p:sp>
        <p:nvSpPr>
          <p:cNvPr id="5" name="Zaoblený obdélník 4"/>
          <p:cNvSpPr/>
          <p:nvPr/>
        </p:nvSpPr>
        <p:spPr>
          <a:xfrm>
            <a:off x="645740" y="5661248"/>
            <a:ext cx="7886700" cy="899260"/>
          </a:xfrm>
          <a:prstGeom prst="roundRect">
            <a:avLst/>
          </a:prstGeom>
          <a:gradFill flip="none" rotWithShape="1">
            <a:gsLst>
              <a:gs pos="2000">
                <a:srgbClr val="FF0000">
                  <a:alpha val="25000"/>
                </a:srgbClr>
              </a:gs>
              <a:gs pos="32000">
                <a:srgbClr val="FFFF00">
                  <a:alpha val="50000"/>
                </a:srgbClr>
              </a:gs>
              <a:gs pos="68000">
                <a:srgbClr val="002060">
                  <a:alpha val="25000"/>
                </a:srgbClr>
              </a:gs>
              <a:gs pos="100000">
                <a:srgbClr val="7030A0">
                  <a:alpha val="25000"/>
                </a:srgbClr>
              </a:gs>
            </a:gsLst>
            <a:lin ang="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259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691607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II.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Zajištění 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podmínek pro uskutečňování vzdělávací činnosti v dané oblasti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vzdělávání</a:t>
            </a:r>
          </a:p>
          <a:p>
            <a:pPr marL="720725" lvl="1"/>
            <a:r>
              <a:rPr lang="cs-CZ" sz="2000" dirty="0" smtClean="0">
                <a:solidFill>
                  <a:srgbClr val="C00000"/>
                </a:solidFill>
              </a:rPr>
              <a:t>Tvůrčí činnost</a:t>
            </a:r>
            <a:endParaRPr lang="cs-CZ" sz="2000" dirty="0" smtClean="0"/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ověření, zda tvůrčí činnost vysoké školy související s danou oblasti vzdělávání dostatečně pokrývá vědní nebo umělecké disciplíny související s danou oblastí vzdělávání</a:t>
            </a: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oblastí vzdělávání celkově odpovídá požadavkům </a:t>
            </a:r>
            <a:r>
              <a:rPr lang="cs-CZ" sz="2000" dirty="0" smtClean="0"/>
              <a:t>standardů</a:t>
            </a:r>
            <a:endParaRPr lang="cs-CZ" sz="2000" dirty="0"/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oblastí vzdělávání a strategie jejího rozvoje dává dostatečnou záruku </a:t>
            </a:r>
            <a:r>
              <a:rPr lang="cs-CZ" sz="2000" dirty="0">
                <a:solidFill>
                  <a:srgbClr val="C00000"/>
                </a:solidFill>
              </a:rPr>
              <a:t>uskutečňování a rozvoje</a:t>
            </a:r>
            <a:r>
              <a:rPr lang="cs-CZ" sz="2000" dirty="0"/>
              <a:t> vzdělávací činnosti v dané oblasti </a:t>
            </a:r>
            <a:r>
              <a:rPr lang="cs-CZ" sz="2000" dirty="0" smtClean="0"/>
              <a:t>vzdělávání</a:t>
            </a:r>
            <a:endParaRPr lang="cs-CZ" sz="2000" dirty="0"/>
          </a:p>
        </p:txBody>
      </p:sp>
      <p:sp>
        <p:nvSpPr>
          <p:cNvPr id="4" name="Zaoblený obdélník 3"/>
          <p:cNvSpPr/>
          <p:nvPr/>
        </p:nvSpPr>
        <p:spPr>
          <a:xfrm>
            <a:off x="628650" y="5652168"/>
            <a:ext cx="7886700" cy="899260"/>
          </a:xfrm>
          <a:prstGeom prst="roundRect">
            <a:avLst/>
          </a:prstGeom>
          <a:gradFill flip="none" rotWithShape="1">
            <a:gsLst>
              <a:gs pos="2000">
                <a:srgbClr val="FF0000"/>
              </a:gs>
              <a:gs pos="32000">
                <a:srgbClr val="FFFF00"/>
              </a:gs>
              <a:gs pos="68000">
                <a:srgbClr val="002060"/>
              </a:gs>
              <a:gs pos="100000">
                <a:srgbClr val="7030A0"/>
              </a:gs>
            </a:gsLst>
            <a:lin ang="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44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691607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II.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Zajištění 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podmínek pro uskutečňování vzdělávací činnosti v dané oblasti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vzdělávání</a:t>
            </a:r>
          </a:p>
          <a:p>
            <a:pPr marL="720725" lvl="1"/>
            <a:r>
              <a:rPr lang="cs-CZ" sz="2000" dirty="0" smtClean="0">
                <a:solidFill>
                  <a:srgbClr val="C00000"/>
                </a:solidFill>
              </a:rPr>
              <a:t>Tvůrčí činnost</a:t>
            </a:r>
            <a:endParaRPr lang="cs-CZ" sz="2000" dirty="0" smtClean="0"/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ověření, zda tvůrčí činnost vysoké školy související s danou oblasti vzdělávání dostatečně pokrývá vědní nebo umělecké disciplíny související s danou oblastí vzdělávání</a:t>
            </a:r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oblastí vzdělávání celkově odpovídá požadavkům </a:t>
            </a:r>
            <a:r>
              <a:rPr lang="cs-CZ" sz="2000" dirty="0" smtClean="0"/>
              <a:t>standardů</a:t>
            </a:r>
            <a:endParaRPr lang="cs-CZ" sz="2000" dirty="0"/>
          </a:p>
          <a:p>
            <a:pPr marL="1160463" lvl="2" indent="-258763">
              <a:buFont typeface="Courier New" panose="02070309020205020404" pitchFamily="49" charset="0"/>
              <a:buChar char="o"/>
              <a:tabLst>
                <a:tab pos="720725" algn="l"/>
              </a:tabLst>
            </a:pPr>
            <a:r>
              <a:rPr lang="cs-CZ" sz="2000" dirty="0" smtClean="0"/>
              <a:t>ověření</a:t>
            </a:r>
            <a:r>
              <a:rPr lang="cs-CZ" sz="2000" dirty="0"/>
              <a:t>, zda tvůrčí činnost vysoké školy související s danou oblastí vzdělávání a strategie jejího rozvoje dává dostatečnou záruku </a:t>
            </a:r>
            <a:r>
              <a:rPr lang="cs-CZ" sz="2000" dirty="0">
                <a:solidFill>
                  <a:srgbClr val="C00000"/>
                </a:solidFill>
              </a:rPr>
              <a:t>uskutečňování a rozvoje</a:t>
            </a:r>
            <a:r>
              <a:rPr lang="cs-CZ" sz="2000" dirty="0"/>
              <a:t> vzdělávací činnosti v dané oblasti </a:t>
            </a:r>
            <a:r>
              <a:rPr lang="cs-CZ" sz="2000" dirty="0" smtClean="0"/>
              <a:t>vzdělávání</a:t>
            </a:r>
            <a:endParaRPr lang="cs-CZ" sz="2000" dirty="0"/>
          </a:p>
        </p:txBody>
      </p:sp>
      <p:sp>
        <p:nvSpPr>
          <p:cNvPr id="6" name="Zaoblený obdélník 5"/>
          <p:cNvSpPr/>
          <p:nvPr/>
        </p:nvSpPr>
        <p:spPr>
          <a:xfrm>
            <a:off x="645740" y="5661248"/>
            <a:ext cx="7886700" cy="899260"/>
          </a:xfrm>
          <a:prstGeom prst="roundRect">
            <a:avLst/>
          </a:prstGeom>
          <a:gradFill flip="none" rotWithShape="1">
            <a:gsLst>
              <a:gs pos="2000">
                <a:srgbClr val="FF0000">
                  <a:alpha val="25000"/>
                </a:srgbClr>
              </a:gs>
              <a:gs pos="32000">
                <a:srgbClr val="FFFF00">
                  <a:alpha val="50000"/>
                </a:srgbClr>
              </a:gs>
              <a:gs pos="68000">
                <a:srgbClr val="002060">
                  <a:alpha val="25000"/>
                </a:srgbClr>
              </a:gs>
              <a:gs pos="100000">
                <a:srgbClr val="7030A0">
                  <a:alpha val="25000"/>
                </a:srgbClr>
              </a:gs>
            </a:gsLst>
            <a:lin ang="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531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000" dirty="0" smtClean="0"/>
              <a:t>Celková </a:t>
            </a:r>
            <a:r>
              <a:rPr lang="cs-CZ" sz="2000" dirty="0">
                <a:solidFill>
                  <a:srgbClr val="C00000"/>
                </a:solidFill>
              </a:rPr>
              <a:t>struktura personálního zajištění </a:t>
            </a:r>
            <a:r>
              <a:rPr lang="cs-CZ" sz="2000" dirty="0"/>
              <a:t>výuky, tvůrčí činnosti a souvisejících činností akademickými pracovníky v dané oblasti vzdělávání </a:t>
            </a:r>
            <a:r>
              <a:rPr lang="cs-CZ" sz="2000" dirty="0">
                <a:solidFill>
                  <a:srgbClr val="C00000"/>
                </a:solidFill>
              </a:rPr>
              <a:t>odpovídá </a:t>
            </a:r>
            <a:r>
              <a:rPr lang="cs-CZ" sz="2000" dirty="0" smtClean="0">
                <a:solidFill>
                  <a:srgbClr val="C00000"/>
                </a:solidFill>
              </a:rPr>
              <a:t>charakteru </a:t>
            </a:r>
            <a:r>
              <a:rPr lang="cs-CZ" sz="2000" dirty="0"/>
              <a:t>uskutečňované vzdělávací činnosti </a:t>
            </a:r>
            <a:r>
              <a:rPr lang="cs-CZ" sz="2000" dirty="0" smtClean="0"/>
              <a:t>a </a:t>
            </a:r>
            <a:r>
              <a:rPr lang="cs-CZ" sz="2000" dirty="0"/>
              <a:t>zajišťuje: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úroveň </a:t>
            </a:r>
            <a:r>
              <a:rPr lang="cs-CZ" sz="1800" dirty="0"/>
              <a:t>kvality dané oblasti </a:t>
            </a:r>
            <a:r>
              <a:rPr lang="cs-CZ" sz="1800" dirty="0" smtClean="0"/>
              <a:t>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garantování </a:t>
            </a:r>
            <a:r>
              <a:rPr lang="cs-CZ" sz="1800" dirty="0"/>
              <a:t>studijních programů v této oblasti </a:t>
            </a: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zabezpečení </a:t>
            </a:r>
            <a:r>
              <a:rPr lang="cs-CZ" sz="1800" dirty="0"/>
              <a:t>výuky těchto studijních </a:t>
            </a:r>
            <a:r>
              <a:rPr lang="cs-CZ" sz="1800" dirty="0" smtClean="0"/>
              <a:t>programů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/>
          </a:p>
          <a:p>
            <a:pPr marL="685800" lvl="2" indent="0">
              <a:buNone/>
            </a:pPr>
            <a:r>
              <a:rPr lang="cs-CZ" sz="2000" dirty="0" smtClean="0"/>
              <a:t>Vysoká škola musí prokázat, že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m</a:t>
            </a:r>
            <a:r>
              <a:rPr lang="cs-CZ" sz="1800" dirty="0" smtClean="0"/>
              <a:t>á kvalitní klíčové akademické pracovníky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d</a:t>
            </a:r>
            <a:r>
              <a:rPr lang="cs-CZ" sz="1800" dirty="0" smtClean="0"/>
              <a:t>osavadní garanti splňují standardy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ersonální zabezpečení pokrývá oblast 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>
                <a:solidFill>
                  <a:srgbClr val="0070C0"/>
                </a:solidFill>
              </a:rPr>
              <a:t>l</a:t>
            </a:r>
            <a:r>
              <a:rPr lang="cs-CZ" sz="1800" dirty="0" smtClean="0">
                <a:solidFill>
                  <a:srgbClr val="0070C0"/>
                </a:solidFill>
              </a:rPr>
              <a:t>ze očekávat naplnění standardů i v budoucnosti 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33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000" dirty="0" smtClean="0"/>
              <a:t>Celková </a:t>
            </a:r>
            <a:r>
              <a:rPr lang="cs-CZ" sz="2000" dirty="0">
                <a:solidFill>
                  <a:srgbClr val="C00000"/>
                </a:solidFill>
              </a:rPr>
              <a:t>struktura personálního zajištění </a:t>
            </a:r>
            <a:r>
              <a:rPr lang="cs-CZ" sz="2000" dirty="0"/>
              <a:t>výuky, tvůrčí činnosti a souvisejících činností akademickými pracovníky v dané oblasti vzdělávání </a:t>
            </a:r>
            <a:r>
              <a:rPr lang="cs-CZ" sz="2000" dirty="0">
                <a:solidFill>
                  <a:srgbClr val="C00000"/>
                </a:solidFill>
              </a:rPr>
              <a:t>odpovídá </a:t>
            </a:r>
            <a:r>
              <a:rPr lang="cs-CZ" sz="2000" dirty="0" smtClean="0">
                <a:solidFill>
                  <a:srgbClr val="C00000"/>
                </a:solidFill>
              </a:rPr>
              <a:t>charakteru </a:t>
            </a:r>
            <a:r>
              <a:rPr lang="cs-CZ" sz="2000" dirty="0"/>
              <a:t>uskutečňované vzdělávací činnosti </a:t>
            </a:r>
            <a:r>
              <a:rPr lang="cs-CZ" sz="2000" dirty="0" smtClean="0"/>
              <a:t>a </a:t>
            </a:r>
            <a:r>
              <a:rPr lang="cs-CZ" sz="2000" dirty="0"/>
              <a:t>zajišťuje: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>
                <a:solidFill>
                  <a:srgbClr val="C00000"/>
                </a:solidFill>
              </a:rPr>
              <a:t>úroveň </a:t>
            </a:r>
            <a:r>
              <a:rPr lang="cs-CZ" sz="1800" dirty="0">
                <a:solidFill>
                  <a:srgbClr val="C00000"/>
                </a:solidFill>
              </a:rPr>
              <a:t>kvality dané oblasti </a:t>
            </a:r>
            <a:r>
              <a:rPr lang="cs-CZ" sz="1800" dirty="0" smtClean="0">
                <a:solidFill>
                  <a:srgbClr val="C00000"/>
                </a:solidFill>
              </a:rPr>
              <a:t>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garantování </a:t>
            </a:r>
            <a:r>
              <a:rPr lang="cs-CZ" sz="1800" dirty="0"/>
              <a:t>studijních programů v této oblasti </a:t>
            </a: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>
                <a:solidFill>
                  <a:srgbClr val="C00000"/>
                </a:solidFill>
              </a:rPr>
              <a:t>zabezpečení </a:t>
            </a:r>
            <a:r>
              <a:rPr lang="cs-CZ" sz="1800" dirty="0">
                <a:solidFill>
                  <a:srgbClr val="C00000"/>
                </a:solidFill>
              </a:rPr>
              <a:t>výuky těchto studijních </a:t>
            </a:r>
            <a:r>
              <a:rPr lang="cs-CZ" sz="1800" dirty="0" smtClean="0">
                <a:solidFill>
                  <a:srgbClr val="C00000"/>
                </a:solidFill>
              </a:rPr>
              <a:t>programů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>
              <a:solidFill>
                <a:srgbClr val="C00000"/>
              </a:solidFill>
            </a:endParaRPr>
          </a:p>
          <a:p>
            <a:pPr marL="685800" lvl="2" indent="0">
              <a:buNone/>
            </a:pPr>
            <a:r>
              <a:rPr lang="cs-CZ" sz="2000" dirty="0" smtClean="0"/>
              <a:t>Vysoká škola musí prokázat, že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m</a:t>
            </a:r>
            <a:r>
              <a:rPr lang="cs-CZ" sz="1800" dirty="0" smtClean="0"/>
              <a:t>á kvalitní klíčové akademické pracovníky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d</a:t>
            </a:r>
            <a:r>
              <a:rPr lang="cs-CZ" sz="1800" dirty="0" smtClean="0"/>
              <a:t>osavadní garanti splňují standardy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ersonální zabezpečení pokrývá oblast 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>
                <a:solidFill>
                  <a:srgbClr val="0070C0"/>
                </a:solidFill>
              </a:rPr>
              <a:t>l</a:t>
            </a:r>
            <a:r>
              <a:rPr lang="cs-CZ" sz="1800" dirty="0" smtClean="0">
                <a:solidFill>
                  <a:srgbClr val="0070C0"/>
                </a:solidFill>
              </a:rPr>
              <a:t>ze očekávat naplnění standardů i v budoucnosti 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1" y="3284984"/>
            <a:ext cx="2492827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37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000" dirty="0" smtClean="0"/>
              <a:t>Celková </a:t>
            </a:r>
            <a:r>
              <a:rPr lang="cs-CZ" sz="2000" dirty="0">
                <a:solidFill>
                  <a:srgbClr val="C00000"/>
                </a:solidFill>
              </a:rPr>
              <a:t>struktura personálního zajištění </a:t>
            </a:r>
            <a:r>
              <a:rPr lang="cs-CZ" sz="2000" dirty="0"/>
              <a:t>výuky, tvůrčí činnosti a souvisejících činností akademickými pracovníky v dané oblasti vzdělávání </a:t>
            </a:r>
            <a:r>
              <a:rPr lang="cs-CZ" sz="2000" dirty="0">
                <a:solidFill>
                  <a:srgbClr val="C00000"/>
                </a:solidFill>
              </a:rPr>
              <a:t>odpovídá </a:t>
            </a:r>
            <a:r>
              <a:rPr lang="cs-CZ" sz="2000" dirty="0" smtClean="0">
                <a:solidFill>
                  <a:srgbClr val="C00000"/>
                </a:solidFill>
              </a:rPr>
              <a:t>charakteru </a:t>
            </a:r>
            <a:r>
              <a:rPr lang="cs-CZ" sz="2000" dirty="0"/>
              <a:t>uskutečňované vzdělávací činnosti </a:t>
            </a:r>
            <a:r>
              <a:rPr lang="cs-CZ" sz="2000" dirty="0" smtClean="0"/>
              <a:t>a </a:t>
            </a:r>
            <a:r>
              <a:rPr lang="cs-CZ" sz="2000" dirty="0"/>
              <a:t>zajišťuje: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úroveň </a:t>
            </a:r>
            <a:r>
              <a:rPr lang="cs-CZ" sz="1800" dirty="0"/>
              <a:t>kvality dané oblasti </a:t>
            </a:r>
            <a:r>
              <a:rPr lang="cs-CZ" sz="1800" dirty="0" smtClean="0"/>
              <a:t>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garantování </a:t>
            </a:r>
            <a:r>
              <a:rPr lang="cs-CZ" sz="1800" dirty="0"/>
              <a:t>studijních programů v této oblasti </a:t>
            </a: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zabezpečení </a:t>
            </a:r>
            <a:r>
              <a:rPr lang="cs-CZ" sz="1800" dirty="0"/>
              <a:t>výuky těchto studijních </a:t>
            </a:r>
            <a:r>
              <a:rPr lang="cs-CZ" sz="1800" dirty="0" smtClean="0"/>
              <a:t>programů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/>
          </a:p>
          <a:p>
            <a:pPr marL="685800" lvl="2" indent="0">
              <a:buNone/>
            </a:pPr>
            <a:r>
              <a:rPr lang="cs-CZ" sz="2000" dirty="0" smtClean="0"/>
              <a:t>Vysoká škola musí prokázat, že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>
                <a:solidFill>
                  <a:srgbClr val="C00000"/>
                </a:solidFill>
              </a:rPr>
              <a:t>m</a:t>
            </a:r>
            <a:r>
              <a:rPr lang="cs-CZ" sz="1800" dirty="0" smtClean="0">
                <a:solidFill>
                  <a:srgbClr val="C00000"/>
                </a:solidFill>
              </a:rPr>
              <a:t>á kvalitní klíčové akademické pracovníky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d</a:t>
            </a:r>
            <a:r>
              <a:rPr lang="cs-CZ" sz="1800" dirty="0" smtClean="0"/>
              <a:t>osavadní garanti splňují standardy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ersonální zabezpečení pokrývá oblast 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>
                <a:solidFill>
                  <a:srgbClr val="0070C0"/>
                </a:solidFill>
              </a:rPr>
              <a:t>l</a:t>
            </a:r>
            <a:r>
              <a:rPr lang="cs-CZ" sz="1800" dirty="0" smtClean="0">
                <a:solidFill>
                  <a:srgbClr val="0070C0"/>
                </a:solidFill>
              </a:rPr>
              <a:t>ze očekávat naplnění standardů i v budoucnosti 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3212976"/>
            <a:ext cx="203835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42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096" y="4696386"/>
            <a:ext cx="1536170" cy="115212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000" dirty="0" smtClean="0"/>
              <a:t>Celková </a:t>
            </a:r>
            <a:r>
              <a:rPr lang="cs-CZ" sz="2000" dirty="0">
                <a:solidFill>
                  <a:srgbClr val="C00000"/>
                </a:solidFill>
              </a:rPr>
              <a:t>struktura personálního zajištění </a:t>
            </a:r>
            <a:r>
              <a:rPr lang="cs-CZ" sz="2000" dirty="0"/>
              <a:t>výuky, tvůrčí činnosti a souvisejících činností akademickými pracovníky v dané oblasti vzdělávání </a:t>
            </a:r>
            <a:r>
              <a:rPr lang="cs-CZ" sz="2000" dirty="0">
                <a:solidFill>
                  <a:srgbClr val="C00000"/>
                </a:solidFill>
              </a:rPr>
              <a:t>odpovídá </a:t>
            </a:r>
            <a:r>
              <a:rPr lang="cs-CZ" sz="2000" dirty="0" smtClean="0">
                <a:solidFill>
                  <a:srgbClr val="C00000"/>
                </a:solidFill>
              </a:rPr>
              <a:t>charakteru </a:t>
            </a:r>
            <a:r>
              <a:rPr lang="cs-CZ" sz="2000" dirty="0"/>
              <a:t>uskutečňované vzdělávací činnosti </a:t>
            </a:r>
            <a:r>
              <a:rPr lang="cs-CZ" sz="2000" dirty="0" smtClean="0"/>
              <a:t>a </a:t>
            </a:r>
            <a:r>
              <a:rPr lang="cs-CZ" sz="2000" dirty="0"/>
              <a:t>zajišťuje: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úroveň </a:t>
            </a:r>
            <a:r>
              <a:rPr lang="cs-CZ" sz="1800" dirty="0"/>
              <a:t>kvality dané oblasti </a:t>
            </a:r>
            <a:r>
              <a:rPr lang="cs-CZ" sz="1800" dirty="0" smtClean="0"/>
              <a:t>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garantování </a:t>
            </a:r>
            <a:r>
              <a:rPr lang="cs-CZ" sz="1800" dirty="0"/>
              <a:t>studijních programů v této oblasti </a:t>
            </a: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zabezpečení </a:t>
            </a:r>
            <a:r>
              <a:rPr lang="cs-CZ" sz="1800" dirty="0"/>
              <a:t>výuky těchto studijních </a:t>
            </a:r>
            <a:r>
              <a:rPr lang="cs-CZ" sz="1800" dirty="0" smtClean="0"/>
              <a:t>programů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/>
          </a:p>
          <a:p>
            <a:pPr marL="685800" lvl="2" indent="0">
              <a:buNone/>
            </a:pPr>
            <a:r>
              <a:rPr lang="cs-CZ" sz="2000" dirty="0" smtClean="0"/>
              <a:t>Vysoká škola musí prokázat, že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m</a:t>
            </a:r>
            <a:r>
              <a:rPr lang="cs-CZ" sz="1800" dirty="0" smtClean="0"/>
              <a:t>á kvalitní klíčové akademické pracovníky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>
                <a:solidFill>
                  <a:srgbClr val="C00000"/>
                </a:solidFill>
              </a:rPr>
              <a:t>d</a:t>
            </a:r>
            <a:r>
              <a:rPr lang="cs-CZ" sz="1800" dirty="0" smtClean="0">
                <a:solidFill>
                  <a:srgbClr val="C00000"/>
                </a:solidFill>
              </a:rPr>
              <a:t>osavadní garanti splňují standardy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p</a:t>
            </a:r>
            <a:r>
              <a:rPr lang="cs-CZ" sz="1800" dirty="0" smtClean="0"/>
              <a:t>ersonální zabezpečení pokrývá oblast 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>
                <a:solidFill>
                  <a:srgbClr val="0070C0"/>
                </a:solidFill>
              </a:rPr>
              <a:t>l</a:t>
            </a:r>
            <a:r>
              <a:rPr lang="cs-CZ" sz="1800" dirty="0" smtClean="0">
                <a:solidFill>
                  <a:srgbClr val="0070C0"/>
                </a:solidFill>
              </a:rPr>
              <a:t>ze očekávat naplnění standardů i v budoucnosti 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319251"/>
            <a:ext cx="1536170" cy="115212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9759" y="3261006"/>
            <a:ext cx="1536170" cy="1152128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448" y="3072438"/>
            <a:ext cx="153617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23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000" dirty="0" smtClean="0"/>
              <a:t>Celková </a:t>
            </a:r>
            <a:r>
              <a:rPr lang="cs-CZ" sz="2000" dirty="0">
                <a:solidFill>
                  <a:srgbClr val="C00000"/>
                </a:solidFill>
              </a:rPr>
              <a:t>struktura personálního zajištění </a:t>
            </a:r>
            <a:r>
              <a:rPr lang="cs-CZ" sz="2000" dirty="0"/>
              <a:t>výuky, tvůrčí činnosti a souvisejících činností akademickými pracovníky v dané oblasti vzdělávání </a:t>
            </a:r>
            <a:r>
              <a:rPr lang="cs-CZ" sz="2000" dirty="0">
                <a:solidFill>
                  <a:srgbClr val="C00000"/>
                </a:solidFill>
              </a:rPr>
              <a:t>odpovídá </a:t>
            </a:r>
            <a:r>
              <a:rPr lang="cs-CZ" sz="2000" dirty="0" smtClean="0">
                <a:solidFill>
                  <a:srgbClr val="C00000"/>
                </a:solidFill>
              </a:rPr>
              <a:t>charakteru </a:t>
            </a:r>
            <a:r>
              <a:rPr lang="cs-CZ" sz="2000" dirty="0"/>
              <a:t>uskutečňované vzdělávací činnosti </a:t>
            </a:r>
            <a:r>
              <a:rPr lang="cs-CZ" sz="2000" dirty="0" smtClean="0"/>
              <a:t>a </a:t>
            </a:r>
            <a:r>
              <a:rPr lang="cs-CZ" sz="2000" dirty="0"/>
              <a:t>zajišťuje: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úroveň </a:t>
            </a:r>
            <a:r>
              <a:rPr lang="cs-CZ" sz="1800" dirty="0"/>
              <a:t>kvality dané oblasti </a:t>
            </a:r>
            <a:r>
              <a:rPr lang="cs-CZ" sz="1800" dirty="0" smtClean="0"/>
              <a:t>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garantování </a:t>
            </a:r>
            <a:r>
              <a:rPr lang="cs-CZ" sz="1800" dirty="0"/>
              <a:t>studijních programů v této oblasti </a:t>
            </a: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 smtClean="0"/>
              <a:t>zabezpečení </a:t>
            </a:r>
            <a:r>
              <a:rPr lang="cs-CZ" sz="1800" dirty="0"/>
              <a:t>výuky těchto studijních </a:t>
            </a:r>
            <a:r>
              <a:rPr lang="cs-CZ" sz="1800" dirty="0" smtClean="0"/>
              <a:t>programů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/>
          </a:p>
          <a:p>
            <a:pPr marL="685800" lvl="2" indent="0">
              <a:buNone/>
            </a:pPr>
            <a:r>
              <a:rPr lang="cs-CZ" sz="2000" dirty="0" smtClean="0"/>
              <a:t>Vysoká škola musí prokázat, že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m</a:t>
            </a:r>
            <a:r>
              <a:rPr lang="cs-CZ" sz="1800" dirty="0" smtClean="0"/>
              <a:t>á kvalitní klíčové akademické pracovníky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/>
              <a:t>d</a:t>
            </a:r>
            <a:r>
              <a:rPr lang="cs-CZ" sz="1800" dirty="0" smtClean="0"/>
              <a:t>osavadní garanti splňují standardy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>
                <a:solidFill>
                  <a:srgbClr val="C00000"/>
                </a:solidFill>
              </a:rPr>
              <a:t>p</a:t>
            </a:r>
            <a:r>
              <a:rPr lang="cs-CZ" sz="1800" dirty="0" smtClean="0">
                <a:solidFill>
                  <a:srgbClr val="C00000"/>
                </a:solidFill>
              </a:rPr>
              <a:t>ersonální zabezpečení pokrývá oblast vzdělávání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cs-CZ" sz="1800" dirty="0">
                <a:solidFill>
                  <a:srgbClr val="0070C0"/>
                </a:solidFill>
              </a:rPr>
              <a:t>l</a:t>
            </a:r>
            <a:r>
              <a:rPr lang="cs-CZ" sz="1800" dirty="0" smtClean="0">
                <a:solidFill>
                  <a:srgbClr val="0070C0"/>
                </a:solidFill>
              </a:rPr>
              <a:t>ze očekávat naplnění standardů i v budoucnosti 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sz="1800" dirty="0"/>
          </a:p>
          <a:p>
            <a:endParaRPr lang="cs-CZ" dirty="0"/>
          </a:p>
        </p:txBody>
      </p:sp>
      <p:pic>
        <p:nvPicPr>
          <p:cNvPr id="7" name="Picture 4" descr="Zobrazit zdrojový obráze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16041" y="3356992"/>
            <a:ext cx="2592289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79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/>
              <a:t>Standardy - oblasti vzdělávání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sz="2000" dirty="0" smtClean="0">
                <a:solidFill>
                  <a:srgbClr val="C00000"/>
                </a:solidFill>
              </a:rPr>
              <a:t>Mezinárodní </a:t>
            </a:r>
            <a:r>
              <a:rPr lang="cs-CZ" sz="2000" dirty="0">
                <a:solidFill>
                  <a:srgbClr val="C00000"/>
                </a:solidFill>
              </a:rPr>
              <a:t>působení </a:t>
            </a:r>
            <a:r>
              <a:rPr lang="cs-CZ" sz="2000" dirty="0"/>
              <a:t>vysoké školy mající vztah k dané oblasti vzdělávání, zejména zahraniční mobility studentů a akademických pracovníků, integrace možnosti zahraničních mobilit do studia ve studijních programech, a předpoklady pro uskutečňování těchto činností </a:t>
            </a:r>
            <a:r>
              <a:rPr lang="cs-CZ" sz="2000" dirty="0">
                <a:solidFill>
                  <a:srgbClr val="C00000"/>
                </a:solidFill>
              </a:rPr>
              <a:t>odpovídají charakteru </a:t>
            </a:r>
            <a:r>
              <a:rPr lang="cs-CZ" sz="2000" dirty="0"/>
              <a:t>uskutečňované </a:t>
            </a:r>
            <a:r>
              <a:rPr lang="cs-CZ" sz="2000" dirty="0">
                <a:solidFill>
                  <a:srgbClr val="C00000"/>
                </a:solidFill>
              </a:rPr>
              <a:t>vzdělávací </a:t>
            </a:r>
            <a:r>
              <a:rPr lang="cs-CZ" sz="2000" dirty="0" smtClean="0">
                <a:solidFill>
                  <a:srgbClr val="C00000"/>
                </a:solidFill>
              </a:rPr>
              <a:t>činnosti</a:t>
            </a:r>
          </a:p>
          <a:p>
            <a:pPr lvl="1"/>
            <a:endParaRPr lang="cs-CZ" sz="2000" dirty="0" smtClean="0">
              <a:solidFill>
                <a:srgbClr val="C00000"/>
              </a:solidFill>
            </a:endParaRPr>
          </a:p>
          <a:p>
            <a:pPr lvl="1"/>
            <a:r>
              <a:rPr lang="cs-CZ" sz="2000" dirty="0" smtClean="0">
                <a:solidFill>
                  <a:srgbClr val="C00000"/>
                </a:solidFill>
              </a:rPr>
              <a:t>Spolupráce </a:t>
            </a:r>
            <a:r>
              <a:rPr lang="cs-CZ" sz="2000" dirty="0">
                <a:solidFill>
                  <a:srgbClr val="C00000"/>
                </a:solidFill>
              </a:rPr>
              <a:t>s praxí </a:t>
            </a:r>
            <a:r>
              <a:rPr lang="cs-CZ" sz="2000" dirty="0"/>
              <a:t>týkající se vzdělávací činnosti odpovídá charakteru uskutečňované vzdělávací činnosti v dané oblasti vzdělávání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220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/>
              <a:t>Průběh posuzování žádosti</a:t>
            </a:r>
            <a:br>
              <a:rPr lang="cs-CZ" sz="36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354013">
              <a:buFont typeface="Courier New" panose="02070309020205020404" pitchFamily="49" charset="0"/>
              <a:buChar char="o"/>
            </a:pPr>
            <a:r>
              <a:rPr lang="cs-CZ" sz="2800" dirty="0"/>
              <a:t>Průběh posuzování žádosti – </a:t>
            </a:r>
            <a:r>
              <a:rPr lang="cs-CZ" sz="2800" dirty="0">
                <a:solidFill>
                  <a:srgbClr val="FF0000"/>
                </a:solidFill>
              </a:rPr>
              <a:t>150 </a:t>
            </a:r>
            <a:r>
              <a:rPr lang="cs-CZ" sz="2800" dirty="0" smtClean="0">
                <a:solidFill>
                  <a:srgbClr val="FF0000"/>
                </a:solidFill>
              </a:rPr>
              <a:t>dní</a:t>
            </a:r>
          </a:p>
          <a:p>
            <a:pPr marL="354013" indent="-354013">
              <a:buFont typeface="Courier New" panose="02070309020205020404" pitchFamily="49" charset="0"/>
              <a:buChar char="o"/>
            </a:pPr>
            <a:r>
              <a:rPr lang="cs-CZ" sz="2800" dirty="0" smtClean="0"/>
              <a:t>Formální posouzení žádosti</a:t>
            </a:r>
            <a:endParaRPr lang="cs-CZ" sz="2800" dirty="0"/>
          </a:p>
          <a:p>
            <a:pPr marL="354013" indent="-354013">
              <a:buFont typeface="Courier New" panose="02070309020205020404" pitchFamily="49" charset="0"/>
              <a:buChar char="o"/>
            </a:pPr>
            <a:r>
              <a:rPr lang="cs-CZ" sz="2800" dirty="0" smtClean="0"/>
              <a:t>Vytvoření </a:t>
            </a:r>
            <a:r>
              <a:rPr lang="cs-CZ" sz="2800" dirty="0"/>
              <a:t>hodnoticí </a:t>
            </a:r>
            <a:r>
              <a:rPr lang="cs-CZ" sz="2800" dirty="0" smtClean="0"/>
              <a:t>komise (N+1 dílčích komisí)</a:t>
            </a:r>
          </a:p>
          <a:p>
            <a:pPr lvl="1"/>
            <a:r>
              <a:rPr lang="cs-CZ" sz="2400" dirty="0" smtClean="0"/>
              <a:t>Návrh složení komise</a:t>
            </a:r>
          </a:p>
          <a:p>
            <a:pPr lvl="1"/>
            <a:r>
              <a:rPr lang="cs-CZ" sz="2400" dirty="0" smtClean="0"/>
              <a:t>Souhlasné vyjádření vysoké školy</a:t>
            </a:r>
          </a:p>
          <a:p>
            <a:pPr lvl="1"/>
            <a:r>
              <a:rPr lang="cs-CZ" sz="2400" dirty="0" smtClean="0"/>
              <a:t>Ustavení komise</a:t>
            </a:r>
          </a:p>
          <a:p>
            <a:pPr marL="354013" indent="-354013">
              <a:buFont typeface="Courier New" panose="02070309020205020404" pitchFamily="49" charset="0"/>
              <a:buChar char="o"/>
            </a:pPr>
            <a:r>
              <a:rPr lang="cs-CZ" sz="2800" dirty="0" smtClean="0"/>
              <a:t>Školení hodnotitelů </a:t>
            </a:r>
          </a:p>
          <a:p>
            <a:pPr lvl="1"/>
            <a:endParaRPr lang="cs-CZ" sz="2400" dirty="0" smtClean="0"/>
          </a:p>
          <a:p>
            <a:pPr lvl="1"/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336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Obecné informace k institucionální akreditaci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400" dirty="0" smtClean="0"/>
              <a:t>Obsah žádosti o IA</a:t>
            </a:r>
          </a:p>
          <a:p>
            <a:pPr marL="800100" lvl="1" indent="-457200">
              <a:buFont typeface="+mj-lt"/>
              <a:buAutoNum type="alphaLcParenR"/>
            </a:pPr>
            <a:r>
              <a:rPr lang="cs-CZ" sz="2000" dirty="0" smtClean="0"/>
              <a:t>název </a:t>
            </a:r>
            <a:r>
              <a:rPr lang="cs-CZ" sz="2000" dirty="0"/>
              <a:t>vysoké školy,</a:t>
            </a:r>
          </a:p>
          <a:p>
            <a:pPr marL="800100" lvl="1" indent="-457200">
              <a:buFont typeface="+mj-lt"/>
              <a:buAutoNum type="alphaLcParenR"/>
            </a:pPr>
            <a:r>
              <a:rPr lang="cs-CZ" sz="2000" dirty="0" smtClean="0"/>
              <a:t>označení </a:t>
            </a:r>
            <a:r>
              <a:rPr lang="cs-CZ" sz="2000" dirty="0"/>
              <a:t>oblasti nebo oblastí vzdělávání, ve kterých vysoká škola na základě akreditace hodlá působit, a typu nebo typů studijních programů,</a:t>
            </a:r>
          </a:p>
          <a:p>
            <a:pPr marL="800100" lvl="1" indent="-457200">
              <a:buFont typeface="+mj-lt"/>
              <a:buAutoNum type="alphaLcParenR"/>
            </a:pPr>
            <a:r>
              <a:rPr lang="cs-CZ" sz="2000" dirty="0" smtClean="0"/>
              <a:t>zprávu </a:t>
            </a:r>
            <a:r>
              <a:rPr lang="cs-CZ" sz="2000" dirty="0"/>
              <a:t>o vnitřním hodnocení kvality vzdělávací, tvůrčí a s nimi souvisejících činností vysoké školy a případné dodatky k této zprávě a</a:t>
            </a:r>
          </a:p>
          <a:p>
            <a:pPr marL="800100" lvl="1" indent="-457200">
              <a:buFont typeface="+mj-lt"/>
              <a:buAutoNum type="alphaLcParenR"/>
            </a:pPr>
            <a:r>
              <a:rPr lang="cs-CZ" sz="2000" dirty="0" smtClean="0"/>
              <a:t>sebehodnotící </a:t>
            </a:r>
            <a:r>
              <a:rPr lang="cs-CZ" sz="2000" dirty="0"/>
              <a:t>zprávu popisující a hodnotící naplnění jednotlivých požadavků vyplývajících z příslušných standardů pro akreditace, včetně požadavků týkajících se finančního, materiálního a dalšího zabezpečení činnosti vysoké školy a jeho rozvoje.</a:t>
            </a:r>
          </a:p>
          <a:p>
            <a:pPr lvl="1"/>
            <a:endParaRPr lang="cs-CZ" sz="2000" dirty="0"/>
          </a:p>
          <a:p>
            <a:r>
              <a:rPr lang="cs-CZ" sz="2300" dirty="0"/>
              <a:t>Vysoká škola dále může k žádosti přiložit hodnocení své činnosti provedené všeobecně uznávanou hodnoticí agenturou, jíž se rozumí zejména agentura, která je zařazená v registru EQAR (Evropském registru agentur zabezpečujících kvalitu) nebo je členem sdružení ENQA (Evropské </a:t>
            </a:r>
            <a:r>
              <a:rPr lang="cs-CZ" sz="2300" dirty="0" smtClean="0"/>
              <a:t>asociace </a:t>
            </a:r>
            <a:r>
              <a:rPr lang="cs-CZ" sz="2300" dirty="0"/>
              <a:t>pro zabezpečování kvality ve vysokém školství); k tomuto hodnocení NAÚ přihlédne.</a:t>
            </a:r>
          </a:p>
          <a:p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100652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/>
              <a:t>Průběh posuzování žádosti</a:t>
            </a:r>
            <a:br>
              <a:rPr lang="cs-CZ" sz="36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5032375"/>
          </a:xfrm>
        </p:spPr>
        <p:txBody>
          <a:bodyPr>
            <a:normAutofit fontScale="92500"/>
          </a:bodyPr>
          <a:lstStyle/>
          <a:p>
            <a:r>
              <a:rPr lang="cs-CZ" sz="3000" dirty="0" smtClean="0"/>
              <a:t>Činnost komise </a:t>
            </a:r>
          </a:p>
          <a:p>
            <a:pPr lvl="1"/>
            <a:r>
              <a:rPr lang="cs-CZ" sz="2600" dirty="0" smtClean="0"/>
              <a:t>Seznámení se s podklady</a:t>
            </a:r>
          </a:p>
          <a:p>
            <a:pPr lvl="1"/>
            <a:r>
              <a:rPr lang="cs-CZ" sz="2600" dirty="0" smtClean="0"/>
              <a:t>Stanovení </a:t>
            </a:r>
            <a:r>
              <a:rPr lang="cs-CZ" sz="2600" dirty="0"/>
              <a:t>člena(ů) pro vypracování expertního(ch) posudku (formulář)</a:t>
            </a:r>
          </a:p>
          <a:p>
            <a:pPr lvl="1"/>
            <a:r>
              <a:rPr lang="cs-CZ" sz="2600" dirty="0"/>
              <a:t>Návštěva na místě</a:t>
            </a:r>
          </a:p>
          <a:p>
            <a:pPr lvl="1"/>
            <a:r>
              <a:rPr lang="cs-CZ" sz="2600" dirty="0"/>
              <a:t>Vytvoření stanoviska dílčí komise (místopředseda - formulář)</a:t>
            </a:r>
          </a:p>
          <a:p>
            <a:pPr lvl="1"/>
            <a:r>
              <a:rPr lang="cs-CZ" sz="2600" dirty="0"/>
              <a:t>Schválení stanoviska dílčí komise (lze i PER ROLLAM)</a:t>
            </a:r>
          </a:p>
          <a:p>
            <a:pPr lvl="1"/>
            <a:r>
              <a:rPr lang="cs-CZ" sz="2600" dirty="0">
                <a:solidFill>
                  <a:srgbClr val="C00000"/>
                </a:solidFill>
              </a:rPr>
              <a:t>Vypracování souhrnného stanoviska (předseda - formulář)</a:t>
            </a:r>
          </a:p>
          <a:p>
            <a:pPr lvl="1"/>
            <a:r>
              <a:rPr lang="cs-CZ" sz="2600" dirty="0">
                <a:solidFill>
                  <a:srgbClr val="C00000"/>
                </a:solidFill>
              </a:rPr>
              <a:t>Schválení souhrnného stanoviska komise </a:t>
            </a:r>
            <a:r>
              <a:rPr lang="cs-CZ" sz="2600" dirty="0" smtClean="0">
                <a:solidFill>
                  <a:srgbClr val="C00000"/>
                </a:solidFill>
              </a:rPr>
              <a:t>(PER </a:t>
            </a:r>
            <a:r>
              <a:rPr lang="cs-CZ" sz="2600" dirty="0">
                <a:solidFill>
                  <a:srgbClr val="C00000"/>
                </a:solidFill>
              </a:rPr>
              <a:t>ROLLAM)</a:t>
            </a:r>
          </a:p>
          <a:p>
            <a:pPr marL="342900" lvl="1" indent="0">
              <a:buNone/>
            </a:pPr>
            <a:endParaRPr lang="cs-CZ" sz="900" dirty="0"/>
          </a:p>
          <a:p>
            <a:r>
              <a:rPr lang="cs-CZ" sz="2800" dirty="0"/>
              <a:t>Spolupráce se zpravodajem (příslušným členem Rady NAÚ) a možné konzultace s kanceláří NAÚ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05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/>
              <a:t>Průběh posuzování žádosti</a:t>
            </a:r>
            <a:br>
              <a:rPr lang="cs-CZ" sz="36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354013">
              <a:buFont typeface="Courier New" panose="02070309020205020404" pitchFamily="49" charset="0"/>
              <a:buChar char="o"/>
            </a:pPr>
            <a:r>
              <a:rPr lang="cs-CZ" sz="2800" dirty="0" smtClean="0"/>
              <a:t>Příprava stanovisek zpravodajů </a:t>
            </a:r>
            <a:endParaRPr lang="cs-CZ" sz="2800" dirty="0">
              <a:solidFill>
                <a:srgbClr val="FF0000"/>
              </a:solidFill>
            </a:endParaRPr>
          </a:p>
          <a:p>
            <a:pPr marL="354013" indent="-354013">
              <a:buFont typeface="Courier New" panose="02070309020205020404" pitchFamily="49" charset="0"/>
              <a:buChar char="o"/>
            </a:pPr>
            <a:r>
              <a:rPr lang="cs-CZ" sz="2800" dirty="0" smtClean="0"/>
              <a:t>Seznámení VŠ s podkladovými materiály pro Radu a případné vyjádření VŠ před finálním projednáním </a:t>
            </a:r>
            <a:endParaRPr lang="cs-CZ" sz="2800" dirty="0"/>
          </a:p>
          <a:p>
            <a:pPr marL="354013" indent="-354013">
              <a:buFont typeface="Courier New" panose="02070309020205020404" pitchFamily="49" charset="0"/>
              <a:buChar char="o"/>
            </a:pPr>
            <a:r>
              <a:rPr lang="cs-CZ" sz="2800" dirty="0" smtClean="0"/>
              <a:t>Projednání na Radě</a:t>
            </a:r>
          </a:p>
          <a:p>
            <a:pPr marL="354013" indent="-354013">
              <a:buFont typeface="Courier New" panose="02070309020205020404" pitchFamily="49" charset="0"/>
              <a:buChar char="o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2082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 smtClean="0"/>
              <a:t>Probíhající řízení v oblasti IA</a:t>
            </a:r>
            <a:r>
              <a:rPr lang="cs-CZ" sz="3600" dirty="0"/>
              <a:t/>
            </a:r>
            <a:br>
              <a:rPr lang="cs-CZ" sz="3600" dirty="0"/>
            </a:br>
            <a:endParaRPr lang="cs-CZ" dirty="0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031322"/>
              </p:ext>
            </p:extLst>
          </p:nvPr>
        </p:nvGraphicFramePr>
        <p:xfrm>
          <a:off x="3275856" y="1691366"/>
          <a:ext cx="3096344" cy="35378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UK 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</a:t>
                      </a:r>
                      <a:endParaRPr lang="cs-CZ" sz="2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UPOL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UPa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VŠE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JČU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FF0000"/>
                          </a:solidFill>
                          <a:effectLst/>
                        </a:rPr>
                        <a:t>Celkem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FF0000"/>
                          </a:solidFill>
                          <a:effectLst/>
                        </a:rPr>
                        <a:t>92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25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 smtClean="0"/>
              <a:t>Odhadované počty oblastí pro IA</a:t>
            </a: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smtClean="0"/>
              <a:t>2018</a:t>
            </a:r>
            <a:endParaRPr lang="cs-CZ" dirty="0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877628"/>
              </p:ext>
            </p:extLst>
          </p:nvPr>
        </p:nvGraphicFramePr>
        <p:xfrm>
          <a:off x="1763688" y="2276872"/>
          <a:ext cx="6048672" cy="2641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65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ČZU v Praze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UTB ve Zlíně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VFU Brno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VUT v Brně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Západočeská univerzita v Plzni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FF0000"/>
                          </a:solidFill>
                          <a:effectLst/>
                        </a:rPr>
                        <a:t>Celkem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solidFill>
                            <a:srgbClr val="FF0000"/>
                          </a:solidFill>
                          <a:effectLst/>
                        </a:rPr>
                        <a:t>29</a:t>
                      </a:r>
                      <a:endParaRPr lang="cs-CZ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28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23714"/>
          </a:xfrm>
        </p:spPr>
        <p:txBody>
          <a:bodyPr>
            <a:normAutofit/>
          </a:bodyPr>
          <a:lstStyle/>
          <a:p>
            <a:pPr algn="ctr"/>
            <a:r>
              <a:rPr lang="cs-CZ" sz="3600" dirty="0" smtClean="0"/>
              <a:t>Odhadované počty akreditací SP</a:t>
            </a:r>
            <a:br>
              <a:rPr lang="cs-CZ" sz="3600" dirty="0" smtClean="0"/>
            </a:br>
            <a:r>
              <a:rPr lang="cs-CZ" sz="3600" dirty="0" smtClean="0"/>
              <a:t>2018</a:t>
            </a:r>
            <a:r>
              <a:rPr lang="cs-CZ" sz="3600" dirty="0"/>
              <a:t/>
            </a:r>
            <a:br>
              <a:rPr lang="cs-CZ" sz="3600" dirty="0"/>
            </a:br>
            <a:endParaRPr lang="cs-CZ" dirty="0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137801"/>
              </p:ext>
            </p:extLst>
          </p:nvPr>
        </p:nvGraphicFramePr>
        <p:xfrm>
          <a:off x="628650" y="1700808"/>
          <a:ext cx="7920878" cy="440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1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6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ČVUT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44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Univerzita obrany v Brně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5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ČZU v Praze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4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UTB ve Zlíně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47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Jihočeská univerzita v Č. Bud.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86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VFU Brno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1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Mendelova univerzita v Brně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42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VŠCHT v Praze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42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Ostravská univerzita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7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VŠP Jihlava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6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Policejní akademie ČR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6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VŠTE v Českých Budějovicích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7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Slezská univerzita v Opavě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23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VŠUP Praha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5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Technická univerzita v Liberci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63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VUT v Brně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13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UJEP v Ústí nad Labem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50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Západočeská univerzita v Plzni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97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0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Univerzita Hradec Králové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16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Celkem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564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0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 smtClean="0"/>
              <a:t>Odhadovaný průběh akreditací SP</a:t>
            </a: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smtClean="0"/>
              <a:t>2018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220459"/>
              </p:ext>
            </p:extLst>
          </p:nvPr>
        </p:nvGraphicFramePr>
        <p:xfrm>
          <a:off x="628650" y="1412776"/>
          <a:ext cx="7886700" cy="4764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9531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 smtClean="0"/>
              <a:t>Oblasti vzdělávání pro akreditací SP</a:t>
            </a:r>
            <a:r>
              <a:rPr lang="cs-CZ" sz="3600" dirty="0"/>
              <a:t/>
            </a:r>
            <a:br>
              <a:rPr lang="cs-CZ" sz="3600" dirty="0"/>
            </a:b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38375"/>
              </p:ext>
            </p:extLst>
          </p:nvPr>
        </p:nvGraphicFramePr>
        <p:xfrm>
          <a:off x="628650" y="1052736"/>
          <a:ext cx="8208912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863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Návštěva na místě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19138" lvl="1" indent="-349250">
              <a:buFont typeface="Courier New" panose="02070309020205020404" pitchFamily="49" charset="0"/>
              <a:buChar char="o"/>
            </a:pPr>
            <a:r>
              <a:rPr lang="cs-CZ" sz="2400" dirty="0" smtClean="0"/>
              <a:t>Ověření skutečností, které nelze získat z předložených materiálů</a:t>
            </a:r>
          </a:p>
          <a:p>
            <a:pPr marL="719138" lvl="1" indent="-349250">
              <a:buFont typeface="Courier New" panose="02070309020205020404" pitchFamily="49" charset="0"/>
              <a:buChar char="o"/>
            </a:pPr>
            <a:r>
              <a:rPr lang="cs-CZ" sz="2400" dirty="0" smtClean="0"/>
              <a:t>Možnost diskutovat problematické body s akademickou obcí</a:t>
            </a:r>
          </a:p>
          <a:p>
            <a:pPr marL="719138" lvl="1" indent="-349250">
              <a:buFont typeface="Courier New" panose="02070309020205020404" pitchFamily="49" charset="0"/>
              <a:buChar char="o"/>
            </a:pPr>
            <a:r>
              <a:rPr lang="cs-CZ" sz="2400" dirty="0"/>
              <a:t>Organizačně velmi náročná </a:t>
            </a:r>
            <a:r>
              <a:rPr lang="cs-CZ" sz="2400" dirty="0" smtClean="0"/>
              <a:t>akce – formulář s požadavky dílčí komise – kdy, kde, kdo a co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1845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Zkušenosti hodnoticích komisí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Oceňována spolupráce s NAÚ</a:t>
            </a:r>
          </a:p>
          <a:p>
            <a:r>
              <a:rPr lang="cs-CZ" sz="2400" dirty="0" smtClean="0"/>
              <a:t>Kladně hodnocena spolupráce s univerzitou</a:t>
            </a:r>
          </a:p>
          <a:p>
            <a:r>
              <a:rPr lang="cs-CZ" sz="2400" dirty="0" smtClean="0"/>
              <a:t>Některé dílčí komise by uvítaly, kdyby měli předem hodnocení institucionálního prostředí</a:t>
            </a:r>
          </a:p>
          <a:p>
            <a:endParaRPr lang="cs-CZ" sz="2400" dirty="0" smtClean="0"/>
          </a:p>
          <a:p>
            <a:r>
              <a:rPr lang="cs-CZ" sz="2400" dirty="0" smtClean="0"/>
              <a:t>Termín hodnocení byl napjatý</a:t>
            </a:r>
          </a:p>
          <a:p>
            <a:r>
              <a:rPr lang="cs-CZ" sz="2400" dirty="0" smtClean="0"/>
              <a:t>Problémy spojené s časováním návštěv na místě</a:t>
            </a:r>
          </a:p>
          <a:p>
            <a:r>
              <a:rPr lang="cs-CZ" sz="2400" dirty="0" smtClean="0"/>
              <a:t>Pro některé komise byly materiály málo přehledné</a:t>
            </a:r>
          </a:p>
          <a:p>
            <a:r>
              <a:rPr lang="cs-CZ" sz="2400" dirty="0" smtClean="0"/>
              <a:t>Stížnosti na přílišnou podrobnost hodnocení</a:t>
            </a:r>
          </a:p>
          <a:p>
            <a:r>
              <a:rPr lang="cs-CZ" sz="2400" dirty="0" smtClean="0"/>
              <a:t>Kritika použitých formulářů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0088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Zkušenosti s hodnoticími komisemi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 zásadě se dařilo sestavování komisí ( ale ďábel se ale občas skrývá v detailu)</a:t>
            </a:r>
          </a:p>
          <a:p>
            <a:r>
              <a:rPr lang="cs-CZ" sz="2400" dirty="0" smtClean="0"/>
              <a:t>Významná většina hodnocení byla velmi kvalitní a dává dobrou vysoké škole zpětnou vazbu</a:t>
            </a:r>
          </a:p>
          <a:p>
            <a:endParaRPr lang="cs-CZ" sz="2400" dirty="0" smtClean="0"/>
          </a:p>
          <a:p>
            <a:r>
              <a:rPr lang="cs-CZ" sz="2400" dirty="0" smtClean="0"/>
              <a:t>Velmi </a:t>
            </a:r>
            <a:r>
              <a:rPr lang="cs-CZ" sz="2400" dirty="0"/>
              <a:t>různé </a:t>
            </a:r>
            <a:r>
              <a:rPr lang="cs-CZ" sz="2400" dirty="0" smtClean="0"/>
              <a:t>požadavky na doplnění předložených materiálů 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Problémy s dostatečnou podrobností a kvalitou hodnocení</a:t>
            </a:r>
          </a:p>
          <a:p>
            <a:r>
              <a:rPr lang="cs-CZ" sz="2400" dirty="0" smtClean="0"/>
              <a:t>Problémy s dodržováním časových lhůt</a:t>
            </a:r>
          </a:p>
        </p:txBody>
      </p:sp>
    </p:spTree>
    <p:extLst>
      <p:ext uri="{BB962C8B-B14F-4D97-AF65-F5344CB8AC3E}">
        <p14:creationId xmlns:p14="http://schemas.microsoft.com/office/powerpoint/2010/main" val="278276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Metodické materiály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9138" lvl="1" indent="-376238">
              <a:buFont typeface="Courier New" panose="02070309020205020404" pitchFamily="49" charset="0"/>
              <a:buChar char="o"/>
            </a:pPr>
            <a:r>
              <a:rPr lang="cs-CZ" sz="2400" dirty="0"/>
              <a:t>Metodické materiály pro přípravu a hodnocení žádosti o institucionální </a:t>
            </a:r>
            <a:r>
              <a:rPr lang="cs-CZ" sz="2400" dirty="0" smtClean="0"/>
              <a:t>akreditaci</a:t>
            </a:r>
          </a:p>
          <a:p>
            <a:pPr marL="342900" lvl="1" indent="0" algn="r">
              <a:buNone/>
            </a:pPr>
            <a:r>
              <a:rPr lang="cs-CZ" dirty="0"/>
              <a:t>https://www.nauvs.cz/attachments/article/81/RNAU-schvaleno-2017-25-1-Metodika%20institut%20akreditace.pdf</a:t>
            </a:r>
            <a:endParaRPr lang="cs-CZ" sz="2400" dirty="0" smtClean="0"/>
          </a:p>
          <a:p>
            <a:pPr marL="719138" lvl="1" indent="-376238">
              <a:buFont typeface="Courier New" panose="02070309020205020404" pitchFamily="49" charset="0"/>
              <a:buChar char="o"/>
            </a:pPr>
            <a:r>
              <a:rPr lang="cs-CZ" sz="2400" dirty="0"/>
              <a:t>Projednány s ČKR a RVŠ  </a:t>
            </a:r>
          </a:p>
          <a:p>
            <a:pPr marL="719138" lvl="1" indent="-376238">
              <a:buFont typeface="Courier New" panose="02070309020205020404" pitchFamily="49" charset="0"/>
              <a:buChar char="o"/>
            </a:pPr>
            <a:endParaRPr lang="cs-CZ" sz="2400" dirty="0"/>
          </a:p>
          <a:p>
            <a:pPr marL="719138" lvl="1" indent="-376238">
              <a:buFont typeface="Courier New" panose="02070309020205020404" pitchFamily="49" charset="0"/>
              <a:buChar char="o"/>
            </a:pPr>
            <a:r>
              <a:rPr lang="cs-CZ" sz="2400" dirty="0" smtClean="0"/>
              <a:t>Formuláře pro Expertní posudky a Stanoviska komisí</a:t>
            </a:r>
          </a:p>
          <a:p>
            <a:pPr marL="719138" lvl="1" indent="-376238">
              <a:buFont typeface="Courier New" panose="02070309020205020404" pitchFamily="49" charset="0"/>
              <a:buChar char="o"/>
            </a:pPr>
            <a:r>
              <a:rPr lang="cs-CZ" sz="2400" dirty="0" smtClean="0"/>
              <a:t>Formulář pro přípravu návštěvy na místě</a:t>
            </a:r>
          </a:p>
          <a:p>
            <a:pPr marL="342900" lvl="1" indent="0">
              <a:buNone/>
            </a:pPr>
            <a:r>
              <a:rPr lang="cs-CZ" sz="2400" dirty="0" smtClean="0"/>
              <a:t>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4166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Poučení pro budoucnost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916832"/>
            <a:ext cx="7886700" cy="4351338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2"/>
            <a:endParaRPr lang="cs-CZ" sz="2400" dirty="0"/>
          </a:p>
          <a:p>
            <a:pPr marL="355600" indent="-355600"/>
            <a:r>
              <a:rPr lang="cs-CZ" sz="2800" dirty="0" smtClean="0"/>
              <a:t>Zkušenosti jiných vysokých škol jsou pouze omezeně přenositelné</a:t>
            </a:r>
          </a:p>
          <a:p>
            <a:pPr marL="355600" indent="-355600"/>
            <a:r>
              <a:rPr lang="cs-CZ" sz="2800" dirty="0" smtClean="0"/>
              <a:t>Velká univerzita s desítkami fakult X menší VŠ</a:t>
            </a:r>
          </a:p>
          <a:p>
            <a:pPr marL="355600" indent="-355600"/>
            <a:r>
              <a:rPr lang="cs-CZ" sz="2800" dirty="0" smtClean="0"/>
              <a:t>Humanitní X Přírodovědecké X Technické X Další</a:t>
            </a:r>
          </a:p>
          <a:p>
            <a:pPr marL="355600" indent="-355600"/>
            <a:endParaRPr lang="cs-CZ" sz="28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873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Poučení pro budoucnost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916832"/>
            <a:ext cx="7886700" cy="4351338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2"/>
            <a:endParaRPr lang="cs-CZ" sz="2400" dirty="0"/>
          </a:p>
          <a:p>
            <a:pPr marL="355600" indent="-355600"/>
            <a:r>
              <a:rPr lang="cs-CZ" sz="2800" dirty="0" smtClean="0"/>
              <a:t>Zkušenosti jiných vysokých škol jsou pouze omezeně přenositelné</a:t>
            </a:r>
          </a:p>
          <a:p>
            <a:pPr marL="355600" indent="-355600"/>
            <a:r>
              <a:rPr lang="cs-CZ" sz="2800" dirty="0" smtClean="0"/>
              <a:t>Velká univerzita s desítkami fakult X menší VŠ</a:t>
            </a:r>
          </a:p>
          <a:p>
            <a:pPr marL="355600" indent="-355600"/>
            <a:r>
              <a:rPr lang="cs-CZ" sz="2800" dirty="0" smtClean="0"/>
              <a:t>Humanitní X Přírodovědecké X Technické X Další</a:t>
            </a:r>
          </a:p>
          <a:p>
            <a:pPr marL="355600" indent="-355600"/>
            <a:endParaRPr lang="cs-CZ" sz="2800" dirty="0" smtClean="0"/>
          </a:p>
          <a:p>
            <a:pPr marL="0" indent="0" algn="ctr">
              <a:buNone/>
            </a:pPr>
            <a:r>
              <a:rPr lang="cs-CZ" sz="2800" i="1" dirty="0">
                <a:solidFill>
                  <a:srgbClr val="FF0000"/>
                </a:solidFill>
              </a:rPr>
              <a:t>Nevstoupíš dvakrát do téže řeky</a:t>
            </a:r>
            <a:endParaRPr lang="cs-CZ" sz="2800" i="1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933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88640"/>
            <a:ext cx="4724809" cy="13046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921098"/>
            <a:ext cx="7772400" cy="859830"/>
          </a:xfrm>
        </p:spPr>
        <p:txBody>
          <a:bodyPr>
            <a:normAutofit/>
          </a:bodyPr>
          <a:lstStyle/>
          <a:p>
            <a:r>
              <a:rPr lang="cs-CZ" sz="2400" b="1" dirty="0"/>
              <a:t>Zhodnocení prvních zkušeností, doporučení pro vysoké školy a hodnotitele</a:t>
            </a:r>
            <a:endParaRPr lang="cs-CZ" sz="2400" dirty="0"/>
          </a:p>
        </p:txBody>
      </p:sp>
      <p:sp>
        <p:nvSpPr>
          <p:cNvPr id="8195" name="Podnadpis 2"/>
          <p:cNvSpPr>
            <a:spLocks noGrp="1"/>
          </p:cNvSpPr>
          <p:nvPr>
            <p:ph type="subTitle" idx="1"/>
          </p:nvPr>
        </p:nvSpPr>
        <p:spPr>
          <a:xfrm>
            <a:off x="1029748" y="3645024"/>
            <a:ext cx="6912768" cy="179107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Dosavadní zkušenosti je zatím velmi málo, zvažujeme možnost podobné akce v době, kdy budeme mít výrazně více zkušeností. </a:t>
            </a:r>
          </a:p>
        </p:txBody>
      </p:sp>
    </p:spTree>
    <p:extLst>
      <p:ext uri="{BB962C8B-B14F-4D97-AF65-F5344CB8AC3E}">
        <p14:creationId xmlns:p14="http://schemas.microsoft.com/office/powerpoint/2010/main" val="152607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>
          <a:xfrm>
            <a:off x="628650" y="3140967"/>
            <a:ext cx="7886700" cy="3035995"/>
          </a:xfrm>
        </p:spPr>
        <p:txBody>
          <a:bodyPr/>
          <a:lstStyle/>
          <a:p>
            <a:pPr algn="ctr"/>
            <a:endParaRPr lang="cs-CZ" altLang="cs-CZ" dirty="0" smtClean="0"/>
          </a:p>
          <a:p>
            <a:pPr algn="ctr"/>
            <a:endParaRPr lang="cs-CZ" altLang="cs-CZ" dirty="0" smtClean="0"/>
          </a:p>
          <a:p>
            <a:pPr algn="ctr">
              <a:buFont typeface="Wingdings 2" pitchFamily="18" charset="2"/>
              <a:buNone/>
            </a:pPr>
            <a:r>
              <a:rPr lang="cs-CZ" altLang="cs-CZ" sz="2800" dirty="0" smtClean="0"/>
              <a:t>Děkuji Vám za pozornost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439" y="1268760"/>
            <a:ext cx="4724809" cy="13046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/>
              <a:t>Standardy pro </a:t>
            </a:r>
            <a:r>
              <a:rPr lang="cs-CZ" sz="3600" dirty="0" smtClean="0"/>
              <a:t>akreditace</a:t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x-none" sz="2400" b="1" dirty="0" smtClean="0"/>
              <a:t>Funkce </a:t>
            </a:r>
            <a:r>
              <a:rPr lang="x-none" sz="2400" b="1" dirty="0"/>
              <a:t>standardů pro akreditaci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Standardy pro akreditaci plní při akreditačních postupech několik funkcí:</a:t>
            </a:r>
          </a:p>
          <a:p>
            <a:pPr lvl="1"/>
            <a:r>
              <a:rPr lang="cs-CZ" sz="2000" dirty="0"/>
              <a:t>Mohou sloužit vysoké škole jako metodický </a:t>
            </a:r>
            <a:r>
              <a:rPr lang="cs-CZ" sz="2000" dirty="0" smtClean="0"/>
              <a:t>materiál</a:t>
            </a:r>
            <a:endParaRPr lang="cs-CZ" sz="2000" dirty="0"/>
          </a:p>
          <a:p>
            <a:pPr lvl="1"/>
            <a:r>
              <a:rPr lang="cs-CZ" sz="2000" dirty="0"/>
              <a:t>Pro vysokou školu mohou představovat osnovu pro zpracování </a:t>
            </a:r>
            <a:r>
              <a:rPr lang="cs-CZ" sz="2000" dirty="0" smtClean="0"/>
              <a:t>žádosti</a:t>
            </a:r>
          </a:p>
          <a:p>
            <a:pPr lvl="1"/>
            <a:r>
              <a:rPr lang="cs-CZ" sz="2000" dirty="0" smtClean="0"/>
              <a:t>Jsou </a:t>
            </a:r>
            <a:r>
              <a:rPr lang="cs-CZ" sz="2000" dirty="0"/>
              <a:t>vodítkem pro hodnotící komisi při posuzování vysoké školy na místě v rámci </a:t>
            </a:r>
            <a:r>
              <a:rPr lang="cs-CZ" sz="2000" dirty="0" smtClean="0"/>
              <a:t>hodnocení</a:t>
            </a:r>
            <a:endParaRPr lang="cs-CZ" sz="2000" dirty="0"/>
          </a:p>
          <a:p>
            <a:pPr lvl="1"/>
            <a:r>
              <a:rPr lang="cs-CZ" sz="2000" dirty="0"/>
              <a:t>Obsahují požadavky, které vysoká škola musí splnit, aby prokázala svou způsobilost </a:t>
            </a:r>
            <a:r>
              <a:rPr lang="cs-CZ" sz="2000" dirty="0" smtClean="0"/>
              <a:t>a kvalitu</a:t>
            </a:r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9770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Standardy pro institucionální </a:t>
            </a:r>
            <a:r>
              <a:rPr lang="cs-CZ" sz="3600" dirty="0" smtClean="0"/>
              <a:t>akreditace</a:t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UcPeriod"/>
            </a:pPr>
            <a:r>
              <a:rPr lang="cs-CZ" sz="2800" dirty="0" smtClean="0"/>
              <a:t>Požadavky na institucionální prostředí </a:t>
            </a:r>
          </a:p>
          <a:p>
            <a:pPr marL="0" indent="0">
              <a:buNone/>
            </a:pPr>
            <a:endParaRPr lang="cs-CZ" sz="1200" dirty="0" smtClean="0"/>
          </a:p>
          <a:p>
            <a:pPr marL="857250" lvl="1" indent="-514350">
              <a:buFont typeface="+mj-lt"/>
              <a:buAutoNum type="romanUcPeriod"/>
            </a:pPr>
            <a:r>
              <a:rPr lang="cs-CZ" sz="2000" dirty="0" smtClean="0"/>
              <a:t>Působnost orgánů vysoké školy, řízení a hospodaření vysoké školy</a:t>
            </a:r>
          </a:p>
          <a:p>
            <a:pPr marL="857250" lvl="1" indent="-514350">
              <a:buFont typeface="+mj-lt"/>
              <a:buAutoNum type="romanUcPeriod"/>
            </a:pPr>
            <a:r>
              <a:rPr lang="cs-CZ" sz="2000" dirty="0" smtClean="0"/>
              <a:t>Poslání a strategie vysoké školy</a:t>
            </a:r>
          </a:p>
          <a:p>
            <a:pPr marL="857250" lvl="1" indent="-514350">
              <a:buFont typeface="+mj-lt"/>
              <a:buAutoNum type="romanUcPeriod"/>
            </a:pPr>
            <a:r>
              <a:rPr lang="cs-CZ" sz="2000" dirty="0" smtClean="0">
                <a:solidFill>
                  <a:srgbClr val="0070C0"/>
                </a:solidFill>
              </a:rPr>
              <a:t>Aktivity vysoké školy spojené se vzdělávací činností</a:t>
            </a:r>
          </a:p>
          <a:p>
            <a:pPr marL="857250" lvl="1" indent="-514350">
              <a:buFont typeface="+mj-lt"/>
              <a:buAutoNum type="romanUcPeriod"/>
            </a:pPr>
            <a:r>
              <a:rPr lang="cs-CZ" sz="2000" dirty="0" smtClean="0">
                <a:solidFill>
                  <a:srgbClr val="0070C0"/>
                </a:solidFill>
              </a:rPr>
              <a:t>Tvůrčí činnost vysoké školy</a:t>
            </a:r>
          </a:p>
          <a:p>
            <a:pPr marL="857250" lvl="1" indent="-514350">
              <a:buFont typeface="+mj-lt"/>
              <a:buAutoNum type="romanUcPeriod"/>
            </a:pPr>
            <a:r>
              <a:rPr lang="cs-CZ" sz="2000" dirty="0" smtClean="0"/>
              <a:t>Vnitřní systém zajišťování kvality vzdělávací, tvůrčí a s nimi souvisejících činností a vnitřní hodnocení kvality vzdělávací, tvůrčí a s nimi souvisejících činností vysoké školy</a:t>
            </a:r>
          </a:p>
          <a:p>
            <a:pPr marL="857250" lvl="1" indent="-514350">
              <a:buFont typeface="+mj-lt"/>
              <a:buAutoNum type="romanUcPeriod"/>
            </a:pPr>
            <a:r>
              <a:rPr lang="cs-CZ" sz="2000" dirty="0" smtClean="0"/>
              <a:t>Procesy schvalování, řízení a pravidelného hodnocení kvality studijních programů</a:t>
            </a:r>
          </a:p>
          <a:p>
            <a:pPr marL="857250" lvl="1" indent="-514350">
              <a:buFont typeface="+mj-lt"/>
              <a:buAutoNum type="romanUcPeriod"/>
            </a:pPr>
            <a:r>
              <a:rPr lang="cs-CZ" sz="2000" dirty="0" smtClean="0">
                <a:solidFill>
                  <a:srgbClr val="0070C0"/>
                </a:solidFill>
              </a:rPr>
              <a:t>Podpůrné zdroje a administrativa</a:t>
            </a:r>
            <a:endParaRPr lang="cs-CZ" sz="2000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romanU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57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Standardy – </a:t>
            </a:r>
            <a:r>
              <a:rPr lang="cs-CZ" dirty="0"/>
              <a:t>i</a:t>
            </a:r>
            <a:r>
              <a:rPr lang="cs-CZ" dirty="0" smtClean="0"/>
              <a:t>nstitucionální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355600" indent="-355600">
              <a:buFont typeface="Courier New" panose="02070309020205020404" pitchFamily="49" charset="0"/>
              <a:buChar char="o"/>
            </a:pPr>
            <a:r>
              <a:rPr lang="cs-CZ" sz="5900" b="1" dirty="0"/>
              <a:t>Působnost orgánů vysoké školy, řízení a hospodaření vysoké školy</a:t>
            </a:r>
            <a:endParaRPr lang="cs-CZ" sz="5900" dirty="0"/>
          </a:p>
          <a:p>
            <a:r>
              <a:rPr lang="cs-CZ" sz="4200" dirty="0"/>
              <a:t> </a:t>
            </a:r>
            <a:r>
              <a:rPr lang="cs-CZ" sz="4200" dirty="0" smtClean="0"/>
              <a:t>ověření</a:t>
            </a:r>
            <a:r>
              <a:rPr lang="cs-CZ" sz="4200" dirty="0"/>
              <a:t>, zda </a:t>
            </a:r>
          </a:p>
          <a:p>
            <a:pPr lvl="1"/>
            <a:r>
              <a:rPr lang="cs-CZ" sz="4200" dirty="0"/>
              <a:t>vymezení působnosti, pravomoci a odpovědnosti</a:t>
            </a:r>
          </a:p>
          <a:p>
            <a:pPr lvl="1"/>
            <a:r>
              <a:rPr lang="cs-CZ" sz="4200" dirty="0"/>
              <a:t>orgánů vysoké </a:t>
            </a:r>
            <a:r>
              <a:rPr lang="cs-CZ" sz="4200" dirty="0" smtClean="0"/>
              <a:t>školy, orgánů fakult </a:t>
            </a:r>
            <a:r>
              <a:rPr lang="cs-CZ" sz="4200" dirty="0"/>
              <a:t>vysoké </a:t>
            </a:r>
            <a:r>
              <a:rPr lang="cs-CZ" sz="4200" dirty="0" smtClean="0"/>
              <a:t>školy, vedoucích </a:t>
            </a:r>
            <a:r>
              <a:rPr lang="cs-CZ" sz="4200" dirty="0"/>
              <a:t>zaměstnanců na úrovni vysoké </a:t>
            </a:r>
            <a:r>
              <a:rPr lang="cs-CZ" sz="4200" dirty="0" smtClean="0"/>
              <a:t>školy a </a:t>
            </a:r>
            <a:r>
              <a:rPr lang="cs-CZ" sz="4200" dirty="0"/>
              <a:t>vzájemné vztahy mezi orgány a vedoucími zaměstnanci na úrovni vysoké školy a na úrovni </a:t>
            </a:r>
            <a:r>
              <a:rPr lang="cs-CZ" sz="4200" dirty="0" smtClean="0"/>
              <a:t>fakult</a:t>
            </a:r>
          </a:p>
          <a:p>
            <a:pPr marL="342900" lvl="1" indent="0">
              <a:buNone/>
            </a:pPr>
            <a:r>
              <a:rPr lang="cs-CZ" sz="4200" dirty="0" smtClean="0"/>
              <a:t>tvoří ucelený a vnitřně provázaný systém</a:t>
            </a:r>
          </a:p>
          <a:p>
            <a:pPr lvl="0"/>
            <a:r>
              <a:rPr lang="cs-CZ" sz="4200" dirty="0" smtClean="0"/>
              <a:t>ověření </a:t>
            </a:r>
            <a:r>
              <a:rPr lang="cs-CZ" sz="4200" dirty="0"/>
              <a:t>funkčnosti zapojení studentů do činnosti akademické samosprávy</a:t>
            </a:r>
          </a:p>
          <a:p>
            <a:pPr lvl="0"/>
            <a:r>
              <a:rPr lang="cs-CZ" sz="4200" dirty="0"/>
              <a:t>ověření, zda orgány vysoké školy a součástí vysoké školy vykonávají své působnosti v souladu se zákonem a s vnitřními předpisy</a:t>
            </a:r>
          </a:p>
          <a:p>
            <a:pPr lvl="0"/>
            <a:r>
              <a:rPr lang="cs-CZ" sz="4200" dirty="0"/>
              <a:t>o</a:t>
            </a:r>
            <a:r>
              <a:rPr lang="cs-CZ" sz="4200" dirty="0" smtClean="0"/>
              <a:t>věření funkčnosti pravidel </a:t>
            </a:r>
            <a:r>
              <a:rPr lang="cs-CZ" sz="4200" dirty="0"/>
              <a:t>upravující studium a přijímací </a:t>
            </a:r>
            <a:r>
              <a:rPr lang="cs-CZ" sz="4200" dirty="0" smtClean="0"/>
              <a:t>řízení</a:t>
            </a:r>
          </a:p>
          <a:p>
            <a:pPr lvl="0"/>
            <a:r>
              <a:rPr lang="cs-CZ" sz="4200" dirty="0" smtClean="0"/>
              <a:t>posouzení </a:t>
            </a:r>
            <a:r>
              <a:rPr lang="cs-CZ" sz="4200" dirty="0"/>
              <a:t>dlouhodobé ekonomické udržitelnosti </a:t>
            </a:r>
            <a:endParaRPr lang="cs-CZ" sz="4200" dirty="0" smtClean="0"/>
          </a:p>
          <a:p>
            <a:pPr lvl="0"/>
            <a:r>
              <a:rPr lang="cs-CZ" sz="4200" dirty="0" smtClean="0"/>
              <a:t>ověření</a:t>
            </a:r>
            <a:r>
              <a:rPr lang="cs-CZ" sz="4200" dirty="0"/>
              <a:t>, že kontrolní systém vysoké školy v oblasti hospodaření </a:t>
            </a:r>
            <a:r>
              <a:rPr lang="cs-CZ" sz="4200" dirty="0" smtClean="0"/>
              <a:t>funguje</a:t>
            </a:r>
            <a:endParaRPr lang="cs-CZ" sz="4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88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Standardy – </a:t>
            </a:r>
            <a:r>
              <a:rPr lang="cs-CZ" dirty="0"/>
              <a:t>i</a:t>
            </a:r>
            <a:r>
              <a:rPr lang="cs-CZ" dirty="0" smtClean="0"/>
              <a:t>nstitucionální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55600" indent="-355600">
              <a:buFont typeface="Courier New" panose="02070309020205020404" pitchFamily="49" charset="0"/>
              <a:buChar char="o"/>
            </a:pPr>
            <a:r>
              <a:rPr lang="cs-CZ" sz="5100" b="1" dirty="0"/>
              <a:t>Poslání a strategie vysoké školy</a:t>
            </a:r>
            <a:endParaRPr lang="cs-CZ" sz="5100" dirty="0"/>
          </a:p>
          <a:p>
            <a:r>
              <a:rPr lang="cs-CZ" sz="4000" dirty="0" smtClean="0"/>
              <a:t>posouzení vymezení </a:t>
            </a:r>
            <a:r>
              <a:rPr lang="cs-CZ" sz="4000" dirty="0"/>
              <a:t>poslání vysoké školy a propojení poslání a role, kterou vysoká škola </a:t>
            </a:r>
            <a:r>
              <a:rPr lang="cs-CZ" sz="4000" dirty="0" smtClean="0"/>
              <a:t>plní</a:t>
            </a:r>
            <a:endParaRPr lang="cs-CZ" sz="4000" dirty="0"/>
          </a:p>
          <a:p>
            <a:pPr lvl="0"/>
            <a:r>
              <a:rPr lang="cs-CZ" sz="4000" dirty="0"/>
              <a:t>posouzení </a:t>
            </a:r>
            <a:r>
              <a:rPr lang="cs-CZ" sz="4000" dirty="0" smtClean="0"/>
              <a:t>vymezení </a:t>
            </a:r>
            <a:r>
              <a:rPr lang="cs-CZ" sz="4000" dirty="0"/>
              <a:t>hlavních strategických cílů ve strategickém </a:t>
            </a:r>
            <a:r>
              <a:rPr lang="cs-CZ" sz="4000" dirty="0" smtClean="0"/>
              <a:t>záměru</a:t>
            </a:r>
            <a:endParaRPr lang="cs-CZ" sz="4000" dirty="0"/>
          </a:p>
          <a:p>
            <a:pPr lvl="0"/>
            <a:r>
              <a:rPr lang="cs-CZ" sz="4000" dirty="0"/>
              <a:t>ověření existence </a:t>
            </a:r>
            <a:r>
              <a:rPr lang="cs-CZ" sz="4000" dirty="0" smtClean="0"/>
              <a:t>souboru </a:t>
            </a:r>
            <a:r>
              <a:rPr lang="cs-CZ" sz="4000" dirty="0"/>
              <a:t>ukazatelů, </a:t>
            </a:r>
            <a:r>
              <a:rPr lang="cs-CZ" sz="4000" dirty="0" smtClean="0"/>
              <a:t>pro naplňování strategických </a:t>
            </a:r>
            <a:r>
              <a:rPr lang="cs-CZ" sz="4000" dirty="0"/>
              <a:t>cílů </a:t>
            </a:r>
            <a:r>
              <a:rPr lang="cs-CZ" sz="4000" dirty="0" smtClean="0"/>
              <a:t>a</a:t>
            </a:r>
            <a:r>
              <a:rPr lang="cs-CZ" sz="4000" dirty="0"/>
              <a:t> schopnosti </a:t>
            </a:r>
            <a:r>
              <a:rPr lang="cs-CZ" sz="4000" dirty="0" smtClean="0"/>
              <a:t>jejich naplňování vyhodnotit</a:t>
            </a:r>
            <a:endParaRPr lang="cs-CZ" sz="4000" dirty="0"/>
          </a:p>
          <a:p>
            <a:pPr lvl="0"/>
            <a:r>
              <a:rPr lang="cs-CZ" sz="4000" dirty="0"/>
              <a:t>posouzení propojení strategických záměrů </a:t>
            </a:r>
            <a:r>
              <a:rPr lang="cs-CZ" sz="4000" dirty="0" smtClean="0"/>
              <a:t>na </a:t>
            </a:r>
            <a:r>
              <a:rPr lang="cs-CZ" sz="4000" dirty="0"/>
              <a:t>úrovni vysoké </a:t>
            </a:r>
            <a:r>
              <a:rPr lang="cs-CZ" sz="4000" dirty="0" smtClean="0"/>
              <a:t>školy a jejich součástí</a:t>
            </a:r>
          </a:p>
          <a:p>
            <a:pPr lvl="0"/>
            <a:r>
              <a:rPr lang="cs-CZ" sz="4000" dirty="0" smtClean="0"/>
              <a:t>posouzení </a:t>
            </a:r>
            <a:r>
              <a:rPr lang="cs-CZ" sz="4000" dirty="0"/>
              <a:t>transparentnosti a srozumitelnosti postupů, dle nichž jsou připravovány a schvalovány strategické </a:t>
            </a:r>
            <a:r>
              <a:rPr lang="cs-CZ" sz="4000" dirty="0" smtClean="0"/>
              <a:t>materiály</a:t>
            </a:r>
          </a:p>
          <a:p>
            <a:pPr lvl="0"/>
            <a:r>
              <a:rPr lang="cs-CZ" sz="4000" dirty="0" smtClean="0"/>
              <a:t>posouzení</a:t>
            </a:r>
            <a:r>
              <a:rPr lang="cs-CZ" sz="4000" dirty="0"/>
              <a:t>, zda </a:t>
            </a:r>
            <a:r>
              <a:rPr lang="cs-CZ" sz="4000" dirty="0" smtClean="0"/>
              <a:t>škola </a:t>
            </a:r>
            <a:r>
              <a:rPr lang="cs-CZ" sz="4000" dirty="0"/>
              <a:t>reálně poskytuje přiměřené služby </a:t>
            </a:r>
            <a:r>
              <a:rPr lang="cs-CZ" sz="4000" dirty="0" smtClean="0"/>
              <a:t>zajišťující </a:t>
            </a:r>
            <a:r>
              <a:rPr lang="cs-CZ" sz="4000" dirty="0"/>
              <a:t>rovný přístup ke studiu a </a:t>
            </a:r>
            <a:r>
              <a:rPr lang="cs-CZ" sz="4000" dirty="0" smtClean="0"/>
              <a:t>pro </a:t>
            </a:r>
            <a:r>
              <a:rPr lang="cs-CZ" sz="4000" dirty="0"/>
              <a:t>studenty se specifickými potřebami </a:t>
            </a:r>
          </a:p>
          <a:p>
            <a:pPr lvl="0"/>
            <a:r>
              <a:rPr lang="cs-CZ" sz="4000" dirty="0"/>
              <a:t>ověření existence etického </a:t>
            </a:r>
            <a:r>
              <a:rPr lang="cs-CZ" sz="4000" dirty="0" smtClean="0"/>
              <a:t>kodexu</a:t>
            </a:r>
            <a:endParaRPr lang="cs-CZ" sz="4000" dirty="0"/>
          </a:p>
          <a:p>
            <a:pPr marL="0" indent="0" algn="ctr">
              <a:lnSpc>
                <a:spcPct val="300000"/>
              </a:lnSpc>
              <a:buNone/>
            </a:pPr>
            <a:endParaRPr lang="cs-CZ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27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Standardy – </a:t>
            </a:r>
            <a:r>
              <a:rPr lang="cs-CZ" dirty="0"/>
              <a:t>i</a:t>
            </a:r>
            <a:r>
              <a:rPr lang="cs-CZ" dirty="0" smtClean="0"/>
              <a:t>nstitucionální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55600">
              <a:buFont typeface="Courier New" panose="02070309020205020404" pitchFamily="49" charset="0"/>
              <a:buChar char="o"/>
            </a:pPr>
            <a:r>
              <a:rPr lang="cs-CZ" sz="2800" b="1" dirty="0"/>
              <a:t>Aktivity vysoké školy spojené se vzdělávací činností</a:t>
            </a:r>
            <a:endParaRPr lang="cs-CZ" sz="2800" dirty="0"/>
          </a:p>
          <a:p>
            <a:pPr marL="355600" lvl="0" indent="-355600"/>
            <a:r>
              <a:rPr lang="cs-CZ" sz="2400" dirty="0"/>
              <a:t>posouzení, zda se mezinárodní spolupráce přiměřeně vzhledem k poslání a strategickým cílům školy reálně promítá do vzdělávací </a:t>
            </a:r>
            <a:r>
              <a:rPr lang="cs-CZ" sz="2400" dirty="0" smtClean="0"/>
              <a:t>činnosti</a:t>
            </a:r>
          </a:p>
          <a:p>
            <a:pPr marL="355600" lvl="0" indent="-355600"/>
            <a:r>
              <a:rPr lang="cs-CZ" sz="2400" dirty="0" smtClean="0"/>
              <a:t>posouzení</a:t>
            </a:r>
            <a:r>
              <a:rPr lang="cs-CZ" sz="2400" dirty="0"/>
              <a:t>, zda se národní a regionální spolupráce přiměřeně vzhledem k poslání a strategickým cílům školy reálně promítá do vzdělávací </a:t>
            </a:r>
            <a:r>
              <a:rPr lang="cs-CZ" sz="2400" dirty="0" smtClean="0"/>
              <a:t>činnosti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4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7131</TotalTime>
  <Words>2148</Words>
  <Application>Microsoft Office PowerPoint</Application>
  <PresentationFormat>Předvádění na obrazovce (4:3)</PresentationFormat>
  <Paragraphs>400</Paragraphs>
  <Slides>43</Slides>
  <Notes>34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50" baseType="lpstr">
      <vt:lpstr>Arial</vt:lpstr>
      <vt:lpstr>Calibri</vt:lpstr>
      <vt:lpstr>Calibri Light</vt:lpstr>
      <vt:lpstr>Courier New</vt:lpstr>
      <vt:lpstr>Times New Roman</vt:lpstr>
      <vt:lpstr>Wingdings 2</vt:lpstr>
      <vt:lpstr>Motiv Office</vt:lpstr>
      <vt:lpstr>Zhodnocení prvních zkušeností, doporučení pro vysoké školy a hodnotitele</vt:lpstr>
      <vt:lpstr>Obecné informace k institucionální akreditaci </vt:lpstr>
      <vt:lpstr>Obecné informace k institucionální akreditaci </vt:lpstr>
      <vt:lpstr>Metodické materiály </vt:lpstr>
      <vt:lpstr>Standardy pro akreditace </vt:lpstr>
      <vt:lpstr>Standardy pro institucionální akreditace </vt:lpstr>
      <vt:lpstr>Standardy – institucionální prostředí</vt:lpstr>
      <vt:lpstr>Standardy – institucionální prostředí</vt:lpstr>
      <vt:lpstr>Standardy – institucionální prostředí</vt:lpstr>
      <vt:lpstr>Standardy – institucionální prostředí</vt:lpstr>
      <vt:lpstr>Standardy – institucionální prostředí</vt:lpstr>
      <vt:lpstr>Standardy – institucionální prostředí</vt:lpstr>
      <vt:lpstr>Standardy – institucionální prostředí</vt:lpstr>
      <vt:lpstr>Standardy pro institucionální akreditace </vt:lpstr>
      <vt:lpstr>Standardy pro institucionální akreditace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Standardy - oblasti vzdělávání </vt:lpstr>
      <vt:lpstr>Průběh posuzování žádosti </vt:lpstr>
      <vt:lpstr>Průběh posuzování žádosti </vt:lpstr>
      <vt:lpstr>Průběh posuzování žádosti </vt:lpstr>
      <vt:lpstr>Probíhající řízení v oblasti IA </vt:lpstr>
      <vt:lpstr>Odhadované počty oblastí pro IA 2018</vt:lpstr>
      <vt:lpstr>Odhadované počty akreditací SP 2018 </vt:lpstr>
      <vt:lpstr>Odhadovaný průběh akreditací SP 2018</vt:lpstr>
      <vt:lpstr>Oblasti vzdělávání pro akreditací SP </vt:lpstr>
      <vt:lpstr>Návštěva na místě </vt:lpstr>
      <vt:lpstr>Zkušenosti hodnoticích komisí</vt:lpstr>
      <vt:lpstr>Zkušenosti s hodnoticími komisemi</vt:lpstr>
      <vt:lpstr>Poučení pro budoucnost</vt:lpstr>
      <vt:lpstr>Poučení pro budoucnost</vt:lpstr>
      <vt:lpstr>Zhodnocení prvních zkušeností, doporučení pro vysoké školy a hodnotitele</vt:lpstr>
      <vt:lpstr> </vt:lpstr>
    </vt:vector>
  </TitlesOfParts>
  <Company>VSE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Zhodnocení prvních zkušeností, doporučení pro vysoké školy a hodnotitele</dc:title>
  <dc:creator>Stanislav.Labik@nauvs.cz</dc:creator>
  <cp:lastModifiedBy>Kotásková Tereza</cp:lastModifiedBy>
  <cp:revision>347</cp:revision>
  <cp:lastPrinted>2018-04-09T12:33:01Z</cp:lastPrinted>
  <dcterms:created xsi:type="dcterms:W3CDTF">2010-02-13T18:35:58Z</dcterms:created>
  <dcterms:modified xsi:type="dcterms:W3CDTF">2018-04-11T11:36:49Z</dcterms:modified>
</cp:coreProperties>
</file>