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3" r:id="rId2"/>
    <p:sldId id="307" r:id="rId3"/>
    <p:sldId id="303" r:id="rId4"/>
    <p:sldId id="308" r:id="rId5"/>
    <p:sldId id="309" r:id="rId6"/>
    <p:sldId id="310" r:id="rId7"/>
    <p:sldId id="312" r:id="rId8"/>
    <p:sldId id="302" r:id="rId9"/>
  </p:sldIdLst>
  <p:sldSz cx="20104100" cy="1130935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F7C876C-9C35-48CC-9626-460BBD75EDE8}">
          <p14:sldIdLst>
            <p14:sldId id="263"/>
            <p14:sldId id="307"/>
            <p14:sldId id="303"/>
            <p14:sldId id="308"/>
            <p14:sldId id="309"/>
            <p14:sldId id="310"/>
            <p14:sldId id="312"/>
            <p14:sldId id="302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3562">
          <p15:clr>
            <a:srgbClr val="A4A3A4"/>
          </p15:clr>
        </p15:guide>
        <p15:guide id="2" pos="63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>
        <p:scale>
          <a:sx n="46" d="100"/>
          <a:sy n="46" d="100"/>
        </p:scale>
        <p:origin x="-148" y="72"/>
      </p:cViewPr>
      <p:guideLst>
        <p:guide orient="horz" pos="3562"/>
        <p:guide pos="63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925" y="1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01A4A-A955-42F7-BBC2-12860F83B4CA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6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5A1D89-B2AE-4847-B813-1B16C7FCE89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6078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36A29C-D549-4D52-9BE9-55DD6DF51756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487A8-2573-42E8-8C4A-4D8D8E332A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716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ject 35">
            <a:extLst>
              <a:ext uri="{FF2B5EF4-FFF2-40B4-BE49-F238E27FC236}">
                <a16:creationId xmlns:a16="http://schemas.microsoft.com/office/drawing/2014/main" xmlns="" id="{0414D99A-EF63-4E13-8223-10F772D93ABC}"/>
              </a:ext>
            </a:extLst>
          </p:cNvPr>
          <p:cNvSpPr/>
          <p:nvPr userDrawn="1"/>
        </p:nvSpPr>
        <p:spPr>
          <a:xfrm>
            <a:off x="0" y="0"/>
            <a:ext cx="20104100" cy="167640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32D3F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57B8B494-74F2-4D67-AE81-F452476F4B0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96260" y="167640"/>
            <a:ext cx="9407839" cy="11141710"/>
          </a:xfrm>
          <a:prstGeom prst="rect">
            <a:avLst/>
          </a:prstGeom>
        </p:spPr>
      </p:pic>
      <p:sp>
        <p:nvSpPr>
          <p:cNvPr id="32" name="object 33">
            <a:extLst>
              <a:ext uri="{FF2B5EF4-FFF2-40B4-BE49-F238E27FC236}">
                <a16:creationId xmlns:a16="http://schemas.microsoft.com/office/drawing/2014/main" xmlns="" id="{66AA2E40-9943-42F7-9B11-49E536313CF5}"/>
              </a:ext>
            </a:extLst>
          </p:cNvPr>
          <p:cNvSpPr txBox="1"/>
          <p:nvPr userDrawn="1"/>
        </p:nvSpPr>
        <p:spPr>
          <a:xfrm>
            <a:off x="1019640" y="7128540"/>
            <a:ext cx="9972040" cy="203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cs-CZ" sz="6600" b="1" dirty="0">
                <a:solidFill>
                  <a:srgbClr val="C00000"/>
                </a:solidFill>
                <a:latin typeface="Gill Sans MT" panose="020B0502020104020203" pitchFamily="34" charset="-18"/>
                <a:cs typeface="Gill Sans MT"/>
              </a:rPr>
              <a:t>	Charles University					</a:t>
            </a:r>
            <a:r>
              <a:rPr lang="cs-CZ" sz="4800" b="1" dirty="0">
                <a:solidFill>
                  <a:srgbClr val="C00000"/>
                </a:solidFill>
                <a:latin typeface="Gill Sans MT" panose="020B0502020104020203" pitchFamily="34" charset="-18"/>
                <a:cs typeface="Gill Sans MT"/>
              </a:rPr>
              <a:t>Prague, Czech Republic</a:t>
            </a:r>
            <a:endParaRPr sz="6600" b="1" dirty="0">
              <a:solidFill>
                <a:srgbClr val="C00000"/>
              </a:solidFill>
              <a:latin typeface="Gill Sans MT" panose="020B0502020104020203" pitchFamily="34" charset="-18"/>
              <a:cs typeface="Gill Sans MT"/>
            </a:endParaRPr>
          </a:p>
        </p:txBody>
      </p:sp>
      <p:pic>
        <p:nvPicPr>
          <p:cNvPr id="34" name="Obrázek 33">
            <a:extLst>
              <a:ext uri="{FF2B5EF4-FFF2-40B4-BE49-F238E27FC236}">
                <a16:creationId xmlns:a16="http://schemas.microsoft.com/office/drawing/2014/main" xmlns="" id="{9180AFE3-1014-4C70-9454-8A4AFB3A52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9865" y="3601007"/>
            <a:ext cx="7155786" cy="275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60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5493" y="1950970"/>
            <a:ext cx="9977375" cy="717567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608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86996" y="602118"/>
            <a:ext cx="4334947" cy="9584151"/>
          </a:xfrm>
          <a:prstGeom prst="rect">
            <a:avLst/>
          </a:prstGeo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2157" y="602118"/>
            <a:ext cx="12753538" cy="9584151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2963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1506" y="304259"/>
            <a:ext cx="17339786" cy="1028596"/>
          </a:xfrm>
          <a:prstGeom prst="rect">
            <a:avLst/>
          </a:prstGeom>
        </p:spPr>
        <p:txBody>
          <a:bodyPr/>
          <a:lstStyle/>
          <a:p>
            <a:r>
              <a:rPr lang="cs-CZ" dirty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493" y="1950970"/>
            <a:ext cx="9977375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dirty="0"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964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86" y="2819485"/>
            <a:ext cx="17339786" cy="4704375"/>
          </a:xfrm>
          <a:prstGeom prst="rect">
            <a:avLst/>
          </a:prstGeom>
        </p:spPr>
        <p:txBody>
          <a:bodyPr anchor="b"/>
          <a:lstStyle>
            <a:lvl1pPr>
              <a:defRPr sz="9894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86" y="7568366"/>
            <a:ext cx="17339786" cy="24739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23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846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768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4pPr>
            <a:lvl5pPr marL="3015691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5pPr>
            <a:lvl6pPr marL="3769614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6pPr>
            <a:lvl7pPr marL="4523537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7pPr>
            <a:lvl8pPr marL="5277460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8pPr>
            <a:lvl9pPr marL="6031382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127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2157" y="3010591"/>
            <a:ext cx="8544243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77700" y="3010591"/>
            <a:ext cx="8544243" cy="717567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8797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4776" y="2772362"/>
            <a:ext cx="8504976" cy="1358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4776" y="4131054"/>
            <a:ext cx="8504976" cy="60761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77701" y="2772362"/>
            <a:ext cx="8546861" cy="135869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77701" y="4131054"/>
            <a:ext cx="8546861" cy="60761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10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32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287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  <a:prstGeom prst="rect">
            <a:avLst/>
          </a:prstGeom>
        </p:spPr>
        <p:txBody>
          <a:bodyPr anchor="b"/>
          <a:lstStyle>
            <a:lvl1pPr>
              <a:defRPr sz="527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46861" y="1628338"/>
            <a:ext cx="10177701" cy="8036969"/>
          </a:xfrm>
          <a:prstGeom prst="rect">
            <a:avLst/>
          </a:prstGeo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7340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  <a:prstGeom prst="rect">
            <a:avLst/>
          </a:prstGeom>
        </p:spPr>
        <p:txBody>
          <a:bodyPr anchor="b"/>
          <a:lstStyle>
            <a:lvl1pPr>
              <a:defRPr sz="5277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46861" y="1628338"/>
            <a:ext cx="10177701" cy="80369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5277"/>
            </a:lvl1pPr>
            <a:lvl2pPr marL="753923" indent="0">
              <a:buNone/>
              <a:defRPr sz="4617"/>
            </a:lvl2pPr>
            <a:lvl3pPr marL="1507846" indent="0">
              <a:buNone/>
              <a:defRPr sz="3958"/>
            </a:lvl3pPr>
            <a:lvl4pPr marL="2261768" indent="0">
              <a:buNone/>
              <a:defRPr sz="3298"/>
            </a:lvl4pPr>
            <a:lvl5pPr marL="3015691" indent="0">
              <a:buNone/>
              <a:defRPr sz="3298"/>
            </a:lvl5pPr>
            <a:lvl6pPr marL="3769614" indent="0">
              <a:buNone/>
              <a:defRPr sz="3298"/>
            </a:lvl6pPr>
            <a:lvl7pPr marL="4523537" indent="0">
              <a:buNone/>
              <a:defRPr sz="3298"/>
            </a:lvl7pPr>
            <a:lvl8pPr marL="5277460" indent="0">
              <a:buNone/>
              <a:defRPr sz="3298"/>
            </a:lvl8pPr>
            <a:lvl9pPr marL="6031382" indent="0">
              <a:buNone/>
              <a:defRPr sz="3298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B43B5125-2D35-4651-9B2F-808945AE06C5}" type="datetimeFigureOut">
              <a:rPr lang="cs-CZ" smtClean="0"/>
              <a:t>9.4.2018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/>
          <a:lstStyle/>
          <a:p>
            <a:fld id="{862AD022-8CD2-4887-B5ED-D4F21166A1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66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xmlns="" id="{DADADEDA-A891-4533-B698-C3F52D37E910}"/>
              </a:ext>
            </a:extLst>
          </p:cNvPr>
          <p:cNvCxnSpPr>
            <a:cxnSpLocks/>
          </p:cNvCxnSpPr>
          <p:nvPr userDrawn="1"/>
        </p:nvCxnSpPr>
        <p:spPr>
          <a:xfrm>
            <a:off x="866731" y="10056659"/>
            <a:ext cx="164859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ject 35">
            <a:extLst>
              <a:ext uri="{FF2B5EF4-FFF2-40B4-BE49-F238E27FC236}">
                <a16:creationId xmlns:a16="http://schemas.microsoft.com/office/drawing/2014/main" xmlns="" id="{E6F024E8-B807-4260-AB14-E12C9BACBDF3}"/>
              </a:ext>
            </a:extLst>
          </p:cNvPr>
          <p:cNvSpPr/>
          <p:nvPr userDrawn="1"/>
        </p:nvSpPr>
        <p:spPr>
          <a:xfrm>
            <a:off x="0" y="0"/>
            <a:ext cx="20104100" cy="1576934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22D40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xmlns="" id="{7C551D88-313F-4E9F-A50F-CD4813224B22}"/>
              </a:ext>
            </a:extLst>
          </p:cNvPr>
          <p:cNvSpPr txBox="1"/>
          <p:nvPr userDrawn="1"/>
        </p:nvSpPr>
        <p:spPr>
          <a:xfrm>
            <a:off x="495946" y="1968285"/>
            <a:ext cx="8384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85750" indent="-285750">
              <a:buClr>
                <a:srgbClr val="FF0000"/>
              </a:buClr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Clr>
                <a:srgbClr val="FF0000"/>
              </a:buClr>
              <a:buFont typeface="Wingdings" panose="05000000000000000000" pitchFamily="2" charset="2"/>
              <a:buNone/>
            </a:pPr>
            <a:endParaRPr lang="cs-CZ" dirty="0"/>
          </a:p>
        </p:txBody>
      </p:sp>
      <p:sp>
        <p:nvSpPr>
          <p:cNvPr id="14" name="Nadpis 1">
            <a:extLst>
              <a:ext uri="{FF2B5EF4-FFF2-40B4-BE49-F238E27FC236}">
                <a16:creationId xmlns:a16="http://schemas.microsoft.com/office/drawing/2014/main" xmlns="" id="{AD13AF40-CD37-4305-8B60-26E85D83602E}"/>
              </a:ext>
            </a:extLst>
          </p:cNvPr>
          <p:cNvSpPr txBox="1">
            <a:spLocks/>
          </p:cNvSpPr>
          <p:nvPr userDrawn="1"/>
        </p:nvSpPr>
        <p:spPr>
          <a:xfrm>
            <a:off x="866731" y="10179591"/>
            <a:ext cx="4972572" cy="825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>
              <a:defRPr sz="5750" b="1">
                <a:latin typeface="Gill Sans MT"/>
                <a:ea typeface="+mj-ea"/>
                <a:cs typeface="Gill Sans MT"/>
              </a:defRPr>
            </a:lvl1pPr>
          </a:lstStyle>
          <a:p>
            <a:r>
              <a:rPr lang="cs-CZ" sz="4000" kern="0" dirty="0">
                <a:latin typeface="Gill Sans"/>
              </a:rPr>
              <a:t>Charles University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B0C2194D-84FF-4792-AA2C-38ACA762CCA1}"/>
              </a:ext>
            </a:extLst>
          </p:cNvPr>
          <p:cNvSpPr txBox="1">
            <a:spLocks/>
          </p:cNvSpPr>
          <p:nvPr userDrawn="1"/>
        </p:nvSpPr>
        <p:spPr>
          <a:xfrm>
            <a:off x="251506" y="304259"/>
            <a:ext cx="17339786" cy="1028596"/>
          </a:xfrm>
          <a:prstGeom prst="rect">
            <a:avLst/>
          </a:prstGeom>
        </p:spPr>
        <p:txBody>
          <a:bodyPr/>
          <a:lstStyle>
            <a:lvl1pPr algn="l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7256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995984D4-0F36-4872-89E1-8934F1F66B22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352678" y="9020401"/>
            <a:ext cx="2738383" cy="2072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33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61" indent="-376961" algn="l" defTabSz="1507846" rtl="0" eaLnBrk="1" latinLnBrk="0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13088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807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730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653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 smtClean="0"/>
              <a:t>Univerzita Karlova</a:t>
            </a:r>
            <a:endParaRPr lang="cs-CZ" sz="45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5021C883-DD82-4306-8338-3CBE3FDDF527}"/>
              </a:ext>
            </a:extLst>
          </p:cNvPr>
          <p:cNvSpPr txBox="1">
            <a:spLocks/>
          </p:cNvSpPr>
          <p:nvPr/>
        </p:nvSpPr>
        <p:spPr>
          <a:xfrm>
            <a:off x="1587017" y="3325091"/>
            <a:ext cx="17005110" cy="198972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500" b="1" dirty="0" smtClean="0">
                <a:latin typeface="Gill Sans"/>
              </a:rPr>
              <a:t>Institucionální akreditace </a:t>
            </a:r>
            <a:endParaRPr lang="cs-CZ" sz="6500" b="1" dirty="0">
              <a:latin typeface="Gill Sans"/>
            </a:endParaRPr>
          </a:p>
          <a:p>
            <a:r>
              <a:rPr lang="cs-CZ" sz="6500" b="1" dirty="0" smtClean="0">
                <a:latin typeface="Gill Sans"/>
              </a:rPr>
              <a:t>na Univerzitě Karlově</a:t>
            </a:r>
            <a:endParaRPr lang="en-US" sz="6500" b="1" dirty="0">
              <a:latin typeface="Gill Sans"/>
            </a:endParaRPr>
          </a:p>
        </p:txBody>
      </p:sp>
      <p:sp>
        <p:nvSpPr>
          <p:cNvPr id="10" name="Text Box 7">
            <a:extLst>
              <a:ext uri="{FF2B5EF4-FFF2-40B4-BE49-F238E27FC236}">
                <a16:creationId xmlns:a16="http://schemas.microsoft.com/office/drawing/2014/main" xmlns="" id="{D5F48BCA-29ED-43AB-B699-E2935AA91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07340" y="7084895"/>
            <a:ext cx="969162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/>
            <a:r>
              <a:rPr lang="cs-CZ" altLang="cs-CZ" sz="5400" dirty="0" smtClean="0">
                <a:latin typeface="Gill Sans MT" pitchFamily="34" charset="-18"/>
              </a:rPr>
              <a:t>prof. PaedDr. Radka Wildová CSc.</a:t>
            </a:r>
            <a:endParaRPr lang="cs-CZ" altLang="cs-CZ" sz="5400" dirty="0">
              <a:latin typeface="Gill Sans MT" pitchFamily="34" charset="-18"/>
            </a:endParaRPr>
          </a:p>
          <a:p>
            <a:pPr algn="ctr" eaLnBrk="1" hangingPunct="1"/>
            <a:endParaRPr lang="cs-CZ" altLang="cs-CZ" sz="3600" dirty="0">
              <a:latin typeface="Gill Sans MT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45492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228599" y="327099"/>
            <a:ext cx="19721946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dirty="0">
                <a:solidFill>
                  <a:schemeClr val="bg1"/>
                </a:solidFill>
                <a:latin typeface="Gill Sans"/>
              </a:rPr>
              <a:t> </a:t>
            </a:r>
            <a:r>
              <a:rPr lang="cs-CZ" sz="5400" b="1" dirty="0" smtClean="0">
                <a:solidFill>
                  <a:schemeClr val="bg1"/>
                </a:solidFill>
                <a:latin typeface="Gill Sans"/>
              </a:rPr>
              <a:t>Identifikace oblastí vzdělávání</a:t>
            </a:r>
            <a:endParaRPr lang="cs-CZ" sz="4000" dirty="0">
              <a:solidFill>
                <a:schemeClr val="bg1"/>
              </a:solidFill>
              <a:latin typeface="Gill Sans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901B1312-AFC9-45D4-B428-B24359645F09}"/>
              </a:ext>
            </a:extLst>
          </p:cNvPr>
          <p:cNvSpPr txBox="1"/>
          <p:nvPr/>
        </p:nvSpPr>
        <p:spPr>
          <a:xfrm>
            <a:off x="834667" y="2719891"/>
            <a:ext cx="18430077" cy="625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lvl="2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400" dirty="0">
                <a:latin typeface="Gill Sans MT" pitchFamily="34" charset="-18"/>
              </a:rPr>
              <a:t>Identifikace 23 oblastí </a:t>
            </a:r>
            <a:r>
              <a:rPr lang="cs-CZ" altLang="cs-CZ" sz="4400" dirty="0" smtClean="0">
                <a:latin typeface="Gill Sans MT" pitchFamily="34" charset="-18"/>
              </a:rPr>
              <a:t>vzdělávání : vzdělávací činnost na UK rozvrstvena do 17 fakult, podle stávajících SP/SO identifikovány OV na jednáních s příslušnými fakultami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400" dirty="0" smtClean="0">
                <a:latin typeface="Gill Sans MT" pitchFamily="34" charset="-18"/>
              </a:rPr>
              <a:t>Akademické senáty a vědecké rady schválily fakultní návrhy oblastí vzdělávání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400" dirty="0" smtClean="0">
                <a:latin typeface="Gill Sans MT" pitchFamily="34" charset="-18"/>
              </a:rPr>
              <a:t>Z fakultních návrhů vytvořen univerzitní návrh OV schválená Vědeckou Radou</a:t>
            </a:r>
            <a:endParaRPr lang="cs-CZ" altLang="cs-CZ" sz="4400" dirty="0">
              <a:latin typeface="Gill Sans MT" pitchFamily="34" charset="-18"/>
            </a:endParaRP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400" dirty="0" smtClean="0">
                <a:latin typeface="Gill Sans MT" pitchFamily="34" charset="-18"/>
              </a:rPr>
              <a:t>Řešena otázka překryvů, mnohé SP/SO spadají do více OV (některé až do čtyř)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 smtClean="0"/>
              <a:t>Univerzita Karlova</a:t>
            </a:r>
            <a:endParaRPr lang="cs-CZ" sz="4500" dirty="0"/>
          </a:p>
        </p:txBody>
      </p:sp>
    </p:spTree>
    <p:extLst>
      <p:ext uri="{BB962C8B-B14F-4D97-AF65-F5344CB8AC3E}">
        <p14:creationId xmlns:p14="http://schemas.microsoft.com/office/powerpoint/2010/main" val="251300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901B1312-AFC9-45D4-B428-B24359645F09}"/>
              </a:ext>
            </a:extLst>
          </p:cNvPr>
          <p:cNvSpPr txBox="1"/>
          <p:nvPr/>
        </p:nvSpPr>
        <p:spPr>
          <a:xfrm>
            <a:off x="878030" y="2376103"/>
            <a:ext cx="18430077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Vytvořeno elektronické zázemí pro kvantitativní data i kvalitativní data v rámci SIS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Základní podklady k vypracování sebehodnotící zprávy pro jednotlivé OV připravovaly fakulty, zejména:</a:t>
            </a:r>
          </a:p>
          <a:p>
            <a:pPr marL="1485900" lvl="2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Vyplňování údajů do </a:t>
            </a:r>
            <a:r>
              <a:rPr lang="cs-CZ" altLang="cs-CZ" sz="4000" dirty="0" err="1" smtClean="0">
                <a:latin typeface="Gill Sans MT" pitchFamily="34" charset="-18"/>
              </a:rPr>
              <a:t>SiS</a:t>
            </a:r>
            <a:r>
              <a:rPr lang="cs-CZ" altLang="cs-CZ" sz="4000" dirty="0" smtClean="0">
                <a:latin typeface="Gill Sans MT" pitchFamily="34" charset="-18"/>
              </a:rPr>
              <a:t> (rozdělení SP do OV, tematické okruhy, znalosti a dovednosti získané absolvováním SP atd., popis internacionalizace)</a:t>
            </a:r>
          </a:p>
          <a:p>
            <a:pPr marL="1485900" lvl="2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Přiřazení vyučujících k SP </a:t>
            </a:r>
            <a:r>
              <a:rPr lang="cs-CZ" altLang="cs-CZ" sz="4000" dirty="0" smtClean="0">
                <a:latin typeface="Calibri"/>
              </a:rPr>
              <a:t>→ přiřazení vyučujících k OV</a:t>
            </a:r>
            <a:endParaRPr lang="cs-CZ" altLang="cs-CZ" sz="4000" dirty="0" smtClean="0">
              <a:latin typeface="Gill Sans MT" pitchFamily="34" charset="-18"/>
            </a:endParaRPr>
          </a:p>
          <a:p>
            <a:pPr marL="1485900" lvl="2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Výběr klíčových osob dle výuky v příslušných SP/SO</a:t>
            </a:r>
          </a:p>
          <a:p>
            <a:pPr marL="1485900" lvl="2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>
                <a:latin typeface="Gill Sans MT" pitchFamily="34" charset="-18"/>
              </a:rPr>
              <a:t>Specifickou přípravu vyžadovalo tvorba podkladů pro tvůrčí činnost. Postupovalo se cestou implementace klasifikace tvůrčí činnosti dle </a:t>
            </a:r>
            <a:r>
              <a:rPr lang="cs-CZ" altLang="cs-CZ" sz="4000" dirty="0" smtClean="0">
                <a:latin typeface="Gill Sans MT" pitchFamily="34" charset="-18"/>
              </a:rPr>
              <a:t>OV</a:t>
            </a:r>
            <a:endParaRPr lang="cs-CZ" altLang="cs-CZ" sz="4000" dirty="0">
              <a:latin typeface="Gill Sans MT" pitchFamily="34" charset="-1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 smtClean="0"/>
              <a:t>Univerzita Karlova</a:t>
            </a:r>
            <a:endParaRPr lang="cs-CZ" sz="45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228599" y="327099"/>
            <a:ext cx="19721946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dirty="0">
                <a:solidFill>
                  <a:schemeClr val="bg1"/>
                </a:solidFill>
                <a:latin typeface="Gill Sans"/>
              </a:rPr>
              <a:t> </a:t>
            </a:r>
            <a:r>
              <a:rPr lang="cs-CZ" sz="5400" b="1" dirty="0" smtClean="0">
                <a:solidFill>
                  <a:schemeClr val="bg1"/>
                </a:solidFill>
                <a:latin typeface="Gill Sans"/>
              </a:rPr>
              <a:t>Příprava žádosti o institucionální akreditaci I.</a:t>
            </a:r>
            <a:endParaRPr lang="cs-CZ" sz="4000" dirty="0">
              <a:solidFill>
                <a:schemeClr val="bg1"/>
              </a:solidFill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642531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901B1312-AFC9-45D4-B428-B24359645F09}"/>
              </a:ext>
            </a:extLst>
          </p:cNvPr>
          <p:cNvSpPr txBox="1"/>
          <p:nvPr/>
        </p:nvSpPr>
        <p:spPr>
          <a:xfrm>
            <a:off x="874533" y="2189215"/>
            <a:ext cx="18430077" cy="8014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>
                <a:latin typeface="Gill Sans MT" pitchFamily="34" charset="-18"/>
              </a:rPr>
              <a:t>N</a:t>
            </a:r>
            <a:r>
              <a:rPr lang="cs-CZ" altLang="cs-CZ" sz="4000" dirty="0" smtClean="0">
                <a:latin typeface="Gill Sans MT" pitchFamily="34" charset="-18"/>
              </a:rPr>
              <a:t>a základě nashromážděných údajů byl </a:t>
            </a:r>
            <a:r>
              <a:rPr lang="cs-CZ" altLang="cs-CZ" sz="4000" dirty="0" smtClean="0">
                <a:latin typeface="Gill Sans MT" pitchFamily="34" charset="-18"/>
              </a:rPr>
              <a:t>vytvořen obsáhlý popis institucionálního kontextu a dále pro </a:t>
            </a:r>
            <a:r>
              <a:rPr lang="cs-CZ" altLang="cs-CZ" sz="4000" dirty="0" smtClean="0">
                <a:latin typeface="Gill Sans MT" pitchFamily="34" charset="-18"/>
              </a:rPr>
              <a:t>každou OV vytvořen na RUK </a:t>
            </a:r>
            <a:r>
              <a:rPr lang="cs-CZ" altLang="cs-CZ" sz="4000" dirty="0">
                <a:latin typeface="Gill Sans MT" pitchFamily="34" charset="-18"/>
              </a:rPr>
              <a:t>(</a:t>
            </a:r>
            <a:r>
              <a:rPr lang="cs-CZ" altLang="cs-CZ" sz="4000" dirty="0" smtClean="0">
                <a:latin typeface="Gill Sans MT" pitchFamily="34" charset="-18"/>
              </a:rPr>
              <a:t>Odbor kvality vzdělávací činnosti a akreditací, Odbor vědy, Oddělení strategií a analýz) draft sebehodnotící zprávy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Podoba sebehodnotící zprávy byla následně dotvářena v úzké spolupráci s Radou pro vnitřní hodnocení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Na jednáních příslušných panelů členové RVH doplňovali informace, navrhovali vhodné textace, vyvažovaly proporcionální zastoupení prezentace fakult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Výsledný text sebehodnotící zprávy schválen plénem RVH, projednán akademickým senátem a nakonec dle VŠ zákona byla zpráva schválena Vědeckou Radou 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endParaRPr lang="en-US" altLang="cs-CZ" sz="3600" dirty="0">
              <a:latin typeface="Gill Sans MT" pitchFamily="34" charset="-1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 smtClean="0"/>
              <a:t>Univerzita Karlova</a:t>
            </a:r>
            <a:endParaRPr lang="cs-CZ" sz="45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228599" y="327099"/>
            <a:ext cx="19721946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dirty="0">
                <a:solidFill>
                  <a:schemeClr val="bg1"/>
                </a:solidFill>
                <a:latin typeface="Gill Sans"/>
              </a:rPr>
              <a:t> </a:t>
            </a:r>
            <a:r>
              <a:rPr lang="cs-CZ" sz="5400" b="1" dirty="0" smtClean="0">
                <a:solidFill>
                  <a:schemeClr val="bg1"/>
                </a:solidFill>
                <a:latin typeface="Gill Sans"/>
              </a:rPr>
              <a:t>Příprava žádosti o institucionální akreditaci II.</a:t>
            </a:r>
            <a:endParaRPr lang="cs-CZ" sz="4000" dirty="0">
              <a:solidFill>
                <a:schemeClr val="bg1"/>
              </a:solidFill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64465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901B1312-AFC9-45D4-B428-B24359645F09}"/>
              </a:ext>
            </a:extLst>
          </p:cNvPr>
          <p:cNvSpPr txBox="1"/>
          <p:nvPr/>
        </p:nvSpPr>
        <p:spPr>
          <a:xfrm>
            <a:off x="878029" y="2383179"/>
            <a:ext cx="18430077" cy="713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400" dirty="0" smtClean="0">
                <a:latin typeface="Gill Sans MT" pitchFamily="34" charset="-18"/>
              </a:rPr>
              <a:t>12. října 2017: podání žádosti o institucionální akreditaci na Národní akreditační úřad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400" dirty="0" smtClean="0">
                <a:latin typeface="Gill Sans MT" pitchFamily="34" charset="-18"/>
              </a:rPr>
              <a:t>Leden 2018 – návštěvy dílčích hodnotících komisí na fakultách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400" dirty="0" smtClean="0">
                <a:latin typeface="Gill Sans MT" pitchFamily="34" charset="-18"/>
              </a:rPr>
              <a:t>Březen 2018 – Možnost nahlédnout do stanovisek dílčích hodnotících komisí a  jednotlivých komisí NAÚ a následné </a:t>
            </a:r>
            <a:r>
              <a:rPr lang="cs-CZ" altLang="cs-CZ" sz="4400" dirty="0">
                <a:latin typeface="Gill Sans MT" pitchFamily="34" charset="-18"/>
              </a:rPr>
              <a:t>v</a:t>
            </a:r>
            <a:r>
              <a:rPr lang="cs-CZ" altLang="cs-CZ" sz="4400" dirty="0" smtClean="0">
                <a:latin typeface="Gill Sans MT" pitchFamily="34" charset="-18"/>
              </a:rPr>
              <a:t>yjádření UK k některým připomínkám ze strany NAÚ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400" dirty="0" smtClean="0">
                <a:latin typeface="Gill Sans MT" pitchFamily="34" charset="-18"/>
              </a:rPr>
              <a:t>21.března 2018</a:t>
            </a:r>
            <a:r>
              <a:rPr lang="cs-CZ" altLang="cs-CZ" sz="4400" dirty="0">
                <a:latin typeface="Gill Sans MT" pitchFamily="34" charset="-18"/>
              </a:rPr>
              <a:t> </a:t>
            </a:r>
            <a:r>
              <a:rPr lang="cs-CZ" altLang="cs-CZ" sz="4400" dirty="0" smtClean="0">
                <a:latin typeface="Gill Sans MT" pitchFamily="34" charset="-18"/>
              </a:rPr>
              <a:t>přijetí kladného usnesení Rady NAÚ k žádosti UK s výjimkou doktorského stupně dvou OV (cca 96% úspěšnost)</a:t>
            </a:r>
          </a:p>
        </p:txBody>
      </p:sp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 smtClean="0"/>
              <a:t>Univerzita Karlova</a:t>
            </a:r>
            <a:endParaRPr lang="cs-CZ" sz="45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415637" y="327099"/>
            <a:ext cx="19721946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dirty="0" smtClean="0">
                <a:solidFill>
                  <a:schemeClr val="bg1"/>
                </a:solidFill>
                <a:latin typeface="Gill Sans"/>
              </a:rPr>
              <a:t>Předložení a posouzení žádosti o IA</a:t>
            </a:r>
            <a:endParaRPr lang="cs-CZ" sz="4000" dirty="0">
              <a:solidFill>
                <a:schemeClr val="bg1"/>
              </a:solidFill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81623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901B1312-AFC9-45D4-B428-B24359645F09}"/>
              </a:ext>
            </a:extLst>
          </p:cNvPr>
          <p:cNvSpPr txBox="1"/>
          <p:nvPr/>
        </p:nvSpPr>
        <p:spPr>
          <a:xfrm>
            <a:off x="878030" y="2771113"/>
            <a:ext cx="18430077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Požadavky na strukturu předkládaných materiálů – otázky výkladu a faktického doložení standardů z metodiky NAÚ:</a:t>
            </a:r>
          </a:p>
          <a:p>
            <a:pPr marL="1943100" lvl="3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3600" dirty="0" smtClean="0">
                <a:latin typeface="Gill Sans MT" pitchFamily="34" charset="-18"/>
              </a:rPr>
              <a:t>Výběr a identifikace klíčových osob (potenciální garanti a „významní vyučující“)</a:t>
            </a:r>
          </a:p>
          <a:p>
            <a:pPr marL="1943100" lvl="3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3600" dirty="0" smtClean="0">
                <a:latin typeface="Gill Sans MT" pitchFamily="34" charset="-18"/>
              </a:rPr>
              <a:t>Vykazování personálního zajištění a problém častého překryvu do více OV</a:t>
            </a:r>
          </a:p>
          <a:p>
            <a:pPr marL="1943100" lvl="3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3600" dirty="0" smtClean="0">
                <a:latin typeface="Gill Sans MT" pitchFamily="34" charset="-18"/>
              </a:rPr>
              <a:t>Nejasná metodika vykazování tvůrčí činnosti</a:t>
            </a:r>
          </a:p>
          <a:p>
            <a:pPr marL="1943100" lvl="3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3600" dirty="0" smtClean="0">
                <a:latin typeface="Gill Sans MT" pitchFamily="34" charset="-18"/>
              </a:rPr>
              <a:t>Otázka dokládání vzdělávací činnosti na stávajících SP/SO, nikoliv na těch budoucích, které teprve budou na základě IA schvalovány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Wingdings" panose="05000000000000000000" pitchFamily="2" charset="2"/>
              <a:buChar char="§"/>
            </a:pPr>
            <a:r>
              <a:rPr lang="cs-CZ" altLang="cs-CZ" sz="4000" dirty="0" smtClean="0">
                <a:latin typeface="Gill Sans MT" pitchFamily="34" charset="-18"/>
              </a:rPr>
              <a:t>Požadavky dílčích hodnotících komisí – Většinou velmi relevantní, ale nad rámec zadání metodiky NAÚ. Fakulty měly velmi málo času na jejích přípravu a doplnění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 smtClean="0"/>
              <a:t>Univerzita Karlova</a:t>
            </a:r>
            <a:endParaRPr lang="cs-CZ" sz="45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436419" y="327099"/>
            <a:ext cx="19721946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dirty="0" smtClean="0">
                <a:solidFill>
                  <a:schemeClr val="bg1"/>
                </a:solidFill>
                <a:latin typeface="Gill Sans"/>
              </a:rPr>
              <a:t>Některé dílčí otázky k institucionální akreditaci</a:t>
            </a:r>
            <a:endParaRPr lang="cs-CZ" sz="4000" dirty="0">
              <a:solidFill>
                <a:schemeClr val="bg1"/>
              </a:solidFill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31990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xmlns="" id="{901B1312-AFC9-45D4-B428-B24359645F09}"/>
              </a:ext>
            </a:extLst>
          </p:cNvPr>
          <p:cNvSpPr txBox="1"/>
          <p:nvPr/>
        </p:nvSpPr>
        <p:spPr>
          <a:xfrm>
            <a:off x="878030" y="2771113"/>
            <a:ext cx="18430077" cy="7454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  <a:buClr>
                <a:srgbClr val="D32D3F"/>
              </a:buClr>
            </a:pPr>
            <a:r>
              <a:rPr lang="cs-CZ" altLang="cs-CZ" sz="4800" dirty="0" smtClean="0">
                <a:latin typeface="Gill Sans MT" pitchFamily="34" charset="-18"/>
              </a:rPr>
              <a:t>Otázky identifikace oblastí vzdělávání: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Arial" panose="020B0604020202020204" pitchFamily="34" charset="0"/>
              <a:buChar char="•"/>
            </a:pPr>
            <a:r>
              <a:rPr lang="cs-CZ" altLang="cs-CZ" sz="4800" dirty="0" smtClean="0">
                <a:latin typeface="Gill Sans MT" pitchFamily="34" charset="-18"/>
              </a:rPr>
              <a:t>Jak identifikovat „rozsah“ jednotlivých činností v rámci OV?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Arial" panose="020B0604020202020204" pitchFamily="34" charset="0"/>
              <a:buChar char="•"/>
            </a:pPr>
            <a:r>
              <a:rPr lang="cs-CZ" altLang="cs-CZ" sz="4800" dirty="0" smtClean="0">
                <a:latin typeface="Gill Sans MT" pitchFamily="34" charset="-18"/>
              </a:rPr>
              <a:t>OV jako souhrn příslušných studijních programů nebo spíše jako identifikační rámec jejich příslušnosti k určité entitě vzdělávání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Arial" panose="020B0604020202020204" pitchFamily="34" charset="0"/>
              <a:buChar char="•"/>
            </a:pPr>
            <a:r>
              <a:rPr lang="cs-CZ" altLang="cs-CZ" sz="4800" dirty="0" smtClean="0">
                <a:latin typeface="Gill Sans MT" pitchFamily="34" charset="-18"/>
              </a:rPr>
              <a:t>Otázka podílu více fakult na OV, zejména těch, které se podílí okrajově</a:t>
            </a: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Arial" panose="020B0604020202020204" pitchFamily="34" charset="0"/>
              <a:buChar char="•"/>
            </a:pPr>
            <a:r>
              <a:rPr lang="cs-CZ" altLang="cs-CZ" sz="4800" dirty="0" smtClean="0">
                <a:latin typeface="Gill Sans MT" pitchFamily="34" charset="-18"/>
              </a:rPr>
              <a:t>Problém se zařazování učitelských SP do odborných OV dle aprobace</a:t>
            </a:r>
          </a:p>
          <a:p>
            <a:pPr>
              <a:lnSpc>
                <a:spcPct val="130000"/>
              </a:lnSpc>
              <a:buClr>
                <a:srgbClr val="D32D3F"/>
              </a:buClr>
            </a:pPr>
            <a:endParaRPr lang="cs-CZ" altLang="cs-CZ" sz="4000" dirty="0" smtClean="0">
              <a:latin typeface="Gill Sans MT" pitchFamily="34" charset="-18"/>
            </a:endParaRPr>
          </a:p>
          <a:p>
            <a:pPr marL="571500" indent="-571500">
              <a:lnSpc>
                <a:spcPct val="130000"/>
              </a:lnSpc>
              <a:buClr>
                <a:srgbClr val="D32D3F"/>
              </a:buClr>
              <a:buFont typeface="Arial" panose="020B0604020202020204" pitchFamily="34" charset="0"/>
              <a:buChar char="•"/>
            </a:pPr>
            <a:endParaRPr lang="cs-CZ" altLang="cs-CZ" sz="4000" dirty="0">
              <a:latin typeface="Gill Sans MT" pitchFamily="34" charset="-18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 smtClean="0"/>
              <a:t>Univerzita Karlova</a:t>
            </a:r>
            <a:endParaRPr lang="cs-CZ" sz="45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xmlns="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436419" y="327099"/>
            <a:ext cx="19721946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dirty="0" smtClean="0">
                <a:solidFill>
                  <a:schemeClr val="bg1"/>
                </a:solidFill>
                <a:latin typeface="Gill Sans"/>
              </a:rPr>
              <a:t>Některé dílčí otázky k institucionální akreditaci</a:t>
            </a:r>
            <a:endParaRPr lang="cs-CZ" sz="4000" dirty="0">
              <a:solidFill>
                <a:schemeClr val="bg1"/>
              </a:solidFill>
              <a:latin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55362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xmlns="" id="{2A869607-66BA-40BC-AF9E-2976597B7D03}"/>
              </a:ext>
            </a:extLst>
          </p:cNvPr>
          <p:cNvSpPr txBox="1">
            <a:spLocks/>
          </p:cNvSpPr>
          <p:nvPr/>
        </p:nvSpPr>
        <p:spPr>
          <a:xfrm>
            <a:off x="-1" y="327099"/>
            <a:ext cx="13963974" cy="92273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5400" b="1" spc="5" dirty="0">
                <a:solidFill>
                  <a:schemeClr val="bg1"/>
                </a:solidFill>
                <a:latin typeface="Gill Sans"/>
              </a:rPr>
              <a:t> </a:t>
            </a:r>
            <a:endParaRPr lang="cs-CZ" sz="5400" b="1" dirty="0">
              <a:solidFill>
                <a:schemeClr val="bg1"/>
              </a:solidFill>
              <a:latin typeface="Gill Sans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xmlns="" id="{19056D1B-7380-48CC-82B5-F0A9F41E7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8768" y="3461048"/>
            <a:ext cx="15069016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639763" indent="-627063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1096963" indent="-627063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641350" algn="l"/>
              </a:tabLs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12700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  <a:p>
            <a:pPr marL="12700" indent="0" algn="ctr" eaLnBrk="1" hangingPunct="1">
              <a:buClr>
                <a:srgbClr val="D32D3F"/>
              </a:buClr>
            </a:pPr>
            <a:endParaRPr 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en-GB" alt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  <a:p>
            <a:pPr marL="469900" lvl="1" indent="0" eaLnBrk="1" hangingPunct="1">
              <a:buClr>
                <a:srgbClr val="D32D3F"/>
              </a:buClr>
            </a:pPr>
            <a:endParaRPr lang="cs-CZ" altLang="cs-CZ" sz="5400" dirty="0">
              <a:latin typeface="Gill Sans MT" pitchFamily="34" charset="-18"/>
            </a:endParaRPr>
          </a:p>
        </p:txBody>
      </p:sp>
      <p:sp>
        <p:nvSpPr>
          <p:cNvPr id="7" name="object 35">
            <a:extLst>
              <a:ext uri="{FF2B5EF4-FFF2-40B4-BE49-F238E27FC236}">
                <a16:creationId xmlns:a16="http://schemas.microsoft.com/office/drawing/2014/main" xmlns="" id="{1C886018-7E6B-4040-8D61-445BF7D4CB3E}"/>
              </a:ext>
            </a:extLst>
          </p:cNvPr>
          <p:cNvSpPr/>
          <p:nvPr/>
        </p:nvSpPr>
        <p:spPr>
          <a:xfrm>
            <a:off x="0" y="0"/>
            <a:ext cx="20104100" cy="1576934"/>
          </a:xfrm>
          <a:custGeom>
            <a:avLst/>
            <a:gdLst/>
            <a:ahLst/>
            <a:cxnLst/>
            <a:rect l="l" t="t" r="r" b="b"/>
            <a:pathLst>
              <a:path w="20104100" h="167640">
                <a:moveTo>
                  <a:pt x="0" y="167534"/>
                </a:moveTo>
                <a:lnTo>
                  <a:pt x="20104099" y="167534"/>
                </a:lnTo>
                <a:lnTo>
                  <a:pt x="20104099" y="0"/>
                </a:lnTo>
                <a:lnTo>
                  <a:pt x="0" y="0"/>
                </a:lnTo>
                <a:lnTo>
                  <a:pt x="0" y="167534"/>
                </a:lnTo>
                <a:close/>
              </a:path>
            </a:pathLst>
          </a:custGeom>
          <a:solidFill>
            <a:srgbClr val="D22D40"/>
          </a:solid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xmlns="" id="{5021C883-DD82-4306-8338-3CBE3FDDF527}"/>
              </a:ext>
            </a:extLst>
          </p:cNvPr>
          <p:cNvSpPr txBox="1">
            <a:spLocks/>
          </p:cNvSpPr>
          <p:nvPr/>
        </p:nvSpPr>
        <p:spPr>
          <a:xfrm>
            <a:off x="1106632" y="6501694"/>
            <a:ext cx="17005110" cy="8255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50784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989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5400" b="1" dirty="0" smtClean="0">
                <a:latin typeface="Gill Sans"/>
              </a:rPr>
              <a:t>Děkuji za pozornost</a:t>
            </a:r>
            <a:endParaRPr lang="en-US" sz="5400" b="1" dirty="0">
              <a:latin typeface="Gill Sans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CC38F30D-3A31-47BF-9C3C-835DC298237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20104100" cy="565467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415636" y="10162309"/>
            <a:ext cx="6089073" cy="9767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878030" y="10162309"/>
            <a:ext cx="4516429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500" dirty="0" smtClean="0"/>
              <a:t>Univerzita Karlova</a:t>
            </a:r>
            <a:endParaRPr lang="cs-CZ" sz="4500" dirty="0"/>
          </a:p>
        </p:txBody>
      </p:sp>
    </p:spTree>
    <p:extLst>
      <p:ext uri="{BB962C8B-B14F-4D97-AF65-F5344CB8AC3E}">
        <p14:creationId xmlns:p14="http://schemas.microsoft.com/office/powerpoint/2010/main" val="2083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Vlastní 1">
      <a:dk1>
        <a:srgbClr val="171616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bout UK_prezentace">
      <a:majorFont>
        <a:latin typeface="Gill Sans"/>
        <a:ea typeface=""/>
        <a:cs typeface=""/>
      </a:majorFont>
      <a:minorFont>
        <a:latin typeface="Gill Sans MT"/>
        <a:ea typeface=""/>
        <a:cs typeface="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1830</TotalTime>
  <Words>522</Words>
  <Application>Microsoft Office PowerPoint</Application>
  <PresentationFormat>Vlastní</PresentationFormat>
  <Paragraphs>51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Podzimek</dc:creator>
  <cp:lastModifiedBy>Vojtěch Tomášek</cp:lastModifiedBy>
  <cp:revision>109</cp:revision>
  <cp:lastPrinted>2017-12-01T09:41:49Z</cp:lastPrinted>
  <dcterms:created xsi:type="dcterms:W3CDTF">2017-06-20T08:09:59Z</dcterms:created>
  <dcterms:modified xsi:type="dcterms:W3CDTF">2018-04-09T13:20:36Z</dcterms:modified>
</cp:coreProperties>
</file>