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9"/>
  </p:notesMasterIdLst>
  <p:handoutMasterIdLst>
    <p:handoutMasterId r:id="rId10"/>
  </p:handoutMasterIdLst>
  <p:sldIdLst>
    <p:sldId id="328" r:id="rId3"/>
    <p:sldId id="343" r:id="rId4"/>
    <p:sldId id="355" r:id="rId5"/>
    <p:sldId id="356" r:id="rId6"/>
    <p:sldId id="358" r:id="rId7"/>
    <p:sldId id="357" r:id="rId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CC3300"/>
    <a:srgbClr val="FFFFCC"/>
    <a:srgbClr val="FF0000"/>
    <a:srgbClr val="006699"/>
    <a:srgbClr val="D60093"/>
    <a:srgbClr val="99CCFF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7627" autoAdjust="0"/>
  </p:normalViewPr>
  <p:slideViewPr>
    <p:cSldViewPr snapToGrid="0">
      <p:cViewPr varScale="1">
        <p:scale>
          <a:sx n="125" d="100"/>
          <a:sy n="125" d="100"/>
        </p:scale>
        <p:origin x="114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notesViewPr>
    <p:cSldViewPr snapToGrid="0">
      <p:cViewPr varScale="1">
        <p:scale>
          <a:sx n="57" d="100"/>
          <a:sy n="57" d="100"/>
        </p:scale>
        <p:origin x="-151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90667D8-B3CF-4D10-AF38-461C99F295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1704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ACCE26B-4BE1-4548-B39D-F3C10193FB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7541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45238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22462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61150" y="981075"/>
            <a:ext cx="1943100" cy="54006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27088" y="981075"/>
            <a:ext cx="5681662" cy="54006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33348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981075"/>
            <a:ext cx="7138987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827088" y="2503488"/>
            <a:ext cx="7777162" cy="3878262"/>
          </a:xfrm>
        </p:spPr>
        <p:txBody>
          <a:bodyPr/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287535409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827088" y="981075"/>
            <a:ext cx="7138987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27088" y="2503488"/>
            <a:ext cx="3811587" cy="18621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91075" y="2503488"/>
            <a:ext cx="3813175" cy="18621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827088" y="4518025"/>
            <a:ext cx="3811587" cy="1863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91075" y="4518025"/>
            <a:ext cx="3813175" cy="1863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61245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981075"/>
            <a:ext cx="7138987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827088" y="2503488"/>
            <a:ext cx="3811587" cy="38782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91075" y="2503488"/>
            <a:ext cx="3813175" cy="18621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791075" y="4518025"/>
            <a:ext cx="3813175" cy="1863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58900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981075"/>
            <a:ext cx="7138987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827088" y="2503488"/>
            <a:ext cx="7777162" cy="3878262"/>
          </a:xfrm>
        </p:spPr>
        <p:txBody>
          <a:bodyPr/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4591825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981075"/>
            <a:ext cx="7138987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7088" y="2503488"/>
            <a:ext cx="3811587" cy="38782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91075" y="2503488"/>
            <a:ext cx="3813175" cy="18621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791075" y="4518025"/>
            <a:ext cx="3813175" cy="1863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99199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981075"/>
            <a:ext cx="7138987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827088" y="2503488"/>
            <a:ext cx="3811587" cy="38782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91075" y="2503488"/>
            <a:ext cx="3813175" cy="38782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9507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81531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73558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72539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4729691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113" y="37274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1113" y="37274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07761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80476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25518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444573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72219186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98979911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332000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72313" y="2205038"/>
            <a:ext cx="2057400" cy="60483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00113" y="2205038"/>
            <a:ext cx="6019800" cy="60483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91460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0005207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7088" y="2503488"/>
            <a:ext cx="3811587" cy="387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91075" y="2503488"/>
            <a:ext cx="3813175" cy="387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18887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62700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50853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78815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8500638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5918087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981075"/>
            <a:ext cx="7138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cs-CZ" smtClean="0"/>
              <a:t>LOREM IPSUM </a:t>
            </a:r>
            <a:br>
              <a:rPr lang="da-DK" altLang="cs-CZ" smtClean="0"/>
            </a:br>
            <a:r>
              <a:rPr lang="da-DK" altLang="cs-CZ" smtClean="0"/>
              <a:t>DOLOR SIT AMET </a:t>
            </a:r>
            <a:endParaRPr lang="cs-CZ" altLang="cs-CZ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503488"/>
            <a:ext cx="7777162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consectetuer adipiscing mi et       </a:t>
            </a:r>
          </a:p>
          <a:p>
            <a:pPr lvl="0"/>
            <a:r>
              <a:rPr lang="cs-CZ" altLang="cs-CZ" smtClean="0"/>
              <a:t>erat praesent imperdiet, elit nec tempor </a:t>
            </a:r>
          </a:p>
          <a:p>
            <a:pPr lvl="0"/>
            <a:r>
              <a:rPr lang="cs-CZ" altLang="cs-CZ" smtClean="0"/>
              <a:t>semper tempor imperdiet pellentesque </a:t>
            </a:r>
          </a:p>
          <a:p>
            <a:pPr lvl="0"/>
            <a:r>
              <a:rPr lang="cs-CZ" altLang="cs-CZ" smtClean="0"/>
              <a:t>turpis suspendisse tellus       </a:t>
            </a:r>
          </a:p>
          <a:p>
            <a:pPr lvl="0"/>
            <a:r>
              <a:rPr lang="cs-CZ" altLang="cs-CZ" smtClean="0"/>
              <a:t>elit nec tempor semper semper tempor imperdiet pellentesque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1BBF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205038"/>
            <a:ext cx="8229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NADPIS TITULNÍ STÁNKY</a:t>
            </a:r>
            <a:br>
              <a:rPr lang="cs-CZ" altLang="cs-CZ" smtClean="0"/>
            </a:br>
            <a:r>
              <a:rPr lang="cs-CZ" altLang="cs-CZ" smtClean="0"/>
              <a:t>NA DVA ŘÁDKY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37274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Podtitulek na jeden řádek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/>
          </p:nvPr>
        </p:nvSpPr>
        <p:spPr>
          <a:xfrm>
            <a:off x="685800" y="1933078"/>
            <a:ext cx="7772400" cy="1470025"/>
          </a:xfrm>
        </p:spPr>
        <p:txBody>
          <a:bodyPr/>
          <a:lstStyle/>
          <a:p>
            <a:pPr algn="ctr"/>
            <a:r>
              <a:rPr lang="cs-CZ" sz="3600" dirty="0"/>
              <a:t>Příprava a podání </a:t>
            </a:r>
            <a:r>
              <a:rPr lang="cs-CZ" sz="3600" dirty="0" smtClean="0"/>
              <a:t>žádosti o IA</a:t>
            </a:r>
            <a:br>
              <a:rPr lang="cs-CZ" sz="3600" dirty="0" smtClean="0"/>
            </a:br>
            <a:r>
              <a:rPr lang="cs-CZ" sz="3600" dirty="0" smtClean="0"/>
              <a:t>- </a:t>
            </a:r>
            <a:r>
              <a:rPr lang="cs-CZ" sz="2800" dirty="0" smtClean="0"/>
              <a:t>zkušenosti VŠE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altLang="cs-CZ" sz="3600" dirty="0" smtClean="0"/>
              <a:t/>
            </a:r>
            <a:br>
              <a:rPr lang="cs-CZ" altLang="cs-CZ" sz="3600" dirty="0" smtClean="0"/>
            </a:br>
            <a:endParaRPr lang="cs-CZ" altLang="cs-CZ" sz="3600" b="0" dirty="0" smtClean="0"/>
          </a:p>
        </p:txBody>
      </p:sp>
      <p:sp>
        <p:nvSpPr>
          <p:cNvPr id="5123" name="Podnadpis 2"/>
          <p:cNvSpPr>
            <a:spLocks noGrp="1"/>
          </p:cNvSpPr>
          <p:nvPr>
            <p:ph type="subTitle" idx="1"/>
          </p:nvPr>
        </p:nvSpPr>
        <p:spPr>
          <a:xfrm>
            <a:off x="1371600" y="3290255"/>
            <a:ext cx="6400800" cy="1752600"/>
          </a:xfrm>
        </p:spPr>
        <p:txBody>
          <a:bodyPr/>
          <a:lstStyle/>
          <a:p>
            <a:r>
              <a:rPr lang="cs-CZ" altLang="cs-CZ" dirty="0"/>
              <a:t>doc. Ing. Petr Dvořák, Ph.D. </a:t>
            </a:r>
          </a:p>
          <a:p>
            <a:r>
              <a:rPr lang="cs-CZ" altLang="cs-CZ" sz="1400" dirty="0" smtClean="0"/>
              <a:t>prorektor pro studijní a pedagogickou činnost</a:t>
            </a:r>
          </a:p>
        </p:txBody>
      </p:sp>
      <p:sp>
        <p:nvSpPr>
          <p:cNvPr id="2" name="Obdélník 1"/>
          <p:cNvSpPr/>
          <p:nvPr/>
        </p:nvSpPr>
        <p:spPr>
          <a:xfrm>
            <a:off x="197005" y="5760269"/>
            <a:ext cx="5924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Konference </a:t>
            </a:r>
            <a:r>
              <a:rPr lang="cs-CZ" sz="1600" b="1" dirty="0" smtClean="0"/>
              <a:t>První </a:t>
            </a:r>
            <a:r>
              <a:rPr lang="cs-CZ" sz="1600" b="1" dirty="0"/>
              <a:t>zkušenosti s předkládáním a hodnocením žádostí o institucionální </a:t>
            </a:r>
            <a:r>
              <a:rPr lang="cs-CZ" sz="1600" b="1" dirty="0" smtClean="0"/>
              <a:t>akreditaci </a:t>
            </a:r>
          </a:p>
          <a:p>
            <a:r>
              <a:rPr lang="cs-CZ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Praha 10. 4. 2018</a:t>
            </a:r>
            <a:endParaRPr lang="cs-CZ" sz="16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6839" y="962050"/>
            <a:ext cx="3233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smtClean="0"/>
              <a:t>Základní otázky</a:t>
            </a:r>
            <a:endParaRPr lang="cs-CZ" sz="32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 rot="832801">
            <a:off x="5542155" y="788716"/>
            <a:ext cx="3810000" cy="425906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97366" y="2314451"/>
            <a:ext cx="849722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Calibri" panose="020F0502020204030204" pitchFamily="34" charset="0"/>
              </a:rPr>
              <a:t>Je institucionální akreditace vhodnější cesta než akreditace studijního programu?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Calibri" panose="020F0502020204030204" pitchFamily="34" charset="0"/>
              </a:rPr>
              <a:t>Jaká je šance na její získání?</a:t>
            </a:r>
            <a:endParaRPr lang="cs-CZ" sz="3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4362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0589" y="1262245"/>
            <a:ext cx="3804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smtClean="0"/>
              <a:t>Začít s předstihem</a:t>
            </a:r>
            <a:endParaRPr lang="cs-CZ" sz="3200" b="1" dirty="0"/>
          </a:p>
        </p:txBody>
      </p:sp>
      <p:sp>
        <p:nvSpPr>
          <p:cNvPr id="3" name="Obdélník 2"/>
          <p:cNvSpPr/>
          <p:nvPr/>
        </p:nvSpPr>
        <p:spPr>
          <a:xfrm>
            <a:off x="252761" y="2574647"/>
            <a:ext cx="849722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Calibri" panose="020F0502020204030204" pitchFamily="34" charset="0"/>
              </a:rPr>
              <a:t>Sladění s dalšími zprávami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Calibri" panose="020F0502020204030204" pitchFamily="34" charset="0"/>
              </a:rPr>
              <a:t>Podrobná struktura s jasným zadáním a úkoly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Calibri" panose="020F0502020204030204" pitchFamily="34" charset="0"/>
              </a:rPr>
              <a:t>Datové zdroje</a:t>
            </a:r>
            <a:endParaRPr lang="cs-CZ" sz="3200" dirty="0">
              <a:latin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694626">
            <a:off x="5262610" y="465123"/>
            <a:ext cx="3259950" cy="2179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1516528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7543" y="1147904"/>
            <a:ext cx="1749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/>
              <a:t>Postup</a:t>
            </a:r>
            <a:endParaRPr lang="cs-CZ" sz="3600" b="1" dirty="0"/>
          </a:p>
        </p:txBody>
      </p:sp>
      <p:sp>
        <p:nvSpPr>
          <p:cNvPr id="3" name="Obdélník 2"/>
          <p:cNvSpPr/>
          <p:nvPr/>
        </p:nvSpPr>
        <p:spPr>
          <a:xfrm>
            <a:off x="327543" y="2535044"/>
            <a:ext cx="849722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Calibri" panose="020F0502020204030204" pitchFamily="34" charset="0"/>
              </a:rPr>
              <a:t>Harmonogram sladěný s přípravou otevření nových studijních programů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Calibri" panose="020F0502020204030204" pitchFamily="34" charset="0"/>
              </a:rPr>
              <a:t>Získáním institucionální akreditace to nekončí…</a:t>
            </a:r>
            <a:endParaRPr lang="cs-CZ" sz="3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4193" y="262956"/>
            <a:ext cx="4309808" cy="204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61604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7543" y="1147904"/>
            <a:ext cx="3544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/>
              <a:t>Co by pomohlo</a:t>
            </a:r>
            <a:endParaRPr lang="cs-CZ" sz="36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2593" y="0"/>
            <a:ext cx="4511407" cy="3383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délník 2"/>
          <p:cNvSpPr/>
          <p:nvPr/>
        </p:nvSpPr>
        <p:spPr>
          <a:xfrm>
            <a:off x="327543" y="2801744"/>
            <a:ext cx="849722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Calibri" panose="020F0502020204030204" pitchFamily="34" charset="0"/>
              </a:rPr>
              <a:t>Jasnější pravidla předem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Calibri" panose="020F0502020204030204" pitchFamily="34" charset="0"/>
              </a:rPr>
              <a:t>Propojení IA a akreditace studijních programů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Calibri" panose="020F0502020204030204" pitchFamily="34" charset="0"/>
              </a:rPr>
              <a:t>Dostudování studentů ve stávajících oborech</a:t>
            </a:r>
          </a:p>
        </p:txBody>
      </p:sp>
    </p:spTree>
    <p:extLst>
      <p:ext uri="{BB962C8B-B14F-4D97-AF65-F5344CB8AC3E}">
        <p14:creationId xmlns:p14="http://schemas.microsoft.com/office/powerpoint/2010/main" val="3601490004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20753280">
            <a:off x="533224" y="1389815"/>
            <a:ext cx="8229600" cy="1368425"/>
          </a:xfrm>
        </p:spPr>
        <p:txBody>
          <a:bodyPr/>
          <a:lstStyle/>
          <a:p>
            <a:r>
              <a:rPr lang="cs-CZ" sz="5400" dirty="0" smtClean="0">
                <a:solidFill>
                  <a:srgbClr val="00B0F0"/>
                </a:solidFill>
                <a:latin typeface="Lucida Calligraphy" panose="03010101010101010101" pitchFamily="66" charset="0"/>
              </a:rPr>
              <a:t>D</a:t>
            </a:r>
            <a:r>
              <a:rPr lang="cs-CZ" sz="5400" i="1" dirty="0" smtClean="0">
                <a:solidFill>
                  <a:srgbClr val="00B0F0"/>
                </a:solidFill>
                <a:latin typeface="Lucida Calligraphy" panose="03010101010101010101" pitchFamily="66" charset="0"/>
              </a:rPr>
              <a:t>ě</a:t>
            </a:r>
            <a:r>
              <a:rPr lang="cs-CZ" sz="5400" dirty="0" smtClean="0">
                <a:solidFill>
                  <a:srgbClr val="00B0F0"/>
                </a:solidFill>
                <a:latin typeface="Lucida Calligraphy" panose="03010101010101010101" pitchFamily="66" charset="0"/>
              </a:rPr>
              <a:t>kuji za pozornost!</a:t>
            </a:r>
            <a:endParaRPr lang="cs-CZ" sz="5400" dirty="0">
              <a:solidFill>
                <a:srgbClr val="00B0F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31688" y="4479211"/>
            <a:ext cx="4780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u="sng" dirty="0" err="1" smtClean="0">
                <a:solidFill>
                  <a:srgbClr val="0000FF"/>
                </a:solidFill>
              </a:rPr>
              <a:t>dvorakp</a:t>
            </a:r>
            <a:r>
              <a:rPr lang="en-US" sz="3600" u="sng" dirty="0" smtClean="0">
                <a:solidFill>
                  <a:srgbClr val="0000FF"/>
                </a:solidFill>
              </a:rPr>
              <a:t>@</a:t>
            </a:r>
            <a:r>
              <a:rPr lang="cs-CZ" sz="3600" u="sng" dirty="0" smtClean="0">
                <a:solidFill>
                  <a:srgbClr val="0000FF"/>
                </a:solidFill>
              </a:rPr>
              <a:t>vse.cz</a:t>
            </a:r>
          </a:p>
          <a:p>
            <a:endParaRPr lang="cs-CZ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84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nitrni_stranka">
  <a:themeElements>
    <a:clrScheme name="vnitrni_stran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nitrni_stran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nitrni_stran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ulni stranka">
  <a:themeElements>
    <a:clrScheme name="Titulni stran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ulni stran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ulni stran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i stran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i stran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i stran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i stran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i stran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4843</TotalTime>
  <Words>112</Words>
  <Application>Microsoft Office PowerPoint</Application>
  <PresentationFormat>Předvádění na obrazovce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Lucida Calligraphy</vt:lpstr>
      <vt:lpstr>Times New Roman</vt:lpstr>
      <vt:lpstr>vnitrni_stranka</vt:lpstr>
      <vt:lpstr>Titulni stranka</vt:lpstr>
      <vt:lpstr>Příprava a podání žádosti o IA - zkušenosti VŠE  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x</dc:creator>
  <cp:lastModifiedBy>Petr Dvořák</cp:lastModifiedBy>
  <cp:revision>304</cp:revision>
  <dcterms:created xsi:type="dcterms:W3CDTF">2008-08-24T19:35:02Z</dcterms:created>
  <dcterms:modified xsi:type="dcterms:W3CDTF">2018-04-10T06:06:38Z</dcterms:modified>
</cp:coreProperties>
</file>