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70" r:id="rId9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6310" autoAdjust="0"/>
  </p:normalViewPr>
  <p:slideViewPr>
    <p:cSldViewPr snapToGrid="0">
      <p:cViewPr varScale="1">
        <p:scale>
          <a:sx n="70" d="100"/>
          <a:sy n="70" d="100"/>
        </p:scale>
        <p:origin x="708" y="54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41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A54479-069A-44D1-81AA-A530B04B29A1}" type="datetime1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E2DD2B2-DDEB-4FFE-A021-6E01126D45CE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indent="0" rtl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97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748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599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1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 rtl="0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27A903AE-B6CE-455D-9ACE-43F9DA04C494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40022C-BF89-449A-87EC-BAACBF411EA3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F1073-C122-4931-9A63-C7846EF5DA33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49CD74-80BB-4552-966C-9850EF9CD624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 rtl="0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7E6321-F7E2-40A5-ACFF-F8E360EFD4FB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B0BDC6-6115-4254-AE3E-E0888EC53C94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 rtl="0">
              <a:defRPr sz="4000" b="0" i="0" cap="none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3EEDF7-66BC-4C36-A294-71B26E6C8DEA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 rtl="0"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07D01386-F3DE-4DB9-94B4-9BA565257EDA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8A9488-9070-4E1D-8DEB-4158A85E7BCA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 rtl="0">
              <a:buNone/>
              <a:defRPr sz="1800" b="1"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B283B4-2B0E-4511-B0AE-B83927CD53C5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 rtl="0">
              <a:buNone/>
              <a:defRPr sz="2000" b="1"/>
            </a:lvl1pPr>
          </a:lstStyle>
          <a:p>
            <a:pPr rtl="0"/>
            <a:r>
              <a:rPr lang="cs-CZ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 rtl="0">
              <a:buNone/>
              <a:defRPr sz="3200"/>
            </a:lvl1pPr>
          </a:lstStyle>
          <a:p>
            <a:pPr rt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72159B-712F-4EDC-83DB-D22AEEFC9B15}" type="datetime1">
              <a:rPr lang="cs-CZ" noProof="0" smtClean="0"/>
              <a:t>11.4.2018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76FE093-3C04-4DEE-9D65-ABBA35A258B4}" type="datetime1">
              <a:rPr lang="cs-CZ" noProof="0" smtClean="0"/>
              <a:t>11.4.2018</a:t>
            </a:fld>
            <a:endParaRPr lang="cs-CZ" noProof="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dirty="0" smtClean="0"/>
              <a:t>Hodnocení </a:t>
            </a:r>
            <a:r>
              <a:rPr lang="cs-CZ" dirty="0"/>
              <a:t>předložených </a:t>
            </a:r>
            <a:r>
              <a:rPr lang="cs-CZ" dirty="0" smtClean="0"/>
              <a:t>žádostí – případ UK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600" y="4347808"/>
            <a:ext cx="6604000" cy="1752600"/>
          </a:xfrm>
        </p:spPr>
        <p:txBody>
          <a:bodyPr rtlCol="0"/>
          <a:lstStyle/>
          <a:p>
            <a:pPr rtl="0"/>
            <a:r>
              <a:rPr lang="cs-CZ" dirty="0" smtClean="0"/>
              <a:t>Iva Stuchlíková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Hodnocení první institucionální akreditace -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ř</a:t>
            </a:r>
            <a:r>
              <a:rPr lang="cs-CZ" dirty="0" smtClean="0"/>
              <a:t>íjen 2017 – březen 2018</a:t>
            </a:r>
          </a:p>
          <a:p>
            <a:pPr rtl="0"/>
            <a:r>
              <a:rPr lang="cs-CZ" dirty="0" smtClean="0"/>
              <a:t>23 oblastí</a:t>
            </a:r>
          </a:p>
          <a:p>
            <a:pPr rtl="0"/>
            <a:r>
              <a:rPr lang="cs-CZ" dirty="0" smtClean="0"/>
              <a:t>100 hodnotitelů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Nový fenomén – institucionální akreditace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r>
              <a:rPr lang="cs-CZ" b="1" dirty="0" smtClean="0"/>
              <a:t>Standardy - </a:t>
            </a:r>
            <a:r>
              <a:rPr lang="cs-CZ" b="1" cap="all" dirty="0" smtClean="0"/>
              <a:t>NAŘÍZENÍ VLÁDY </a:t>
            </a:r>
            <a:r>
              <a:rPr lang="cs-CZ" b="1" dirty="0" smtClean="0"/>
              <a:t>č</a:t>
            </a:r>
            <a:r>
              <a:rPr lang="cs-CZ" b="1" dirty="0"/>
              <a:t>. 274/2016 Sb</a:t>
            </a:r>
            <a:r>
              <a:rPr lang="cs-CZ" b="1" dirty="0" smtClean="0"/>
              <a:t>. 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 fontAlgn="base"/>
            <a:r>
              <a:rPr lang="cs-CZ" b="1" dirty="0"/>
              <a:t>Požadavky na institucionální prostředí </a:t>
            </a:r>
          </a:p>
          <a:p>
            <a:pPr lvl="1"/>
            <a:r>
              <a:rPr lang="cs-CZ" b="1" dirty="0"/>
              <a:t>Působnost orgánů vysoké školy, řízení a hospodaření vysoké školy</a:t>
            </a:r>
          </a:p>
          <a:p>
            <a:pPr lvl="1"/>
            <a:r>
              <a:rPr lang="cs-CZ" b="1" dirty="0"/>
              <a:t>Poslání a strategie vysoké školy </a:t>
            </a:r>
            <a:endParaRPr lang="cs-CZ" dirty="0"/>
          </a:p>
          <a:p>
            <a:pPr lvl="1"/>
            <a:r>
              <a:rPr lang="cs-CZ" b="1" dirty="0"/>
              <a:t>Aktivity vysoké školy spojené se vzdělávací činností</a:t>
            </a:r>
            <a:endParaRPr lang="cs-CZ" dirty="0"/>
          </a:p>
          <a:p>
            <a:pPr lvl="1"/>
            <a:r>
              <a:rPr lang="cs-CZ" b="1" dirty="0"/>
              <a:t>Tvůrčí činnost vysoké školy</a:t>
            </a:r>
            <a:endParaRPr lang="cs-CZ" dirty="0"/>
          </a:p>
          <a:p>
            <a:pPr lvl="1"/>
            <a:r>
              <a:rPr lang="cs-CZ" b="1" dirty="0"/>
              <a:t>Vnitřní systém zajišťování kvality vzdělávací, tvůrčí a s nimi souvisejících činností a vnitřní hodnocení kvality vzdělávací, tvůrčí a s nimi souvisejících činností vysoké školy</a:t>
            </a:r>
            <a:endParaRPr lang="cs-CZ" dirty="0"/>
          </a:p>
          <a:p>
            <a:pPr lvl="1"/>
            <a:r>
              <a:rPr lang="cs-CZ" b="1" dirty="0"/>
              <a:t>Procesy schvalování, řízení a pravidelného hodnocení kvality studijních programů </a:t>
            </a:r>
            <a:endParaRPr lang="cs-CZ" dirty="0"/>
          </a:p>
          <a:p>
            <a:pPr lvl="1"/>
            <a:r>
              <a:rPr lang="cs-CZ" b="1" dirty="0"/>
              <a:t>Podpůrné zdroje a administrativa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pPr lvl="0" fontAlgn="base"/>
            <a:r>
              <a:rPr lang="cs-CZ" b="1" dirty="0"/>
              <a:t>Požadavky na oblast vzdělávání </a:t>
            </a:r>
            <a:endParaRPr lang="cs-CZ" dirty="0"/>
          </a:p>
          <a:p>
            <a:pPr lvl="1"/>
            <a:r>
              <a:rPr lang="cs-CZ" b="1" dirty="0"/>
              <a:t>Rozsah a struktura vzdělávací činnosti v dané oblasti vzdělávání</a:t>
            </a:r>
            <a:endParaRPr lang="cs-CZ" dirty="0"/>
          </a:p>
          <a:p>
            <a:pPr lvl="1"/>
            <a:r>
              <a:rPr lang="cs-CZ" b="1" dirty="0"/>
              <a:t>Zajištění podmínek pro uskutečňování vzdělávací činnosti v dané oblasti vzdělávání</a:t>
            </a: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Proces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 smtClean="0"/>
              <a:t>Metodika NAÚ </a:t>
            </a:r>
          </a:p>
          <a:p>
            <a:pPr lvl="1"/>
            <a:r>
              <a:rPr lang="cs-CZ" dirty="0" smtClean="0"/>
              <a:t>4 členné komise – 2 expertní posudky (pro oblasti, pro institucionální prostředí)</a:t>
            </a:r>
          </a:p>
          <a:p>
            <a:pPr lvl="1"/>
            <a:r>
              <a:rPr lang="cs-CZ" dirty="0" smtClean="0"/>
              <a:t>Stanovisko dílčích komisí</a:t>
            </a:r>
          </a:p>
          <a:p>
            <a:pPr lvl="1"/>
            <a:r>
              <a:rPr lang="cs-CZ" dirty="0" smtClean="0"/>
              <a:t>Výsledné stanovisko celé komise (tj. všech hodnotitelů zúčastněných na hodnocení) </a:t>
            </a:r>
          </a:p>
          <a:p>
            <a:pPr lvl="1"/>
            <a:r>
              <a:rPr lang="cs-CZ" dirty="0"/>
              <a:t>Projednávání a rozhodnutí v Radě </a:t>
            </a:r>
            <a:r>
              <a:rPr lang="cs-CZ" dirty="0" smtClean="0"/>
              <a:t>NAÚ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Problémy či výzvy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sz="half" idx="1"/>
          </p:nvPr>
        </p:nvSpPr>
        <p:spPr>
          <a:xfrm>
            <a:off x="609599" y="2249425"/>
            <a:ext cx="10285141" cy="4341875"/>
          </a:xfrm>
        </p:spPr>
        <p:txBody>
          <a:bodyPr rtlCol="0"/>
          <a:lstStyle/>
          <a:p>
            <a:pPr marL="109728" indent="0" rtl="0">
              <a:buNone/>
            </a:pPr>
            <a:r>
              <a:rPr lang="cs-CZ" b="1" dirty="0" smtClean="0"/>
              <a:t>Řada věcí, které zákonodárci zamýšleli jako pozitivum, se může stát negativem </a:t>
            </a:r>
            <a:r>
              <a:rPr lang="cs-CZ" dirty="0" smtClean="0"/>
              <a:t>(zejména když začínáme a zejména pokud jde o velké školy)</a:t>
            </a:r>
          </a:p>
          <a:p>
            <a:pPr rtl="0"/>
            <a:r>
              <a:rPr lang="cs-CZ" dirty="0" smtClean="0"/>
              <a:t>Rozsáhlý seznam </a:t>
            </a:r>
            <a:r>
              <a:rPr lang="cs-CZ" b="1" dirty="0" smtClean="0"/>
              <a:t>hodnotitelů</a:t>
            </a:r>
            <a:r>
              <a:rPr lang="cs-CZ" dirty="0" smtClean="0"/>
              <a:t> – značné rozdíly v dosavadních zkušenostech s hodnocením kvality </a:t>
            </a:r>
          </a:p>
          <a:p>
            <a:pPr rtl="0"/>
            <a:r>
              <a:rPr lang="cs-CZ" dirty="0" smtClean="0"/>
              <a:t>Relativně krátká </a:t>
            </a:r>
            <a:r>
              <a:rPr lang="cs-CZ" b="1" dirty="0" smtClean="0"/>
              <a:t>správní lhůta </a:t>
            </a:r>
            <a:r>
              <a:rPr lang="cs-CZ" dirty="0" smtClean="0"/>
              <a:t>– pro univerzity dobře, pro hodnotící komise problém</a:t>
            </a:r>
          </a:p>
          <a:p>
            <a:pPr lvl="1"/>
            <a:r>
              <a:rPr lang="cs-CZ" dirty="0" smtClean="0"/>
              <a:t>Koordinace činnosti komisí (včetně jejich proškolení, možnosti  jednání  face to face, nároků na míru detailnosti podkladů pro návštěvy na místě)  je nesnadná</a:t>
            </a:r>
          </a:p>
          <a:p>
            <a:pPr rtl="0"/>
            <a:r>
              <a:rPr lang="cs-CZ" b="1" dirty="0" smtClean="0"/>
              <a:t>Rozsah </a:t>
            </a:r>
            <a:r>
              <a:rPr lang="cs-CZ" dirty="0" smtClean="0"/>
              <a:t>posuzovaného</a:t>
            </a:r>
          </a:p>
          <a:p>
            <a:pPr lvl="1"/>
            <a:r>
              <a:rPr lang="cs-CZ" dirty="0"/>
              <a:t>Podkladové materiály - velké a </a:t>
            </a:r>
            <a:r>
              <a:rPr lang="cs-CZ" dirty="0" smtClean="0"/>
              <a:t>(u </a:t>
            </a:r>
            <a:r>
              <a:rPr lang="cs-CZ" dirty="0"/>
              <a:t>velkých škol </a:t>
            </a:r>
            <a:r>
              <a:rPr lang="cs-CZ" dirty="0" smtClean="0"/>
              <a:t>až obtížně </a:t>
            </a:r>
            <a:r>
              <a:rPr lang="cs-CZ" dirty="0" err="1" smtClean="0"/>
              <a:t>obsáhnutelné</a:t>
            </a:r>
            <a:r>
              <a:rPr lang="cs-CZ" dirty="0" smtClean="0"/>
              <a:t>) </a:t>
            </a:r>
            <a:r>
              <a:rPr lang="cs-CZ" dirty="0"/>
              <a:t>množství informací</a:t>
            </a:r>
          </a:p>
          <a:p>
            <a:pPr lvl="1"/>
            <a:r>
              <a:rPr lang="cs-CZ" dirty="0"/>
              <a:t>Důsledky: </a:t>
            </a:r>
            <a:endParaRPr lang="cs-CZ" dirty="0" smtClean="0"/>
          </a:p>
          <a:p>
            <a:pPr lvl="2"/>
            <a:r>
              <a:rPr lang="cs-CZ" dirty="0" smtClean="0"/>
              <a:t>ne </a:t>
            </a:r>
            <a:r>
              <a:rPr lang="cs-CZ" dirty="0"/>
              <a:t>všichni hodnotitelé čtou všechno</a:t>
            </a:r>
          </a:p>
          <a:p>
            <a:pPr lvl="2"/>
            <a:r>
              <a:rPr lang="cs-CZ" dirty="0"/>
              <a:t>h</a:t>
            </a:r>
            <a:r>
              <a:rPr lang="cs-CZ" dirty="0" smtClean="0"/>
              <a:t>lasování </a:t>
            </a:r>
            <a:r>
              <a:rPr lang="cs-CZ" dirty="0"/>
              <a:t>o výsledném stanovisku je málo opřeno o odborný konsenzus</a:t>
            </a:r>
          </a:p>
          <a:p>
            <a:pPr rtl="0"/>
            <a:r>
              <a:rPr lang="cs-CZ" b="1" dirty="0" smtClean="0"/>
              <a:t>Obsah akreditace </a:t>
            </a:r>
            <a:r>
              <a:rPr lang="cs-CZ" dirty="0" smtClean="0"/>
              <a:t>– kontrola minimálních standardů spíše než hodnocení činností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Co mohou školy udělat pro úspěch akreditace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 smtClean="0"/>
              <a:t>Kvalitní </a:t>
            </a:r>
            <a:r>
              <a:rPr lang="cs-CZ" b="1" dirty="0" smtClean="0"/>
              <a:t>sebehodnotící zpráva </a:t>
            </a:r>
          </a:p>
          <a:p>
            <a:pPr lvl="1"/>
            <a:r>
              <a:rPr lang="cs-CZ" dirty="0" smtClean="0"/>
              <a:t>Stručnost, přesnost, výstižnost</a:t>
            </a:r>
          </a:p>
          <a:p>
            <a:pPr lvl="1"/>
            <a:r>
              <a:rPr lang="cs-CZ" dirty="0" smtClean="0"/>
              <a:t>Zřetelné pojmenování perspektiv (rozvíjení sledování a hodnocení kvality; plán na řešení slabých stránek apod.)</a:t>
            </a:r>
          </a:p>
          <a:p>
            <a:pPr marL="411480" lvl="1" indent="0">
              <a:buNone/>
            </a:pPr>
            <a:r>
              <a:rPr lang="cs-CZ" dirty="0" smtClean="0"/>
              <a:t> </a:t>
            </a:r>
          </a:p>
          <a:p>
            <a:pPr rtl="0"/>
            <a:r>
              <a:rPr lang="cs-CZ" b="1" dirty="0" smtClean="0"/>
              <a:t>Realistické </a:t>
            </a:r>
            <a:r>
              <a:rPr lang="cs-CZ" dirty="0" smtClean="0"/>
              <a:t>zhodnocení vlastních činností (zejména pedagogické a tvůrčí) a jejich kvality v národním měřítku</a:t>
            </a:r>
          </a:p>
          <a:p>
            <a:pPr marL="109728" indent="0" rtl="0">
              <a:buNone/>
            </a:pPr>
            <a:endParaRPr lang="cs-CZ" dirty="0" smtClean="0"/>
          </a:p>
          <a:p>
            <a:pPr rtl="0"/>
            <a:r>
              <a:rPr lang="cs-CZ" dirty="0" smtClean="0"/>
              <a:t>Zajistit </a:t>
            </a:r>
            <a:r>
              <a:rPr lang="cs-CZ" b="1" dirty="0" smtClean="0"/>
              <a:t>návštěvy na místě </a:t>
            </a:r>
            <a:r>
              <a:rPr lang="cs-CZ" dirty="0" smtClean="0"/>
              <a:t>tak, aby hodnotitelé mohli získat potřebné informace a setkat se se zasvěcenými lidmi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cs-CZ" dirty="0" smtClean="0"/>
              <a:t>Co mohou školy očekávat </a:t>
            </a:r>
            <a:r>
              <a:rPr lang="cs-CZ" dirty="0"/>
              <a:t>jako </a:t>
            </a:r>
            <a:r>
              <a:rPr lang="cs-CZ" dirty="0" smtClean="0"/>
              <a:t>přínos</a:t>
            </a:r>
            <a:br>
              <a:rPr lang="cs-CZ" dirty="0" smtClean="0"/>
            </a:br>
            <a:r>
              <a:rPr lang="cs-CZ" dirty="0"/>
              <a:t>	</a:t>
            </a:r>
            <a:r>
              <a:rPr lang="cs-CZ" dirty="0" smtClean="0"/>
              <a:t>		                            </a:t>
            </a:r>
            <a:r>
              <a:rPr lang="cs-CZ" sz="3100" dirty="0" smtClean="0"/>
              <a:t>– </a:t>
            </a:r>
            <a:r>
              <a:rPr lang="cs-CZ" sz="3100" dirty="0"/>
              <a:t>z pohledu zkušeností s IA na UK </a:t>
            </a:r>
            <a:r>
              <a:rPr lang="cs-CZ" sz="3100" dirty="0" smtClean="0"/>
              <a:t> </a:t>
            </a:r>
            <a:r>
              <a:rPr lang="cs-CZ" sz="3100" dirty="0"/>
              <a:t/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cs-CZ" dirty="0" smtClean="0"/>
              <a:t>Akreditace  - </a:t>
            </a:r>
            <a:r>
              <a:rPr lang="fr-FR" dirty="0"/>
              <a:t> </a:t>
            </a:r>
            <a:r>
              <a:rPr lang="fr-FR" i="1" dirty="0"/>
              <a:t>mettre à crédit</a:t>
            </a:r>
            <a:r>
              <a:rPr lang="fr-FR" dirty="0"/>
              <a:t>, ověřit </a:t>
            </a:r>
            <a:r>
              <a:rPr lang="fr-FR" dirty="0" smtClean="0"/>
              <a:t>důvěryhodnost</a:t>
            </a:r>
            <a:endParaRPr lang="cs-CZ" dirty="0" smtClean="0"/>
          </a:p>
          <a:p>
            <a:pPr lvl="1"/>
            <a:r>
              <a:rPr lang="cs-CZ" dirty="0"/>
              <a:t>potvrzení, schválení; uznání potřebné úrovně; pověření, zplnomocnění</a:t>
            </a:r>
          </a:p>
          <a:p>
            <a:endParaRPr lang="cs-CZ" dirty="0" smtClean="0"/>
          </a:p>
          <a:p>
            <a:r>
              <a:rPr lang="cs-CZ" dirty="0" smtClean="0"/>
              <a:t>Akreditace je nyní mnohem více schválením/potvrzením než hodnocením  poskytujícím informačně bohatou vnější zpětnou vazbu</a:t>
            </a:r>
          </a:p>
          <a:p>
            <a:endParaRPr lang="cs-CZ" dirty="0"/>
          </a:p>
          <a:p>
            <a:pPr lvl="1"/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054153"/>
              </p:ext>
            </p:extLst>
          </p:nvPr>
        </p:nvGraphicFramePr>
        <p:xfrm>
          <a:off x="2509025" y="4814697"/>
          <a:ext cx="6324600" cy="170307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1485710453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4249513135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786256714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990480370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66019279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330323647"/>
                    </a:ext>
                  </a:extLst>
                </a:gridCol>
              </a:tblGrid>
              <a:tr h="59817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III.3.     Vysoká škola má dokument upravující její společenskou odpovědnost ve vztahu ke vzdělávací činnosti vysoké školy a tuto odpovědnost naplňuje.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37439"/>
                  </a:ext>
                </a:extLst>
              </a:tr>
              <a:tr h="419100">
                <a:tc gridSpan="6">
                  <a:txBody>
                    <a:bodyPr/>
                    <a:lstStyle/>
                    <a:p>
                      <a:pPr algn="l" fontAlgn="t"/>
                      <a:r>
                        <a:rPr lang="cs-CZ" sz="1200" u="none" strike="noStrike" dirty="0">
                          <a:effectLst/>
                        </a:rPr>
                        <a:t>III.3.1.      ověření existence dokumentu upravujícího společenskou odpovědnost vysoké školy ve vztahu ke vzdělávací činnosti a posouzení postupů, jejichž prostřednictvím je zajišťováno její naplňování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23846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algn="l" fontAlgn="t"/>
                      <a:r>
                        <a:rPr lang="cs-CZ" sz="1200" u="none" strike="noStrike" dirty="0">
                          <a:effectLst/>
                        </a:rPr>
                        <a:t>Celkové naplnění standardu</a:t>
                      </a:r>
                      <a:r>
                        <a:rPr lang="cs-CZ" sz="1200" u="none" strike="noStrike" dirty="0" smtClean="0">
                          <a:effectLst/>
                        </a:rPr>
                        <a:t>: </a:t>
                      </a:r>
                    </a:p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Odůvodnění: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5509406"/>
                  </a:ext>
                </a:extLst>
              </a:tr>
            </a:tbl>
          </a:graphicData>
        </a:graphic>
      </p:graphicFrame>
      <p:pic>
        <p:nvPicPr>
          <p:cNvPr id="5" name="Group Box 13">
            <a:extLst>
              <a:ext uri="{63B3BB69-23CF-44E3-9099-C40C66FF867C}">
                <a14:compatExt xmlns:a14="http://schemas.microsoft.com/office/drawing/2010/main" spid="_x0000_s204813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14839950"/>
            <a:ext cx="5238750" cy="209550"/>
          </a:xfrm>
          <a:prstGeom prst="rect">
            <a:avLst/>
          </a:prstGeom>
        </p:spPr>
      </p:pic>
      <p:pic>
        <p:nvPicPr>
          <p:cNvPr id="6" name="A_39a">
            <a:extLst>
              <a:ext uri="{63B3BB69-23CF-44E3-9099-C40C66FF867C}">
                <a14:compatExt xmlns:a14="http://schemas.microsoft.com/office/drawing/2010/main" spid="_x0000_s204814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750" y="14839950"/>
            <a:ext cx="1047750" cy="209550"/>
          </a:xfrm>
          <a:prstGeom prst="rect">
            <a:avLst/>
          </a:prstGeom>
        </p:spPr>
      </p:pic>
      <p:pic>
        <p:nvPicPr>
          <p:cNvPr id="7" name="A_39pa">
            <a:extLst>
              <a:ext uri="{63B3BB69-23CF-44E3-9099-C40C66FF867C}">
                <a14:compatExt xmlns:a14="http://schemas.microsoft.com/office/drawing/2010/main" spid="_x0000_s204815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500" y="14839950"/>
            <a:ext cx="1047750" cy="209550"/>
          </a:xfrm>
          <a:prstGeom prst="rect">
            <a:avLst/>
          </a:prstGeom>
        </p:spPr>
      </p:pic>
      <p:pic>
        <p:nvPicPr>
          <p:cNvPr id="8" name="A_39pn">
            <a:extLst>
              <a:ext uri="{63B3BB69-23CF-44E3-9099-C40C66FF867C}">
                <a14:compatExt xmlns:a14="http://schemas.microsoft.com/office/drawing/2010/main" spid="_x0000_s204816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50" y="14839950"/>
            <a:ext cx="1047750" cy="209550"/>
          </a:xfrm>
          <a:prstGeom prst="rect">
            <a:avLst/>
          </a:prstGeom>
        </p:spPr>
      </p:pic>
      <p:pic>
        <p:nvPicPr>
          <p:cNvPr id="9" name="A_39n">
            <a:extLst>
              <a:ext uri="{63B3BB69-23CF-44E3-9099-C40C66FF867C}">
                <a14:compatExt xmlns:a14="http://schemas.microsoft.com/office/drawing/2010/main" spid="_x0000_s204817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1000" y="14839950"/>
            <a:ext cx="1047750" cy="209550"/>
          </a:xfrm>
          <a:prstGeom prst="rect">
            <a:avLst/>
          </a:prstGeom>
        </p:spPr>
      </p:pic>
      <p:pic>
        <p:nvPicPr>
          <p:cNvPr id="10" name="A_39x">
            <a:extLst>
              <a:ext uri="{63B3BB69-23CF-44E3-9099-C40C66FF867C}">
                <a14:compatExt xmlns:a14="http://schemas.microsoft.com/office/drawing/2010/main" spid="_x0000_s204818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38750" y="14839950"/>
            <a:ext cx="1047750" cy="209550"/>
          </a:xfrm>
          <a:prstGeom prst="rect">
            <a:avLst/>
          </a:prstGeom>
        </p:spPr>
      </p:pic>
      <p:pic>
        <p:nvPicPr>
          <p:cNvPr id="205832" name="Picture 8" descr="AN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33" name="Picture 9" descr="PŘEVÁŽNĚ AN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34" name="Picture 10" descr="PŘEVÁŽNĚ N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35" name="Picture 11" descr="N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36" name="Picture 12" descr="NEUVEDEN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36802" y="5921070"/>
            <a:ext cx="6724029" cy="223269"/>
          </a:xfrm>
          <a:prstGeom prst="rect">
            <a:avLst/>
          </a:prstGeom>
          <a:blipFill dpi="0" rotWithShape="1">
            <a:blip r:embed="rId15">
              <a:alphaModFix amt="0"/>
            </a:blip>
            <a:srcRect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380951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cs-CZ" dirty="0" smtClean="0"/>
              <a:t>Optimisticky: </a:t>
            </a:r>
          </a:p>
          <a:p>
            <a:pPr lvl="1"/>
            <a:r>
              <a:rPr lang="cs-CZ" dirty="0" smtClean="0"/>
              <a:t>Školy zvládnou zodpovědnost vyplývající z výrazně akcentovaného vnitřního hodnocení </a:t>
            </a:r>
          </a:p>
          <a:p>
            <a:pPr lvl="2"/>
            <a:r>
              <a:rPr lang="cs-CZ" dirty="0" smtClean="0"/>
              <a:t> budou chápat  agendu sledování a zajišťování kvality jako prostředek pro zajištění trvalého vlastního rozvoje – méně byrokracie, více koncepčních otázek</a:t>
            </a:r>
          </a:p>
          <a:p>
            <a:pPr lvl="1"/>
            <a:r>
              <a:rPr lang="cs-CZ" dirty="0" smtClean="0"/>
              <a:t>Větší autonomie škol - věc akreditací studijních programů  je „svěřena“ do jejich působnosti  </a:t>
            </a:r>
          </a:p>
          <a:p>
            <a:pPr lvl="1"/>
            <a:endParaRPr lang="cs-CZ" dirty="0"/>
          </a:p>
          <a:p>
            <a:pPr rtl="0"/>
            <a:r>
              <a:rPr lang="cs-CZ" dirty="0" smtClean="0"/>
              <a:t>Pesimisticky:</a:t>
            </a:r>
          </a:p>
          <a:p>
            <a:pPr lvl="1"/>
            <a:r>
              <a:rPr lang="cs-CZ" dirty="0" smtClean="0"/>
              <a:t>Oslabení vnějšího hodnocení povede </a:t>
            </a:r>
          </a:p>
          <a:p>
            <a:pPr lvl="2"/>
            <a:r>
              <a:rPr lang="cs-CZ" dirty="0" smtClean="0"/>
              <a:t>k ignorování procesů v širším (třeba i mezinárodním) kontextu a soustředění se na „obhajobu naplnění standardů“</a:t>
            </a:r>
          </a:p>
          <a:p>
            <a:pPr lvl="2"/>
            <a:r>
              <a:rPr lang="cs-CZ" dirty="0" smtClean="0"/>
              <a:t>potřebě získat vnější evaluaci z nezávislých zdrojů – další nárůst finančních nákladů na akreditace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icí prezenta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18_TF03460604.potx" id="{DC841985-E3C2-4B73-9B4A-22548B7A9619}" vid="{22E296D9-1A1D-4DB9-8D36-DB933A7FAAA4}"/>
    </a:ext>
  </a:extLst>
</a:theme>
</file>

<file path=ppt/theme/theme2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339</TotalTime>
  <Words>413</Words>
  <Application>Microsoft Office PowerPoint</Application>
  <PresentationFormat>Širokoúhlá obrazovka</PresentationFormat>
  <Paragraphs>79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 2</vt:lpstr>
      <vt:lpstr>Školicí prezentace</vt:lpstr>
      <vt:lpstr>Hodnocení předložených žádostí – případ UK</vt:lpstr>
      <vt:lpstr>Hodnocení první institucionální akreditace - UK</vt:lpstr>
      <vt:lpstr>Nový fenomén – institucionální akreditace</vt:lpstr>
      <vt:lpstr>Proces hodnocení</vt:lpstr>
      <vt:lpstr>Problémy či výzvy</vt:lpstr>
      <vt:lpstr>Co mohou školy udělat pro úspěch akreditace </vt:lpstr>
      <vt:lpstr>Co mohou školy očekávat jako přínos                                – z pohledu zkušeností s IA na UK   </vt:lpstr>
      <vt:lpstr>Závěrem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předložených žádostí – případ UK</dc:title>
  <dc:creator>Stuchlikova</dc:creator>
  <cp:lastModifiedBy>Kotásková Tereza</cp:lastModifiedBy>
  <cp:revision>14</cp:revision>
  <dcterms:created xsi:type="dcterms:W3CDTF">2018-04-09T09:18:17Z</dcterms:created>
  <dcterms:modified xsi:type="dcterms:W3CDTF">2018-04-11T11:35:31Z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