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1" r:id="rId2"/>
    <p:sldId id="256" r:id="rId3"/>
    <p:sldId id="275" r:id="rId4"/>
    <p:sldId id="266" r:id="rId5"/>
    <p:sldId id="276" r:id="rId6"/>
    <p:sldId id="277" r:id="rId7"/>
    <p:sldId id="268" r:id="rId8"/>
    <p:sldId id="269" r:id="rId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21607-DCE5-45BF-8CC7-148BCD391B6E}" type="datetimeFigureOut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C61E5-D98B-4D0A-B947-7DDA1ADC035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EEA6-7A2D-41FF-8F26-921B4F17306F}" type="datetime1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93AE4-D362-4651-AE5F-2C9D1714093C}" type="datetime1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F388A-E399-4344-B928-E5E868EB3AC2}" type="datetime1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3915-F4C9-41B9-BF32-E554EA8EDFDF}" type="datetime1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D21-EEFC-48EA-B377-E6A1021E0F9C}" type="datetime1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0EAD-D77C-40E6-BCE2-F10A17A3BEC3}" type="datetime1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3828-BE32-4609-8D98-97530A7D175C}" type="datetime1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57488-938D-4B70-BC21-7D5D1715A7AC}" type="datetime1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0E92F-7018-42E4-9572-53BFB708D51F}" type="datetime1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893-6A52-452E-AE74-5D06DF3B3473}" type="datetime1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4328-A36B-4CCF-9F16-29197AE7F393}" type="datetime1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AD8D3-9B92-482E-A06F-506C853FE593}" type="datetime1">
              <a:rPr lang="cs-CZ" smtClean="0"/>
              <a:pPr/>
              <a:t>9.4.2018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1598935"/>
            <a:ext cx="7772400" cy="1470025"/>
          </a:xfr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Kvalita </a:t>
            </a:r>
            <a:r>
              <a:rPr lang="cs-CZ" sz="3200" b="1" dirty="0">
                <a:latin typeface="Arial" pitchFamily="34" charset="0"/>
                <a:cs typeface="Arial" pitchFamily="34" charset="0"/>
              </a:rPr>
              <a:t>podkladových materiálů pro hodnocení žádostí o institucionální akreditace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347864" y="3573016"/>
            <a:ext cx="2952328" cy="360040"/>
          </a:xfr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</a:pPr>
            <a:r>
              <a:rPr lang="cs-CZ" sz="18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Pavel Höschl</a:t>
            </a:r>
          </a:p>
        </p:txBody>
      </p:sp>
      <p:sp>
        <p:nvSpPr>
          <p:cNvPr id="4" name="Obdélník 3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707904" y="5733256"/>
            <a:ext cx="2520280" cy="5040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cs-CZ" dirty="0">
                <a:latin typeface="Arial" pitchFamily="34" charset="0"/>
                <a:ea typeface="+mj-ea"/>
                <a:cs typeface="Arial" pitchFamily="34" charset="0"/>
              </a:rPr>
              <a:t>Praha, 10.4.2018</a:t>
            </a:r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10" name="Podnadpis 2"/>
          <p:cNvSpPr txBox="1">
            <a:spLocks/>
          </p:cNvSpPr>
          <p:nvPr/>
        </p:nvSpPr>
        <p:spPr>
          <a:xfrm>
            <a:off x="3851920" y="4437112"/>
            <a:ext cx="1944216" cy="3600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MFF UK</a:t>
            </a: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8136904" cy="5040560"/>
          </a:xfrm>
        </p:spPr>
        <p:txBody>
          <a:bodyPr anchor="ctr">
            <a:noAutofit/>
          </a:bodyPr>
          <a:lstStyle/>
          <a:p>
            <a:pPr marL="342900" indent="-3429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kumimoji="0" lang="cs-C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NAÚ musí plně vyhovět legislativním změnám, zejména Nařízení vlády č. 274/2016 Sb. o standardech</a:t>
            </a:r>
            <a:r>
              <a:rPr kumimoji="0" lang="cs-CZ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pro akreditace ve vysokém školství</a:t>
            </a:r>
          </a:p>
          <a:p>
            <a:pPr marL="342900" indent="-3429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cs-CZ" sz="2200" baseline="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To ale nebrání tomu, aby akreditační proces 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byl j</a:t>
            </a:r>
            <a:r>
              <a:rPr kumimoji="0" lang="cs-C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ednoduchý, srozumitelný a aby časová náročnost byla pro 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hodnoceného </a:t>
            </a:r>
            <a:r>
              <a:rPr lang="cs-CZ" sz="22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cs-CZ" sz="22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 hodnotitele </a:t>
            </a:r>
            <a:r>
              <a:rPr kumimoji="0" lang="cs-C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 nejmenší. </a:t>
            </a:r>
          </a:p>
          <a:p>
            <a:pPr marL="342900" indent="-3429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kumimoji="0" lang="cs-C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Podkladové materiály musí být proto relativně stručné při zachování  jejich vysoké vypovídací hodnoty.</a:t>
            </a:r>
            <a:r>
              <a:rPr lang="cs-CZ" sz="2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23F3580E-6366-4847-9BC4-748242EDA3A5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2800" b="1" u="sng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Význam kvalitních podkladů: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cs-CZ" sz="13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Zajišťují </a:t>
            </a: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objektivitu hodnocení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Brání udělení neopodstatněných akreditací </a:t>
            </a:r>
            <a:endParaRPr lang="cs-CZ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Snižují </a:t>
            </a: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byrokracii a náročnost pro posuzovatele </a:t>
            </a: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i </a:t>
            </a: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pro </a:t>
            </a: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žadatele. 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Umožňují rozhodnout o udělení akreditace bez nutnosti  vyžádat si dodatečné materiály.</a:t>
            </a:r>
            <a:endParaRPr lang="cs-CZ" sz="24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1628800"/>
            <a:ext cx="7776864" cy="4824536"/>
          </a:xfrm>
        </p:spPr>
        <p:txBody>
          <a:bodyPr anchor="t"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Základním a rozhodujícím předpokladem, zaručujícím požadovanou vysokou kvalitu výuky jsou především kvalitní </a:t>
            </a:r>
            <a:r>
              <a:rPr lang="cs-CZ" sz="24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garanti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studijních programů (Bc., </a:t>
            </a:r>
            <a:r>
              <a:rPr lang="cs-CZ" sz="2400" dirty="0" err="1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NMgr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., PhD.) a </a:t>
            </a:r>
            <a:r>
              <a:rPr lang="cs-CZ" sz="24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garanti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(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vyučující) klíčových </a:t>
            </a:r>
            <a:r>
              <a:rPr lang="cs-CZ" sz="24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profilových 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předmětů</a:t>
            </a:r>
            <a:r>
              <a:rPr lang="cs-CZ" sz="24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Požadavky, kterým </a:t>
            </a:r>
            <a:r>
              <a:rPr lang="cs-CZ" sz="24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musí garanti 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vyhovět, jsou jasně a detailně specifikovány Nařízením vlády č. 274 / 2016 Sb. </a:t>
            </a:r>
          </a:p>
        </p:txBody>
      </p:sp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5112568"/>
          </a:xfrm>
        </p:spPr>
        <p:txBody>
          <a:bodyPr anchor="t">
            <a:normAutofit fontScale="92500"/>
          </a:bodyPr>
          <a:lstStyle/>
          <a:p>
            <a:r>
              <a:rPr lang="cs-CZ" sz="2800" b="1" u="sng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Co chybělo v podkladech</a:t>
            </a:r>
            <a:r>
              <a:rPr lang="cs-CZ" sz="2800" b="1" u="sng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  <a:p>
            <a:endParaRPr lang="cs-CZ" sz="1200" b="1" u="sng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q"/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 Dosavadní 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studijní plány se 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současnými  garanty / vyučujícími</a:t>
            </a:r>
            <a:endParaRPr lang="cs-CZ" sz="2000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Nelze 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posoudit, jak byla doposud realizovaná výuka z hlediska pokrytí témat oblasti </a:t>
            </a: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Nelze 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posoudit, jak kvalitně byla zabezpečována výuka   </a:t>
            </a:r>
          </a:p>
          <a:p>
            <a:pPr>
              <a:lnSpc>
                <a:spcPct val="150000"/>
              </a:lnSpc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(K obojímu se subkomise vyjadřuje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endParaRPr lang="cs-CZ" sz="2000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q"/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Vhodné formuláře životopisů navrhovaných garantů</a:t>
            </a:r>
            <a:endParaRPr lang="cs-CZ" sz="2000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Ty současné neposkytují 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potřebné informace, k nimž se subkomise 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vyjadřuje, protože chybí precizně zformulované požadavky:</a:t>
            </a:r>
            <a:endParaRPr lang="cs-CZ" sz="2000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lnSpc>
                <a:spcPct val="160000"/>
              </a:lnSpc>
            </a:pPr>
            <a:endParaRPr lang="cs-CZ" sz="2400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1412776"/>
            <a:ext cx="7776864" cy="4824536"/>
          </a:xfrm>
        </p:spPr>
        <p:txBody>
          <a:bodyPr anchor="t">
            <a:normAutofit lnSpcReduction="10000"/>
          </a:bodyPr>
          <a:lstStyle/>
          <a:p>
            <a:pPr algn="l">
              <a:lnSpc>
                <a:spcPct val="150000"/>
              </a:lnSpc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 Musí být uvedena publikační činnost včetně názvů publikovaných článků ( nepostačí pouze citace ).</a:t>
            </a:r>
          </a:p>
          <a:p>
            <a:pPr algn="l">
              <a:lnSpc>
                <a:spcPct val="150000"/>
              </a:lnSpc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 Chybí celkový počet publikací, celkový počet citací a h-index.</a:t>
            </a:r>
          </a:p>
          <a:p>
            <a:pPr algn="l">
              <a:lnSpc>
                <a:spcPct val="150000"/>
              </a:lnSpc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 Chybí přehled grantů ( GAČR, TAČR … ) a významných projektů, které získali jako </a:t>
            </a:r>
            <a:r>
              <a:rPr lang="cs-CZ" sz="20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hlavní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řešitelé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včetně informace, na kterou instituci je grant vázán.</a:t>
            </a:r>
            <a:endParaRPr lang="cs-CZ" sz="2000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lnSpc>
                <a:spcPct val="160000"/>
              </a:lnSpc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 Vzhledem k tomu, že akreditace se uděluje na dobu 10 let u starších garantů musí být přímo uvedeno, s kým se počítá pro další období. Nepostačí celkový seznam profesorů a docentů, ze kterého není patrná vazba na jednotlivé studijní programy. </a:t>
            </a:r>
            <a:endParaRPr lang="cs-CZ" sz="2000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2385" y="4221088"/>
            <a:ext cx="8294071" cy="149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1844824"/>
            <a:ext cx="7992888" cy="1584176"/>
          </a:xfrm>
        </p:spPr>
        <p:txBody>
          <a:bodyPr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 ilustraci jsou uvedeny požadavky, jak jsou příliš volně a nepřesně zformulovány v současně platné osnově životopisů.</a:t>
            </a:r>
          </a:p>
          <a:p>
            <a:pPr algn="l">
              <a:lnSpc>
                <a:spcPct val="150000"/>
              </a:lnSpc>
            </a:pPr>
            <a:endParaRPr lang="cs-CZ" sz="2000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39552" y="3645024"/>
            <a:ext cx="4608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latin typeface="Arial" pitchFamily="34" charset="0"/>
                <a:cs typeface="Arial" pitchFamily="34" charset="0"/>
              </a:rPr>
              <a:t>Příklad</a:t>
            </a:r>
            <a:r>
              <a:rPr lang="cs-CZ" sz="2000" i="1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424936" cy="5112568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Závěr: </a:t>
            </a:r>
          </a:p>
          <a:p>
            <a:pPr algn="just">
              <a:lnSpc>
                <a:spcPct val="150000"/>
              </a:lnSpc>
            </a:pPr>
            <a:r>
              <a:rPr lang="cs-CZ" sz="18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Jde o komplikaci pro hodnotitele i pro žadatele. Hodnotitel v tomto případě musí následně začít jednat s hodnoceným pracovištěm o doplnění a upřesnění podkladů, čímž se hodnocení stává zbytečně časově náročným. Tento fakt také odrazuje hodnotitele od přijetí dalších hodnocení. </a:t>
            </a:r>
          </a:p>
          <a:p>
            <a:pPr algn="just">
              <a:lnSpc>
                <a:spcPct val="150000"/>
              </a:lnSpc>
            </a:pPr>
            <a:r>
              <a:rPr lang="cs-CZ" sz="18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Dané </a:t>
            </a:r>
            <a:r>
              <a:rPr lang="cs-CZ" sz="18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podklady vedou k tomu, že převládá formální a administrativně byrokratické řešení nad věcným, daty podloženým kritickým přístupem, pokud hodnotitel sám není iniciativní a nedopátrá se podkladů.   </a:t>
            </a:r>
          </a:p>
          <a:p>
            <a:pPr algn="just">
              <a:lnSpc>
                <a:spcPct val="150000"/>
              </a:lnSpc>
            </a:pPr>
            <a:r>
              <a:rPr lang="cs-CZ" sz="18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Dopis </a:t>
            </a:r>
            <a:r>
              <a:rPr lang="cs-CZ" sz="18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předsedy NAÚ z 8.3.2018, kterým oslovuje potenciální hodnotitele, nevystihuje skutečné problémy a spíše vybízí k čistě formálním administrativním postupům. To vyvolává u hodnotitelů pocit poměrně zbytečného úsilí. </a:t>
            </a:r>
            <a:endParaRPr lang="cs-CZ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414</Words>
  <Application>Microsoft Office PowerPoint</Application>
  <PresentationFormat>Předvádění na obrazovce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Kvalita podkladových materiálů pro hodnocení žádostí o institucionální akreditace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Company>MFF UK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Pavel Hoschl</dc:creator>
  <cp:lastModifiedBy>Pavel Hoschl</cp:lastModifiedBy>
  <cp:revision>54</cp:revision>
  <dcterms:created xsi:type="dcterms:W3CDTF">2018-04-05T11:37:27Z</dcterms:created>
  <dcterms:modified xsi:type="dcterms:W3CDTF">2018-04-09T14:21:34Z</dcterms:modified>
</cp:coreProperties>
</file>