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61" r:id="rId9"/>
    <p:sldId id="266" r:id="rId10"/>
    <p:sldId id="263" r:id="rId11"/>
    <p:sldId id="259" r:id="rId12"/>
    <p:sldId id="260" r:id="rId13"/>
    <p:sldId id="262" r:id="rId14"/>
    <p:sldId id="264" r:id="rId15"/>
    <p:sldId id="265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364" autoAdjust="0"/>
  </p:normalViewPr>
  <p:slideViewPr>
    <p:cSldViewPr snapToGrid="0">
      <p:cViewPr varScale="1">
        <p:scale>
          <a:sx n="100" d="100"/>
          <a:sy n="100" d="100"/>
        </p:scale>
        <p:origin x="21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BF375-9FD0-40CD-822E-9260FA816A2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40F63-EE16-41EB-9751-4D798F6693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47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40F63-EE16-41EB-9751-4D798F6693E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2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7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6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2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74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27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9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25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76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430" y="4914900"/>
            <a:ext cx="5281715" cy="178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39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noProof="0" dirty="0"/>
              <a:t>3.1.2 </a:t>
            </a:r>
            <a:r>
              <a:rPr lang="cs-CZ" b="1" dirty="0"/>
              <a:t>Omezovat vnější diferenciaci v základním vzdělávání a efektivně začleňovat žáky do hlavního vzdělávacího proudu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2092271"/>
            <a:ext cx="10909515" cy="465861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vnější diferenciace je rizikovým faktorem pro rovnost, která by měla představovat základní princip na nižších vzdělávacích stupních         vhodně stanovený cíl i celá priorita  </a:t>
            </a:r>
          </a:p>
          <a:p>
            <a:r>
              <a:rPr lang="cs-CZ" dirty="0"/>
              <a:t>13 opatření – většina s jasnou vazbou na cíl</a:t>
            </a:r>
          </a:p>
          <a:p>
            <a:r>
              <a:rPr lang="cs-CZ" dirty="0"/>
              <a:t>nedostatečná vazba opatření na realizační dokumenty a indikátory </a:t>
            </a:r>
          </a:p>
          <a:p>
            <a:r>
              <a:rPr lang="cs-CZ" dirty="0"/>
              <a:t>závislost realizace na projektech ESIF 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b="1" noProof="0" dirty="0"/>
              <a:t>Klíčové oblasti: </a:t>
            </a:r>
          </a:p>
          <a:p>
            <a:r>
              <a:rPr lang="cs-CZ" dirty="0"/>
              <a:t>společné vzdělávání – téměř splněno; proces problematický</a:t>
            </a:r>
          </a:p>
          <a:p>
            <a:r>
              <a:rPr lang="cs-CZ" dirty="0"/>
              <a:t>jednotné přijímací zkoušky – sporný dopad na rovnost </a:t>
            </a:r>
          </a:p>
          <a:p>
            <a:r>
              <a:rPr lang="cs-CZ" dirty="0"/>
              <a:t>snížení odkladů školní docházky – nesplněno</a:t>
            </a:r>
          </a:p>
          <a:p>
            <a:r>
              <a:rPr lang="cs-CZ" dirty="0"/>
              <a:t>komplexní revize mechanismů vnější diferenciace – nesplněno</a:t>
            </a:r>
            <a:endParaRPr lang="cs-CZ" noProof="0" dirty="0"/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xmlns="" id="{00C0FFCE-2430-42B6-AAA0-934C738E847E}"/>
              </a:ext>
            </a:extLst>
          </p:cNvPr>
          <p:cNvCxnSpPr/>
          <p:nvPr/>
        </p:nvCxnSpPr>
        <p:spPr>
          <a:xfrm>
            <a:off x="9500462" y="2588217"/>
            <a:ext cx="46494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1" y="6581001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66238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/>
              <a:t>3.1.3 Posilovat společné prvky v oborech středního vzdělání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Současná struktura středního vzdělávání ustrnula v minulosti, kdy většina absolventů mířila bezprostředně na trh práce → Posilování všeobecného základu využitelného v dalším vzdělávání je důležitým cílem.</a:t>
            </a:r>
          </a:p>
          <a:p>
            <a:r>
              <a:rPr lang="cs-CZ" noProof="0" dirty="0"/>
              <a:t>Počet středoškolských oborů zůstal na stejné úrovni. </a:t>
            </a:r>
          </a:p>
          <a:p>
            <a:r>
              <a:rPr lang="cs-CZ" noProof="0" dirty="0"/>
              <a:t>Jediným skutečně realizovaným opatřením v této oblasti je zavedení povinné maturitní zkoušky z matematiky.</a:t>
            </a:r>
          </a:p>
          <a:p>
            <a:r>
              <a:rPr lang="cs-CZ" noProof="0" dirty="0"/>
              <a:t>Z hlediska snížení vzdělanostních nerovností je PMZ z matematiky problematická.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AV</a:t>
            </a:r>
          </a:p>
        </p:txBody>
      </p:sp>
    </p:spTree>
    <p:extLst>
      <p:ext uri="{BB962C8B-B14F-4D97-AF65-F5344CB8AC3E}">
        <p14:creationId xmlns:p14="http://schemas.microsoft.com/office/powerpoint/2010/main" val="4086862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3.1.5 Vytvářet podmínky pro snazší přechod absolventů na trh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noProof="0" dirty="0" err="1"/>
              <a:t>ůležitý</a:t>
            </a:r>
            <a:r>
              <a:rPr lang="cs-CZ" noProof="0" dirty="0"/>
              <a:t> a zcela relevantní cíl vzdělávací politiky</a:t>
            </a:r>
          </a:p>
          <a:p>
            <a:r>
              <a:rPr lang="cs-CZ" dirty="0"/>
              <a:t>m</a:t>
            </a:r>
            <a:r>
              <a:rPr lang="cs-CZ" noProof="0" dirty="0" err="1"/>
              <a:t>ělo</a:t>
            </a:r>
            <a:r>
              <a:rPr lang="cs-CZ" noProof="0" dirty="0"/>
              <a:t> by jít spíše o systémovou než projektovou otázku</a:t>
            </a:r>
          </a:p>
          <a:p>
            <a:r>
              <a:rPr lang="cs-CZ" noProof="0" dirty="0"/>
              <a:t>Strategie 2020 je poněkud nejasná ve vnímání proporcí všeobecného a odborného vzdělávání → potřeba vyjasnit </a:t>
            </a:r>
          </a:p>
          <a:p>
            <a:r>
              <a:rPr lang="cs-CZ" noProof="0" dirty="0"/>
              <a:t>Národní soustava kvalifikací vnímána kontroverzně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AV</a:t>
            </a:r>
          </a:p>
        </p:txBody>
      </p:sp>
    </p:spTree>
    <p:extLst>
      <p:ext uri="{BB962C8B-B14F-4D97-AF65-F5344CB8AC3E}">
        <p14:creationId xmlns:p14="http://schemas.microsoft.com/office/powerpoint/2010/main" val="1833955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3.1.6  Podporovat dostupnost a kvalitu dalšího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0" dirty="0"/>
              <a:t>Strategie 2020 důležitost dalšího vzdělávání vyjadřuje, ale nespecifikuje</a:t>
            </a:r>
          </a:p>
          <a:p>
            <a:r>
              <a:rPr lang="cs-CZ" dirty="0"/>
              <a:t>v</a:t>
            </a:r>
            <a:r>
              <a:rPr lang="cs-CZ" noProof="0" dirty="0" err="1"/>
              <a:t>elký</a:t>
            </a:r>
            <a:r>
              <a:rPr lang="cs-CZ" noProof="0" dirty="0"/>
              <a:t> nedostatek dat a informací</a:t>
            </a:r>
          </a:p>
          <a:p>
            <a:r>
              <a:rPr lang="cs-CZ" dirty="0"/>
              <a:t>v</a:t>
            </a:r>
            <a:r>
              <a:rPr lang="cs-CZ" noProof="0" dirty="0" err="1"/>
              <a:t>elkým</a:t>
            </a:r>
            <a:r>
              <a:rPr lang="cs-CZ" noProof="0" dirty="0"/>
              <a:t> problémem je dělba kompetencí mezi resorty (zejména MŠMT a MPSV) a nedostatečná koordinace v této oblasti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AV</a:t>
            </a:r>
          </a:p>
        </p:txBody>
      </p:sp>
    </p:spTree>
    <p:extLst>
      <p:ext uri="{BB962C8B-B14F-4D97-AF65-F5344CB8AC3E}">
        <p14:creationId xmlns:p14="http://schemas.microsoft.com/office/powerpoint/2010/main" val="92599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3.1.7  Individualizovat nabídku poradenských služeb 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3"/>
            <a:ext cx="11141990" cy="5210607"/>
          </a:xfrm>
        </p:spPr>
        <p:txBody>
          <a:bodyPr>
            <a:normAutofit/>
          </a:bodyPr>
          <a:lstStyle/>
          <a:p>
            <a:r>
              <a:rPr lang="cs-CZ" dirty="0"/>
              <a:t>identifikace vzdělávacích potřeb, řešení potíží a kariérové poradenství,     podmínka snižování nerovností i podpora učitelů a kvalitní výuky</a:t>
            </a:r>
          </a:p>
          <a:p>
            <a:r>
              <a:rPr lang="cs-CZ" dirty="0"/>
              <a:t>10 opatření soustředěných kolem 2 os: </a:t>
            </a:r>
          </a:p>
          <a:p>
            <a:pPr lvl="1"/>
            <a:r>
              <a:rPr lang="cs-CZ" dirty="0"/>
              <a:t>kapacity školských i školních poradenských pracovišť </a:t>
            </a:r>
          </a:p>
          <a:p>
            <a:pPr lvl="2"/>
            <a:r>
              <a:rPr lang="cs-CZ" dirty="0"/>
              <a:t>počty posilovány – ale neřešeno regionální pokrytí </a:t>
            </a:r>
          </a:p>
          <a:p>
            <a:pPr lvl="1"/>
            <a:r>
              <a:rPr lang="cs-CZ" dirty="0"/>
              <a:t>zvyšování kvality poradenských služeb</a:t>
            </a:r>
          </a:p>
          <a:p>
            <a:pPr lvl="2"/>
            <a:r>
              <a:rPr lang="cs-CZ" dirty="0"/>
              <a:t>diagnostické nástroje a školení – ale nezajištěny finance pro školy</a:t>
            </a:r>
          </a:p>
          <a:p>
            <a:pPr lvl="2"/>
            <a:r>
              <a:rPr lang="cs-CZ" dirty="0"/>
              <a:t>metodické vedení NÚV, revizní pracoviště</a:t>
            </a:r>
          </a:p>
          <a:p>
            <a:pPr lvl="2"/>
            <a:r>
              <a:rPr lang="cs-CZ" dirty="0"/>
              <a:t>revize financování společného vzdělávání  </a:t>
            </a:r>
          </a:p>
          <a:p>
            <a:r>
              <a:rPr lang="cs-CZ" dirty="0"/>
              <a:t>vágní formulace typu „vytváření podmínek“ + chybějící indikátory</a:t>
            </a:r>
          </a:p>
          <a:p>
            <a:r>
              <a:rPr lang="cs-CZ" dirty="0"/>
              <a:t>realizace závislá na projektech ESIF</a:t>
            </a:r>
          </a:p>
          <a:p>
            <a:r>
              <a:rPr lang="cs-CZ" dirty="0"/>
              <a:t>vyhodnocení efektivity opatření možné až v delším časovém odstupu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AV</a:t>
            </a:r>
          </a:p>
        </p:txBody>
      </p:sp>
    </p:spTree>
    <p:extLst>
      <p:ext uri="{BB962C8B-B14F-4D97-AF65-F5344CB8AC3E}">
        <p14:creationId xmlns:p14="http://schemas.microsoft.com/office/powerpoint/2010/main" val="1401195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EA1CE7B-8863-43B8-8480-437F5EADE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3.1.4 </a:t>
            </a:r>
            <a:r>
              <a:rPr lang="en-GB" b="1" dirty="0" err="1"/>
              <a:t>Udržet</a:t>
            </a:r>
            <a:r>
              <a:rPr lang="en-GB" b="1" dirty="0"/>
              <a:t> </a:t>
            </a:r>
            <a:r>
              <a:rPr lang="en-GB" b="1" dirty="0" err="1"/>
              <a:t>otevřený</a:t>
            </a:r>
            <a:r>
              <a:rPr lang="en-GB" b="1" dirty="0"/>
              <a:t> </a:t>
            </a:r>
            <a:r>
              <a:rPr lang="en-GB" b="1" dirty="0" err="1"/>
              <a:t>přístup</a:t>
            </a:r>
            <a:r>
              <a:rPr lang="en-GB" b="1" dirty="0"/>
              <a:t> k </a:t>
            </a:r>
            <a:r>
              <a:rPr lang="en-GB" b="1" dirty="0" err="1"/>
              <a:t>rozmanité</a:t>
            </a:r>
            <a:r>
              <a:rPr lang="en-GB" b="1" dirty="0"/>
              <a:t> </a:t>
            </a:r>
            <a:r>
              <a:rPr lang="en-GB" b="1" dirty="0" err="1"/>
              <a:t>nabídce</a:t>
            </a:r>
            <a:r>
              <a:rPr lang="en-GB" b="1" dirty="0"/>
              <a:t> </a:t>
            </a:r>
            <a:r>
              <a:rPr lang="en-GB" b="1" dirty="0" err="1"/>
              <a:t>terciárního</a:t>
            </a:r>
            <a:r>
              <a:rPr lang="en-GB" b="1" dirty="0"/>
              <a:t> </a:t>
            </a:r>
            <a:r>
              <a:rPr lang="en-GB" b="1" dirty="0" err="1"/>
              <a:t>vzdělání</a:t>
            </a:r>
            <a:endParaRPr lang="en-GB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A125E763-B94A-4C98-8F84-BBBE16513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otevřený přístup k terciárnímu vzdělávání – kvantitativně „udržen“, ale nutno kvalitativně prohloubit</a:t>
            </a:r>
          </a:p>
          <a:p>
            <a:r>
              <a:rPr lang="cs-CZ" dirty="0"/>
              <a:t>sektor VOŠ – ve Strategii jen omezeně, neřešené postavení a provázání s SŠ a VŠ - nutno řešit systematicky</a:t>
            </a:r>
          </a:p>
          <a:p>
            <a:r>
              <a:rPr lang="cs-CZ" dirty="0"/>
              <a:t>dosud omezená pozornost netradičním a znevýhodněným studujícím – revize systému sociálních stipendií</a:t>
            </a:r>
          </a:p>
          <a:p>
            <a:r>
              <a:rPr lang="cs-CZ" dirty="0"/>
              <a:t>změny ve financování zatím omezené a nedávné (přechod na fix) a dopady není možné zhodnotit</a:t>
            </a:r>
          </a:p>
          <a:p>
            <a:r>
              <a:rPr lang="cs-CZ" dirty="0"/>
              <a:t>změny v akreditacích – překotný přechod na nový systém, </a:t>
            </a:r>
            <a:r>
              <a:rPr lang="cs-CZ"/>
              <a:t>nevyzkoušeno </a:t>
            </a:r>
            <a:br>
              <a:rPr lang="cs-CZ"/>
            </a:br>
            <a:r>
              <a:rPr lang="cs-CZ"/>
              <a:t>a v </a:t>
            </a:r>
            <a:r>
              <a:rPr lang="cs-CZ" dirty="0"/>
              <a:t>řadě prvků nepřipraveno (kombinace starých postupů a nových pravidel)   </a:t>
            </a:r>
          </a:p>
          <a:p>
            <a:endParaRPr lang="cs-CZ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KS</a:t>
            </a:r>
          </a:p>
        </p:txBody>
      </p:sp>
    </p:spTree>
    <p:extLst>
      <p:ext uri="{BB962C8B-B14F-4D97-AF65-F5344CB8AC3E}">
        <p14:creationId xmlns:p14="http://schemas.microsoft.com/office/powerpoint/2010/main" val="280286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51083"/>
          </a:xfrm>
        </p:spPr>
        <p:txBody>
          <a:bodyPr>
            <a:normAutofit/>
          </a:bodyPr>
          <a:lstStyle/>
          <a:p>
            <a:pPr algn="just"/>
            <a:r>
              <a:rPr lang="cs-CZ" sz="3600" noProof="0" dirty="0"/>
              <a:t>Součástí implementace Strategie 2020 byl závazek provedení externího vyhodnocení jejího naplňování </a:t>
            </a:r>
            <a:br>
              <a:rPr lang="cs-CZ" sz="3600" noProof="0" dirty="0"/>
            </a:br>
            <a:r>
              <a:rPr lang="cs-CZ" sz="3600" noProof="0" dirty="0"/>
              <a:t>s </a:t>
            </a:r>
            <a:r>
              <a:rPr lang="cs-CZ" sz="3600" noProof="0" dirty="0">
                <a:solidFill>
                  <a:srgbClr val="FF0000"/>
                </a:solidFill>
              </a:rPr>
              <a:t>cílem nezávislého a objektivního posouzení vývoje       vzdělávací politiky vzhledem k prioritám a cílům.</a:t>
            </a:r>
          </a:p>
          <a:p>
            <a:pPr algn="just"/>
            <a:endParaRPr lang="cs-CZ" sz="3600" noProof="0" dirty="0">
              <a:solidFill>
                <a:srgbClr val="FF0000"/>
              </a:solidFill>
            </a:endParaRPr>
          </a:p>
          <a:p>
            <a:pPr algn="just"/>
            <a:r>
              <a:rPr lang="cs-CZ" sz="3600" noProof="0" dirty="0"/>
              <a:t>V únoru 2017 byla z podnětu MŠMT ustavena skupina,  k 10. 12. odevzdala svoji hodnotící zprávu a její stručné shrnutí.</a:t>
            </a:r>
          </a:p>
        </p:txBody>
      </p:sp>
    </p:spTree>
    <p:extLst>
      <p:ext uri="{BB962C8B-B14F-4D97-AF65-F5344CB8AC3E}">
        <p14:creationId xmlns:p14="http://schemas.microsoft.com/office/powerpoint/2010/main" val="219706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01060"/>
            <a:ext cx="10515600" cy="1325563"/>
          </a:xfrm>
        </p:spPr>
        <p:txBody>
          <a:bodyPr/>
          <a:lstStyle/>
          <a:p>
            <a:r>
              <a:rPr lang="cs-CZ" b="1" noProof="0" dirty="0">
                <a:solidFill>
                  <a:schemeClr val="accent5">
                    <a:lumMod val="75000"/>
                  </a:schemeClr>
                </a:solidFill>
              </a:rPr>
              <a:t>Složení skupiny</a:t>
            </a:r>
            <a:r>
              <a:rPr lang="cs-CZ" noProof="0" dirty="0"/>
              <a:t/>
            </a:r>
            <a:br>
              <a:rPr lang="cs-CZ" noProof="0" dirty="0"/>
            </a:b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noProof="0" dirty="0"/>
              <a:t>doc. PaedDr. Ondrej </a:t>
            </a:r>
            <a:r>
              <a:rPr lang="cs-CZ" noProof="0" dirty="0" err="1"/>
              <a:t>Kaščák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doc. PhDr. Tomáš Janík, Ph.D., </a:t>
            </a:r>
            <a:r>
              <a:rPr lang="cs-CZ" noProof="0" dirty="0" err="1"/>
              <a:t>M.Ed</a:t>
            </a:r>
            <a:r>
              <a:rPr lang="cs-CZ" noProof="0" dirty="0"/>
              <a:t>.,</a:t>
            </a:r>
          </a:p>
          <a:p>
            <a:r>
              <a:rPr lang="cs-CZ" noProof="0" dirty="0"/>
              <a:t>PhDr. David </a:t>
            </a:r>
            <a:r>
              <a:rPr lang="cs-CZ" noProof="0" dirty="0" err="1"/>
              <a:t>Greger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doc. PhDr. Tomáš </a:t>
            </a:r>
            <a:r>
              <a:rPr lang="cs-CZ" noProof="0" dirty="0" err="1"/>
              <a:t>Katrňák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Mgr. Karel Šima, Ph.D.,</a:t>
            </a:r>
          </a:p>
          <a:p>
            <a:r>
              <a:rPr lang="cs-CZ" noProof="0" dirty="0"/>
              <a:t>prof. PhDr. Arnošt Veselý, Ph.D.,</a:t>
            </a:r>
          </a:p>
          <a:p>
            <a:r>
              <a:rPr lang="cs-CZ" noProof="0" dirty="0"/>
              <a:t>doc. PhDr. Irena </a:t>
            </a:r>
            <a:r>
              <a:rPr lang="cs-CZ" noProof="0" dirty="0" err="1"/>
              <a:t>Smetáčková</a:t>
            </a:r>
            <a:r>
              <a:rPr lang="cs-CZ" noProof="0" dirty="0"/>
              <a:t>, Ph.D.,</a:t>
            </a:r>
          </a:p>
          <a:p>
            <a:r>
              <a:rPr lang="cs-CZ" noProof="0" dirty="0" err="1"/>
              <a:t>prom.ped</a:t>
            </a:r>
            <a:r>
              <a:rPr lang="cs-CZ" noProof="0" dirty="0"/>
              <a:t>. Jana Hrubá,</a:t>
            </a:r>
          </a:p>
          <a:p>
            <a:r>
              <a:rPr lang="cs-CZ" noProof="0" dirty="0"/>
              <a:t>doc. Ing. Daniel </a:t>
            </a:r>
            <a:r>
              <a:rPr lang="cs-CZ" noProof="0" dirty="0" err="1"/>
              <a:t>Münich</a:t>
            </a:r>
            <a:r>
              <a:rPr lang="cs-CZ" noProof="0" dirty="0"/>
              <a:t>, Ph.D.,</a:t>
            </a:r>
          </a:p>
          <a:p>
            <a:r>
              <a:rPr lang="cs-CZ" noProof="0" dirty="0"/>
              <a:t>Mgr. Jana Matoušová,</a:t>
            </a:r>
          </a:p>
          <a:p>
            <a:r>
              <a:rPr lang="cs-CZ" noProof="0" dirty="0"/>
              <a:t>JUDr. Ing. Josef Staša, CSc. a</a:t>
            </a:r>
          </a:p>
          <a:p>
            <a:r>
              <a:rPr lang="cs-CZ" noProof="0" dirty="0"/>
              <a:t>prof. PaedDr. Iva Stuchlíková, CSc. – předsedkyně skupiny.</a:t>
            </a:r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481904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4915"/>
            <a:ext cx="10485474" cy="4952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Hodnotící zpráva </a:t>
            </a:r>
          </a:p>
          <a:p>
            <a:r>
              <a:rPr lang="cs-CZ" dirty="0"/>
              <a:t>I. </a:t>
            </a:r>
            <a:r>
              <a:rPr lang="cs-CZ" b="1" dirty="0"/>
              <a:t>analýza celkového rámce Strategie 2020, </a:t>
            </a:r>
            <a:r>
              <a:rPr lang="cs-CZ" dirty="0"/>
              <a:t>způsobu vyvození obecného cíle a výběru a zdůvodnění zvolených priorit </a:t>
            </a:r>
          </a:p>
          <a:p>
            <a:r>
              <a:rPr lang="cs-CZ" dirty="0"/>
              <a:t>II. </a:t>
            </a:r>
            <a:r>
              <a:rPr lang="cs-CZ" b="1" dirty="0"/>
              <a:t>analýza obsahu a implementace Strategie 2020</a:t>
            </a:r>
          </a:p>
          <a:p>
            <a:pPr lvl="1" fontAlgn="base"/>
            <a:r>
              <a:rPr lang="cs-CZ" sz="2800" b="1" dirty="0"/>
              <a:t>vhodnost zvolených dílčích cílů a opatření</a:t>
            </a:r>
            <a:r>
              <a:rPr lang="cs-CZ" sz="2800" dirty="0"/>
              <a:t>  </a:t>
            </a:r>
          </a:p>
          <a:p>
            <a:pPr lvl="1" fontAlgn="base"/>
            <a:r>
              <a:rPr lang="cs-CZ" sz="2800" b="1" dirty="0"/>
              <a:t>posouzení realizovaných opatření</a:t>
            </a:r>
            <a:r>
              <a:rPr lang="cs-CZ" sz="2800" dirty="0"/>
              <a:t> a jejich dopadů v praxi (jsou-li již zjistitelné) na uskutečňování priorit</a:t>
            </a:r>
          </a:p>
          <a:p>
            <a:pPr lvl="1" fontAlgn="base"/>
            <a:r>
              <a:rPr lang="cs-CZ" sz="2800" b="1" dirty="0"/>
              <a:t>doporučení dalšího postupu a strategických kroků </a:t>
            </a:r>
            <a:r>
              <a:rPr lang="cs-CZ" sz="2800" dirty="0"/>
              <a:t>zaměřených především do konce účinnosti Strategie 2020 </a:t>
            </a:r>
          </a:p>
          <a:p>
            <a:pPr marL="228600" lvl="1">
              <a:spcBef>
                <a:spcPts val="1000"/>
              </a:spcBef>
            </a:pPr>
            <a:endParaRPr lang="cs-CZ" sz="2800" b="1" dirty="0"/>
          </a:p>
          <a:p>
            <a:pPr marL="228600" lvl="1">
              <a:spcBef>
                <a:spcPts val="1000"/>
              </a:spcBef>
            </a:pPr>
            <a:r>
              <a:rPr lang="cs-CZ" sz="2800" dirty="0"/>
              <a:t>III. </a:t>
            </a:r>
            <a:r>
              <a:rPr lang="cs-CZ" sz="2800" b="1" dirty="0"/>
              <a:t>strategické linie vyplývající z provedené analýzy</a:t>
            </a:r>
            <a:endParaRPr lang="cs-CZ" sz="2800" dirty="0"/>
          </a:p>
          <a:p>
            <a:endParaRPr lang="cs-CZ" dirty="0"/>
          </a:p>
          <a:p>
            <a:pPr marL="457200" lvl="1" indent="0" fontAlgn="base">
              <a:buNone/>
            </a:pP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41006" y="386391"/>
            <a:ext cx="10709988" cy="838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3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3498"/>
            <a:ext cx="10515600" cy="56246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3 průřezové priority:</a:t>
            </a:r>
          </a:p>
          <a:p>
            <a:pPr lvl="1"/>
            <a:r>
              <a:rPr lang="cs-CZ" b="1" dirty="0"/>
              <a:t>snižovat nerovnosti ve vzdělávání;</a:t>
            </a:r>
          </a:p>
          <a:p>
            <a:pPr lvl="1"/>
            <a:r>
              <a:rPr lang="cs-CZ" b="1" dirty="0"/>
              <a:t>podporovat kvalitní výuku a učitele jako její klíčový předpoklad;</a:t>
            </a:r>
          </a:p>
          <a:p>
            <a:pPr lvl="1"/>
            <a:r>
              <a:rPr lang="cs-CZ" b="1" dirty="0"/>
              <a:t>odpovědně a efektivně řídit vzdělávací systém.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zvoleny vhodně; rozpracování do dílčích cílů ale nebylo vždy podloženo zhodnocením možných dopadů opatření</a:t>
            </a:r>
          </a:p>
          <a:p>
            <a:endParaRPr lang="cs-CZ" dirty="0"/>
          </a:p>
          <a:p>
            <a:r>
              <a:rPr lang="cs-CZ" dirty="0"/>
              <a:t>o dopadech opatření je k dispozici málo dat, a často ve struktuře, která neumožňuje změny vyhodnotit </a:t>
            </a:r>
          </a:p>
          <a:p>
            <a:endParaRPr lang="cs-CZ" dirty="0"/>
          </a:p>
          <a:p>
            <a:r>
              <a:rPr lang="cs-CZ" dirty="0"/>
              <a:t>návaznost strategických dokumentů  - výrazné zlepšení stavu před Strategií 2020, přesto některé problémy (zejména pozice Strategie digitálního vzdělávání měla být integrální částí Strategie 2020) </a:t>
            </a:r>
          </a:p>
          <a:p>
            <a:pPr marL="0" lv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21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2232"/>
            <a:ext cx="10515600" cy="51036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Strategie 2020 </a:t>
            </a:r>
          </a:p>
          <a:p>
            <a:r>
              <a:rPr lang="cs-CZ" sz="2600" dirty="0"/>
              <a:t>vznik shora dolů, jako rámec pro strategické řízení vzdělávacího systému (byť po rozsáhlé veřejné konzultaci) </a:t>
            </a:r>
          </a:p>
          <a:p>
            <a:endParaRPr lang="cs-CZ" sz="1200" dirty="0"/>
          </a:p>
          <a:p>
            <a:r>
              <a:rPr lang="cs-CZ" sz="2600" dirty="0"/>
              <a:t>upozorňuje na rizika provádění politiky shora a nedostatečné vyjednávání </a:t>
            </a:r>
            <a:br>
              <a:rPr lang="cs-CZ" sz="2600" dirty="0"/>
            </a:br>
            <a:r>
              <a:rPr lang="cs-CZ" sz="2600" dirty="0"/>
              <a:t>a prosazování politiky na úrovni individuálních aktérů </a:t>
            </a:r>
          </a:p>
          <a:p>
            <a:endParaRPr lang="cs-CZ" sz="1200" dirty="0"/>
          </a:p>
          <a:p>
            <a:r>
              <a:rPr lang="cs-CZ" sz="2600" dirty="0"/>
              <a:t>implementační část popisuje velmi důležité „meta–strategické“ linie,  bohužel ne vždy respektovány při rozpracovávání opatření</a:t>
            </a:r>
          </a:p>
          <a:p>
            <a:pPr marL="685800" lvl="2">
              <a:spcBef>
                <a:spcPts val="1000"/>
              </a:spcBef>
            </a:pPr>
            <a:r>
              <a:rPr lang="cs-CZ" sz="2200" dirty="0"/>
              <a:t>např. informovanější formulace cílů a efektivnější využívání nástrojů vzdělávací politiky </a:t>
            </a:r>
          </a:p>
          <a:p>
            <a:pPr marL="685800" lvl="2">
              <a:spcBef>
                <a:spcPts val="1000"/>
              </a:spcBef>
            </a:pPr>
            <a:r>
              <a:rPr lang="cs-CZ" sz="2200" dirty="0"/>
              <a:t>ověřování opatření v míře adekvátní svému dopadu</a:t>
            </a:r>
          </a:p>
          <a:p>
            <a:pPr marL="685800" lvl="2">
              <a:spcBef>
                <a:spcPts val="1000"/>
              </a:spcBef>
            </a:pPr>
            <a:r>
              <a:rPr lang="cs-CZ" sz="2200" dirty="0"/>
              <a:t>citlivé zvažování zda nové prvky mají být zaváděny plošně, povinně nebo postupně, na principu dobrovolnosti</a:t>
            </a:r>
          </a:p>
          <a:p>
            <a:pPr marL="685800" lvl="2">
              <a:spcBef>
                <a:spcPts val="1000"/>
              </a:spcBef>
            </a:pPr>
            <a:r>
              <a:rPr lang="cs-CZ" sz="2200" dirty="0"/>
              <a:t>podpora změn v chování aktérů vzdělávání systematickým a promyšleným předáváním informací, šířením znalostí, vzděláváním, osvětou, úsilím o sdílení společných hodnot</a:t>
            </a:r>
          </a:p>
          <a:p>
            <a:endParaRPr lang="cs-CZ" dirty="0"/>
          </a:p>
        </p:txBody>
      </p:sp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21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Hodnocen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í celkového rámce Strategie 2020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47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900113" y="5332287"/>
            <a:ext cx="110156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1">
                    <a:lumMod val="50000"/>
                  </a:schemeClr>
                </a:solidFill>
              </a:rPr>
              <a:t>Priorita 1: Snižovat nerovnosti ve vzdělávání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979318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812" y="365126"/>
            <a:ext cx="10709988" cy="838524"/>
          </a:xfrm>
        </p:spPr>
        <p:txBody>
          <a:bodyPr/>
          <a:lstStyle/>
          <a:p>
            <a:r>
              <a:rPr lang="cs-CZ" b="1" noProof="0" dirty="0">
                <a:solidFill>
                  <a:schemeClr val="accent1">
                    <a:lumMod val="50000"/>
                  </a:schemeClr>
                </a:solidFill>
              </a:rPr>
              <a:t>Priorita 3.1 Snižovat nerovnosti ve vzdělávání  </a:t>
            </a:r>
            <a:endParaRPr lang="cs-CZ" noProof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cs-CZ" sz="2400" dirty="0"/>
              <a:t>3.1.1 Zvýšit dostupnost a kvalitu předškolního vzdělávání a rané péče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3.1.2 Omezovat vnější diferenciaci v základním vzdělávání a efektivně začleňovat žáky do hlavního vzdělávacího proudu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3.1.3 Posilovat společné prvky v oborech středního vzdělání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3.1.4 Udržet otevřený přístup k rozmanité nabídce terciárního vzdělání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3.1.5 Vytvářet podmínky pro snazší přechod absolventů na trh práce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3.1.6 Podporovat dostupnost a kvalitu dalšího vzdělávání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3.1.7 Individualizovat nabídku poradenských služeb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369855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902" y="365126"/>
            <a:ext cx="11672596" cy="83852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3.1.1 </a:t>
            </a:r>
            <a:r>
              <a:rPr lang="cs-CZ" b="1" dirty="0"/>
              <a:t>Zvýšit dostupnost a kvalitu předškolního vzdělávání a rané péče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r>
              <a:rPr lang="cs-CZ" sz="2400" b="1" dirty="0"/>
              <a:t>Cílem zůstává </a:t>
            </a:r>
            <a:r>
              <a:rPr lang="cs-CZ" sz="2400" i="1" dirty="0"/>
              <a:t>zvýšení dostupnosti a kvality předškolního vzdělávání a rané péče</a:t>
            </a:r>
            <a:r>
              <a:rPr lang="cs-CZ" sz="2400" dirty="0"/>
              <a:t>. Dostupnost je třeba sledovat na lokální úrovni, ne pouze statisticky na úrovni regionu.</a:t>
            </a:r>
          </a:p>
          <a:p>
            <a:r>
              <a:rPr lang="cs-CZ" sz="2400" b="1" dirty="0"/>
              <a:t>V </a:t>
            </a:r>
            <a:r>
              <a:rPr lang="en-US" sz="2400" b="1" dirty="0" err="1"/>
              <a:t>nesouladu</a:t>
            </a:r>
            <a:r>
              <a:rPr lang="en-US" sz="2400" b="1" dirty="0"/>
              <a:t> </a:t>
            </a:r>
            <a:r>
              <a:rPr lang="cs-CZ" sz="2400" dirty="0"/>
              <a:t>se Strategií 2020 byly </a:t>
            </a:r>
            <a:r>
              <a:rPr lang="cs-CZ" sz="2400" b="1" dirty="0"/>
              <a:t>různými resorty</a:t>
            </a:r>
            <a:r>
              <a:rPr lang="cs-CZ" sz="2400" dirty="0"/>
              <a:t> rozvíjeny </a:t>
            </a:r>
            <a:r>
              <a:rPr lang="cs-CZ" sz="2400" b="1" dirty="0"/>
              <a:t>paralelní systémy </a:t>
            </a:r>
            <a:r>
              <a:rPr lang="cs-CZ" sz="2400" dirty="0"/>
              <a:t>(dětské skupiny apod.). Nebyla realizována opatření na rozvoj kapacit rané péče.</a:t>
            </a:r>
          </a:p>
          <a:p>
            <a:r>
              <a:rPr lang="cs-CZ" sz="2400" dirty="0"/>
              <a:t>Některá zásadní opatření (plošná povinnost předškolního roku v MŠ</a:t>
            </a:r>
            <a:r>
              <a:rPr lang="en-US" sz="2400" dirty="0"/>
              <a:t>; </a:t>
            </a:r>
            <a:r>
              <a:rPr lang="en-US" sz="2400" dirty="0" err="1"/>
              <a:t>zaji</a:t>
            </a:r>
            <a:r>
              <a:rPr lang="cs-CZ" sz="2400" dirty="0" err="1"/>
              <a:t>štění</a:t>
            </a:r>
            <a:r>
              <a:rPr lang="cs-CZ" sz="2400" dirty="0"/>
              <a:t> míst </a:t>
            </a:r>
            <a:br>
              <a:rPr lang="cs-CZ" sz="2400" dirty="0"/>
            </a:br>
            <a:r>
              <a:rPr lang="cs-CZ" sz="2400" dirty="0"/>
              <a:t>v MŠ pro dvouleté) </a:t>
            </a:r>
            <a:r>
              <a:rPr lang="cs-CZ" sz="2400" b="1" dirty="0"/>
              <a:t>nedoprovázelo kvalitní ex-ante vyhodnocení dopadů RIA </a:t>
            </a:r>
            <a:r>
              <a:rPr lang="cs-CZ" sz="2400" dirty="0"/>
              <a:t>(někdy bez vyhodnocení), pilotní ověřování, byly nedoceněny sekundární efekty. </a:t>
            </a:r>
          </a:p>
          <a:p>
            <a:r>
              <a:rPr lang="cs-CZ" sz="2400" dirty="0"/>
              <a:t>Přetrvává </a:t>
            </a:r>
            <a:r>
              <a:rPr lang="cs-CZ" sz="2400" b="1" dirty="0"/>
              <a:t>nesoulad mezi zodpovědností</a:t>
            </a:r>
            <a:r>
              <a:rPr lang="cs-CZ" sz="2400" dirty="0"/>
              <a:t> zřizovatelů předškolních zařízení, </a:t>
            </a:r>
            <a:r>
              <a:rPr lang="cs-CZ" sz="2400" b="1" dirty="0"/>
              <a:t>finančními možnostmi a prioritami</a:t>
            </a:r>
            <a:r>
              <a:rPr lang="cs-CZ" sz="2400" dirty="0"/>
              <a:t>, obzvláště v sociálně–ekonomicky slabších lokalitách. </a:t>
            </a:r>
          </a:p>
          <a:p>
            <a:r>
              <a:rPr lang="cs-CZ" sz="2400" dirty="0"/>
              <a:t>Přístup k péči o předškolní děti, která je v gesci více ministerstev, dosud nemá </a:t>
            </a:r>
            <a:r>
              <a:rPr lang="cs-CZ" sz="2400" b="1" dirty="0"/>
              <a:t>konsensuální společnou koncepci</a:t>
            </a:r>
            <a:r>
              <a:rPr lang="cs-CZ" sz="2400" dirty="0"/>
              <a:t>.</a:t>
            </a:r>
          </a:p>
          <a:p>
            <a:r>
              <a:rPr lang="cs-CZ" sz="2400" dirty="0"/>
              <a:t>Přetrvává </a:t>
            </a:r>
            <a:r>
              <a:rPr lang="cs-CZ" sz="2400" b="1" dirty="0"/>
              <a:t>nedokonalý systém sledování</a:t>
            </a:r>
            <a:r>
              <a:rPr lang="cs-CZ" sz="2400" dirty="0"/>
              <a:t> lokální dostupnosti míst v předškolních zařízeních a předvídání.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28466650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4601</TotalTime>
  <Words>870</Words>
  <Application>Microsoft Office PowerPoint</Application>
  <PresentationFormat>Širokoúhlá obrazovka</PresentationFormat>
  <Paragraphs>122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Složení skupiny </vt:lpstr>
      <vt:lpstr>Prezentace aplikace PowerPoint</vt:lpstr>
      <vt:lpstr>Hodnocení celkového rámce Strategie 2020</vt:lpstr>
      <vt:lpstr>Hodnocení celkového rámce Strategie 2020</vt:lpstr>
      <vt:lpstr>Prezentace aplikace PowerPoint</vt:lpstr>
      <vt:lpstr>Priorita 3.1 Snižovat nerovnosti ve vzdělávání  </vt:lpstr>
      <vt:lpstr>3.1.1 Zvýšit dostupnost a kvalitu předškolního vzdělávání a rané péče</vt:lpstr>
      <vt:lpstr>3.1.2 Omezovat vnější diferenciaci v základním vzdělávání a efektivně začleňovat žáky do hlavního vzdělávacího proudu</vt:lpstr>
      <vt:lpstr>3.1.3 Posilovat společné prvky v oborech středního vzdělání</vt:lpstr>
      <vt:lpstr>3.1.5 Vytvářet podmínky pro snazší přechod absolventů na trh práce</vt:lpstr>
      <vt:lpstr>3.1.6  Podporovat dostupnost a kvalitu dalšího vzdělávání </vt:lpstr>
      <vt:lpstr>3.1.7  Individualizovat nabídku poradenských služeb  </vt:lpstr>
      <vt:lpstr>3.1.4 Udržet otevřený přístup k rozmanité nabídce terciárního vzdělání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Stuchlikova</dc:creator>
  <cp:lastModifiedBy>Konrádová Kateřina</cp:lastModifiedBy>
  <cp:revision>40</cp:revision>
  <dcterms:created xsi:type="dcterms:W3CDTF">2018-03-28T16:07:31Z</dcterms:created>
  <dcterms:modified xsi:type="dcterms:W3CDTF">2018-04-13T07:36:20Z</dcterms:modified>
</cp:coreProperties>
</file>