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9" r:id="rId11"/>
    <p:sldId id="263" r:id="rId12"/>
    <p:sldId id="264" r:id="rId13"/>
    <p:sldId id="269" r:id="rId14"/>
    <p:sldId id="266" r:id="rId15"/>
    <p:sldId id="267" r:id="rId16"/>
    <p:sldId id="280" r:id="rId17"/>
    <p:sldId id="268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5" autoAdjust="0"/>
    <p:restoredTop sz="86364" autoAdjust="0"/>
  </p:normalViewPr>
  <p:slideViewPr>
    <p:cSldViewPr snapToGrid="0">
      <p:cViewPr varScale="1">
        <p:scale>
          <a:sx n="100" d="100"/>
          <a:sy n="100" d="100"/>
        </p:scale>
        <p:origin x="21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85634F-4D22-4ADC-AE95-6B989F1CEB15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E0DCC-31CD-4006-A750-8EF28CB13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212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AV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E0DCC-31CD-4006-A750-8EF28CB1302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148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AV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E0DCC-31CD-4006-A750-8EF28CB1302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856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DM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E0DCC-31CD-4006-A750-8EF28CB1302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466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DG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E0DCC-31CD-4006-A750-8EF28CB1302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614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JH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E0DCC-31CD-4006-A750-8EF28CB1302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5055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AV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E0DCC-31CD-4006-A750-8EF28CB1302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383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2783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4608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0900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553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725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9743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0272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860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5397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9957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256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8000"/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07FD4-6113-4F71-B9C0-D1F8456D67D4}" type="datetimeFigureOut">
              <a:rPr lang="cs-CZ" smtClean="0"/>
              <a:t>13.4.2018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E083-B03D-4370-A34A-82AD9A7529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0769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101728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3388" y="299586"/>
            <a:ext cx="3386137" cy="1144136"/>
          </a:xfrm>
          <a:prstGeom prst="rect">
            <a:avLst/>
          </a:prstGeom>
          <a:blipFill dpi="0" rotWithShape="1">
            <a:blip r:embed="rId4">
              <a:alphaModFix amt="17000"/>
            </a:blip>
            <a:srcRect/>
            <a:tile tx="0" ty="0" sx="100000" sy="100000" flip="none" algn="tl"/>
          </a:blipFill>
        </p:spPr>
      </p:pic>
      <p:sp>
        <p:nvSpPr>
          <p:cNvPr id="3" name="TextovéPole 2"/>
          <p:cNvSpPr txBox="1"/>
          <p:nvPr/>
        </p:nvSpPr>
        <p:spPr>
          <a:xfrm>
            <a:off x="447675" y="5378453"/>
            <a:ext cx="1174432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b="1" dirty="0">
                <a:solidFill>
                  <a:schemeClr val="accent1">
                    <a:lumMod val="50000"/>
                  </a:schemeClr>
                </a:solidFill>
              </a:rPr>
              <a:t>Priorita 2: </a:t>
            </a:r>
            <a:r>
              <a:rPr lang="cs-CZ" sz="4400" b="1" dirty="0">
                <a:solidFill>
                  <a:schemeClr val="accent5">
                    <a:lumMod val="75000"/>
                  </a:schemeClr>
                </a:solidFill>
              </a:rPr>
              <a:t>Podporovat kvalitní výuku a učitele                			jako její klíčový předpoklad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2539390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101728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3388" y="299586"/>
            <a:ext cx="3386137" cy="1144136"/>
          </a:xfrm>
          <a:prstGeom prst="rect">
            <a:avLst/>
          </a:prstGeom>
          <a:blipFill dpi="0" rotWithShape="1">
            <a:blip r:embed="rId4">
              <a:alphaModFix amt="17000"/>
            </a:blip>
            <a:srcRect/>
            <a:tile tx="0" ty="0" sx="100000" sy="100000" flip="none" algn="tl"/>
          </a:blipFill>
        </p:spPr>
      </p:pic>
      <p:sp>
        <p:nvSpPr>
          <p:cNvPr id="3" name="TextovéPole 2"/>
          <p:cNvSpPr txBox="1"/>
          <p:nvPr/>
        </p:nvSpPr>
        <p:spPr>
          <a:xfrm>
            <a:off x="433388" y="5378453"/>
            <a:ext cx="117586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b="1" dirty="0">
                <a:solidFill>
                  <a:schemeClr val="accent1">
                    <a:lumMod val="50000"/>
                  </a:schemeClr>
                </a:solidFill>
              </a:rPr>
              <a:t>Priorita </a:t>
            </a:r>
            <a:r>
              <a:rPr lang="cs-CZ" sz="4400" b="1" dirty="0" smtClean="0">
                <a:solidFill>
                  <a:schemeClr val="accent1">
                    <a:lumMod val="50000"/>
                  </a:schemeClr>
                </a:solidFill>
              </a:rPr>
              <a:t>3: </a:t>
            </a:r>
            <a:r>
              <a:rPr lang="cs-CZ" sz="4400" b="1" dirty="0">
                <a:solidFill>
                  <a:schemeClr val="accent5">
                    <a:lumMod val="75000"/>
                  </a:schemeClr>
                </a:solidFill>
              </a:rPr>
              <a:t>Odpovědně a efektivně řídit vzdělávací 						systém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1172061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Priorita 3.3 Odpovědně a efektivně řídit vzdělávací systém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ze všech priorit nejméně pozornosti a realizovaných opatření</a:t>
            </a:r>
          </a:p>
          <a:p>
            <a:r>
              <a:rPr lang="cs-CZ" dirty="0"/>
              <a:t>povaha řízení vzdělávání v dnešní komplexní a těžko předvídatelné společnosti se zásadně mění (povaha a role aktérů, účinnost různých nástrojů atd.)</a:t>
            </a:r>
          </a:p>
          <a:p>
            <a:r>
              <a:rPr lang="cs-CZ" dirty="0"/>
              <a:t>plnění cílů je v řadě případů převážně formalistické a „seshora dolů“, často bez souhlasu a porozumění učitelů, ředitelů a rodičů</a:t>
            </a:r>
          </a:p>
          <a:p>
            <a:r>
              <a:rPr lang="cs-CZ" dirty="0"/>
              <a:t>chybí společně sdílená vize vzdělávací politiky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364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3.3.1 Posilovat prvky strategického řízení ve vzdělávací politice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53910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Cíl: předvídatelnost, zjednodušení strategických dokumentů, specifikace </a:t>
            </a:r>
            <a:br>
              <a:rPr lang="cs-CZ" dirty="0"/>
            </a:br>
            <a:r>
              <a:rPr lang="cs-CZ" dirty="0"/>
              <a:t>a vyhodnocování dosahování cílů, hodnocení dopadů, monitoring dosahování výsledků vzdělávání.</a:t>
            </a:r>
          </a:p>
          <a:p>
            <a:r>
              <a:rPr lang="cs-CZ" dirty="0"/>
              <a:t>Zkvalitňování strategického řízení na úrovních krajů a obcí není systematicky mapováno. </a:t>
            </a:r>
          </a:p>
          <a:p>
            <a:r>
              <a:rPr lang="cs-CZ" dirty="0"/>
              <a:t>Principy přípravy zákonné a další regulace (RIA) byly v řadě případů dodržovány spíše pro–forma než de–facto. </a:t>
            </a:r>
          </a:p>
          <a:p>
            <a:r>
              <a:rPr lang="cs-CZ" dirty="0"/>
              <a:t>Dva konkrétní cíle (profesní rámce a vzdělávací programy pro vedoucí pracovníky ve školství a ustavení Národní rady pro vzdělávání) realizovány nebyly.</a:t>
            </a:r>
          </a:p>
          <a:p>
            <a:r>
              <a:rPr lang="cs-CZ" dirty="0"/>
              <a:t>Strategické řízení systému je klíčové, ale nemůže mít pouze podobu „plánování shora dolů“. </a:t>
            </a:r>
          </a:p>
        </p:txBody>
      </p:sp>
    </p:spTree>
    <p:extLst>
      <p:ext uri="{BB962C8B-B14F-4D97-AF65-F5344CB8AC3E}">
        <p14:creationId xmlns:p14="http://schemas.microsoft.com/office/powerpoint/2010/main" val="1492269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5902" y="365126"/>
            <a:ext cx="11672596" cy="838524"/>
          </a:xfrm>
        </p:spPr>
        <p:txBody>
          <a:bodyPr>
            <a:normAutofit fontScale="90000"/>
          </a:bodyPr>
          <a:lstStyle/>
          <a:p>
            <a:r>
              <a:rPr lang="cs-CZ" dirty="0"/>
              <a:t>3.3.2 Zlepšit informační a poznatkovou základnu </a:t>
            </a:r>
            <a:br>
              <a:rPr lang="cs-CZ" dirty="0"/>
            </a:br>
            <a:r>
              <a:rPr lang="cs-CZ" dirty="0"/>
              <a:t>a rozvíjet výzkum v oblasti vzdělávání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1216" y="1380931"/>
            <a:ext cx="10952584" cy="5337110"/>
          </a:xfrm>
        </p:spPr>
        <p:txBody>
          <a:bodyPr>
            <a:noAutofit/>
          </a:bodyPr>
          <a:lstStyle/>
          <a:p>
            <a:r>
              <a:rPr lang="cs-CZ" sz="2400" b="1" i="1" dirty="0"/>
              <a:t>informovanost aktérů v decentralizovaných vzdělávacích systémech podmiňuje efektivní autonomní procesy a efektivní realizaci veřejných vzdělávacích politik</a:t>
            </a:r>
            <a:r>
              <a:rPr lang="cs-CZ" sz="2400" b="1" dirty="0"/>
              <a:t> </a:t>
            </a:r>
          </a:p>
          <a:p>
            <a:r>
              <a:rPr lang="cs-CZ" sz="2400" b="1" dirty="0"/>
              <a:t>cíl je stále velmi relevantní</a:t>
            </a:r>
            <a:r>
              <a:rPr lang="cs-CZ" sz="2400" dirty="0"/>
              <a:t>: </a:t>
            </a:r>
          </a:p>
          <a:p>
            <a:pPr lvl="1"/>
            <a:r>
              <a:rPr lang="cs-CZ" i="1" dirty="0"/>
              <a:t>zajistit dostupnost datové základny pro všechny aktéry</a:t>
            </a:r>
          </a:p>
          <a:p>
            <a:pPr lvl="1"/>
            <a:r>
              <a:rPr lang="cs-CZ" i="1" dirty="0"/>
              <a:t>dobudovat systém sběru dat o podmínkách průchodu žáků/studentů systémem</a:t>
            </a:r>
          </a:p>
          <a:p>
            <a:pPr lvl="1"/>
            <a:r>
              <a:rPr lang="cs-CZ" i="1" dirty="0"/>
              <a:t>usměrňovat a koordinovat systém výzkumu a vývoje v oblasti vzdělávání </a:t>
            </a:r>
          </a:p>
          <a:p>
            <a:pPr lvl="1"/>
            <a:r>
              <a:rPr lang="cs-CZ" i="1" dirty="0"/>
              <a:t>integrovat poznatky výzkumu prováděného akademickým sektorem</a:t>
            </a:r>
            <a:endParaRPr lang="cs-CZ" sz="2000" i="1" dirty="0"/>
          </a:p>
          <a:p>
            <a:r>
              <a:rPr lang="cs-CZ" sz="2400" dirty="0"/>
              <a:t>malý pokrok (naplánování vzniku informačního systému a datové základny) </a:t>
            </a:r>
          </a:p>
          <a:p>
            <a:r>
              <a:rPr lang="cs-CZ" sz="2400" dirty="0"/>
              <a:t>cíl by měl být více </a:t>
            </a:r>
            <a:r>
              <a:rPr lang="cs-CZ" sz="2400" b="1" dirty="0"/>
              <a:t>integrován</a:t>
            </a:r>
            <a:r>
              <a:rPr lang="cs-CZ" sz="2400" dirty="0"/>
              <a:t> s cílem </a:t>
            </a:r>
            <a:r>
              <a:rPr lang="cs-CZ" sz="2400" i="1" dirty="0"/>
              <a:t>3.3.1 Posilovat prvky strategického řízení</a:t>
            </a:r>
            <a:r>
              <a:rPr lang="cs-CZ" sz="2400" dirty="0"/>
              <a:t> </a:t>
            </a:r>
          </a:p>
          <a:p>
            <a:r>
              <a:rPr lang="cs-CZ" sz="2400" dirty="0"/>
              <a:t>nedostatečně vytěžovaná datová základna</a:t>
            </a:r>
          </a:p>
          <a:p>
            <a:pPr lvl="1"/>
            <a:r>
              <a:rPr lang="cs-CZ" sz="2000" dirty="0"/>
              <a:t>nedostatek analytických a výzkumných vhledů a podkladů</a:t>
            </a:r>
          </a:p>
          <a:p>
            <a:pPr lvl="1"/>
            <a:r>
              <a:rPr lang="cs-CZ" sz="2000" dirty="0"/>
              <a:t>slabé zaměření na strategické cíle a zacílení opatření</a:t>
            </a:r>
          </a:p>
          <a:p>
            <a:pPr lvl="1"/>
            <a:endParaRPr lang="cs-CZ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1803226" y="6581001"/>
            <a:ext cx="4634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DM</a:t>
            </a:r>
          </a:p>
        </p:txBody>
      </p:sp>
    </p:spTree>
    <p:extLst>
      <p:ext uri="{BB962C8B-B14F-4D97-AF65-F5344CB8AC3E}">
        <p14:creationId xmlns:p14="http://schemas.microsoft.com/office/powerpoint/2010/main" val="3796305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0" i="0" u="none" strike="noStrike" kern="1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3.3.3 </a:t>
            </a:r>
            <a:r>
              <a:rPr lang="cs-CZ" sz="4400" b="0" i="0" u="none" strike="noStrike" kern="1200" baseline="0" dirty="0">
                <a:solidFill>
                  <a:schemeClr val="tx1"/>
                </a:solidFill>
              </a:rPr>
              <a:t>Posílit hodnocení vzdělávacího systému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cíl: pravidelný monitoring vzdělávacího systému, vyhodnocování dopadů zaváděných opatření, systematickým hodnocením zvyšovat kvalitu řízení vzdělávacího systému</a:t>
            </a:r>
          </a:p>
          <a:p>
            <a:r>
              <a:rPr lang="cs-CZ" dirty="0"/>
              <a:t>Současný stav dostupnosti a kvality dat pro monitorování vzdělávacího systému je </a:t>
            </a:r>
            <a:br>
              <a:rPr lang="cs-CZ" dirty="0"/>
            </a:br>
            <a:r>
              <a:rPr lang="cs-CZ" dirty="0"/>
              <a:t>v mezinárodním srovnání nelichotivý. </a:t>
            </a:r>
          </a:p>
          <a:p>
            <a:r>
              <a:rPr lang="cs-CZ" dirty="0"/>
              <a:t>Vyhodnocování dopadů zaváděných opatření se realizuje pouze v malé míře formou tematických inspekcí. Reálné zjišťování dopadů chybí.</a:t>
            </a:r>
          </a:p>
          <a:p>
            <a:r>
              <a:rPr lang="cs-CZ" dirty="0"/>
              <a:t>Nebylo realizováno získávání kontextových údajů v rámci zjišťování výsledků žáků, jak S2020 předpokládá, což snižuje možnosti získávání zpětné vazby pro školy i vzdělávací systém.</a:t>
            </a:r>
          </a:p>
          <a:p>
            <a:r>
              <a:rPr lang="cs-CZ" dirty="0"/>
              <a:t>Nutnost posílit datovou základnu na úrovni regionálního školství (např. chybějící registr učitelů, chybějící data o sociálním složení žáků ve školách), stejně tak posílit toto téma </a:t>
            </a:r>
            <a:br>
              <a:rPr lang="cs-CZ" dirty="0"/>
            </a:br>
            <a:r>
              <a:rPr lang="cs-CZ" dirty="0"/>
              <a:t>i pro vysoké školství (v S2020 je cíl vztažen jen k regionálnímu školství).</a:t>
            </a:r>
          </a:p>
          <a:p>
            <a:r>
              <a:rPr lang="cs-CZ" dirty="0"/>
              <a:t>Překážky jak legislativní (možnosti propojování dat apod.), tak především v předávání  </a:t>
            </a:r>
            <a:br>
              <a:rPr lang="cs-CZ" dirty="0"/>
            </a:br>
            <a:r>
              <a:rPr lang="cs-CZ" dirty="0"/>
              <a:t>a dostupnosti administrativních dat a dat z testování a personálních kapacitách pro jejich zpracování (potřeba spolupráce s akademickým sektorem).</a:t>
            </a:r>
          </a:p>
        </p:txBody>
      </p:sp>
    </p:spTree>
    <p:extLst>
      <p:ext uri="{BB962C8B-B14F-4D97-AF65-F5344CB8AC3E}">
        <p14:creationId xmlns:p14="http://schemas.microsoft.com/office/powerpoint/2010/main" val="1742757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3.3.4 Zlepšit komunikaci mezi aktéry ve vzdělávání včetně široké veřejnosti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3897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cs-CZ" dirty="0"/>
              <a:t>S2020: „podpora změn v chování aktérů vzdělávání systematickým </a:t>
            </a:r>
            <a:br>
              <a:rPr lang="cs-CZ" dirty="0"/>
            </a:br>
            <a:r>
              <a:rPr lang="cs-CZ" dirty="0"/>
              <a:t>a promyšleným předáváním informací, šířením znalostí, vzděláváním, osvětou, úsilím o sdílení společných hodnot“</a:t>
            </a:r>
          </a:p>
          <a:p>
            <a:pPr lvl="0"/>
            <a:r>
              <a:rPr lang="cs-CZ" dirty="0"/>
              <a:t>MŠMT se nedaří naplňovat roli metodického a koordinačního centra vzdělávací politiky a prosazování VP do nižších úrovní vzdělávacího systému. </a:t>
            </a:r>
            <a:endParaRPr lang="en-US" dirty="0"/>
          </a:p>
          <a:p>
            <a:r>
              <a:rPr lang="cs-CZ" dirty="0"/>
              <a:t> Způsob prezentace připravovaných opatření vzdělávací politiky rodičům </a:t>
            </a:r>
            <a:br>
              <a:rPr lang="cs-CZ" dirty="0"/>
            </a:br>
            <a:r>
              <a:rPr lang="cs-CZ" dirty="0"/>
              <a:t>a širší veřejnosti nepřináší kladné výsledky. </a:t>
            </a:r>
            <a:endParaRPr lang="en-US" dirty="0"/>
          </a:p>
          <a:p>
            <a:r>
              <a:rPr lang="cs-CZ" dirty="0"/>
              <a:t> Zásadním nedostatkem je, že se dlouhodobě nedaří získávat pro realizaci záměrů podporu hlavních aktérů – učitelů. Nařizování shora nefunguje (viz inkluze či kariérní řád).</a:t>
            </a:r>
            <a:endParaRPr lang="en-US" dirty="0"/>
          </a:p>
          <a:p>
            <a:r>
              <a:rPr lang="cs-CZ" dirty="0"/>
              <a:t> MŠMT nemá komunikační plán a strategii. Mechanismus pravidelného vyhodnocování výsledků komunikace s veřejností není zaveden, nejsou včas vyvozována rizika z dopadů některých opatření.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7762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101728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3388" y="299586"/>
            <a:ext cx="3386137" cy="1144136"/>
          </a:xfrm>
          <a:prstGeom prst="rect">
            <a:avLst/>
          </a:prstGeom>
          <a:blipFill dpi="0" rotWithShape="1">
            <a:blip r:embed="rId4">
              <a:alphaModFix amt="17000"/>
            </a:blip>
            <a:srcRect/>
            <a:tile tx="0" ty="0" sx="100000" sy="100000" flip="none" algn="tl"/>
          </a:blipFill>
        </p:spPr>
      </p:pic>
      <p:sp>
        <p:nvSpPr>
          <p:cNvPr id="3" name="TextovéPole 2"/>
          <p:cNvSpPr txBox="1"/>
          <p:nvPr/>
        </p:nvSpPr>
        <p:spPr>
          <a:xfrm>
            <a:off x="447675" y="5378453"/>
            <a:ext cx="117443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b="1" dirty="0">
                <a:solidFill>
                  <a:schemeClr val="accent5">
                    <a:lumMod val="75000"/>
                  </a:schemeClr>
                </a:solidFill>
              </a:rPr>
              <a:t>Implikace a doporučení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10308407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9517"/>
          </a:xfrm>
        </p:spPr>
        <p:txBody>
          <a:bodyPr/>
          <a:lstStyle/>
          <a:p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Implikace a doporučení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Provést důkladnou reflexi silných a slabých stránek současného způsobu řízení vzdělávání v České republice.</a:t>
            </a:r>
          </a:p>
          <a:p>
            <a:r>
              <a:rPr lang="cs-CZ" dirty="0"/>
              <a:t>Zahájit věcnou diskusi o cestách možného zlepšení řízení vzdělávání v České republice, včetně hledání nových a efektivnějších způsobů řízení.</a:t>
            </a:r>
          </a:p>
          <a:p>
            <a:r>
              <a:rPr lang="cs-CZ" dirty="0"/>
              <a:t>Upravit způsob strategického řízení tak, aby pružněji reagoval na dynamické změny ve společnosti, byl méně formalistický a zároveň více </a:t>
            </a:r>
            <a:r>
              <a:rPr lang="cs-CZ"/>
              <a:t>konsensuálně sdílený.</a:t>
            </a:r>
            <a:endParaRPr lang="cs-CZ" dirty="0"/>
          </a:p>
          <a:p>
            <a:r>
              <a:rPr lang="cs-CZ" dirty="0"/>
              <a:t>Aktivně vytvářet platformy pro zapojení pedagogické veřejnosti do konzultace strategie a do procesů jejího uskutečňování a vytvářet prostor pro komunikaci všech aktérů.</a:t>
            </a:r>
          </a:p>
          <a:p>
            <a:r>
              <a:rPr lang="cs-CZ" dirty="0"/>
              <a:t>Výrazně zlepšit empirickou evidenci jako podporu politického rozhodování. </a:t>
            </a:r>
          </a:p>
        </p:txBody>
      </p:sp>
    </p:spTree>
    <p:extLst>
      <p:ext uri="{BB962C8B-B14F-4D97-AF65-F5344CB8AC3E}">
        <p14:creationId xmlns:p14="http://schemas.microsoft.com/office/powerpoint/2010/main" val="967598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noProof="0" dirty="0">
                <a:solidFill>
                  <a:schemeClr val="accent5">
                    <a:lumMod val="75000"/>
                  </a:schemeClr>
                </a:solidFill>
              </a:rPr>
              <a:t>Priorita </a:t>
            </a:r>
            <a:r>
              <a:rPr lang="cs-CZ" b="1" dirty="0">
                <a:solidFill>
                  <a:schemeClr val="accent5">
                    <a:lumMod val="75000"/>
                  </a:schemeClr>
                </a:solidFill>
              </a:rPr>
              <a:t>3.2 Podporovat kvalitní výuku a učitele jako její klíčový předpoklad</a:t>
            </a:r>
            <a:endParaRPr lang="cs-CZ" b="1" noProof="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199" y="1825625"/>
            <a:ext cx="11010153" cy="4763434"/>
          </a:xfrm>
        </p:spPr>
        <p:txBody>
          <a:bodyPr>
            <a:normAutofit fontScale="92500"/>
          </a:bodyPr>
          <a:lstStyle/>
          <a:p>
            <a:r>
              <a:rPr lang="en-US" dirty="0"/>
              <a:t>V </a:t>
            </a:r>
            <a:r>
              <a:rPr lang="en-US" dirty="0" err="1"/>
              <a:t>této</a:t>
            </a:r>
            <a:r>
              <a:rPr lang="en-US" dirty="0"/>
              <a:t> </a:t>
            </a:r>
            <a:r>
              <a:rPr lang="en-US" dirty="0" err="1"/>
              <a:t>prioritě</a:t>
            </a:r>
            <a:r>
              <a:rPr lang="en-US" dirty="0"/>
              <a:t> </a:t>
            </a:r>
            <a:r>
              <a:rPr lang="en-US" dirty="0" err="1"/>
              <a:t>mělo</a:t>
            </a:r>
            <a:r>
              <a:rPr lang="en-US" dirty="0"/>
              <a:t> </a:t>
            </a:r>
            <a:r>
              <a:rPr lang="en-US" dirty="0" err="1"/>
              <a:t>jít</a:t>
            </a:r>
            <a:r>
              <a:rPr lang="en-US" dirty="0"/>
              <a:t> o </a:t>
            </a:r>
            <a:r>
              <a:rPr lang="en-US" dirty="0" err="1"/>
              <a:t>zlepšování</a:t>
            </a:r>
            <a:r>
              <a:rPr lang="en-US" dirty="0"/>
              <a:t> </a:t>
            </a:r>
            <a:r>
              <a:rPr lang="en-US" dirty="0" err="1"/>
              <a:t>podmínek</a:t>
            </a:r>
            <a:r>
              <a:rPr lang="en-US" dirty="0"/>
              <a:t> pro </a:t>
            </a:r>
            <a:r>
              <a:rPr lang="en-US" dirty="0" err="1"/>
              <a:t>práci</a:t>
            </a:r>
            <a:r>
              <a:rPr lang="en-US" dirty="0"/>
              <a:t> </a:t>
            </a:r>
            <a:r>
              <a:rPr lang="en-US" dirty="0" err="1"/>
              <a:t>učitelů</a:t>
            </a:r>
            <a:r>
              <a:rPr lang="en-US" dirty="0"/>
              <a:t> – </a:t>
            </a:r>
            <a:r>
              <a:rPr lang="en-US" dirty="0" err="1"/>
              <a:t>zatraktivnění</a:t>
            </a:r>
            <a:r>
              <a:rPr lang="en-US" dirty="0"/>
              <a:t> </a:t>
            </a:r>
            <a:r>
              <a:rPr lang="en-US" dirty="0" err="1"/>
              <a:t>profese</a:t>
            </a:r>
            <a:r>
              <a:rPr lang="en-US" dirty="0"/>
              <a:t>, </a:t>
            </a:r>
            <a:r>
              <a:rPr lang="en-US" dirty="0" err="1"/>
              <a:t>vytvoření</a:t>
            </a:r>
            <a:r>
              <a:rPr lang="en-US" dirty="0"/>
              <a:t> </a:t>
            </a:r>
            <a:r>
              <a:rPr lang="en-US" dirty="0" err="1"/>
              <a:t>příležitostí</a:t>
            </a:r>
            <a:r>
              <a:rPr lang="en-US" dirty="0"/>
              <a:t> pro </a:t>
            </a:r>
            <a:r>
              <a:rPr lang="en-US" dirty="0" err="1"/>
              <a:t>kariéru</a:t>
            </a:r>
            <a:r>
              <a:rPr lang="en-US" dirty="0"/>
              <a:t>, </a:t>
            </a:r>
            <a:r>
              <a:rPr lang="en-US" dirty="0" err="1"/>
              <a:t>profesní</a:t>
            </a:r>
            <a:r>
              <a:rPr lang="en-US" dirty="0"/>
              <a:t> </a:t>
            </a:r>
            <a:r>
              <a:rPr lang="en-US" dirty="0" err="1"/>
              <a:t>rozvoj</a:t>
            </a:r>
            <a:r>
              <a:rPr lang="en-US" dirty="0"/>
              <a:t> </a:t>
            </a:r>
            <a:r>
              <a:rPr lang="en-US" dirty="0" err="1"/>
              <a:t>apod</a:t>
            </a:r>
            <a:r>
              <a:rPr lang="en-US" dirty="0"/>
              <a:t>.</a:t>
            </a:r>
          </a:p>
          <a:p>
            <a:r>
              <a:rPr lang="en-US" dirty="0" err="1"/>
              <a:t>Měl</a:t>
            </a:r>
            <a:r>
              <a:rPr lang="en-US" dirty="0"/>
              <a:t> se </a:t>
            </a:r>
            <a:r>
              <a:rPr lang="en-US" dirty="0" err="1"/>
              <a:t>dotvořit</a:t>
            </a:r>
            <a:r>
              <a:rPr lang="en-US" dirty="0"/>
              <a:t> a </a:t>
            </a:r>
            <a:r>
              <a:rPr lang="en-US" dirty="0" err="1"/>
              <a:t>zavést</a:t>
            </a:r>
            <a:r>
              <a:rPr lang="en-US" dirty="0"/>
              <a:t> </a:t>
            </a:r>
            <a:r>
              <a:rPr lang="en-US" dirty="0" err="1"/>
              <a:t>kariérní</a:t>
            </a:r>
            <a:r>
              <a:rPr lang="en-US" dirty="0"/>
              <a:t> </a:t>
            </a:r>
            <a:r>
              <a:rPr lang="en-US" dirty="0" err="1"/>
              <a:t>systém</a:t>
            </a:r>
            <a:r>
              <a:rPr lang="en-US" dirty="0"/>
              <a:t> pro </a:t>
            </a:r>
            <a:r>
              <a:rPr lang="en-US" dirty="0" err="1"/>
              <a:t>učitele</a:t>
            </a:r>
            <a:r>
              <a:rPr lang="en-US" dirty="0"/>
              <a:t> (</a:t>
            </a:r>
            <a:r>
              <a:rPr lang="en-US" dirty="0" err="1"/>
              <a:t>založený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standardu</a:t>
            </a:r>
            <a:r>
              <a:rPr lang="en-US" dirty="0"/>
              <a:t>), </a:t>
            </a:r>
            <a:r>
              <a:rPr lang="en-US" dirty="0" err="1"/>
              <a:t>měl</a:t>
            </a:r>
            <a:r>
              <a:rPr lang="en-US" dirty="0"/>
              <a:t> se </a:t>
            </a:r>
            <a:r>
              <a:rPr lang="en-US" dirty="0" err="1"/>
              <a:t>provázat</a:t>
            </a:r>
            <a:r>
              <a:rPr lang="en-US" dirty="0"/>
              <a:t> s </a:t>
            </a:r>
            <a:r>
              <a:rPr lang="en-US" dirty="0" err="1"/>
              <a:t>ředitelským</a:t>
            </a:r>
            <a:r>
              <a:rPr lang="en-US" dirty="0"/>
              <a:t> </a:t>
            </a:r>
            <a:r>
              <a:rPr lang="en-US" dirty="0" err="1"/>
              <a:t>standardem</a:t>
            </a:r>
            <a:r>
              <a:rPr lang="en-US" dirty="0"/>
              <a:t> (</a:t>
            </a:r>
            <a:r>
              <a:rPr lang="en-US" dirty="0" err="1"/>
              <a:t>důraz</a:t>
            </a:r>
            <a:r>
              <a:rPr lang="en-US" dirty="0"/>
              <a:t> </a:t>
            </a:r>
            <a:r>
              <a:rPr lang="en-US" dirty="0" err="1"/>
              <a:t>měl</a:t>
            </a:r>
            <a:r>
              <a:rPr lang="en-US" dirty="0"/>
              <a:t> </a:t>
            </a:r>
            <a:r>
              <a:rPr lang="en-US" dirty="0" err="1"/>
              <a:t>být</a:t>
            </a:r>
            <a:r>
              <a:rPr lang="en-US" dirty="0"/>
              <a:t> </a:t>
            </a:r>
            <a:r>
              <a:rPr lang="en-US" dirty="0" err="1"/>
              <a:t>položen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pedagogické</a:t>
            </a:r>
            <a:r>
              <a:rPr lang="en-US" dirty="0"/>
              <a:t> </a:t>
            </a:r>
            <a:r>
              <a:rPr lang="en-US" dirty="0" err="1"/>
              <a:t>vedení</a:t>
            </a:r>
            <a:r>
              <a:rPr lang="en-US" dirty="0"/>
              <a:t>).</a:t>
            </a:r>
          </a:p>
          <a:p>
            <a:r>
              <a:rPr lang="en-US" dirty="0" err="1"/>
              <a:t>Mělo</a:t>
            </a:r>
            <a:r>
              <a:rPr lang="en-US" dirty="0"/>
              <a:t> se (</a:t>
            </a:r>
            <a:r>
              <a:rPr lang="en-US" dirty="0" err="1"/>
              <a:t>pozitivně</a:t>
            </a:r>
            <a:r>
              <a:rPr lang="en-US" dirty="0"/>
              <a:t>) </a:t>
            </a:r>
            <a:r>
              <a:rPr lang="en-US" dirty="0" err="1"/>
              <a:t>ovlivnit</a:t>
            </a:r>
            <a:r>
              <a:rPr lang="en-US" dirty="0"/>
              <a:t> </a:t>
            </a:r>
            <a:r>
              <a:rPr lang="en-US" dirty="0" err="1"/>
              <a:t>přípravné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další</a:t>
            </a:r>
            <a:r>
              <a:rPr lang="en-US" dirty="0"/>
              <a:t> </a:t>
            </a:r>
            <a:r>
              <a:rPr lang="en-US" dirty="0" err="1"/>
              <a:t>vzdělávání</a:t>
            </a:r>
            <a:r>
              <a:rPr lang="en-US" dirty="0"/>
              <a:t> </a:t>
            </a:r>
            <a:r>
              <a:rPr lang="en-US" dirty="0" err="1"/>
              <a:t>učitelů</a:t>
            </a:r>
            <a:r>
              <a:rPr lang="en-US" dirty="0"/>
              <a:t>, </a:t>
            </a:r>
            <a:r>
              <a:rPr lang="en-US" dirty="0" err="1"/>
              <a:t>začínající</a:t>
            </a:r>
            <a:r>
              <a:rPr lang="en-US" dirty="0"/>
              <a:t> </a:t>
            </a:r>
            <a:r>
              <a:rPr lang="en-US" dirty="0" err="1"/>
              <a:t>učitelé</a:t>
            </a:r>
            <a:r>
              <a:rPr lang="en-US" dirty="0"/>
              <a:t> </a:t>
            </a:r>
            <a:r>
              <a:rPr lang="en-US" dirty="0" err="1"/>
              <a:t>měli</a:t>
            </a:r>
            <a:r>
              <a:rPr lang="en-US" dirty="0"/>
              <a:t> </a:t>
            </a:r>
            <a:r>
              <a:rPr lang="en-US" dirty="0" err="1"/>
              <a:t>dostat</a:t>
            </a:r>
            <a:r>
              <a:rPr lang="en-US" dirty="0"/>
              <a:t> </a:t>
            </a:r>
            <a:r>
              <a:rPr lang="en-US" dirty="0" err="1"/>
              <a:t>systematizovanou</a:t>
            </a:r>
            <a:r>
              <a:rPr lang="en-US" dirty="0"/>
              <a:t> </a:t>
            </a:r>
            <a:r>
              <a:rPr lang="en-US" dirty="0" err="1"/>
              <a:t>podporu</a:t>
            </a:r>
            <a:r>
              <a:rPr lang="en-US" dirty="0"/>
              <a:t> </a:t>
            </a:r>
            <a:r>
              <a:rPr lang="en-US" dirty="0" err="1"/>
              <a:t>při</a:t>
            </a:r>
            <a:r>
              <a:rPr lang="en-US" dirty="0"/>
              <a:t> </a:t>
            </a:r>
            <a:r>
              <a:rPr lang="en-US" dirty="0" err="1"/>
              <a:t>uvádění</a:t>
            </a:r>
            <a:r>
              <a:rPr lang="en-US" dirty="0"/>
              <a:t> do </a:t>
            </a:r>
            <a:r>
              <a:rPr lang="en-US" dirty="0" err="1"/>
              <a:t>profese</a:t>
            </a:r>
            <a:r>
              <a:rPr lang="en-US" dirty="0"/>
              <a:t> </a:t>
            </a:r>
            <a:r>
              <a:rPr lang="en-US" dirty="0" err="1"/>
              <a:t>apod</a:t>
            </a:r>
            <a:r>
              <a:rPr lang="en-US" dirty="0"/>
              <a:t>.</a:t>
            </a:r>
          </a:p>
          <a:p>
            <a:r>
              <a:rPr lang="en-US" dirty="0" err="1"/>
              <a:t>Mělo</a:t>
            </a:r>
            <a:r>
              <a:rPr lang="en-US" dirty="0"/>
              <a:t> se </a:t>
            </a:r>
            <a:r>
              <a:rPr lang="en-US" dirty="0" err="1"/>
              <a:t>usilovat</a:t>
            </a:r>
            <a:r>
              <a:rPr lang="en-US" dirty="0"/>
              <a:t> o </a:t>
            </a:r>
            <a:r>
              <a:rPr lang="en-US" dirty="0" err="1"/>
              <a:t>posilování</a:t>
            </a:r>
            <a:r>
              <a:rPr lang="en-US" dirty="0"/>
              <a:t> </a:t>
            </a:r>
            <a:r>
              <a:rPr lang="en-US" dirty="0" err="1"/>
              <a:t>finančních</a:t>
            </a:r>
            <a:r>
              <a:rPr lang="en-US" dirty="0"/>
              <a:t> </a:t>
            </a:r>
            <a:r>
              <a:rPr lang="en-US" dirty="0" err="1"/>
              <a:t>prostředků</a:t>
            </a:r>
            <a:r>
              <a:rPr lang="en-US" dirty="0"/>
              <a:t> pro </a:t>
            </a:r>
            <a:r>
              <a:rPr lang="en-US" dirty="0" err="1"/>
              <a:t>pedagogické</a:t>
            </a:r>
            <a:r>
              <a:rPr lang="en-US" dirty="0"/>
              <a:t> </a:t>
            </a:r>
            <a:r>
              <a:rPr lang="cs-CZ" dirty="0"/>
              <a:t/>
            </a:r>
            <a:br>
              <a:rPr lang="cs-CZ" dirty="0"/>
            </a:br>
            <a:r>
              <a:rPr lang="en-US" dirty="0"/>
              <a:t>a </a:t>
            </a:r>
            <a:r>
              <a:rPr lang="en-US" dirty="0" err="1"/>
              <a:t>nepedagogické</a:t>
            </a:r>
            <a:r>
              <a:rPr lang="en-US" dirty="0"/>
              <a:t> </a:t>
            </a:r>
            <a:r>
              <a:rPr lang="en-US" dirty="0" err="1"/>
              <a:t>pracovníky</a:t>
            </a:r>
            <a:r>
              <a:rPr lang="en-US" dirty="0"/>
              <a:t>.</a:t>
            </a:r>
          </a:p>
          <a:p>
            <a:r>
              <a:rPr lang="en-US" dirty="0"/>
              <a:t>To </a:t>
            </a:r>
            <a:r>
              <a:rPr lang="en-US" dirty="0" err="1"/>
              <a:t>vše</a:t>
            </a:r>
            <a:r>
              <a:rPr lang="en-US" dirty="0"/>
              <a:t> (bez </a:t>
            </a:r>
            <a:r>
              <a:rPr lang="en-US" dirty="0" err="1"/>
              <a:t>adresnější</a:t>
            </a:r>
            <a:r>
              <a:rPr lang="en-US" dirty="0"/>
              <a:t> </a:t>
            </a:r>
            <a:r>
              <a:rPr lang="en-US" dirty="0" err="1"/>
              <a:t>provazby</a:t>
            </a:r>
            <a:r>
              <a:rPr lang="en-US" dirty="0"/>
              <a:t>) </a:t>
            </a:r>
            <a:r>
              <a:rPr lang="en-US" dirty="0" err="1"/>
              <a:t>zastřešoval</a:t>
            </a:r>
            <a:r>
              <a:rPr lang="en-US" dirty="0"/>
              <a:t> slogan “</a:t>
            </a:r>
            <a:r>
              <a:rPr lang="en-US" dirty="0" err="1"/>
              <a:t>kvalita</a:t>
            </a:r>
            <a:r>
              <a:rPr lang="en-US" dirty="0"/>
              <a:t> </a:t>
            </a:r>
            <a:r>
              <a:rPr lang="en-US" dirty="0" err="1"/>
              <a:t>výuky</a:t>
            </a:r>
            <a:r>
              <a:rPr lang="en-US" dirty="0"/>
              <a:t>” a </a:t>
            </a:r>
            <a:r>
              <a:rPr lang="en-US" dirty="0" err="1"/>
              <a:t>objevil</a:t>
            </a:r>
            <a:r>
              <a:rPr lang="en-US" dirty="0"/>
              <a:t> se </a:t>
            </a:r>
            <a:r>
              <a:rPr lang="cs-CZ" dirty="0"/>
              <a:t/>
            </a:r>
            <a:br>
              <a:rPr lang="cs-CZ" dirty="0"/>
            </a:b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odkaz</a:t>
            </a:r>
            <a:r>
              <a:rPr lang="en-US" dirty="0"/>
              <a:t> k </a:t>
            </a:r>
            <a:r>
              <a:rPr lang="en-US" dirty="0" err="1"/>
              <a:t>problematice</a:t>
            </a:r>
            <a:r>
              <a:rPr lang="en-US" dirty="0"/>
              <a:t> </a:t>
            </a:r>
            <a:r>
              <a:rPr lang="en-US" dirty="0" err="1"/>
              <a:t>kurikula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1623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noProof="0" dirty="0"/>
              <a:t>3.2.1 </a:t>
            </a:r>
            <a:r>
              <a:rPr lang="cs-CZ" dirty="0"/>
              <a:t>Dokončit a zavést kariérní systém pro učitele a zlepšovat podmínky pro jejich práci </a:t>
            </a:r>
            <a:endParaRPr lang="cs-CZ" b="1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199" y="1825625"/>
            <a:ext cx="10935447" cy="471861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Cíl nebyl naplněn – kariérní systém neprošel v legislativním procesu, čímž byla znemožněna jeho pilotáž a optimalizace při zavedení do praxe.</a:t>
            </a:r>
          </a:p>
          <a:p>
            <a:r>
              <a:rPr lang="cs-CZ" dirty="0"/>
              <a:t>Zlepšování podmínek práce učitelů zůstává d</a:t>
            </a:r>
            <a:r>
              <a:rPr lang="cs-CZ" noProof="0" dirty="0" err="1"/>
              <a:t>ůležitým</a:t>
            </a:r>
            <a:r>
              <a:rPr lang="cs-CZ" noProof="0" dirty="0"/>
              <a:t> cílem, ale o</a:t>
            </a:r>
            <a:r>
              <a:rPr lang="cs-CZ" dirty="0" err="1"/>
              <a:t>tazník</a:t>
            </a:r>
            <a:r>
              <a:rPr lang="cs-CZ" dirty="0"/>
              <a:t> je nad záměrem kariérního systému v situaci, kdy byl neúspěšný </a:t>
            </a:r>
            <a:br>
              <a:rPr lang="cs-CZ" dirty="0"/>
            </a:br>
            <a:r>
              <a:rPr lang="cs-CZ" dirty="0"/>
              <a:t>v legislativním procesu a je do značné míry zdiskreditován.</a:t>
            </a:r>
          </a:p>
          <a:p>
            <a:r>
              <a:rPr lang="cs-CZ" dirty="0"/>
              <a:t>Ukázalo se, že existuje napětí mezi snahami regulovat učitelskou profesi shora (MŠMT) a snahami o autoregulaci samotnou profesí (nejasnost kolem toho, kdo „všechno“ reprezentuje učitelskou profesi).</a:t>
            </a:r>
          </a:p>
          <a:p>
            <a:r>
              <a:rPr lang="cs-CZ" dirty="0"/>
              <a:t>Nezřetelně formulovaná vazba mezi učitelským a ředitelským kariérním systémem a standardem (ředitelský k dispozici pouze v podobě draftu).</a:t>
            </a:r>
          </a:p>
          <a:p>
            <a:r>
              <a:rPr lang="cs-CZ" noProof="0" dirty="0"/>
              <a:t>Platy učitelů se mírně zlepšily, avšak věrohodný závazek jejich zvyšování do budoucna neexistuje (riziko vyprazdňování učitelské profese).</a:t>
            </a:r>
          </a:p>
          <a:p>
            <a:endParaRPr lang="cs-CZ" noProof="0" dirty="0"/>
          </a:p>
          <a:p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255264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noProof="0" dirty="0"/>
              <a:t>3.2.2 </a:t>
            </a:r>
            <a:r>
              <a:rPr lang="cs-CZ" dirty="0"/>
              <a:t>Modernizovat počáteční vzdělávání učitelů a vstupní vzdělávání ředitelů práci </a:t>
            </a:r>
            <a:endParaRPr lang="cs-CZ" b="1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199" y="1825624"/>
            <a:ext cx="11040035" cy="4853082"/>
          </a:xfrm>
        </p:spPr>
        <p:txBody>
          <a:bodyPr>
            <a:normAutofit fontScale="92500" lnSpcReduction="10000"/>
          </a:bodyPr>
          <a:lstStyle/>
          <a:p>
            <a:r>
              <a:rPr lang="cs-CZ" noProof="0" dirty="0"/>
              <a:t>Důležitý cíl vzdělávací politiky, ale ne dost dobře koordinovaný – nezřetelná provázanost a gradace přípravného a dalšího vzdělávání učitelů a ředitelů.</a:t>
            </a:r>
          </a:p>
          <a:p>
            <a:r>
              <a:rPr lang="cs-CZ" dirty="0"/>
              <a:t>N</a:t>
            </a:r>
            <a:r>
              <a:rPr lang="cs-CZ" noProof="0" dirty="0" err="1"/>
              <a:t>edocenění</a:t>
            </a:r>
            <a:r>
              <a:rPr lang="cs-CZ" noProof="0" dirty="0"/>
              <a:t> potenciálu podpory profesního rozvoje učitelů a ředitelů ve vazbě na zkvalitňování výuky a školy.</a:t>
            </a:r>
          </a:p>
          <a:p>
            <a:r>
              <a:rPr lang="cs-CZ" dirty="0"/>
              <a:t>Prozatím nezvládnuté výzvy/problémy: nepříznivý mediální obraz učitelské profese, uvádění začínajících učitelů, právní status fakultních škol, nejasnosti kolem „nových témat“ (inkluze, mezinárodní rozměr...), transfer inovací... </a:t>
            </a:r>
            <a:endParaRPr lang="cs-CZ" noProof="0" dirty="0"/>
          </a:p>
          <a:p>
            <a:r>
              <a:rPr lang="cs-CZ" dirty="0"/>
              <a:t>V učitelské přípravě postupně (a spíše pomalu) d</a:t>
            </a:r>
            <a:r>
              <a:rPr lang="cs-CZ" noProof="0" dirty="0" err="1"/>
              <a:t>ochází</a:t>
            </a:r>
            <a:r>
              <a:rPr lang="cs-CZ" noProof="0" dirty="0"/>
              <a:t> k posilování reflektovaných pedagogických praxí, slibně se rozvíjí oborové didaktiky, ale...</a:t>
            </a:r>
            <a:endParaRPr lang="cs-CZ" dirty="0"/>
          </a:p>
          <a:p>
            <a:r>
              <a:rPr lang="cs-CZ" dirty="0"/>
              <a:t>...není jasné, zda budou pozitivní trendy na fakultách připravujících učitele pokračovat i v éře nového přístupu k akreditování (přechod na institucionální akreditace).</a:t>
            </a:r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700444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noProof="0" dirty="0"/>
              <a:t>3.2.3 </a:t>
            </a:r>
            <a:r>
              <a:rPr lang="cs-CZ" dirty="0"/>
              <a:t>Posílit další vzdělávání a metodickou podporu učitelů a ředitelů	 </a:t>
            </a:r>
            <a:endParaRPr lang="cs-CZ" b="1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noProof="0" dirty="0"/>
              <a:t>Většina jednotlivých </a:t>
            </a:r>
            <a:r>
              <a:rPr lang="cs-CZ" dirty="0"/>
              <a:t>opatření začala být realizována – nejsou však známa data, proto je obtížné je vyhodnotit.</a:t>
            </a:r>
            <a:endParaRPr lang="cs-CZ" noProof="0" dirty="0"/>
          </a:p>
          <a:p>
            <a:r>
              <a:rPr lang="cs-CZ" dirty="0"/>
              <a:t>Velké množství programů různé úrovně – dosud chyběla jejich evaluace – má být řešeno v projektu Systém podpory profesního rozvoje pedagogů a ředitelů.</a:t>
            </a:r>
          </a:p>
          <a:p>
            <a:r>
              <a:rPr lang="cs-CZ" dirty="0"/>
              <a:t>Není reálná rámcová koncepce DV, kterou by školy mohly konkretizovat do plánu profesního rozvoje.</a:t>
            </a:r>
          </a:p>
          <a:p>
            <a:r>
              <a:rPr lang="cs-CZ" dirty="0"/>
              <a:t>V současnosti jsou školy přehlceny vzděláváním (Šablony) –financování z OP VVV – jak ale v budoucnosti bez těchto prostředků?</a:t>
            </a:r>
          </a:p>
          <a:p>
            <a:endParaRPr lang="cs-CZ" dirty="0"/>
          </a:p>
          <a:p>
            <a:endParaRPr lang="cs-CZ" dirty="0"/>
          </a:p>
          <a:p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939051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noProof="0" dirty="0"/>
              <a:t>3.2.4 </a:t>
            </a:r>
            <a:r>
              <a:rPr lang="cs-CZ" dirty="0"/>
              <a:t>Posílit význam kvalitní výuky ve vysokoškolském vzdělávání  </a:t>
            </a:r>
            <a:endParaRPr lang="cs-CZ" b="1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Potřebný cíl – proměna studentské populace, omezení vysokoškolské pedagogiky.</a:t>
            </a:r>
          </a:p>
          <a:p>
            <a:r>
              <a:rPr lang="cs-CZ" dirty="0"/>
              <a:t>VŠ výuka – v samosprávné působnosti škol.</a:t>
            </a:r>
          </a:p>
          <a:p>
            <a:r>
              <a:rPr lang="cs-CZ" dirty="0"/>
              <a:t>Nový systém akreditací (institucionální) dále posiluje odpovědnost VŠ (povinnost mít systém zajišťování kvality mj. výuky).</a:t>
            </a:r>
          </a:p>
          <a:p>
            <a:r>
              <a:rPr lang="cs-CZ" dirty="0"/>
              <a:t>Dosud v počátcích implementace, řada dílčích problémů, které je/bude nutné operativně řešit s NAÚ min. do roku 2020.</a:t>
            </a:r>
          </a:p>
          <a:p>
            <a:r>
              <a:rPr lang="cs-CZ" dirty="0"/>
              <a:t>Vhodné nástroje - větší projektová podpora pro pedagogickou činnost (např. rozvojové programy), lepší zohlednění a sledování výsledků </a:t>
            </a:r>
            <a:br>
              <a:rPr lang="cs-CZ" dirty="0"/>
            </a:br>
            <a:r>
              <a:rPr lang="cs-CZ" dirty="0"/>
              <a:t>z učení.</a:t>
            </a:r>
          </a:p>
          <a:p>
            <a:endParaRPr lang="cs-CZ" dirty="0"/>
          </a:p>
          <a:p>
            <a:endParaRPr lang="cs-CZ" dirty="0"/>
          </a:p>
          <a:p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21636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noProof="0" dirty="0"/>
              <a:t>3.2.5 </a:t>
            </a:r>
            <a:r>
              <a:rPr lang="cs-CZ" dirty="0"/>
              <a:t>Srozumitelněji popsat cíle vzdělávání </a:t>
            </a:r>
            <a:endParaRPr lang="cs-CZ" b="1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199" y="1613647"/>
            <a:ext cx="10860741" cy="4900706"/>
          </a:xfrm>
        </p:spPr>
        <p:txBody>
          <a:bodyPr>
            <a:normAutofit fontScale="92500"/>
          </a:bodyPr>
          <a:lstStyle/>
          <a:p>
            <a:r>
              <a:rPr lang="cs-CZ" dirty="0"/>
              <a:t>Oproti předchozímu období (Bílá kniha), v němž byla problematika kurikula vůdčí (</a:t>
            </a:r>
            <a:r>
              <a:rPr lang="cs-CZ" dirty="0" err="1"/>
              <a:t>kurikulární</a:t>
            </a:r>
            <a:r>
              <a:rPr lang="cs-CZ" dirty="0"/>
              <a:t> reforma), je v S2020 zastoupena nevýrazně.</a:t>
            </a:r>
          </a:p>
          <a:p>
            <a:r>
              <a:rPr lang="cs-CZ" dirty="0"/>
              <a:t>Problém kurikula – vymezování cílů a obsahů vzdělávání – přetrvává (svědčí </a:t>
            </a:r>
            <a:br>
              <a:rPr lang="cs-CZ" dirty="0"/>
            </a:br>
            <a:r>
              <a:rPr lang="cs-CZ" dirty="0"/>
              <a:t>o tom veřejná diskuse a spory o kurikulum).</a:t>
            </a:r>
          </a:p>
          <a:p>
            <a:r>
              <a:rPr lang="cs-CZ" dirty="0"/>
              <a:t>Celkově vzato – na systémové úrovni u nás není reflektován (natož vyjasněn) vztah mezi řízením školského systému na základě: (a) nastavování vstupů, (b) kvality vzdělávacího procesu, (c) výstupů z učení. </a:t>
            </a:r>
            <a:endParaRPr lang="cs-CZ" noProof="0" dirty="0"/>
          </a:p>
          <a:p>
            <a:r>
              <a:rPr lang="cs-CZ" dirty="0"/>
              <a:t>Připravovaný model revizí kurikula se jeví jako diskontinuitní vzhledem </a:t>
            </a:r>
            <a:br>
              <a:rPr lang="cs-CZ" dirty="0"/>
            </a:br>
            <a:r>
              <a:rPr lang="cs-CZ" dirty="0"/>
              <a:t>k původním záměru revizí kurikula, který spočíval v jeho aktualizaci (zdá se, že současný systém má vést k přípravě podkladů pro testování).</a:t>
            </a:r>
          </a:p>
          <a:p>
            <a:r>
              <a:rPr lang="cs-CZ" noProof="0" dirty="0"/>
              <a:t>Snaha o srozumitelnější vymezení je žádoucí, ale neredukovat kurikulum do podoby podkladů pro testování, řešit zejména otázku jeho modernizace.</a:t>
            </a:r>
          </a:p>
        </p:txBody>
      </p:sp>
    </p:spTree>
    <p:extLst>
      <p:ext uri="{BB962C8B-B14F-4D97-AF65-F5344CB8AC3E}">
        <p14:creationId xmlns:p14="http://schemas.microsoft.com/office/powerpoint/2010/main" val="2138402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noProof="0" dirty="0"/>
              <a:t>3.2.6 </a:t>
            </a:r>
            <a:r>
              <a:rPr lang="cs-CZ" dirty="0"/>
              <a:t>Modernizovat systém hodnocení na úrovni dítěte, žáka a studenta </a:t>
            </a:r>
            <a:endParaRPr lang="cs-CZ" b="1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/>
              <a:t>Opatření reaguje na kritiku OECD, zejména na </a:t>
            </a:r>
            <a:r>
              <a:rPr lang="sk-SK" dirty="0" err="1"/>
              <a:t>nedostatečné</a:t>
            </a:r>
            <a:r>
              <a:rPr lang="sk-SK" dirty="0"/>
              <a:t> </a:t>
            </a:r>
            <a:r>
              <a:rPr lang="sk-SK" dirty="0" err="1"/>
              <a:t>uplatňování</a:t>
            </a:r>
            <a:r>
              <a:rPr lang="sk-SK" dirty="0"/>
              <a:t> prvků formativního hodnocení žáků.</a:t>
            </a:r>
            <a:endParaRPr lang="cs-CZ" noProof="0" dirty="0"/>
          </a:p>
          <a:p>
            <a:r>
              <a:rPr lang="cs-CZ" dirty="0"/>
              <a:t>Při zavádění takovýchto prvků se nabízejí dvě cesty: 1. specifické vzdělávání a metodická podpora učitelů; 2. úprava kurikul tak, aby obsahovala prvky formativního hodnocení vázané na konkrétní obsahy.</a:t>
            </a:r>
            <a:endParaRPr lang="cs-CZ" noProof="0" dirty="0"/>
          </a:p>
          <a:p>
            <a:r>
              <a:rPr lang="cs-CZ" dirty="0"/>
              <a:t>Opatření navrhované v S2020 a Dlouhodobém záměru... se ubírají první cestou – tvorba programů profesního rozvoje, tvorba „systému hodnotících nástrojů“ spolu s didaktickou podporou učitelů.</a:t>
            </a:r>
          </a:p>
          <a:p>
            <a:r>
              <a:rPr lang="cs-CZ" noProof="0" dirty="0"/>
              <a:t>Uvedená opatření nebyla systémově realizována a </a:t>
            </a:r>
            <a:r>
              <a:rPr lang="cs-CZ" dirty="0"/>
              <a:t>zůstávají aktuální – </a:t>
            </a:r>
            <a:r>
              <a:rPr lang="cs-CZ" dirty="0" err="1"/>
              <a:t>vý</a:t>
            </a:r>
            <a:r>
              <a:rPr lang="cs-CZ" noProof="0" dirty="0"/>
              <a:t>zvou je </a:t>
            </a:r>
            <a:r>
              <a:rPr lang="cs-CZ" dirty="0"/>
              <a:t>i</a:t>
            </a:r>
            <a:r>
              <a:rPr lang="cs-CZ" noProof="0" dirty="0"/>
              <a:t> otázka zakomponování prvků formativního hodnocení do systému tvorby kurikul.</a:t>
            </a:r>
          </a:p>
          <a:p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299951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8553"/>
            <a:ext cx="10515600" cy="1325563"/>
          </a:xfrm>
        </p:spPr>
        <p:txBody>
          <a:bodyPr/>
          <a:lstStyle/>
          <a:p>
            <a:r>
              <a:rPr lang="cs-CZ" b="1" noProof="0" dirty="0"/>
              <a:t>3.2.7 </a:t>
            </a:r>
            <a:r>
              <a:rPr lang="cs-CZ" dirty="0"/>
              <a:t>Modernizovat hodnocení na úrovni školy</a:t>
            </a:r>
            <a:endParaRPr lang="cs-CZ" b="1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26909"/>
            <a:ext cx="11054976" cy="5197797"/>
          </a:xfrm>
        </p:spPr>
        <p:txBody>
          <a:bodyPr>
            <a:noAutofit/>
          </a:bodyPr>
          <a:lstStyle/>
          <a:p>
            <a:r>
              <a:rPr lang="cs-CZ" sz="2200" dirty="0"/>
              <a:t>Cíl: vyvážený systém propojující interní a externí hodnocení na úrovni školy s principy formativního přístupu v regionálním i vysokém školství, bránění zveřejňování žebříčků škol.</a:t>
            </a:r>
            <a:endParaRPr lang="cs-CZ" sz="2200" noProof="0" dirty="0"/>
          </a:p>
          <a:p>
            <a:r>
              <a:rPr lang="cs-CZ" sz="2200" noProof="0" dirty="0"/>
              <a:t>Cíle i opatření stále relevantní, pro naplnění tohoto cíle však ve S2020 chybí opatření na podporu vlastního hodnocení škol (</a:t>
            </a:r>
            <a:r>
              <a:rPr lang="cs-CZ" sz="2200" noProof="0" dirty="0" err="1"/>
              <a:t>autoevaluace</a:t>
            </a:r>
            <a:r>
              <a:rPr lang="cs-CZ" sz="2200" noProof="0" dirty="0"/>
              <a:t>).</a:t>
            </a:r>
          </a:p>
          <a:p>
            <a:r>
              <a:rPr lang="cs-CZ" sz="2200" noProof="0" dirty="0"/>
              <a:t>Většina cílů ve vztahu k externímu hodnocení škol ze strany ČŠI naplněna.</a:t>
            </a:r>
          </a:p>
          <a:p>
            <a:r>
              <a:rPr lang="cs-CZ" sz="2200" dirty="0"/>
              <a:t>Nezaznamenali jsme větší posun v podpoře hodnocení škol ze strany zřizovatele, přičemž </a:t>
            </a:r>
            <a:br>
              <a:rPr lang="cs-CZ" sz="2200" dirty="0"/>
            </a:br>
            <a:r>
              <a:rPr lang="cs-CZ" sz="2200" dirty="0"/>
              <a:t>z hlediska množství zřizovatelů v ČR představuje toto opatření značnou výzvu.</a:t>
            </a:r>
          </a:p>
          <a:p>
            <a:r>
              <a:rPr lang="cs-CZ" sz="2200" noProof="0" dirty="0"/>
              <a:t>Z hlediska kvality hodnocení školy a posílení formativního hodnocení školy tak, jak je předpokládá S2020, je zapotřebí se ve výsledcích testování posunout od srovnávání škol mezi sebou (či s celostátním průměrem) ke zpětné vazbě pro školy, která zohledňuje podmínky vzdělávání (např. vyjádření přidané hodnoty školy či přírůstku učení žáků v čase).</a:t>
            </a:r>
          </a:p>
          <a:p>
            <a:r>
              <a:rPr lang="cs-CZ" sz="2200" dirty="0"/>
              <a:t>V oblasti vysokého školství došlo legislativně k posílení vlastního hodnocení vysokých škol zaváděním institucionálních akreditací, nicméně celý proces je v náběhu a bylo by předčasné nyní hodnotit jeho dopady.</a:t>
            </a:r>
            <a:endParaRPr lang="cs-CZ" sz="2200" noProof="0" dirty="0"/>
          </a:p>
        </p:txBody>
      </p:sp>
    </p:spTree>
    <p:extLst>
      <p:ext uri="{BB962C8B-B14F-4D97-AF65-F5344CB8AC3E}">
        <p14:creationId xmlns:p14="http://schemas.microsoft.com/office/powerpoint/2010/main" val="309145926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1073</Words>
  <Application>Microsoft Office PowerPoint</Application>
  <PresentationFormat>Širokoúhlá obrazovka</PresentationFormat>
  <Paragraphs>107</Paragraphs>
  <Slides>17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Motiv Office</vt:lpstr>
      <vt:lpstr>Prezentace aplikace PowerPoint</vt:lpstr>
      <vt:lpstr>Priorita 3.2 Podporovat kvalitní výuku a učitele jako její klíčový předpoklad</vt:lpstr>
      <vt:lpstr>3.2.1 Dokončit a zavést kariérní systém pro učitele a zlepšovat podmínky pro jejich práci </vt:lpstr>
      <vt:lpstr>3.2.2 Modernizovat počáteční vzdělávání učitelů a vstupní vzdělávání ředitelů práci </vt:lpstr>
      <vt:lpstr>3.2.3 Posílit další vzdělávání a metodickou podporu učitelů a ředitelů  </vt:lpstr>
      <vt:lpstr>3.2.4 Posílit význam kvalitní výuky ve vysokoškolském vzdělávání  </vt:lpstr>
      <vt:lpstr>3.2.5 Srozumitelněji popsat cíle vzdělávání </vt:lpstr>
      <vt:lpstr>3.2.6 Modernizovat systém hodnocení na úrovni dítěte, žáka a studenta </vt:lpstr>
      <vt:lpstr>3.2.7 Modernizovat hodnocení na úrovni školy</vt:lpstr>
      <vt:lpstr>Prezentace aplikace PowerPoint</vt:lpstr>
      <vt:lpstr>Priorita 3.3 Odpovědně a efektivně řídit vzdělávací systém</vt:lpstr>
      <vt:lpstr>3.3.1 Posilovat prvky strategického řízení ve vzdělávací politice </vt:lpstr>
      <vt:lpstr>3.3.2 Zlepšit informační a poznatkovou základnu  a rozvíjet výzkum v oblasti vzdělávání</vt:lpstr>
      <vt:lpstr>3.3.3 Posílit hodnocení vzdělávacího systému</vt:lpstr>
      <vt:lpstr>3.3.4 Zlepšit komunikaci mezi aktéry ve vzdělávání včetně široké veřejnosti </vt:lpstr>
      <vt:lpstr>Prezentace aplikace PowerPoint</vt:lpstr>
      <vt:lpstr>Implikace a doporučení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Stuchlikova</dc:creator>
  <cp:lastModifiedBy>Konrádová Kateřina</cp:lastModifiedBy>
  <cp:revision>36</cp:revision>
  <dcterms:created xsi:type="dcterms:W3CDTF">2018-03-28T16:07:31Z</dcterms:created>
  <dcterms:modified xsi:type="dcterms:W3CDTF">2018-04-13T07:38:12Z</dcterms:modified>
</cp:coreProperties>
</file>