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3" r:id="rId3"/>
    <p:sldId id="294" r:id="rId4"/>
    <p:sldId id="304" r:id="rId5"/>
    <p:sldId id="307" r:id="rId6"/>
    <p:sldId id="295" r:id="rId7"/>
    <p:sldId id="296" r:id="rId8"/>
    <p:sldId id="302" r:id="rId9"/>
    <p:sldId id="303" r:id="rId10"/>
    <p:sldId id="298" r:id="rId11"/>
    <p:sldId id="300" r:id="rId12"/>
    <p:sldId id="299" r:id="rId13"/>
    <p:sldId id="269" r:id="rId14"/>
    <p:sldId id="301" r:id="rId15"/>
    <p:sldId id="279" r:id="rId16"/>
    <p:sldId id="264" r:id="rId17"/>
    <p:sldId id="306" r:id="rId18"/>
    <p:sldId id="305" r:id="rId19"/>
    <p:sldId id="308" r:id="rId20"/>
    <p:sldId id="309" r:id="rId21"/>
    <p:sldId id="286" r:id="rId22"/>
    <p:sldId id="287" r:id="rId23"/>
    <p:sldId id="288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6F7E1"/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8D7E64D2-CC9F-4F7F-BB4A-6C737698C6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F8FEAAD-7CA7-49EE-8B91-2FFB786FD9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6510B-CEDA-4E37-B60A-3B63908D2A0D}" type="datetimeFigureOut">
              <a:rPr lang="cs-CZ" smtClean="0"/>
              <a:t>13.04.2018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A57E6D0-09CC-4179-AAA4-E7F3F10E83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5C3D04-A984-4542-B2AE-FD570FB673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9DAF2-FE41-49C4-AA59-A672A1F7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000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13.04.2018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>
                <a:latin typeface="+mn-lt"/>
              </a:rPr>
              <a:t>Státní podpora sportu </a:t>
            </a:r>
            <a:br>
              <a:rPr lang="pl-PL" b="1" dirty="0">
                <a:latin typeface="+mn-lt"/>
              </a:rPr>
            </a:br>
            <a:r>
              <a:rPr lang="pl-PL" b="1" dirty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/>
              <a:t>Ministerstvo školství, mládeže a tělovýchovy</a:t>
            </a:r>
          </a:p>
          <a:p>
            <a:pPr algn="l"/>
            <a:r>
              <a:rPr lang="cs-CZ" sz="900" dirty="0"/>
              <a:t>Karmelitská 7, 118 12 Praha 1 • tel.:: +420 234 811 111</a:t>
            </a:r>
          </a:p>
          <a:p>
            <a:pPr algn="l"/>
            <a:r>
              <a:rPr lang="cs-CZ" sz="900" dirty="0"/>
              <a:t>msmt@msmt.cz • www.msmt.cz</a:t>
            </a:r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13.04.2018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13.04.2018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13.04.2018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13.04.2018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13.04.2018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13.04.2018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13.04.2018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13.04.2018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13.04.2018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470376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cs-CZ" b="1" dirty="0">
                <a:latin typeface="+mn-lt"/>
              </a:rPr>
              <a:t>SPORTOVÁNÍ BEZ BARIÉR ZPS</a:t>
            </a:r>
            <a:br>
              <a:rPr lang="cs-CZ" b="1" dirty="0">
                <a:latin typeface="+mn-lt"/>
              </a:rPr>
            </a:br>
            <a:r>
              <a:rPr lang="cs-CZ" sz="2800" b="1" dirty="0">
                <a:latin typeface="+mn-lt"/>
              </a:rPr>
              <a:t>Dotační neinvestiční program</a:t>
            </a:r>
            <a:br>
              <a:rPr lang="cs-CZ" b="1" dirty="0">
                <a:latin typeface="+mn-lt"/>
              </a:rPr>
            </a:br>
            <a:endParaRPr lang="cs-CZ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/>
              <a:t>Karmelitská </a:t>
            </a:r>
            <a:r>
              <a:rPr lang="cs-CZ" sz="700"/>
              <a:t>529/5, Malá Strana, </a:t>
            </a:r>
            <a:r>
              <a:rPr lang="cs-CZ" sz="700" dirty="0"/>
              <a:t>118 12 Praha 1 • tel.: +420 234 811 111</a:t>
            </a:r>
          </a:p>
          <a:p>
            <a:pPr marL="0" indent="0" algn="l">
              <a:buNone/>
            </a:pPr>
            <a:r>
              <a:rPr lang="cs-CZ" sz="700" dirty="0"/>
              <a:t>msmt@msmt.cz • www.msmt.cz</a:t>
            </a:r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ALOKACE</a:t>
            </a:r>
          </a:p>
          <a:p>
            <a:pPr marL="0" indent="0">
              <a:buNone/>
            </a:pPr>
            <a:r>
              <a:rPr lang="cs-CZ" sz="2400" dirty="0"/>
              <a:t>Reprezentant A    176 000 Kč</a:t>
            </a:r>
          </a:p>
          <a:p>
            <a:pPr marL="0" indent="0">
              <a:buNone/>
            </a:pPr>
            <a:r>
              <a:rPr lang="cs-CZ" sz="2400" dirty="0"/>
              <a:t>Reprezentant B      88 000 Kč</a:t>
            </a:r>
          </a:p>
          <a:p>
            <a:pPr marL="0" indent="0">
              <a:buNone/>
            </a:pPr>
            <a:r>
              <a:rPr lang="cs-CZ" sz="2400" dirty="0"/>
              <a:t>Reprezentant C      44 000 Kč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b="1" dirty="0">
                <a:solidFill>
                  <a:srgbClr val="C00000"/>
                </a:solidFill>
              </a:rPr>
              <a:t>Změny alokací na jednotlivce nejsou možné, alokace jsou závazné</a:t>
            </a:r>
          </a:p>
          <a:p>
            <a:r>
              <a:rPr lang="cs-CZ" sz="2400" b="1" dirty="0">
                <a:solidFill>
                  <a:srgbClr val="C00000"/>
                </a:solidFill>
              </a:rPr>
              <a:t>Změny v seznamu: pouze před vydáním Rozhodnutí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28189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Seznam reprezentantů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Povinnost příjemců:</a:t>
            </a:r>
          </a:p>
          <a:p>
            <a:r>
              <a:rPr lang="cs-CZ" sz="2400" dirty="0"/>
              <a:t>Doložení činnosti a financování každého jednotlivého reprezentanta, dodržení účelového určení</a:t>
            </a:r>
          </a:p>
          <a:p>
            <a:r>
              <a:rPr lang="cs-CZ" sz="2400" dirty="0"/>
              <a:t>Provázanost aktivit s rozpočtem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982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 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r>
              <a:rPr lang="cs-CZ" sz="2400" dirty="0"/>
              <a:t>Žádost o poskytnutí dotace včetně všech příloh schválená Poskytovatelem dotace ke dni  vydání tohoto Rozhodnutí zpřístupněná Příjemci i Poskytovateli v systému IS-SPORT</a:t>
            </a:r>
          </a:p>
          <a:p>
            <a:r>
              <a:rPr lang="cs-CZ" sz="2400" dirty="0"/>
              <a:t>Nelze měnit v žádném období realizace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09885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Kontrolní mechanismy:</a:t>
            </a:r>
          </a:p>
          <a:p>
            <a:pPr marL="0" indent="0">
              <a:buNone/>
            </a:pP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Vyúčtování poskytnuté dotace</a:t>
            </a:r>
          </a:p>
          <a:p>
            <a:pPr marL="0" indent="0">
              <a:buNone/>
            </a:pP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2 ) Průběžná kontrola:</a:t>
            </a:r>
          </a:p>
          <a:p>
            <a:r>
              <a:rPr lang="cs-CZ" sz="2400" b="1" dirty="0"/>
              <a:t>Smlouvy s reprezentanty</a:t>
            </a:r>
          </a:p>
          <a:p>
            <a:r>
              <a:rPr lang="cs-CZ" sz="2400" b="1" dirty="0"/>
              <a:t>Podklady k vyúčtování  a dodržování smlouvy</a:t>
            </a:r>
          </a:p>
          <a:p>
            <a:r>
              <a:rPr lang="cs-CZ" sz="2400" b="1" dirty="0"/>
              <a:t>Seznámení reprezentanta s využitím alokace</a:t>
            </a:r>
          </a:p>
          <a:p>
            <a:r>
              <a:rPr lang="cs-CZ" sz="2400" b="1" dirty="0"/>
              <a:t>Tréninkové deníky, plány, doložení účasti na závodech, turnajích……..</a:t>
            </a:r>
          </a:p>
          <a:p>
            <a:r>
              <a:rPr lang="cs-CZ" sz="2400" b="1" dirty="0"/>
              <a:t>Účetní doklady, směrnice a další podklady vztahující se k dotaci ( objednávky, „cenový mix“, transparentní poptávka dodavatelů)</a:t>
            </a:r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97553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Kontrolní mechanismy: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sz="2400" b="1" dirty="0"/>
              <a:t>Nejednoznačné doložení účelového využití dotace může být důvodem k odebrání dotace a neproplacení následné dotace pro porušení rozpočtové kázně.</a:t>
            </a:r>
          </a:p>
        </p:txBody>
      </p:sp>
    </p:spTree>
    <p:extLst>
      <p:ext uri="{BB962C8B-B14F-4D97-AF65-F5344CB8AC3E}">
        <p14:creationId xmlns:p14="http://schemas.microsoft.com/office/powerpoint/2010/main" val="41349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Poznámka: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Reprezentace hrazená z dotace MŠMT na závodech vždy v reprezentačních dresech!</a:t>
            </a:r>
          </a:p>
        </p:txBody>
      </p:sp>
    </p:spTree>
    <p:extLst>
      <p:ext uri="{BB962C8B-B14F-4D97-AF65-F5344CB8AC3E}">
        <p14:creationId xmlns:p14="http://schemas.microsoft.com/office/powerpoint/2010/main" val="225445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 algn="ctr">
              <a:buNone/>
            </a:pPr>
            <a:r>
              <a:rPr lang="cs-CZ" sz="2400" b="1" dirty="0"/>
              <a:t>Podprogram B</a:t>
            </a:r>
          </a:p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2400" b="1" dirty="0"/>
              <a:t>Podpora sportovních spolků s celostátní působností </a:t>
            </a:r>
          </a:p>
          <a:p>
            <a:pPr marL="0" indent="0" algn="ctr">
              <a:buNone/>
            </a:pPr>
            <a:r>
              <a:rPr lang="cs-CZ" sz="2400" b="1" dirty="0"/>
              <a:t>pro ZPS</a:t>
            </a:r>
          </a:p>
          <a:p>
            <a:pPr marL="0" lv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77916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B: Podpora sportovních spolků s celostátní působností pro ZPS 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lvl="0"/>
            <a:r>
              <a:rPr lang="cs-CZ" sz="2400" dirty="0"/>
              <a:t>úhrada nákladů souvisejících s realizací projektu oprávněného žadatele, personální, metodické, technické, technologické, servisní zabezpečení, nemateriální náklady (služby), provozní a materiální náklady, nájemné prostor, vše související s obsahovým zaměřením programu, až do výše rozpočtovaných nákladů projektu, které prokazatelně vzniknou </a:t>
            </a:r>
            <a:br>
              <a:rPr lang="cs-CZ" sz="2400" dirty="0"/>
            </a:br>
            <a:r>
              <a:rPr lang="cs-CZ" sz="2400" dirty="0"/>
              <a:t>v kalendářním roce, ve kterém je dotace poskytnuta, pokud není Rozhodnutím stanoveno jinak,</a:t>
            </a:r>
          </a:p>
          <a:p>
            <a:pPr lvl="0"/>
            <a:r>
              <a:rPr lang="cs-CZ" sz="2400" dirty="0"/>
              <a:t>podpora zabezpečení plnění povinností oprávněného žadatele, </a:t>
            </a:r>
          </a:p>
          <a:p>
            <a:pPr lvl="0"/>
            <a:r>
              <a:rPr lang="cs-CZ" sz="2400" dirty="0"/>
              <a:t>úrazové, majetkové a cestovní pojištění a odpovědnostní pojištění trenérů a cvičitelů, cestovné, ubytování, stravování související s plněním obsahového zaměření programu,</a:t>
            </a:r>
          </a:p>
          <a:p>
            <a:pPr lvl="0"/>
            <a:endParaRPr lang="cs-CZ" sz="2400" dirty="0"/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83724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B: Podpora sportovních spolků s celostátní působností pro ZPS</a:t>
            </a:r>
          </a:p>
          <a:p>
            <a:pPr lvl="0"/>
            <a:r>
              <a:rPr lang="cs-CZ" sz="2400" dirty="0"/>
              <a:t>mzdové náklady na trenéra a dalších členů realizačního týmu (osobní asistent, trasér apod.), které je možno čerpat z dotace do 45 tis. Kč hrubé mzdy na 1 pracovní úvazek a měsíc s tím, </a:t>
            </a:r>
            <a:br>
              <a:rPr lang="cs-CZ" sz="2400" dirty="0"/>
            </a:br>
            <a:r>
              <a:rPr lang="cs-CZ" sz="2400" dirty="0"/>
              <a:t>že mzdové náklady na 1 osobu je možné z dotace pro jednoho zaměstnavatele hradit nejvýše </a:t>
            </a:r>
            <a:br>
              <a:rPr lang="cs-CZ" sz="2400" dirty="0"/>
            </a:br>
            <a:r>
              <a:rPr lang="cs-CZ" sz="2400" dirty="0"/>
              <a:t>ve výši 1,2 pracovního úvazku,</a:t>
            </a:r>
          </a:p>
          <a:p>
            <a:pPr lvl="0"/>
            <a:r>
              <a:rPr lang="cs-CZ" sz="2400" dirty="0"/>
              <a:t>ostatní osobní náklady (dohodu o pracovní činnosti, dohodu o provedení práce, včetně služeb OSVČ), které je možné čerpat z dotace až do 45 tis. Kč hrubé mzdy na osobu a měsíc,</a:t>
            </a:r>
          </a:p>
          <a:p>
            <a:pPr lvl="0"/>
            <a:r>
              <a:rPr lang="cs-CZ" sz="2400" b="1" dirty="0"/>
              <a:t>osobní a mzdové náklady je možné čerpat až do výše 75 % poskytnuté dotace,</a:t>
            </a:r>
          </a:p>
          <a:p>
            <a:pPr lvl="0"/>
            <a:r>
              <a:rPr lang="cs-CZ" sz="2400" b="1" dirty="0"/>
              <a:t>vybavení materiálem</a:t>
            </a:r>
            <a:r>
              <a:rPr lang="cs-CZ" sz="2400" dirty="0"/>
              <a:t>, který není hmotným majetkem nebo jiným majetkem podle zákona o daních z příjmů nebo hmotným majetkem podle předpisů upravujících účetnictví, související s provozem sportovního zařízení, celkově však </a:t>
            </a:r>
            <a:r>
              <a:rPr lang="cs-CZ" sz="2400" b="1" dirty="0"/>
              <a:t>nejvýše do 25 % celkové dotace</a:t>
            </a:r>
            <a:r>
              <a:rPr lang="cs-CZ" sz="2400" dirty="0"/>
              <a:t>.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5390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B: Podpora sportovních spolků s celostátní působností pro ZPS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Součást ROZHODNUTÍ:</a:t>
            </a:r>
          </a:p>
          <a:p>
            <a:pPr marL="0" indent="0">
              <a:buNone/>
            </a:pPr>
            <a:endParaRPr lang="cs-CZ" sz="2400" b="1" dirty="0"/>
          </a:p>
          <a:p>
            <a:pPr marL="457200" indent="-457200">
              <a:buAutoNum type="arabicPeriod"/>
            </a:pPr>
            <a:r>
              <a:rPr lang="cs-CZ" sz="2400" b="1" dirty="0"/>
              <a:t>Účelové určení a podmínky použití neinvestiční dotace </a:t>
            </a:r>
          </a:p>
          <a:p>
            <a:pPr marL="457200" indent="-457200">
              <a:buAutoNum type="arabicPeriod"/>
            </a:pPr>
            <a:r>
              <a:rPr lang="cs-CZ" sz="2400" b="1" dirty="0"/>
              <a:t>Tabulky k vyúčtování dotace</a:t>
            </a:r>
          </a:p>
          <a:p>
            <a:pPr marL="457200" indent="-457200">
              <a:buAutoNum type="arabicPeriod"/>
            </a:pPr>
            <a:r>
              <a:rPr lang="cs-CZ" sz="2400" b="1" dirty="0"/>
              <a:t>Vzor avíza o vratce </a:t>
            </a:r>
          </a:p>
          <a:p>
            <a:pPr marL="457200" indent="-457200">
              <a:buAutoNum type="arabicPeriod"/>
            </a:pPr>
            <a:r>
              <a:rPr lang="cs-CZ" sz="2400" b="1" dirty="0"/>
              <a:t>Finanční limity 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0398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87824" y="3429000"/>
            <a:ext cx="5616624" cy="21602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b="1" dirty="0">
                <a:latin typeface="+mn-lt"/>
              </a:rPr>
              <a:t>Podprogram A Sportovní reprezentace ZPS</a:t>
            </a:r>
            <a:br>
              <a:rPr lang="cs-CZ" b="1" dirty="0">
                <a:latin typeface="+mn-lt"/>
              </a:rPr>
            </a:br>
            <a:endParaRPr lang="cs-CZ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987824" y="5949280"/>
            <a:ext cx="4784576" cy="4320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/>
              <a:t>Ministerstvo školství, mládeže a tělovýchovy</a:t>
            </a:r>
          </a:p>
          <a:p>
            <a:pPr marL="0" indent="0">
              <a:buNone/>
            </a:pPr>
            <a:r>
              <a:rPr lang="cs-CZ" sz="700" dirty="0"/>
              <a:t>Karmelitská </a:t>
            </a:r>
            <a:r>
              <a:rPr lang="cs-CZ" sz="700"/>
              <a:t>529/5, Malá Strana, </a:t>
            </a:r>
            <a:r>
              <a:rPr lang="cs-CZ" sz="700" dirty="0"/>
              <a:t>118 12 Praha 1 • tel.: +420 234 811 111</a:t>
            </a:r>
          </a:p>
          <a:p>
            <a:pPr marL="0" indent="0" algn="l">
              <a:buNone/>
            </a:pPr>
            <a:r>
              <a:rPr lang="cs-CZ" sz="700" dirty="0"/>
              <a:t>msmt@msmt.cz • www.msmt.cz</a:t>
            </a:r>
          </a:p>
        </p:txBody>
      </p:sp>
    </p:spTree>
    <p:extLst>
      <p:ext uri="{BB962C8B-B14F-4D97-AF65-F5344CB8AC3E}">
        <p14:creationId xmlns:p14="http://schemas.microsoft.com/office/powerpoint/2010/main" val="48640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FF043-C0B2-4D5E-9D2E-6F925F59FAFC}" type="slidenum">
              <a:rPr lang="cs-CZ" smtClean="0"/>
              <a:t>20</a:t>
            </a:fld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1331640" y="1859340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Součást ROZHODNUTÍ:</a:t>
            </a:r>
          </a:p>
          <a:p>
            <a:endParaRPr lang="cs-CZ" b="1" dirty="0"/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Akceptace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Rozpočet projektu </a:t>
            </a:r>
          </a:p>
          <a:p>
            <a:pPr marL="457200" indent="-457200"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Projekt </a:t>
            </a:r>
            <a:br>
              <a:rPr lang="cs-CZ" b="1" dirty="0">
                <a:solidFill>
                  <a:srgbClr val="C00000"/>
                </a:solidFill>
              </a:rPr>
            </a:br>
            <a:r>
              <a:rPr lang="cs-CZ" b="1" dirty="0">
                <a:solidFill>
                  <a:srgbClr val="C00000"/>
                </a:solidFill>
              </a:rPr>
              <a:t>(Žádost o poskytnutí dotace včetně všech příloh schválená Poskytovatelem dotace ke dni  vydání tohoto Rozhodnutí zpřístupněná Příjemci i Poskytovateli v systému IS-SPORT.)</a:t>
            </a:r>
          </a:p>
          <a:p>
            <a:endParaRPr lang="cs-CZ" b="1" dirty="0">
              <a:solidFill>
                <a:srgbClr val="C00000"/>
              </a:solidFill>
            </a:endParaRPr>
          </a:p>
          <a:p>
            <a:r>
              <a:rPr lang="cs-CZ" b="1" dirty="0">
                <a:solidFill>
                  <a:srgbClr val="C00000"/>
                </a:solidFill>
              </a:rPr>
              <a:t>Platí stejné podmínky jako u Podprogramu A</a:t>
            </a:r>
          </a:p>
          <a:p>
            <a:endParaRPr lang="cs-CZ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7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SPORTOVÁNÍ BEZ BARIÉR ZPS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Kontakt:  </a:t>
            </a:r>
          </a:p>
          <a:p>
            <a:pPr marL="0" indent="0">
              <a:buNone/>
            </a:pPr>
            <a:r>
              <a:rPr lang="cs-CZ" sz="3200" b="1" dirty="0"/>
              <a:t>Mgr. Hana Kolínská</a:t>
            </a:r>
          </a:p>
          <a:p>
            <a:pPr marL="0" indent="0">
              <a:buNone/>
            </a:pPr>
            <a:r>
              <a:rPr lang="cs-CZ" sz="3200" b="1" dirty="0"/>
              <a:t>Tel: 234 812 713</a:t>
            </a:r>
          </a:p>
          <a:p>
            <a:pPr marL="0" indent="0">
              <a:buNone/>
            </a:pPr>
            <a:r>
              <a:rPr lang="cs-CZ" sz="3200" b="1" dirty="0"/>
              <a:t>E-mail: Hana.Kolinska@msmt.cz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57610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SPORTOVÁNÍ BEZ BARIÉR ZPS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2800" b="1" dirty="0">
                <a:solidFill>
                  <a:srgbClr val="C00000"/>
                </a:solidFill>
              </a:rPr>
              <a:t>PROSTOR PRO VAŠE DOTAZY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67061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15616" y="1340768"/>
            <a:ext cx="75711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chemeClr val="accent5">
                    <a:lumMod val="75000"/>
                  </a:schemeClr>
                </a:solidFill>
              </a:rPr>
              <a:t>SPORTOVÁNÍ BEZ BARIÉR ZPS</a:t>
            </a: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sz="28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2800" b="1" dirty="0">
                <a:solidFill>
                  <a:srgbClr val="C00000"/>
                </a:solidFill>
              </a:rPr>
              <a:t>DĚKUJI ZA POZORNOST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32451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Součást ROZHODNUTÍ:</a:t>
            </a:r>
          </a:p>
          <a:p>
            <a:pPr marL="0" indent="0">
              <a:buNone/>
            </a:pPr>
            <a:endParaRPr lang="cs-CZ" sz="2400" b="1" dirty="0"/>
          </a:p>
          <a:p>
            <a:pPr marL="457200" indent="-457200">
              <a:buAutoNum type="arabicPeriod"/>
            </a:pPr>
            <a:r>
              <a:rPr lang="cs-CZ" sz="2400" b="1" dirty="0"/>
              <a:t>Účelové určení a podmínky použití neinvestiční dotace </a:t>
            </a:r>
          </a:p>
          <a:p>
            <a:pPr marL="457200" indent="-457200">
              <a:buAutoNum type="arabicPeriod"/>
            </a:pPr>
            <a:r>
              <a:rPr lang="cs-CZ" sz="2400" b="1" dirty="0"/>
              <a:t>Tabulky k vyúčtování dotace</a:t>
            </a:r>
          </a:p>
          <a:p>
            <a:pPr marL="457200" indent="-457200">
              <a:buAutoNum type="arabicPeriod"/>
            </a:pPr>
            <a:r>
              <a:rPr lang="cs-CZ" sz="2400" b="1" dirty="0"/>
              <a:t>Vzor avíza o vratce </a:t>
            </a:r>
          </a:p>
          <a:p>
            <a:pPr marL="457200" indent="-457200">
              <a:buAutoNum type="arabicPeriod"/>
            </a:pPr>
            <a:r>
              <a:rPr lang="cs-CZ" sz="2400" b="1" dirty="0"/>
              <a:t>Finanční limity </a:t>
            </a:r>
          </a:p>
          <a:p>
            <a:pPr marL="457200" indent="-457200">
              <a:buAutoNum type="arabicPeriod"/>
            </a:pPr>
            <a:endParaRPr lang="cs-CZ" sz="2400" b="1" dirty="0"/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6097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Součást ROZHODNUTÍ:</a:t>
            </a:r>
          </a:p>
          <a:p>
            <a:pPr marL="457200" indent="-457200"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Akceptace</a:t>
            </a:r>
          </a:p>
          <a:p>
            <a:pPr marL="457200" indent="-457200"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Rozpočet projektu </a:t>
            </a:r>
          </a:p>
          <a:p>
            <a:pPr marL="457200" indent="-457200"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Seznam reprezentantů</a:t>
            </a:r>
          </a:p>
          <a:p>
            <a:pPr marL="457200" indent="-457200"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Projekt </a:t>
            </a:r>
            <a:br>
              <a:rPr lang="cs-CZ" sz="2400" b="1" dirty="0">
                <a:solidFill>
                  <a:srgbClr val="C00000"/>
                </a:solidFill>
              </a:rPr>
            </a:br>
            <a:r>
              <a:rPr lang="cs-CZ" sz="2400" b="1" dirty="0">
                <a:solidFill>
                  <a:srgbClr val="C00000"/>
                </a:solidFill>
              </a:rPr>
              <a:t>(Žádost o poskytnutí dotace včetně všech příloh schválená Poskytovatelem dotace ke dni  vydání tohoto Rozhodnutí zpřístupněná Příjemci i Poskytovateli v systému IS-SPORT.)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002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418E96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ROZHODNUTÍ: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Distribuce</a:t>
            </a:r>
          </a:p>
          <a:p>
            <a:r>
              <a:rPr lang="cs-CZ" sz="2400" dirty="0"/>
              <a:t>Poštou – dopis s doručenkou </a:t>
            </a:r>
          </a:p>
          <a:p>
            <a:r>
              <a:rPr lang="cs-CZ" sz="2400" dirty="0"/>
              <a:t>Přímé předání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03595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</a:rPr>
              <a:t>Akceptace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Akceptace A</a:t>
            </a:r>
          </a:p>
          <a:p>
            <a:pPr marL="0" indent="0">
              <a:buNone/>
            </a:pPr>
            <a:r>
              <a:rPr lang="cs-CZ" sz="2400" dirty="0"/>
              <a:t>K vyúčtování celá původní výše dotace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Akceptace B</a:t>
            </a:r>
          </a:p>
          <a:p>
            <a:pPr marL="0" indent="0">
              <a:buNone/>
            </a:pPr>
            <a:r>
              <a:rPr lang="cs-CZ" sz="2400" dirty="0"/>
              <a:t>K vyúčtování pouze skutečná výše dotace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79128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  </a:t>
            </a:r>
          </a:p>
          <a:p>
            <a:r>
              <a:rPr lang="cs-CZ" sz="2400" dirty="0"/>
              <a:t>Nedílná součást akceptace</a:t>
            </a:r>
          </a:p>
          <a:p>
            <a:r>
              <a:rPr lang="cs-CZ" sz="2400" dirty="0"/>
              <a:t>Závazný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Změny </a:t>
            </a:r>
          </a:p>
          <a:p>
            <a:r>
              <a:rPr lang="cs-CZ" sz="2400" dirty="0"/>
              <a:t>Před vydáním Rozhodnutí</a:t>
            </a:r>
          </a:p>
          <a:p>
            <a:r>
              <a:rPr lang="cs-CZ" sz="2400" dirty="0"/>
              <a:t>V max. výši 10 % položky bez schválení, ale vždy v souladu s účelovým určením</a:t>
            </a:r>
          </a:p>
          <a:p>
            <a:r>
              <a:rPr lang="cs-CZ" sz="2400" dirty="0"/>
              <a:t>Žádost o změnu větší než 10 % do 15.11.2018 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403272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  </a:t>
            </a:r>
          </a:p>
          <a:p>
            <a:pPr lvl="0" algn="just"/>
            <a:r>
              <a:rPr lang="cs-CZ" sz="2400" dirty="0"/>
              <a:t>úhrada nákladů na ubytování, dopravu, stravu, startovné, a pojištění při účasti na závodech MS, SP, ME, EP, přípravných závodech, soustředěních a rekondičních pobytech,</a:t>
            </a:r>
          </a:p>
          <a:p>
            <a:pPr lvl="0" algn="just"/>
            <a:r>
              <a:rPr lang="cs-CZ" sz="2400" dirty="0"/>
              <a:t>mzdové náklady na trenéra a dalších členů realizačního týmu (osobní asistent, trasér apod.), které je možno čerpat z dotace do </a:t>
            </a:r>
            <a:br>
              <a:rPr lang="cs-CZ" sz="2400" dirty="0"/>
            </a:br>
            <a:r>
              <a:rPr lang="cs-CZ" sz="2400" dirty="0"/>
              <a:t>45 tis. Kč hrubé mzdy na 1 pracovní úvazek a měsíc s tím, </a:t>
            </a:r>
            <a:br>
              <a:rPr lang="cs-CZ" sz="2400" dirty="0"/>
            </a:br>
            <a:r>
              <a:rPr lang="cs-CZ" sz="2400" dirty="0"/>
              <a:t>že mzdové náklady na 1 osobu je možné z dotace pro jednoho zaměstnavatele hradit nejvýše ve výši 1,2 pracovního úvazku,</a:t>
            </a:r>
          </a:p>
          <a:p>
            <a:pPr lvl="0" algn="just"/>
            <a:r>
              <a:rPr lang="cs-CZ" sz="2400" dirty="0"/>
              <a:t>ostatní osobní náklady (dohodu o pracovní činnosti, dohodu </a:t>
            </a:r>
            <a:br>
              <a:rPr lang="cs-CZ" sz="2400" dirty="0"/>
            </a:br>
            <a:r>
              <a:rPr lang="cs-CZ" sz="2400" dirty="0"/>
              <a:t>o provedení práce, včetně služeb OSVČ), které je možné čerpat z dotace až do 45 tis. Kč hrubé mzdy na osobu a měsíc,</a:t>
            </a:r>
          </a:p>
          <a:p>
            <a:pPr lvl="0" algn="just"/>
            <a:r>
              <a:rPr lang="cs-CZ" sz="2400" b="1" dirty="0"/>
              <a:t>vybavení materiálem</a:t>
            </a:r>
            <a:r>
              <a:rPr lang="cs-CZ" sz="2400" dirty="0"/>
              <a:t>, který není hmotným majetkem podle zákona o daních z příjmů nebo hmotným majetkem podle předpisů upravujících účetnictví, související se sportovní činností reprezentanta, celkově však </a:t>
            </a:r>
            <a:r>
              <a:rPr lang="cs-CZ" sz="2400" b="1" dirty="0"/>
              <a:t>nejvýše do 25 % celkové dotace,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35322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418E96"/>
                </a:solidFill>
              </a:rPr>
              <a:t>Podprogram A   SPORTOVNÍ REPREZENTACE ZPS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Rozpočet projektu  </a:t>
            </a:r>
          </a:p>
          <a:p>
            <a:pPr lvl="0"/>
            <a:r>
              <a:rPr lang="cs-CZ" sz="2400" dirty="0"/>
              <a:t>služby: masáže, posilovna, </a:t>
            </a:r>
          </a:p>
          <a:p>
            <a:pPr lvl="0"/>
            <a:r>
              <a:rPr lang="cs-CZ" sz="2400" dirty="0"/>
              <a:t>doplňky stravy,</a:t>
            </a:r>
          </a:p>
          <a:p>
            <a:pPr lvl="0"/>
            <a:r>
              <a:rPr lang="cs-CZ" sz="2400" dirty="0"/>
              <a:t>limity stanovené tímto dokumentem v bodech b, c představují maximální celkovou způsobilou měsíční hrubou mzdu zaměstnance na dané pozici při plném pracovním úvazku, </a:t>
            </a:r>
            <a:br>
              <a:rPr lang="cs-CZ" sz="2400" dirty="0"/>
            </a:br>
            <a:r>
              <a:rPr lang="cs-CZ" sz="2400" dirty="0"/>
              <a:t>tj. při zkráceném úvazku se limity krátí úměrně dle uvedené výše úvazku, včetně určení hodinové sazby,</a:t>
            </a:r>
          </a:p>
          <a:p>
            <a:pPr lvl="0"/>
            <a:r>
              <a:rPr lang="cs-CZ" sz="2400" b="1" dirty="0"/>
              <a:t>osobní a mzdové náklady je možné čerpat až do výše 75 % poskytnuté dotace,</a:t>
            </a:r>
          </a:p>
          <a:p>
            <a:pPr lvl="0"/>
            <a:r>
              <a:rPr lang="cs-CZ" sz="2400" dirty="0"/>
              <a:t>nelze hradit administrativní pracovníky (účetní, sportovní manažer apod.). Jejich profese je hrazena v rámci dotace podprogramu B.</a:t>
            </a: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9088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659</Words>
  <Application>Microsoft Office PowerPoint</Application>
  <PresentationFormat>Předvádění na obrazovce (4:3)</PresentationFormat>
  <Paragraphs>171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Calibri</vt:lpstr>
      <vt:lpstr>Motiv systému Office</vt:lpstr>
      <vt:lpstr>SPORTOVÁNÍ BEZ BARIÉR ZPS Dotační neinvestiční program </vt:lpstr>
      <vt:lpstr>Podprogram A Sportovní reprezentace ZPS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Hana Kolínská</cp:lastModifiedBy>
  <cp:revision>77</cp:revision>
  <dcterms:created xsi:type="dcterms:W3CDTF">2013-10-09T10:41:53Z</dcterms:created>
  <dcterms:modified xsi:type="dcterms:W3CDTF">2018-04-13T09:29:26Z</dcterms:modified>
</cp:coreProperties>
</file>