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78" r:id="rId4"/>
    <p:sldId id="279" r:id="rId5"/>
    <p:sldId id="263" r:id="rId6"/>
    <p:sldId id="265" r:id="rId7"/>
    <p:sldId id="275" r:id="rId8"/>
    <p:sldId id="266" r:id="rId9"/>
    <p:sldId id="271" r:id="rId10"/>
    <p:sldId id="276" r:id="rId11"/>
    <p:sldId id="273" r:id="rId12"/>
    <p:sldId id="269" r:id="rId13"/>
    <p:sldId id="274" r:id="rId14"/>
    <p:sldId id="272" r:id="rId15"/>
    <p:sldId id="277" r:id="rId16"/>
    <p:sldId id="262" r:id="rId17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urfürstová Yveta" initials="KY" lastIdx="1" clrIdx="0">
    <p:extLst>
      <p:ext uri="{19B8F6BF-5375-455C-9EA6-DF929625EA0E}">
        <p15:presenceInfo xmlns:p15="http://schemas.microsoft.com/office/powerpoint/2012/main" userId="S-1-5-21-1024343765-948047755-1557874966-7885" providerId="AD"/>
      </p:ext>
    </p:extLst>
  </p:cmAuthor>
  <p:cmAuthor id="2" name="Zýka Matěj" initials="ZM" lastIdx="8" clrIdx="1">
    <p:extLst>
      <p:ext uri="{19B8F6BF-5375-455C-9EA6-DF929625EA0E}">
        <p15:presenceInfo xmlns:p15="http://schemas.microsoft.com/office/powerpoint/2012/main" userId="S-1-5-21-1024343765-948047755-1557874966-23771" providerId="AD"/>
      </p:ext>
    </p:extLst>
  </p:cmAuthor>
  <p:cmAuthor id="3" name="Jana Häcklová" initials="HJ" lastIdx="4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8E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126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6D8BA3-2C34-4829-AF25-E531F0C612AA}" type="datetimeFigureOut">
              <a:rPr lang="cs-CZ" smtClean="0"/>
              <a:pPr/>
              <a:t>17.4.2018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DBE536-BD5A-4CB0-9F72-BB6932DCE59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50894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683C53-209C-40A5-8BC7-2A222E9E8B5F}" type="datetimeFigureOut">
              <a:rPr lang="cs-CZ" smtClean="0"/>
              <a:pPr/>
              <a:t>17.4.2018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AC157-68E0-4F13-9BFD-18D668B6640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4720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0AC157-68E0-4F13-9BFD-18D668B66407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27418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0AC157-68E0-4F13-9BFD-18D668B66407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2120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0AC157-68E0-4F13-9BFD-18D668B66407}" type="slidenum">
              <a:rPr lang="cs-CZ" smtClean="0"/>
              <a:pPr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9018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2987824" y="3356992"/>
            <a:ext cx="5470376" cy="1944216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/>
            <a:r>
              <a:rPr lang="pl-PL" b="1" dirty="0" smtClean="0">
                <a:latin typeface="+mn-lt"/>
              </a:rPr>
              <a:t>Státní podpora sportu </a:t>
            </a:r>
            <a:br>
              <a:rPr lang="pl-PL" b="1" dirty="0" smtClean="0">
                <a:latin typeface="+mn-lt"/>
              </a:rPr>
            </a:br>
            <a:r>
              <a:rPr lang="pl-PL" b="1" dirty="0" smtClean="0">
                <a:latin typeface="+mn-lt"/>
              </a:rPr>
              <a:t>pro rok 2013</a:t>
            </a:r>
            <a:endParaRPr lang="cs-CZ" b="1" dirty="0">
              <a:latin typeface="+mn-lt"/>
            </a:endParaRPr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2987824" y="5949280"/>
            <a:ext cx="4784576" cy="432048"/>
          </a:xfrm>
        </p:spPr>
        <p:txBody>
          <a:bodyPr>
            <a:normAutofit fontScale="77500" lnSpcReduction="20000"/>
          </a:bodyPr>
          <a:lstStyle>
            <a:lvl1pPr marL="0" indent="0">
              <a:buNone/>
              <a:defRPr/>
            </a:lvl1pPr>
          </a:lstStyle>
          <a:p>
            <a:pPr algn="l"/>
            <a:r>
              <a:rPr lang="cs-CZ" sz="900" dirty="0" smtClean="0"/>
              <a:t>Ministerstvo školství, mládeže a tělovýchovy</a:t>
            </a:r>
          </a:p>
          <a:p>
            <a:pPr algn="l"/>
            <a:r>
              <a:rPr lang="cs-CZ" sz="900" dirty="0" smtClean="0"/>
              <a:t>Karmelitská 7, 118 12 Praha 1 • tel.:: +420 234 811 111</a:t>
            </a:r>
          </a:p>
          <a:p>
            <a:pPr algn="l"/>
            <a:r>
              <a:rPr lang="cs-CZ" sz="900" dirty="0" smtClean="0"/>
              <a:t>msmt@msmt.cz • www.msmt.cz</a:t>
            </a:r>
            <a:endParaRPr lang="cs-CZ" sz="900" dirty="0"/>
          </a:p>
        </p:txBody>
      </p:sp>
      <p:sp>
        <p:nvSpPr>
          <p:cNvPr id="9" name="TextovéPole 8"/>
          <p:cNvSpPr txBox="1"/>
          <p:nvPr userDrawn="1"/>
        </p:nvSpPr>
        <p:spPr>
          <a:xfrm>
            <a:off x="323528" y="6093296"/>
            <a:ext cx="1872208" cy="64807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1074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2B30BC-CCD8-4378-88BC-430872E484EC}" type="datetime1">
              <a:rPr lang="cs-CZ" smtClean="0"/>
              <a:pPr/>
              <a:t>17.4.2018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5594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0CB82B-603D-4E52-A075-E2D552D01AC5}" type="datetime1">
              <a:rPr lang="cs-CZ" smtClean="0"/>
              <a:pPr/>
              <a:t>17.4.2018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6005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ablony MS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1115616" y="1556792"/>
            <a:ext cx="7571184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b="1" dirty="0" smtClean="0">
                <a:solidFill>
                  <a:srgbClr val="418E96"/>
                </a:solidFill>
              </a:rPr>
              <a:t>Státní podpora sportu pro rok 2013</a:t>
            </a:r>
          </a:p>
          <a:p>
            <a:pPr marL="0" indent="0">
              <a:buNone/>
            </a:pPr>
            <a:r>
              <a:rPr lang="cs-CZ" sz="2000" b="1" dirty="0" smtClean="0"/>
              <a:t>Státní podpora sportu pro rok 2013 byla projednána poradou vedení MŠMT dne 19. června 2012. </a:t>
            </a:r>
            <a:r>
              <a:rPr lang="cs-CZ" sz="2000" dirty="0" smtClean="0"/>
              <a:t>Jedná se o veřejné vyhlášení programů neinvestičního charakteru a charakteru programového financování reprodukce majetku v oblasti sportu. </a:t>
            </a:r>
          </a:p>
          <a:p>
            <a:pPr marL="0" indent="0">
              <a:buNone/>
            </a:pPr>
            <a:r>
              <a:rPr lang="cs-CZ" sz="2000" dirty="0" smtClean="0"/>
              <a:t>Státní finanční prostředky pro oblast sportu jsou z pozice státního rozpočtu vedeny ve dvou závazných ukazatelích, které pro rok 2013 jsou navrhovány s označením: </a:t>
            </a:r>
          </a:p>
          <a:p>
            <a:endParaRPr lang="cs-CZ" sz="2000" dirty="0" smtClean="0"/>
          </a:p>
          <a:p>
            <a:r>
              <a:rPr lang="cs-CZ" sz="2000" dirty="0" smtClean="0"/>
              <a:t>a) výdajový okruh: „Sportovní reprezentace“ </a:t>
            </a:r>
          </a:p>
          <a:p>
            <a:r>
              <a:rPr lang="cs-CZ" sz="2000" dirty="0" smtClean="0"/>
              <a:t>b) výdajový okruh: „Všeobecná sportovní činnost“ 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693081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B32F09-55A8-4CD1-800E-DE1F37E16F05}" type="datetime1">
              <a:rPr lang="cs-CZ" smtClean="0"/>
              <a:pPr/>
              <a:t>17.4.2018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127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4738B8-AF64-4FE4-B405-ED8BCA522024}" type="datetime1">
              <a:rPr lang="cs-CZ" smtClean="0"/>
              <a:pPr/>
              <a:t>17.4.2018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9242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CD8058-F576-4074-B136-4DCC072DDC84}" type="datetime1">
              <a:rPr lang="cs-CZ" smtClean="0"/>
              <a:pPr/>
              <a:t>17.4.2018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35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C822AEC-62FD-44ED-A00D-A24AEE9FD083}" type="datetime1">
              <a:rPr lang="cs-CZ" smtClean="0"/>
              <a:pPr/>
              <a:t>17.4.2018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7763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8011B5A-1E28-4D66-A5E1-E485A822FC52}" type="datetime1">
              <a:rPr lang="cs-CZ" smtClean="0"/>
              <a:pPr/>
              <a:t>17.4.2018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6041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BC10FC-2AAA-47B9-B9B2-B0B97568D014}" type="datetime1">
              <a:rPr lang="cs-CZ" smtClean="0"/>
              <a:pPr/>
              <a:t>17.4.2018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2929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DB8E4B-2AB7-4C74-93BC-179C3E3648DF}" type="datetime1">
              <a:rPr lang="cs-CZ" smtClean="0"/>
              <a:pPr/>
              <a:t>17.4.2018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7184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115616" y="1628800"/>
            <a:ext cx="7571184" cy="44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7" name="Zástupný symbol pro číslo snímku 5"/>
          <p:cNvSpPr txBox="1">
            <a:spLocks/>
          </p:cNvSpPr>
          <p:nvPr userDrawn="1"/>
        </p:nvSpPr>
        <p:spPr>
          <a:xfrm>
            <a:off x="251520" y="6356350"/>
            <a:ext cx="648072" cy="365125"/>
          </a:xfrm>
          <a:prstGeom prst="rect">
            <a:avLst/>
          </a:prstGeom>
        </p:spPr>
        <p:txBody>
          <a:bodyPr/>
          <a:lstStyle>
            <a:defPPr>
              <a:defRPr lang="cs-CZ"/>
            </a:defPPr>
            <a:lvl1pPr marL="0" algn="l" defTabSz="914400" rtl="0" eaLnBrk="1" latinLnBrk="0" hangingPunct="1"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07FF043-C0B2-4D5E-9D2E-6F925F59FAFC}" type="slidenum">
              <a:rPr lang="cs-CZ" smtClean="0"/>
              <a:pPr algn="r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122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5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dssmvs.cz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dssmvs.cz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059832" y="3140968"/>
            <a:ext cx="5904656" cy="266429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3400" b="1" dirty="0" smtClean="0"/>
              <a:t>Seminář k dotačnímu programu </a:t>
            </a:r>
            <a:r>
              <a:rPr lang="cs-CZ" sz="3400" b="1" i="1" dirty="0" smtClean="0"/>
              <a:t>133 710 Rozvoj materiálně technické základny mimoškolních aktivit dětí a mládeže</a:t>
            </a:r>
            <a:endParaRPr lang="cs-CZ" sz="3400" b="1" i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2987824" y="5949280"/>
            <a:ext cx="4784576" cy="432048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cs-CZ" sz="700" dirty="0" smtClean="0"/>
              <a:t>Ministerstvo školství, mládeže a tělovýchovy</a:t>
            </a:r>
          </a:p>
          <a:p>
            <a:pPr marL="0" indent="0" algn="l">
              <a:buNone/>
            </a:pPr>
            <a:r>
              <a:rPr lang="cs-CZ" sz="700" dirty="0" smtClean="0"/>
              <a:t>Karmelitská 7, 118 12 Praha 1 • tel.: +420 234 811 111</a:t>
            </a:r>
          </a:p>
          <a:p>
            <a:pPr marL="0" indent="0" algn="l">
              <a:buNone/>
            </a:pPr>
            <a:r>
              <a:rPr lang="cs-CZ" sz="700" dirty="0" smtClean="0"/>
              <a:t>msmt@msmt.cz • www.msmt.cz</a:t>
            </a:r>
            <a:endParaRPr lang="cs-CZ" sz="700" dirty="0"/>
          </a:p>
        </p:txBody>
      </p:sp>
    </p:spTree>
    <p:extLst>
      <p:ext uri="{BB962C8B-B14F-4D97-AF65-F5344CB8AC3E}">
        <p14:creationId xmlns:p14="http://schemas.microsoft.com/office/powerpoint/2010/main" val="940358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1"/>
          <p:cNvSpPr>
            <a:spLocks noGrp="1"/>
          </p:cNvSpPr>
          <p:nvPr>
            <p:ph idx="1"/>
          </p:nvPr>
        </p:nvSpPr>
        <p:spPr>
          <a:xfrm>
            <a:off x="1115616" y="1124744"/>
            <a:ext cx="7571184" cy="504056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cs-CZ" sz="2700" b="1" dirty="0" smtClean="0">
                <a:solidFill>
                  <a:srgbClr val="418E96"/>
                </a:solidFill>
              </a:rPr>
              <a:t>Rozhodnutí </a:t>
            </a:r>
            <a:r>
              <a:rPr lang="cs-CZ" sz="2700" b="1" dirty="0">
                <a:solidFill>
                  <a:srgbClr val="418E96"/>
                </a:solidFill>
              </a:rPr>
              <a:t>o poskytnutí dotace (</a:t>
            </a:r>
            <a:r>
              <a:rPr lang="cs-CZ" sz="2700" b="1" dirty="0" smtClean="0">
                <a:solidFill>
                  <a:srgbClr val="418E96"/>
                </a:solidFill>
              </a:rPr>
              <a:t>podklady)</a:t>
            </a:r>
            <a:endParaRPr lang="cs-CZ" sz="1050" b="1" dirty="0" smtClean="0">
              <a:solidFill>
                <a:srgbClr val="418E96"/>
              </a:solidFill>
            </a:endParaRPr>
          </a:p>
          <a:p>
            <a:pPr algn="ctr">
              <a:buNone/>
            </a:pPr>
            <a:endParaRPr lang="cs-CZ" sz="800" b="1" dirty="0" smtClean="0">
              <a:solidFill>
                <a:srgbClr val="418E96"/>
              </a:solidFill>
            </a:endParaRPr>
          </a:p>
          <a:p>
            <a:pPr marL="0" indent="0">
              <a:buNone/>
            </a:pPr>
            <a:r>
              <a:rPr lang="cs-CZ" sz="1700" dirty="0" smtClean="0"/>
              <a:t>Účastník </a:t>
            </a:r>
            <a:r>
              <a:rPr lang="cs-CZ" sz="1700" dirty="0"/>
              <a:t>předkládá v</a:t>
            </a:r>
            <a:r>
              <a:rPr lang="cs-CZ" sz="1700" dirty="0" smtClean="0"/>
              <a:t> případě </a:t>
            </a:r>
            <a:r>
              <a:rPr lang="cs-CZ" sz="1700" b="1" i="1" u="sng" dirty="0" smtClean="0"/>
              <a:t>pokračujícího projektu</a:t>
            </a:r>
            <a:r>
              <a:rPr lang="cs-CZ" sz="1700" i="1" u="sng" dirty="0" smtClean="0"/>
              <a:t>, </a:t>
            </a:r>
            <a:r>
              <a:rPr lang="cs-CZ" sz="1700" u="sng" dirty="0" smtClean="0"/>
              <a:t>kde již bylo vydáno </a:t>
            </a:r>
            <a:r>
              <a:rPr lang="cs-CZ" sz="1700" i="1" u="sng" dirty="0" smtClean="0"/>
              <a:t>Rozhodnutí o poskytnutí dotace </a:t>
            </a:r>
            <a:r>
              <a:rPr lang="cs-CZ" sz="1700" u="sng" dirty="0" smtClean="0"/>
              <a:t>v minulém rozpočtovém roce</a:t>
            </a:r>
            <a:r>
              <a:rPr lang="cs-CZ" sz="1700" b="1" i="1" dirty="0" smtClean="0"/>
              <a:t> </a:t>
            </a:r>
            <a:r>
              <a:rPr lang="cs-CZ" sz="1700" dirty="0" smtClean="0"/>
              <a:t>v </a:t>
            </a:r>
            <a:r>
              <a:rPr lang="cs-CZ" sz="1700" b="1" dirty="0"/>
              <a:t>listinné podobě</a:t>
            </a:r>
            <a:r>
              <a:rPr lang="cs-CZ" sz="1700" dirty="0"/>
              <a:t>: </a:t>
            </a:r>
          </a:p>
          <a:p>
            <a:pPr marL="0" indent="0">
              <a:buNone/>
            </a:pPr>
            <a:endParaRPr lang="cs-CZ" sz="500" dirty="0"/>
          </a:p>
          <a:p>
            <a:pPr lvl="0"/>
            <a:r>
              <a:rPr lang="cs-CZ" sz="1700" b="1" dirty="0" smtClean="0"/>
              <a:t>Žádost </a:t>
            </a:r>
            <a:r>
              <a:rPr lang="cs-CZ" sz="1700" b="1" dirty="0"/>
              <a:t>o </a:t>
            </a:r>
            <a:r>
              <a:rPr lang="cs-CZ" sz="1700" b="1" dirty="0" smtClean="0"/>
              <a:t>uvolnění </a:t>
            </a:r>
            <a:r>
              <a:rPr lang="cs-CZ" sz="1700" b="1" dirty="0"/>
              <a:t>prostředků vč. čísla bankovního účtu </a:t>
            </a:r>
            <a:r>
              <a:rPr lang="cs-CZ" sz="1700" b="1" dirty="0" smtClean="0"/>
              <a:t>příjemce </a:t>
            </a:r>
            <a:r>
              <a:rPr lang="cs-CZ" sz="1700" u="sng" dirty="0"/>
              <a:t>podepsanou osobou oprávněnou za NNO</a:t>
            </a:r>
            <a:r>
              <a:rPr lang="cs-CZ" sz="1700" dirty="0"/>
              <a:t> </a:t>
            </a:r>
            <a:r>
              <a:rPr lang="cs-CZ" sz="1700" dirty="0" smtClean="0"/>
              <a:t>(</a:t>
            </a:r>
            <a:r>
              <a:rPr lang="cs-CZ" sz="1700" dirty="0"/>
              <a:t>viz. Příloha č. 5 k dokumentu </a:t>
            </a:r>
            <a:r>
              <a:rPr lang="cs-CZ" sz="1700" dirty="0" smtClean="0"/>
              <a:t>„</a:t>
            </a:r>
            <a:r>
              <a:rPr lang="cs-CZ" sz="1800" i="1" dirty="0" smtClean="0"/>
              <a:t>Informace </a:t>
            </a:r>
            <a:r>
              <a:rPr lang="cs-CZ" sz="1800" i="1" dirty="0"/>
              <a:t>pro </a:t>
            </a:r>
            <a:r>
              <a:rPr lang="cs-CZ" sz="1800" i="1" dirty="0" smtClean="0"/>
              <a:t>žadatele</a:t>
            </a:r>
            <a:r>
              <a:rPr lang="cs-CZ" sz="1800" dirty="0" smtClean="0"/>
              <a:t>*</a:t>
            </a:r>
            <a:r>
              <a:rPr lang="cs-CZ" sz="1700" dirty="0" smtClean="0"/>
              <a:t>“),</a:t>
            </a:r>
            <a:endParaRPr lang="cs-CZ" sz="1700" dirty="0"/>
          </a:p>
          <a:p>
            <a:r>
              <a:rPr lang="cs-CZ" sz="1700" b="1" u="sng" dirty="0" smtClean="0"/>
              <a:t>Kopii </a:t>
            </a:r>
            <a:r>
              <a:rPr lang="cs-CZ" sz="1700" b="1" u="sng" dirty="0"/>
              <a:t>oboustranně podepsaných smluvních závazků</a:t>
            </a:r>
            <a:r>
              <a:rPr lang="cs-CZ" sz="1700" b="1" dirty="0"/>
              <a:t> </a:t>
            </a:r>
            <a:r>
              <a:rPr lang="cs-CZ" sz="1700" dirty="0" smtClean="0"/>
              <a:t>pokrývajících uvolňovanou </a:t>
            </a:r>
            <a:r>
              <a:rPr lang="cs-CZ" sz="1700" dirty="0"/>
              <a:t>výši </a:t>
            </a:r>
            <a:r>
              <a:rPr lang="cs-CZ" sz="1700" dirty="0" smtClean="0"/>
              <a:t>dotace.</a:t>
            </a:r>
            <a:endParaRPr lang="cs-CZ" sz="1700" b="1" dirty="0" smtClean="0"/>
          </a:p>
          <a:p>
            <a:pPr marL="987425" indent="0">
              <a:buNone/>
            </a:pPr>
            <a:r>
              <a:rPr lang="cs-CZ" sz="1400" b="1" dirty="0"/>
              <a:t>*</a:t>
            </a:r>
            <a:r>
              <a:rPr lang="cs-CZ" sz="1400" dirty="0"/>
              <a:t>pro </a:t>
            </a:r>
            <a:r>
              <a:rPr lang="cs-CZ" sz="1400" dirty="0" smtClean="0"/>
              <a:t>pokračující projekty </a:t>
            </a:r>
            <a:r>
              <a:rPr lang="cs-CZ" sz="1400" u="sng" dirty="0" smtClean="0"/>
              <a:t>zůstávají v platnosti původní dokumenty metodického řízení, tj. </a:t>
            </a:r>
            <a:r>
              <a:rPr lang="cs-CZ" sz="1400" i="1" u="sng" dirty="0" smtClean="0"/>
              <a:t>Informace pro žadatele</a:t>
            </a:r>
            <a:r>
              <a:rPr lang="cs-CZ" sz="1400" u="sng" dirty="0" smtClean="0"/>
              <a:t> a </a:t>
            </a:r>
            <a:r>
              <a:rPr lang="cs-CZ" sz="1400" i="1" u="sng" dirty="0" smtClean="0"/>
              <a:t>Dokumentace programu 133 710 </a:t>
            </a:r>
            <a:endParaRPr lang="cs-CZ" sz="1400" i="1" u="sng" dirty="0"/>
          </a:p>
          <a:p>
            <a:pPr marL="0" indent="0">
              <a:spcBef>
                <a:spcPts val="1200"/>
              </a:spcBef>
              <a:buNone/>
            </a:pPr>
            <a:r>
              <a:rPr lang="cs-CZ" sz="1700" dirty="0"/>
              <a:t>Na </a:t>
            </a:r>
            <a:r>
              <a:rPr lang="cs-CZ" sz="1700" dirty="0" smtClean="0"/>
              <a:t>základě žádosti o uvolnění prostředků budou po vydání Rozhodnutí o poskytnutí dotace (změna) </a:t>
            </a:r>
            <a:r>
              <a:rPr lang="cs-CZ" sz="1700" i="1" dirty="0" smtClean="0"/>
              <a:t>uvolněny prostředky </a:t>
            </a:r>
            <a:r>
              <a:rPr lang="cs-CZ" sz="1700" dirty="0" smtClean="0"/>
              <a:t>daného rozpočtového roku</a:t>
            </a:r>
            <a:r>
              <a:rPr lang="cs-CZ" sz="1600" dirty="0" smtClean="0"/>
              <a:t>.</a:t>
            </a:r>
            <a:endParaRPr lang="cs-CZ" sz="1600" dirty="0"/>
          </a:p>
          <a:p>
            <a:pPr marL="0" indent="0">
              <a:buNone/>
            </a:pPr>
            <a:endParaRPr lang="cs-CZ" sz="900" dirty="0"/>
          </a:p>
          <a:p>
            <a:pPr marL="0" indent="0">
              <a:buNone/>
            </a:pPr>
            <a:r>
              <a:rPr lang="cs-CZ" sz="1600" dirty="0"/>
              <a:t>V případě povinnosti zadávat veřejnou zakázku </a:t>
            </a:r>
            <a:r>
              <a:rPr lang="cs-CZ" sz="1600" dirty="0" smtClean="0"/>
              <a:t>podle </a:t>
            </a:r>
            <a:r>
              <a:rPr lang="cs-CZ" sz="1600" dirty="0"/>
              <a:t>zákona č. 134/2016 Sb., o zadávání veřejných </a:t>
            </a:r>
            <a:r>
              <a:rPr lang="cs-CZ" sz="1600" dirty="0" smtClean="0"/>
              <a:t>zakázek (</a:t>
            </a:r>
            <a:r>
              <a:rPr lang="cs-CZ" sz="1600" dirty="0" err="1" smtClean="0"/>
              <a:t>ZoZVZ</a:t>
            </a:r>
            <a:r>
              <a:rPr lang="cs-CZ" sz="1600" dirty="0" smtClean="0"/>
              <a:t>), dále účastník u pokračujícího projektu </a:t>
            </a:r>
            <a:r>
              <a:rPr lang="cs-CZ" sz="1600" b="1" dirty="0" smtClean="0"/>
              <a:t>v listinné podobě </a:t>
            </a:r>
            <a:r>
              <a:rPr lang="cs-CZ" sz="1600" dirty="0" smtClean="0"/>
              <a:t>předloží příp. nové podklady z dalších zadávacích řízení:</a:t>
            </a:r>
            <a:endParaRPr lang="cs-CZ" sz="1600" dirty="0"/>
          </a:p>
          <a:p>
            <a:r>
              <a:rPr lang="cs-CZ" sz="1600" b="1" dirty="0" smtClean="0"/>
              <a:t>kopii zprávy o hodnocení nabídek</a:t>
            </a:r>
            <a:r>
              <a:rPr lang="cs-CZ" sz="1600" dirty="0" smtClean="0"/>
              <a:t>,</a:t>
            </a:r>
          </a:p>
          <a:p>
            <a:r>
              <a:rPr lang="cs-CZ" sz="1600" dirty="0" smtClean="0"/>
              <a:t>příp. </a:t>
            </a:r>
            <a:r>
              <a:rPr lang="cs-CZ" sz="1600" b="1" dirty="0" smtClean="0"/>
              <a:t>kopii protokolu o otevírání obálek</a:t>
            </a:r>
            <a:r>
              <a:rPr lang="cs-CZ" sz="1600" dirty="0" smtClean="0"/>
              <a:t>,</a:t>
            </a:r>
          </a:p>
          <a:p>
            <a:r>
              <a:rPr lang="cs-CZ" sz="1600" b="1" dirty="0"/>
              <a:t>o</a:t>
            </a:r>
            <a:r>
              <a:rPr lang="cs-CZ" sz="1600" b="1" dirty="0" smtClean="0"/>
              <a:t>známení o výběru</a:t>
            </a:r>
            <a:r>
              <a:rPr lang="cs-CZ" sz="1600" dirty="0" smtClean="0"/>
              <a:t>.</a:t>
            </a:r>
          </a:p>
          <a:p>
            <a:pPr marL="0" indent="0">
              <a:buNone/>
            </a:pPr>
            <a:endParaRPr lang="cs-CZ" sz="1000" b="1" dirty="0" smtClean="0"/>
          </a:p>
          <a:p>
            <a:pPr marL="0" indent="0">
              <a:buNone/>
            </a:pPr>
            <a:endParaRPr lang="cs-CZ" sz="100" b="1" dirty="0" smtClean="0"/>
          </a:p>
          <a:p>
            <a:pPr marL="533400" lvl="1">
              <a:buFont typeface="Arial" pitchFamily="34" charset="0"/>
              <a:buChar char="•"/>
            </a:pPr>
            <a:endParaRPr lang="cs-CZ" sz="20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9603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1"/>
          <p:cNvSpPr txBox="1">
            <a:spLocks/>
          </p:cNvSpPr>
          <p:nvPr/>
        </p:nvSpPr>
        <p:spPr>
          <a:xfrm>
            <a:off x="1187624" y="1268760"/>
            <a:ext cx="7704856" cy="5589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cs-CZ" sz="2700" b="1" dirty="0" smtClean="0">
                <a:solidFill>
                  <a:srgbClr val="418E96"/>
                </a:solidFill>
              </a:rPr>
              <a:t>Rozhodnutí o poskytnutí dotace (průběh a termíny)</a:t>
            </a:r>
          </a:p>
          <a:p>
            <a:pPr marL="0" indent="0">
              <a:buNone/>
            </a:pPr>
            <a:endParaRPr lang="cs-CZ" sz="1600" b="1" dirty="0" smtClean="0"/>
          </a:p>
          <a:p>
            <a:pPr marL="0" indent="0" algn="just">
              <a:buNone/>
            </a:pPr>
            <a:r>
              <a:rPr lang="cs-CZ" sz="1800" b="1" i="1" u="sng" dirty="0" smtClean="0"/>
              <a:t>Rozhodnutí o poskytnutí dotace </a:t>
            </a:r>
            <a:r>
              <a:rPr lang="cs-CZ" sz="1800" b="1" u="sng" dirty="0" smtClean="0"/>
              <a:t>je podkladem </a:t>
            </a:r>
            <a:r>
              <a:rPr lang="cs-CZ" sz="1800" b="1" u="sng" dirty="0"/>
              <a:t>pro uvolnění</a:t>
            </a:r>
            <a:r>
              <a:rPr lang="cs-CZ" sz="1800" b="1" dirty="0"/>
              <a:t> všech </a:t>
            </a:r>
            <a:r>
              <a:rPr lang="cs-CZ" sz="1800" b="1" u="sng" dirty="0"/>
              <a:t>dotačních prostředků daného rozpočtového roku </a:t>
            </a:r>
            <a:r>
              <a:rPr lang="cs-CZ" sz="1800" b="1" dirty="0" smtClean="0"/>
              <a:t>! </a:t>
            </a:r>
            <a:r>
              <a:rPr lang="cs-CZ" sz="1800" b="1" u="sng" dirty="0" smtClean="0"/>
              <a:t>Bez jeho vydání nelze prostředky dotace uvolnit.</a:t>
            </a:r>
          </a:p>
          <a:p>
            <a:pPr marL="0" indent="0">
              <a:buNone/>
            </a:pPr>
            <a:endParaRPr lang="cs-CZ" sz="1050" dirty="0" smtClean="0"/>
          </a:p>
          <a:p>
            <a:pPr algn="just"/>
            <a:r>
              <a:rPr lang="cs-CZ" sz="1800" dirty="0"/>
              <a:t>o</a:t>
            </a:r>
            <a:r>
              <a:rPr lang="cs-CZ" sz="1800" dirty="0" smtClean="0"/>
              <a:t>becně lze žádat nejdříve po uzavření </a:t>
            </a:r>
            <a:r>
              <a:rPr lang="cs-CZ" sz="1800" b="1" u="sng" dirty="0" smtClean="0"/>
              <a:t>prvního smluvního závazku</a:t>
            </a:r>
            <a:r>
              <a:rPr lang="cs-CZ" sz="1800" dirty="0" smtClean="0"/>
              <a:t>,</a:t>
            </a:r>
          </a:p>
          <a:p>
            <a:pPr algn="just"/>
            <a:endParaRPr lang="cs-CZ" sz="1800" dirty="0" smtClean="0"/>
          </a:p>
          <a:p>
            <a:pPr algn="just"/>
            <a:r>
              <a:rPr lang="cs-CZ" sz="1800" b="1" u="sng" dirty="0" smtClean="0"/>
              <a:t>(!) zásadní </a:t>
            </a:r>
            <a:r>
              <a:rPr lang="cs-CZ" sz="1800" b="1" u="sng" dirty="0"/>
              <a:t>doporučení</a:t>
            </a:r>
            <a:r>
              <a:rPr lang="cs-CZ" sz="1800" dirty="0"/>
              <a:t>: spojení s vydáním </a:t>
            </a:r>
            <a:r>
              <a:rPr lang="cs-CZ" sz="1800" i="1" dirty="0"/>
              <a:t>Rozhodnutí o poskytnutí </a:t>
            </a:r>
            <a:r>
              <a:rPr lang="cs-CZ" sz="1800" i="1" dirty="0" smtClean="0"/>
              <a:t>dotace </a:t>
            </a:r>
            <a:r>
              <a:rPr lang="cs-CZ" sz="1800" dirty="0" smtClean="0">
                <a:sym typeface="Wingdings" panose="05000000000000000000" pitchFamily="2" charset="2"/>
              </a:rPr>
              <a:t> </a:t>
            </a:r>
            <a:r>
              <a:rPr lang="cs-CZ" sz="1800" u="sng" dirty="0">
                <a:sym typeface="Wingdings" panose="05000000000000000000" pitchFamily="2" charset="2"/>
              </a:rPr>
              <a:t>vydání sloučeného dokumentu </a:t>
            </a:r>
            <a:r>
              <a:rPr lang="cs-CZ" sz="1800" b="1" i="1" u="sng" dirty="0">
                <a:sym typeface="Wingdings" panose="05000000000000000000" pitchFamily="2" charset="2"/>
              </a:rPr>
              <a:t>Registrace a Rozhodnutí o poskytnutí dotace</a:t>
            </a:r>
            <a:endParaRPr lang="cs-CZ" sz="1800" b="1" dirty="0">
              <a:solidFill>
                <a:srgbClr val="FF0000"/>
              </a:solidFill>
            </a:endParaRPr>
          </a:p>
          <a:p>
            <a:pPr marL="1258888" indent="-180975" algn="just"/>
            <a:r>
              <a:rPr lang="cs-CZ" sz="1600" dirty="0" smtClean="0"/>
              <a:t>na žádost (postačí formou e-mailu) nebo</a:t>
            </a:r>
            <a:r>
              <a:rPr lang="cs-CZ" sz="1600" i="1" dirty="0" smtClean="0"/>
              <a:t> </a:t>
            </a:r>
            <a:r>
              <a:rPr lang="cs-CZ" sz="1600" dirty="0" smtClean="0"/>
              <a:t>je-li to účelné lze spojit s vydáním </a:t>
            </a:r>
            <a:r>
              <a:rPr lang="cs-CZ" sz="1600" i="1" dirty="0" smtClean="0"/>
              <a:t>Registrace akce</a:t>
            </a:r>
            <a:r>
              <a:rPr lang="cs-CZ" sz="1600" dirty="0" smtClean="0"/>
              <a:t> - bude vydán sloučený dokument zahrnující obě fáze,</a:t>
            </a:r>
          </a:p>
          <a:p>
            <a:pPr marL="1077913" indent="180975" defTabSz="987425"/>
            <a:r>
              <a:rPr lang="cs-CZ" sz="1700" dirty="0"/>
              <a:t>podkladem </a:t>
            </a:r>
            <a:r>
              <a:rPr lang="cs-CZ" sz="1700" dirty="0" smtClean="0"/>
              <a:t>vydání: </a:t>
            </a:r>
            <a:r>
              <a:rPr lang="cs-CZ" sz="1700" u="sng" dirty="0"/>
              <a:t>všechny podklady jako u oddělených dokumentů</a:t>
            </a:r>
            <a:r>
              <a:rPr lang="cs-CZ" sz="1700" dirty="0" smtClean="0"/>
              <a:t>,</a:t>
            </a:r>
          </a:p>
          <a:p>
            <a:pPr marL="1077913" indent="180975" defTabSz="987425"/>
            <a:endParaRPr lang="cs-CZ" sz="1700" dirty="0"/>
          </a:p>
          <a:p>
            <a:pPr marL="554038" indent="0">
              <a:buNone/>
            </a:pPr>
            <a:endParaRPr lang="cs-CZ" sz="500" dirty="0" smtClean="0"/>
          </a:p>
          <a:p>
            <a:r>
              <a:rPr lang="cs-CZ" sz="1800" dirty="0" smtClean="0"/>
              <a:t>orientační časová dotace k vydání po kompletaci podkladů: 1 – 1,5 týdne,</a:t>
            </a:r>
          </a:p>
          <a:p>
            <a:r>
              <a:rPr lang="cs-CZ" sz="1800" dirty="0"/>
              <a:t>t</a:t>
            </a:r>
            <a:r>
              <a:rPr lang="cs-CZ" sz="1800" dirty="0" smtClean="0"/>
              <a:t>rvání administrační </a:t>
            </a:r>
            <a:r>
              <a:rPr lang="cs-CZ" sz="1800" dirty="0"/>
              <a:t>fáze </a:t>
            </a:r>
            <a:r>
              <a:rPr lang="cs-CZ" sz="1800" b="1" dirty="0" smtClean="0"/>
              <a:t>dle potřeb žadatelů</a:t>
            </a:r>
            <a:r>
              <a:rPr lang="cs-CZ" sz="1800" dirty="0" smtClean="0"/>
              <a:t>.</a:t>
            </a:r>
            <a:endParaRPr lang="cs-CZ" sz="1800" dirty="0"/>
          </a:p>
          <a:p>
            <a:endParaRPr lang="cs-CZ" sz="1800" dirty="0" smtClean="0"/>
          </a:p>
          <a:p>
            <a:endParaRPr lang="cs-CZ" sz="1900" dirty="0" smtClean="0"/>
          </a:p>
          <a:p>
            <a:pPr algn="ctr">
              <a:buFont typeface="Arial" pitchFamily="34" charset="0"/>
              <a:buNone/>
            </a:pPr>
            <a:r>
              <a:rPr lang="cs-CZ" sz="2700" b="1" dirty="0" smtClean="0">
                <a:solidFill>
                  <a:srgbClr val="418E96"/>
                </a:solidFill>
              </a:rPr>
              <a:t> </a:t>
            </a:r>
          </a:p>
          <a:p>
            <a:pPr algn="ctr">
              <a:buFont typeface="Arial" pitchFamily="34" charset="0"/>
              <a:buNone/>
            </a:pPr>
            <a:endParaRPr lang="cs-CZ" sz="1400" b="1" dirty="0" smtClean="0"/>
          </a:p>
          <a:p>
            <a:pPr marL="514350" indent="-514350">
              <a:buFont typeface="+mj-lt"/>
              <a:buAutoNum type="alphaUcPeriod"/>
            </a:pPr>
            <a:endParaRPr lang="cs-CZ" sz="1900" b="1" i="1" dirty="0" smtClean="0"/>
          </a:p>
          <a:p>
            <a:pPr marL="457200" indent="-457200">
              <a:buFont typeface="+mj-lt"/>
              <a:buAutoNum type="alphaUcPeriod"/>
            </a:pPr>
            <a:endParaRPr lang="cs-CZ" sz="1900" dirty="0" smtClean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081291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15616" y="1556792"/>
            <a:ext cx="7776864" cy="50405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cs-CZ" sz="2700" b="1" dirty="0" smtClean="0">
                <a:solidFill>
                  <a:srgbClr val="418E96"/>
                </a:solidFill>
              </a:rPr>
              <a:t>Uvolnění </a:t>
            </a:r>
            <a:r>
              <a:rPr lang="cs-CZ" sz="2700" b="1" dirty="0">
                <a:solidFill>
                  <a:srgbClr val="418E96"/>
                </a:solidFill>
              </a:rPr>
              <a:t>prostředků (</a:t>
            </a:r>
            <a:r>
              <a:rPr lang="cs-CZ" sz="2700" b="1" dirty="0" smtClean="0">
                <a:solidFill>
                  <a:srgbClr val="418E96"/>
                </a:solidFill>
              </a:rPr>
              <a:t>podklady</a:t>
            </a:r>
            <a:r>
              <a:rPr lang="cs-CZ" sz="2700" b="1" dirty="0">
                <a:solidFill>
                  <a:srgbClr val="418E96"/>
                </a:solidFill>
              </a:rPr>
              <a:t>)</a:t>
            </a:r>
            <a:endParaRPr lang="cs-CZ" sz="2700" b="1" dirty="0" smtClean="0">
              <a:solidFill>
                <a:srgbClr val="418E96"/>
              </a:solidFill>
            </a:endParaRPr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sz="1800" i="1" dirty="0" smtClean="0"/>
              <a:t>Účastník předkládá v </a:t>
            </a:r>
            <a:r>
              <a:rPr lang="cs-CZ" sz="1800" b="1" i="1" dirty="0" smtClean="0"/>
              <a:t>listinné podobě</a:t>
            </a:r>
          </a:p>
          <a:p>
            <a:pPr marL="0" indent="0">
              <a:buNone/>
            </a:pPr>
            <a:endParaRPr lang="cs-CZ" sz="700" b="1" i="1" dirty="0" smtClean="0"/>
          </a:p>
          <a:p>
            <a:pPr lvl="0" algn="just"/>
            <a:r>
              <a:rPr lang="cs-CZ" sz="1800" b="1" dirty="0"/>
              <a:t>Žádost o uvolnění finančních prostředků ze státního rozpočtu vč. čísla bankovního účtu příjemce</a:t>
            </a:r>
            <a:r>
              <a:rPr lang="cs-CZ" sz="1800" dirty="0"/>
              <a:t> </a:t>
            </a:r>
            <a:r>
              <a:rPr lang="cs-CZ" sz="1800" u="sng" dirty="0"/>
              <a:t>podepsanou osobou oprávněnou za NNO</a:t>
            </a:r>
            <a:r>
              <a:rPr lang="cs-CZ" sz="1800" dirty="0"/>
              <a:t> </a:t>
            </a:r>
            <a:r>
              <a:rPr lang="cs-CZ" sz="1800" dirty="0" smtClean="0"/>
              <a:t>                   (</a:t>
            </a:r>
            <a:r>
              <a:rPr lang="cs-CZ" sz="1800" dirty="0"/>
              <a:t>viz. Příloha č. 5 k dokumentu „</a:t>
            </a:r>
            <a:r>
              <a:rPr lang="cs-CZ" sz="1800" i="1" dirty="0"/>
              <a:t>Informace pro </a:t>
            </a:r>
            <a:r>
              <a:rPr lang="cs-CZ" sz="1800" i="1" dirty="0" smtClean="0"/>
              <a:t>žadatele o poskytnutí dotace 2018</a:t>
            </a:r>
            <a:r>
              <a:rPr lang="cs-CZ" sz="1800" dirty="0" smtClean="0"/>
              <a:t>“),</a:t>
            </a:r>
            <a:endParaRPr lang="cs-CZ" sz="1800" dirty="0"/>
          </a:p>
          <a:p>
            <a:pPr lvl="0"/>
            <a:r>
              <a:rPr lang="cs-CZ" sz="1800" b="1" dirty="0" smtClean="0"/>
              <a:t>Kopii </a:t>
            </a:r>
            <a:r>
              <a:rPr lang="cs-CZ" sz="1800" b="1" dirty="0"/>
              <a:t>oboustranně podepsaných smluvních závazků </a:t>
            </a:r>
            <a:r>
              <a:rPr lang="cs-CZ" sz="1800" dirty="0" smtClean="0"/>
              <a:t>pokrývajících </a:t>
            </a:r>
            <a:r>
              <a:rPr lang="cs-CZ" sz="1800" dirty="0"/>
              <a:t>vyplácenou výši </a:t>
            </a:r>
            <a:r>
              <a:rPr lang="cs-CZ" sz="1800" dirty="0" smtClean="0"/>
              <a:t>dotace:</a:t>
            </a:r>
          </a:p>
          <a:p>
            <a:pPr marL="896938"/>
            <a:r>
              <a:rPr lang="cs-CZ" sz="1600" b="1" dirty="0" smtClean="0"/>
              <a:t>Oboustranně podepsaná smlouva </a:t>
            </a:r>
            <a:r>
              <a:rPr lang="cs-CZ" sz="1600" dirty="0" smtClean="0"/>
              <a:t>nebo</a:t>
            </a:r>
          </a:p>
          <a:p>
            <a:pPr marL="896938"/>
            <a:r>
              <a:rPr lang="cs-CZ" sz="1600" b="1" dirty="0" smtClean="0"/>
              <a:t>Potvrzená</a:t>
            </a:r>
            <a:r>
              <a:rPr lang="cs-CZ" sz="1600" b="1" dirty="0"/>
              <a:t> </a:t>
            </a:r>
            <a:r>
              <a:rPr lang="cs-CZ" sz="1600" b="1" dirty="0" smtClean="0"/>
              <a:t>(tj. oboustranně podepsaná) objednávka,</a:t>
            </a:r>
          </a:p>
          <a:p>
            <a:pPr marL="896938"/>
            <a:r>
              <a:rPr lang="cs-CZ" sz="1600" dirty="0" smtClean="0"/>
              <a:t>příp.</a:t>
            </a:r>
            <a:r>
              <a:rPr lang="cs-CZ" sz="1600" b="1" dirty="0" smtClean="0"/>
              <a:t> </a:t>
            </a:r>
            <a:r>
              <a:rPr lang="cs-CZ" sz="1600" b="1" dirty="0"/>
              <a:t>ř</a:t>
            </a:r>
            <a:r>
              <a:rPr lang="cs-CZ" sz="1600" b="1" dirty="0" smtClean="0"/>
              <a:t>ádná/é faktura/y na zálohy*</a:t>
            </a:r>
          </a:p>
          <a:p>
            <a:pPr marL="554038" indent="0">
              <a:buNone/>
            </a:pPr>
            <a:endParaRPr lang="cs-CZ" sz="1600" dirty="0" smtClean="0"/>
          </a:p>
          <a:p>
            <a:pPr marL="896938" indent="0">
              <a:buNone/>
            </a:pPr>
            <a:r>
              <a:rPr lang="cs-CZ" sz="1600" b="1" dirty="0" smtClean="0"/>
              <a:t>*</a:t>
            </a:r>
            <a:r>
              <a:rPr lang="cs-CZ" sz="1600" dirty="0" smtClean="0"/>
              <a:t>nemusí být oboustranně podepsána/y</a:t>
            </a:r>
          </a:p>
          <a:p>
            <a:pPr marL="896938"/>
            <a:endParaRPr lang="cs-CZ" sz="1600" dirty="0"/>
          </a:p>
          <a:p>
            <a:pPr lvl="0"/>
            <a:endParaRPr lang="cs-CZ" sz="1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15616" y="1196752"/>
            <a:ext cx="7560840" cy="5040560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cs-CZ" b="1" dirty="0" smtClean="0"/>
          </a:p>
          <a:p>
            <a:endParaRPr lang="cs-CZ" sz="1900" dirty="0"/>
          </a:p>
        </p:txBody>
      </p:sp>
      <p:sp>
        <p:nvSpPr>
          <p:cNvPr id="3" name="Zástupný symbol pro obsah 1"/>
          <p:cNvSpPr txBox="1">
            <a:spLocks/>
          </p:cNvSpPr>
          <p:nvPr/>
        </p:nvSpPr>
        <p:spPr>
          <a:xfrm>
            <a:off x="1115616" y="1556792"/>
            <a:ext cx="7571184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2700" b="1" dirty="0" smtClean="0">
                <a:solidFill>
                  <a:srgbClr val="418E96"/>
                </a:solidFill>
              </a:rPr>
              <a:t>Uvolnění prostředků </a:t>
            </a:r>
            <a:r>
              <a:rPr lang="cs-CZ" sz="2700" b="1" dirty="0">
                <a:solidFill>
                  <a:srgbClr val="418E96"/>
                </a:solidFill>
              </a:rPr>
              <a:t>(průběh a termíny)</a:t>
            </a:r>
          </a:p>
          <a:p>
            <a:pPr marL="0" indent="0">
              <a:buNone/>
            </a:pPr>
            <a:endParaRPr lang="cs-CZ" sz="1050" dirty="0" smtClean="0"/>
          </a:p>
          <a:p>
            <a:pPr marL="0" indent="0">
              <a:buNone/>
            </a:pPr>
            <a:endParaRPr lang="cs-CZ" sz="1050" dirty="0"/>
          </a:p>
          <a:p>
            <a:pPr marL="0" indent="0">
              <a:buNone/>
            </a:pPr>
            <a:endParaRPr lang="cs-CZ" sz="1050" dirty="0" smtClean="0"/>
          </a:p>
          <a:p>
            <a:pPr marL="0" indent="0">
              <a:buNone/>
            </a:pPr>
            <a:endParaRPr lang="cs-CZ" sz="1050" dirty="0"/>
          </a:p>
          <a:p>
            <a:pPr algn="just"/>
            <a:r>
              <a:rPr lang="cs-CZ" sz="1800" dirty="0"/>
              <a:t>l</a:t>
            </a:r>
            <a:r>
              <a:rPr lang="cs-CZ" sz="1800" dirty="0" smtClean="0"/>
              <a:t>ze </a:t>
            </a:r>
            <a:r>
              <a:rPr lang="cs-CZ" sz="1800" dirty="0"/>
              <a:t>žádat </a:t>
            </a:r>
            <a:r>
              <a:rPr lang="cs-CZ" sz="1800" dirty="0" smtClean="0"/>
              <a:t>kdykoliv, zejm. dle potřeb žadatele (uvolnění VŽDY však až               po vydání </a:t>
            </a:r>
            <a:r>
              <a:rPr lang="cs-CZ" sz="1800" i="1" dirty="0" smtClean="0"/>
              <a:t>Rozhodnutí</a:t>
            </a:r>
            <a:r>
              <a:rPr lang="cs-CZ" sz="1800" dirty="0" smtClean="0"/>
              <a:t>),</a:t>
            </a:r>
            <a:endParaRPr lang="cs-CZ" sz="1800" dirty="0"/>
          </a:p>
          <a:p>
            <a:pPr algn="just"/>
            <a:r>
              <a:rPr lang="cs-CZ" sz="1800" dirty="0"/>
              <a:t>s</a:t>
            </a:r>
            <a:r>
              <a:rPr lang="cs-CZ" sz="1800" dirty="0" smtClean="0"/>
              <a:t> ohledem na povahu předmětů dotace v rámci výzvy pro r. 2018 bude             v rámci žádosti docházet k uvolňování částky dotace </a:t>
            </a:r>
            <a:r>
              <a:rPr lang="cs-CZ" sz="1800" b="1" dirty="0" smtClean="0"/>
              <a:t>zejména na jeden konkrétní smluvní závazek</a:t>
            </a:r>
            <a:r>
              <a:rPr lang="cs-CZ" sz="1800" dirty="0" smtClean="0"/>
              <a:t>,</a:t>
            </a:r>
            <a:endParaRPr lang="cs-CZ" sz="1000" dirty="0"/>
          </a:p>
          <a:p>
            <a:pPr marL="554038" indent="0" algn="just">
              <a:buNone/>
            </a:pPr>
            <a:endParaRPr lang="cs-CZ" sz="500" dirty="0" smtClean="0"/>
          </a:p>
          <a:p>
            <a:pPr marL="554038" indent="0" algn="just">
              <a:buNone/>
            </a:pPr>
            <a:endParaRPr lang="cs-CZ" sz="500" dirty="0"/>
          </a:p>
          <a:p>
            <a:pPr marL="554038" indent="0" algn="just">
              <a:buNone/>
            </a:pPr>
            <a:endParaRPr lang="cs-CZ" sz="500" dirty="0" smtClean="0"/>
          </a:p>
          <a:p>
            <a:pPr algn="just"/>
            <a:r>
              <a:rPr lang="cs-CZ" sz="1800" dirty="0" smtClean="0"/>
              <a:t>orientační </a:t>
            </a:r>
            <a:r>
              <a:rPr lang="cs-CZ" sz="1800" dirty="0"/>
              <a:t>časová dotace k vydání po kompletaci podkladů: </a:t>
            </a:r>
            <a:r>
              <a:rPr lang="cs-CZ" sz="1800" dirty="0" smtClean="0"/>
              <a:t>1 – 1,5 týdne,</a:t>
            </a:r>
          </a:p>
          <a:p>
            <a:pPr algn="just"/>
            <a:r>
              <a:rPr lang="cs-CZ" sz="1800" dirty="0"/>
              <a:t>trvání administrační fáze </a:t>
            </a:r>
            <a:r>
              <a:rPr lang="cs-CZ" sz="1800" b="1" dirty="0"/>
              <a:t>dle potřeb žadatelů</a:t>
            </a:r>
            <a:r>
              <a:rPr lang="cs-CZ" sz="1800" dirty="0"/>
              <a:t>.</a:t>
            </a:r>
          </a:p>
          <a:p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2793886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1"/>
          <p:cNvSpPr txBox="1">
            <a:spLocks/>
          </p:cNvSpPr>
          <p:nvPr/>
        </p:nvSpPr>
        <p:spPr>
          <a:xfrm>
            <a:off x="1115616" y="1556792"/>
            <a:ext cx="7571184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2700" b="1" dirty="0" smtClean="0">
                <a:solidFill>
                  <a:srgbClr val="418E96"/>
                </a:solidFill>
              </a:rPr>
              <a:t>Související témata</a:t>
            </a:r>
            <a:endParaRPr lang="cs-CZ" sz="2700" b="1" dirty="0">
              <a:solidFill>
                <a:srgbClr val="418E96"/>
              </a:solidFill>
            </a:endParaRPr>
          </a:p>
          <a:p>
            <a:pPr marL="0" indent="0">
              <a:buNone/>
            </a:pPr>
            <a:endParaRPr lang="cs-CZ" sz="1050" dirty="0" smtClean="0"/>
          </a:p>
          <a:p>
            <a:pPr marL="0" indent="0">
              <a:buNone/>
            </a:pPr>
            <a:endParaRPr lang="cs-CZ" sz="1050" dirty="0"/>
          </a:p>
          <a:p>
            <a:pPr marL="0" indent="0">
              <a:buNone/>
            </a:pPr>
            <a:endParaRPr lang="cs-CZ" sz="1050" dirty="0" smtClean="0"/>
          </a:p>
          <a:p>
            <a:pPr marL="0" indent="0">
              <a:buNone/>
            </a:pPr>
            <a:endParaRPr lang="cs-CZ" sz="1050" dirty="0"/>
          </a:p>
          <a:p>
            <a:pPr marL="0" indent="0">
              <a:buNone/>
            </a:pPr>
            <a:endParaRPr lang="cs-CZ" sz="1050" dirty="0" smtClean="0"/>
          </a:p>
          <a:p>
            <a:r>
              <a:rPr lang="cs-CZ" sz="1800" b="1" i="1" dirty="0"/>
              <a:t>Dokumentace akce</a:t>
            </a:r>
          </a:p>
          <a:p>
            <a:pPr marL="896938" algn="just"/>
            <a:r>
              <a:rPr lang="cs-CZ" sz="1800" dirty="0"/>
              <a:t>n</a:t>
            </a:r>
            <a:r>
              <a:rPr lang="cs-CZ" sz="1800" dirty="0" smtClean="0"/>
              <a:t>utné opětovně aktualizovat (vyplnit na webových stránkách MF</a:t>
            </a:r>
            <a:r>
              <a:rPr lang="cs-CZ" sz="1800" u="sng" dirty="0">
                <a:hlinkClick r:id="rId2"/>
              </a:rPr>
              <a:t> http://www.edssmvs.cz/</a:t>
            </a:r>
            <a:r>
              <a:rPr lang="cs-CZ" sz="1800" dirty="0"/>
              <a:t> </a:t>
            </a:r>
            <a:r>
              <a:rPr lang="cs-CZ" sz="1800" dirty="0" smtClean="0"/>
              <a:t>) </a:t>
            </a:r>
            <a:r>
              <a:rPr lang="cs-CZ" sz="1800" dirty="0"/>
              <a:t>a </a:t>
            </a:r>
            <a:r>
              <a:rPr lang="cs-CZ" sz="1800" dirty="0" smtClean="0"/>
              <a:t>zaslat v </a:t>
            </a:r>
            <a:r>
              <a:rPr lang="cs-CZ" sz="1800" dirty="0"/>
              <a:t>případě ž</a:t>
            </a:r>
            <a:r>
              <a:rPr lang="cs-CZ" sz="1800" i="1" dirty="0"/>
              <a:t>ádosti o změnu Registrace akce</a:t>
            </a:r>
            <a:r>
              <a:rPr lang="cs-CZ" sz="1800" dirty="0"/>
              <a:t>/ </a:t>
            </a:r>
            <a:r>
              <a:rPr lang="cs-CZ" sz="1800" i="1" dirty="0"/>
              <a:t>změnu Rozhodnutí o poskytnutí dotace </a:t>
            </a:r>
            <a:r>
              <a:rPr lang="cs-CZ" sz="1800" dirty="0"/>
              <a:t>(s podpisem osoby oprávněné za NNO a kontaktní osoby</a:t>
            </a:r>
            <a:r>
              <a:rPr lang="cs-CZ" sz="1800" dirty="0" smtClean="0"/>
              <a:t>)</a:t>
            </a:r>
          </a:p>
          <a:p>
            <a:pPr marL="554038" indent="0">
              <a:buNone/>
            </a:pPr>
            <a:endParaRPr lang="cs-CZ" sz="1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cs-CZ" b="1" dirty="0" smtClean="0"/>
              <a:t>Veškeré řádné podklady pro vydání </a:t>
            </a:r>
            <a:r>
              <a:rPr lang="cs-CZ" b="1" i="1" dirty="0" smtClean="0"/>
              <a:t>Rozhodnutí o poskytnutí dotace</a:t>
            </a:r>
            <a:r>
              <a:rPr lang="cs-CZ" b="1" dirty="0" smtClean="0"/>
              <a:t>               a </a:t>
            </a:r>
            <a:r>
              <a:rPr lang="cs-CZ" b="1" i="1" dirty="0" smtClean="0"/>
              <a:t>uvolnění finančních prostředků </a:t>
            </a:r>
            <a:r>
              <a:rPr lang="cs-CZ" b="1" dirty="0" smtClean="0"/>
              <a:t>musí být odboru pro mládež předány</a:t>
            </a:r>
          </a:p>
          <a:p>
            <a:pPr marL="0" indent="0" algn="just">
              <a:buNone/>
            </a:pPr>
            <a:endParaRPr lang="cs-CZ" b="1" dirty="0" smtClean="0"/>
          </a:p>
          <a:p>
            <a:pPr algn="just"/>
            <a:r>
              <a:rPr lang="cs-CZ" b="1" dirty="0" smtClean="0"/>
              <a:t>v případě projektů podpořených v rámci výzvy pro rok 2018           </a:t>
            </a:r>
            <a:r>
              <a:rPr lang="cs-CZ" b="1" u="sng" dirty="0" smtClean="0"/>
              <a:t>do 1. </a:t>
            </a:r>
            <a:r>
              <a:rPr lang="cs-CZ" b="1" u="sng" dirty="0"/>
              <a:t>9. </a:t>
            </a:r>
            <a:r>
              <a:rPr lang="cs-CZ" b="1" u="sng" dirty="0" smtClean="0"/>
              <a:t>2018</a:t>
            </a:r>
            <a:r>
              <a:rPr lang="cs-CZ" b="1" dirty="0" smtClean="0"/>
              <a:t>,</a:t>
            </a:r>
            <a:endParaRPr lang="cs-CZ" b="1" dirty="0"/>
          </a:p>
          <a:p>
            <a:pPr algn="just"/>
            <a:r>
              <a:rPr lang="cs-CZ" b="1" dirty="0"/>
              <a:t>v případě </a:t>
            </a:r>
            <a:r>
              <a:rPr lang="cs-CZ" b="1" dirty="0" smtClean="0"/>
              <a:t>pokračujících (stavebních) projektů předchozích let        </a:t>
            </a:r>
            <a:r>
              <a:rPr lang="cs-CZ" b="1" u="sng" dirty="0" smtClean="0"/>
              <a:t>do 31. 10. 2018</a:t>
            </a:r>
            <a:r>
              <a:rPr lang="cs-CZ" b="1" dirty="0" smtClean="0"/>
              <a:t> ! </a:t>
            </a:r>
            <a:endParaRPr lang="cs-CZ" b="1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cs-CZ" b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cs-CZ" b="1" dirty="0" smtClean="0"/>
              <a:t>Po uplynutí uvedených termínů nebude při nepředání řádných podkladů </a:t>
            </a:r>
            <a:r>
              <a:rPr lang="cs-CZ" dirty="0" smtClean="0"/>
              <a:t>s ohledem na vývoj administrace ke konci roku a vnitřní lhůty MŠMT pro předání podkladů </a:t>
            </a:r>
            <a:r>
              <a:rPr lang="cs-CZ" b="1" dirty="0" smtClean="0"/>
              <a:t>garantováno </a:t>
            </a:r>
            <a:r>
              <a:rPr lang="cs-CZ" b="1" dirty="0"/>
              <a:t>uvolnění prostředků !</a:t>
            </a:r>
          </a:p>
          <a:p>
            <a:pPr marL="0" indent="0">
              <a:buNone/>
            </a:pPr>
            <a:endParaRPr lang="cs-CZ" b="1" dirty="0" smtClean="0"/>
          </a:p>
          <a:p>
            <a:pPr marL="0" indent="0" algn="just">
              <a:buNone/>
            </a:pPr>
            <a:r>
              <a:rPr lang="cs-CZ" dirty="0" smtClean="0"/>
              <a:t>Budou-li Vám proto již dostupné příslušné podklady, prosíme Vás            o jejich zaslání na odbor pro mládež. V rámci administrace programu je možné případné nejasnosti vzájemnou komunikací odstranit.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02580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15616" y="1556792"/>
            <a:ext cx="7632848" cy="3384376"/>
          </a:xfrm>
        </p:spPr>
        <p:txBody>
          <a:bodyPr anchor="ctr">
            <a:normAutofit/>
          </a:bodyPr>
          <a:lstStyle/>
          <a:p>
            <a:pPr algn="ctr">
              <a:buNone/>
            </a:pPr>
            <a:endParaRPr lang="cs-CZ" sz="2700" b="1" dirty="0" smtClean="0">
              <a:solidFill>
                <a:srgbClr val="418E96"/>
              </a:solidFill>
            </a:endParaRPr>
          </a:p>
          <a:p>
            <a:pPr algn="ctr">
              <a:buNone/>
            </a:pPr>
            <a:endParaRPr lang="cs-CZ" sz="2700" b="1" dirty="0" smtClean="0">
              <a:solidFill>
                <a:srgbClr val="418E96"/>
              </a:solidFill>
            </a:endParaRPr>
          </a:p>
          <a:p>
            <a:pPr algn="ctr">
              <a:buNone/>
            </a:pPr>
            <a:r>
              <a:rPr lang="cs-CZ" sz="2700" b="1" dirty="0" smtClean="0">
                <a:solidFill>
                  <a:srgbClr val="418E96"/>
                </a:solidFill>
              </a:rPr>
              <a:t>Děkuji za pozornost.</a:t>
            </a:r>
          </a:p>
          <a:p>
            <a:pPr algn="ctr">
              <a:buNone/>
            </a:pPr>
            <a:endParaRPr lang="cs-CZ" sz="2700" b="1" dirty="0" smtClean="0">
              <a:solidFill>
                <a:srgbClr val="418E96"/>
              </a:solidFill>
            </a:endParaRPr>
          </a:p>
          <a:p>
            <a:pPr algn="ctr">
              <a:buNone/>
            </a:pPr>
            <a:endParaRPr lang="cs-CZ" sz="2700" b="1" dirty="0" smtClean="0">
              <a:solidFill>
                <a:srgbClr val="418E96"/>
              </a:solidFill>
            </a:endParaRPr>
          </a:p>
        </p:txBody>
      </p:sp>
      <p:sp>
        <p:nvSpPr>
          <p:cNvPr id="3" name="Podnadpis 2"/>
          <p:cNvSpPr txBox="1">
            <a:spLocks/>
          </p:cNvSpPr>
          <p:nvPr/>
        </p:nvSpPr>
        <p:spPr>
          <a:xfrm>
            <a:off x="1043608" y="5373216"/>
            <a:ext cx="4784725" cy="93652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cs-CZ" altLang="cs-CZ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Mgr.</a:t>
            </a:r>
            <a:r>
              <a:rPr kumimoji="0" lang="cs-CZ" altLang="cs-CZ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cs-CZ" altLang="cs-CZ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Matěj</a:t>
            </a:r>
            <a:r>
              <a:rPr kumimoji="0" lang="cs-CZ" altLang="cs-CZ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Zýka </a:t>
            </a:r>
            <a:endParaRPr kumimoji="0" lang="cs-CZ" altLang="cs-CZ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cs-CZ" altLang="cs-CZ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Ministerstvo školství, mládeže a tělovýchovy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cs-CZ" altLang="cs-CZ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Karmelitská 7, 118 12 Praha 1 • tel.: +</a:t>
            </a:r>
            <a:r>
              <a:rPr lang="cs-CZ" altLang="cs-CZ" sz="1400" b="1" dirty="0"/>
              <a:t>420 234 815 225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cs-CZ" altLang="cs-CZ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Matej.Zyka@msmt.cz • www.msmt.cz/mladez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15616" y="1412776"/>
            <a:ext cx="7571184" cy="504056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endParaRPr lang="cs-CZ" sz="200" b="1" dirty="0" smtClean="0">
              <a:solidFill>
                <a:srgbClr val="418E96"/>
              </a:solidFill>
            </a:endParaRPr>
          </a:p>
          <a:p>
            <a:pPr marL="0" indent="0" algn="ctr">
              <a:buNone/>
            </a:pPr>
            <a:r>
              <a:rPr lang="cs-CZ" sz="2700" b="1" dirty="0" smtClean="0">
                <a:solidFill>
                  <a:srgbClr val="418E96"/>
                </a:solidFill>
              </a:rPr>
              <a:t>Program</a:t>
            </a:r>
          </a:p>
          <a:p>
            <a:pPr marL="0" indent="0" algn="ctr">
              <a:buNone/>
            </a:pPr>
            <a:endParaRPr lang="cs-CZ" sz="1900" b="1" dirty="0" smtClean="0">
              <a:solidFill>
                <a:srgbClr val="418E96"/>
              </a:solidFill>
            </a:endParaRPr>
          </a:p>
          <a:p>
            <a:r>
              <a:rPr lang="cs-CZ" sz="1900" b="1" dirty="0"/>
              <a:t>ú</a:t>
            </a:r>
            <a:r>
              <a:rPr lang="cs-CZ" sz="1900" b="1" dirty="0" smtClean="0"/>
              <a:t>vodní slovo </a:t>
            </a:r>
            <a:r>
              <a:rPr lang="cs-CZ" sz="1900" dirty="0" smtClean="0"/>
              <a:t>– </a:t>
            </a:r>
            <a:r>
              <a:rPr lang="cs-CZ" sz="1900" u="sng" dirty="0" smtClean="0"/>
              <a:t>Mgr. Michal Urban</a:t>
            </a:r>
            <a:r>
              <a:rPr lang="cs-CZ" sz="1900" dirty="0" smtClean="0"/>
              <a:t>, ředitel odboru pro mládež </a:t>
            </a:r>
          </a:p>
          <a:p>
            <a:r>
              <a:rPr lang="cs-CZ" sz="1900" b="1" dirty="0"/>
              <a:t>základní </a:t>
            </a:r>
            <a:r>
              <a:rPr lang="cs-CZ" sz="1900" b="1" dirty="0" smtClean="0"/>
              <a:t>údaje za rok 2018</a:t>
            </a:r>
            <a:endParaRPr lang="cs-CZ" sz="1900" dirty="0" smtClean="0"/>
          </a:p>
          <a:p>
            <a:r>
              <a:rPr lang="cs-CZ" sz="1900" b="1" dirty="0" smtClean="0"/>
              <a:t>základní administrativní pokyny pro rok 2018</a:t>
            </a:r>
          </a:p>
          <a:p>
            <a:r>
              <a:rPr lang="cs-CZ" sz="1900" b="1" dirty="0"/>
              <a:t>s</a:t>
            </a:r>
            <a:r>
              <a:rPr lang="cs-CZ" sz="1900" b="1" dirty="0" smtClean="0"/>
              <a:t>eznámení se zvláštním dokumentem metodického řízení </a:t>
            </a:r>
            <a:r>
              <a:rPr lang="cs-CZ" sz="1900" b="1" i="1" dirty="0" smtClean="0"/>
              <a:t>Informace pro žadatele o poskytnutí dotace 2018 </a:t>
            </a:r>
            <a:r>
              <a:rPr lang="cs-CZ" sz="1900" b="1" dirty="0" smtClean="0"/>
              <a:t>a s aktualizací </a:t>
            </a:r>
            <a:r>
              <a:rPr lang="cs-CZ" sz="1900" b="1" i="1" dirty="0" smtClean="0"/>
              <a:t>Podmínek a pokynů pro projekty r. 2018 </a:t>
            </a:r>
            <a:r>
              <a:rPr lang="cs-CZ" sz="1900" b="1" dirty="0" smtClean="0"/>
              <a:t>(viz samostatná </a:t>
            </a:r>
            <a:r>
              <a:rPr lang="cs-CZ" sz="1900" b="1" dirty="0"/>
              <a:t>prezentace</a:t>
            </a:r>
            <a:r>
              <a:rPr lang="cs-CZ" sz="1900" b="1" dirty="0" smtClean="0"/>
              <a:t>),</a:t>
            </a:r>
          </a:p>
          <a:p>
            <a:r>
              <a:rPr lang="cs-CZ" sz="1900" b="1" dirty="0" smtClean="0"/>
              <a:t>zásadní témata</a:t>
            </a:r>
          </a:p>
          <a:p>
            <a:r>
              <a:rPr lang="cs-CZ" sz="1900" b="1" dirty="0"/>
              <a:t>n</a:t>
            </a:r>
            <a:r>
              <a:rPr lang="cs-CZ" sz="1900" b="1" dirty="0" smtClean="0"/>
              <a:t>ávod na vyplnění formuláře Dokumentace akce </a:t>
            </a:r>
            <a:r>
              <a:rPr lang="cs-CZ" sz="1900" dirty="0" smtClean="0"/>
              <a:t>(podklad pro vydání Registrace),</a:t>
            </a:r>
          </a:p>
          <a:p>
            <a:r>
              <a:rPr lang="cs-CZ" sz="1900" dirty="0" smtClean="0"/>
              <a:t>prostor pro dotazy.</a:t>
            </a:r>
          </a:p>
          <a:p>
            <a:endParaRPr lang="cs-CZ" sz="1900" b="1" i="1" dirty="0" smtClean="0"/>
          </a:p>
          <a:p>
            <a:endParaRPr lang="cs-CZ" sz="1900" b="1" dirty="0" smtClean="0"/>
          </a:p>
        </p:txBody>
      </p:sp>
    </p:spTree>
    <p:extLst>
      <p:ext uri="{BB962C8B-B14F-4D97-AF65-F5344CB8AC3E}">
        <p14:creationId xmlns:p14="http://schemas.microsoft.com/office/powerpoint/2010/main" val="1558755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1"/>
          <p:cNvSpPr>
            <a:spLocks noGrp="1"/>
          </p:cNvSpPr>
          <p:nvPr>
            <p:ph idx="1"/>
          </p:nvPr>
        </p:nvSpPr>
        <p:spPr>
          <a:xfrm>
            <a:off x="1115616" y="1196752"/>
            <a:ext cx="7920880" cy="504056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cs-CZ" sz="2700" b="1" dirty="0" smtClean="0">
                <a:solidFill>
                  <a:srgbClr val="418E96"/>
                </a:solidFill>
              </a:rPr>
              <a:t>Základní údaje za rok 2018</a:t>
            </a:r>
          </a:p>
          <a:p>
            <a:pPr marL="0" indent="0" algn="ctr">
              <a:buNone/>
            </a:pPr>
            <a:endParaRPr lang="cs-CZ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cs-CZ" sz="1800" u="sng" dirty="0"/>
              <a:t>p</a:t>
            </a:r>
            <a:r>
              <a:rPr lang="cs-CZ" sz="1800" u="sng" dirty="0" smtClean="0"/>
              <a:t>riorita</a:t>
            </a:r>
            <a:r>
              <a:rPr lang="cs-CZ" sz="1800" dirty="0" smtClean="0"/>
              <a:t>: podpora pořízení vhodného vybavení pro volnočasové aktivity dětí        a mládeže (x nelze dotaci na projekty </a:t>
            </a:r>
            <a:r>
              <a:rPr lang="cs-CZ" sz="1800" dirty="0"/>
              <a:t>spočívající byť částečně ve stavebních pracích či úpravě venkovních ploch</a:t>
            </a:r>
            <a:r>
              <a:rPr lang="cs-CZ" sz="1800" dirty="0" smtClean="0"/>
              <a:t>)</a:t>
            </a:r>
          </a:p>
          <a:p>
            <a:pPr marL="896938"/>
            <a:r>
              <a:rPr lang="cs-CZ" sz="1600" dirty="0"/>
              <a:t>p</a:t>
            </a:r>
            <a:r>
              <a:rPr lang="cs-CZ" sz="1600" dirty="0" smtClean="0"/>
              <a:t>romítnuto též v nově přijatých hodnotících kritériích (Příloha č. 10 </a:t>
            </a:r>
            <a:r>
              <a:rPr lang="cs-CZ" sz="1600" i="1" dirty="0">
                <a:solidFill>
                  <a:schemeClr val="accent5">
                    <a:lumMod val="75000"/>
                  </a:schemeClr>
                </a:solidFill>
              </a:rPr>
              <a:t>Informace pro žadatele o poskytnutí dotace </a:t>
            </a:r>
            <a:r>
              <a:rPr lang="cs-CZ" sz="1600" i="1" dirty="0" smtClean="0">
                <a:solidFill>
                  <a:schemeClr val="accent5">
                    <a:lumMod val="75000"/>
                  </a:schemeClr>
                </a:solidFill>
              </a:rPr>
              <a:t>2018 </a:t>
            </a:r>
            <a:r>
              <a:rPr lang="cs-CZ" sz="1600" dirty="0" smtClean="0">
                <a:solidFill>
                  <a:schemeClr val="accent5">
                    <a:lumMod val="75000"/>
                  </a:schemeClr>
                </a:solidFill>
              </a:rPr>
              <a:t>(viz další prezentace)</a:t>
            </a:r>
            <a:r>
              <a:rPr lang="cs-CZ" sz="1600" i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cs-CZ" sz="1600" dirty="0" smtClean="0"/>
              <a:t>a</a:t>
            </a:r>
            <a:r>
              <a:rPr lang="cs-CZ" sz="1600" i="1" dirty="0" smtClean="0"/>
              <a:t> </a:t>
            </a:r>
            <a:r>
              <a:rPr lang="cs-CZ" sz="1600" dirty="0" smtClean="0"/>
              <a:t>Příloha</a:t>
            </a:r>
            <a:r>
              <a:rPr lang="cs-CZ" sz="1600" i="1" dirty="0" smtClean="0"/>
              <a:t> </a:t>
            </a:r>
            <a:r>
              <a:rPr lang="cs-CZ" sz="1600" i="1" dirty="0" smtClean="0">
                <a:solidFill>
                  <a:schemeClr val="accent5">
                    <a:lumMod val="75000"/>
                  </a:schemeClr>
                </a:solidFill>
              </a:rPr>
              <a:t>Metodiky hodnocení projektů 2018</a:t>
            </a:r>
            <a:r>
              <a:rPr lang="cs-CZ" sz="1600" dirty="0" smtClean="0">
                <a:solidFill>
                  <a:schemeClr val="accent3">
                    <a:lumMod val="50000"/>
                  </a:schemeClr>
                </a:solidFill>
              </a:rPr>
              <a:t>)</a:t>
            </a:r>
            <a:r>
              <a:rPr lang="cs-CZ" sz="1400" dirty="0" smtClean="0">
                <a:solidFill>
                  <a:schemeClr val="accent3">
                    <a:lumMod val="50000"/>
                  </a:schemeClr>
                </a:solidFill>
              </a:rPr>
              <a:t>,</a:t>
            </a:r>
            <a:endParaRPr lang="cs-CZ" sz="16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896938"/>
            <a:r>
              <a:rPr lang="cs-CZ" sz="1600" u="sng" dirty="0" smtClean="0"/>
              <a:t>důvod</a:t>
            </a:r>
            <a:r>
              <a:rPr lang="cs-CZ" sz="1600" dirty="0" smtClean="0"/>
              <a:t>: vyčerpání většinové alokace v předchozích letech prioritně k realizaci stavebních projektů (vyžadujících dostatečný časový prostor k uskutečnění),</a:t>
            </a:r>
            <a:endParaRPr lang="cs-CZ" sz="1600" dirty="0"/>
          </a:p>
          <a:p>
            <a:endParaRPr lang="cs-CZ" sz="1800" dirty="0"/>
          </a:p>
          <a:p>
            <a:r>
              <a:rPr lang="cs-CZ" sz="1800" dirty="0" smtClean="0"/>
              <a:t>ke </a:t>
            </a:r>
            <a:r>
              <a:rPr lang="cs-CZ" sz="1800" u="sng" dirty="0" smtClean="0"/>
              <a:t>29. 12. 2017 </a:t>
            </a:r>
            <a:r>
              <a:rPr lang="cs-CZ" sz="1800" dirty="0" smtClean="0"/>
              <a:t>(termín pro podávání žádostí) do </a:t>
            </a:r>
            <a:r>
              <a:rPr lang="cs-CZ" sz="1800" dirty="0"/>
              <a:t>informačního systému </a:t>
            </a:r>
            <a:r>
              <a:rPr lang="cs-CZ" sz="1800" dirty="0" smtClean="0"/>
              <a:t>ISPROM vloženo </a:t>
            </a:r>
            <a:r>
              <a:rPr lang="cs-CZ" sz="1800" b="1" dirty="0" smtClean="0"/>
              <a:t>48 </a:t>
            </a:r>
            <a:r>
              <a:rPr lang="cs-CZ" sz="1800" b="1" dirty="0"/>
              <a:t>žádostí </a:t>
            </a:r>
            <a:r>
              <a:rPr lang="cs-CZ" sz="1800" dirty="0" smtClean="0"/>
              <a:t>(27 NNO),</a:t>
            </a:r>
          </a:p>
          <a:p>
            <a:endParaRPr lang="cs-CZ" sz="1800" dirty="0"/>
          </a:p>
          <a:p>
            <a:r>
              <a:rPr lang="cs-CZ" sz="1800" u="sng" dirty="0"/>
              <a:t>p</a:t>
            </a:r>
            <a:r>
              <a:rPr lang="cs-CZ" sz="1800" u="sng" dirty="0" smtClean="0"/>
              <a:t>odpora</a:t>
            </a:r>
            <a:r>
              <a:rPr lang="cs-CZ" sz="1800" dirty="0" smtClean="0"/>
              <a:t>: </a:t>
            </a:r>
            <a:r>
              <a:rPr lang="cs-CZ" sz="1800" b="1" dirty="0"/>
              <a:t>8</a:t>
            </a:r>
            <a:r>
              <a:rPr lang="cs-CZ" sz="1800" b="1" dirty="0" smtClean="0"/>
              <a:t> </a:t>
            </a:r>
            <a:r>
              <a:rPr lang="cs-CZ" sz="1800" b="1" dirty="0"/>
              <a:t>investičních </a:t>
            </a:r>
            <a:r>
              <a:rPr lang="cs-CZ" sz="1800" b="1" dirty="0" smtClean="0"/>
              <a:t>akcí </a:t>
            </a:r>
            <a:r>
              <a:rPr lang="cs-CZ" sz="1800" dirty="0" smtClean="0"/>
              <a:t>(+ </a:t>
            </a:r>
            <a:r>
              <a:rPr lang="cs-CZ" sz="1800" b="1" dirty="0" smtClean="0"/>
              <a:t>12</a:t>
            </a:r>
            <a:r>
              <a:rPr lang="cs-CZ" sz="1800" dirty="0" smtClean="0"/>
              <a:t> - podmíněné schválením plánované dodatečné alokace prostředků programu),</a:t>
            </a:r>
          </a:p>
          <a:p>
            <a:endParaRPr lang="cs-CZ" sz="1800" dirty="0"/>
          </a:p>
          <a:p>
            <a:r>
              <a:rPr lang="cs-CZ" sz="1800" u="sng" dirty="0"/>
              <a:t>ú</a:t>
            </a:r>
            <a:r>
              <a:rPr lang="cs-CZ" sz="1800" u="sng" dirty="0" smtClean="0"/>
              <a:t>spěšnost:</a:t>
            </a:r>
            <a:r>
              <a:rPr lang="cs-CZ" sz="1800" dirty="0" smtClean="0"/>
              <a:t> </a:t>
            </a:r>
            <a:r>
              <a:rPr lang="cs-CZ" sz="1800" b="1" dirty="0"/>
              <a:t>5</a:t>
            </a:r>
            <a:r>
              <a:rPr lang="cs-CZ" sz="1800" b="1" dirty="0" smtClean="0"/>
              <a:t>2 </a:t>
            </a:r>
            <a:r>
              <a:rPr lang="cs-CZ" sz="1800" b="1" dirty="0"/>
              <a:t>%</a:t>
            </a:r>
            <a:r>
              <a:rPr lang="cs-CZ" sz="1800" dirty="0"/>
              <a:t> </a:t>
            </a:r>
            <a:r>
              <a:rPr lang="cs-CZ" sz="1800" b="1" dirty="0"/>
              <a:t>z celkové požadované výše dotací </a:t>
            </a:r>
            <a:r>
              <a:rPr lang="cs-CZ" sz="1800" dirty="0"/>
              <a:t>projednávaných </a:t>
            </a:r>
            <a:r>
              <a:rPr lang="cs-CZ" sz="1800" dirty="0" smtClean="0"/>
              <a:t>            projektů (v případě 20 úspěšných projektů).</a:t>
            </a:r>
          </a:p>
          <a:p>
            <a:endParaRPr lang="cs-CZ" sz="1800" dirty="0"/>
          </a:p>
          <a:p>
            <a:endParaRPr lang="cs-CZ" sz="1800" dirty="0" smtClean="0"/>
          </a:p>
          <a:p>
            <a:endParaRPr lang="cs-CZ" dirty="0"/>
          </a:p>
          <a:p>
            <a:endParaRPr lang="cs-CZ" sz="2500" dirty="0" smtClean="0"/>
          </a:p>
          <a:p>
            <a:endParaRPr lang="cs-CZ" sz="2500" dirty="0" smtClean="0"/>
          </a:p>
          <a:p>
            <a:endParaRPr lang="cs-CZ" sz="2500" dirty="0" smtClean="0"/>
          </a:p>
          <a:p>
            <a:pPr lvl="1">
              <a:buNone/>
            </a:pPr>
            <a:endParaRPr lang="cs-CZ" sz="2500" dirty="0" smtClean="0"/>
          </a:p>
          <a:p>
            <a:pPr lvl="1">
              <a:buFont typeface="Arial" pitchFamily="34" charset="0"/>
              <a:buChar char="•"/>
            </a:pPr>
            <a:endParaRPr lang="cs-CZ" sz="2000" dirty="0" smtClean="0"/>
          </a:p>
          <a:p>
            <a:pPr lvl="1">
              <a:buFont typeface="Arial" pitchFamily="34" charset="0"/>
              <a:buChar char="•"/>
            </a:pPr>
            <a:endParaRPr lang="cs-CZ" sz="2000" dirty="0" smtClean="0"/>
          </a:p>
          <a:p>
            <a:pPr lvl="1">
              <a:buFont typeface="Arial" pitchFamily="34" charset="0"/>
              <a:buChar char="•"/>
            </a:pPr>
            <a:endParaRPr lang="cs-CZ" sz="2000" dirty="0" smtClean="0"/>
          </a:p>
          <a:p>
            <a:pPr lvl="1">
              <a:buNone/>
            </a:pPr>
            <a:endParaRPr lang="cs-CZ" sz="2000" dirty="0" smtClean="0"/>
          </a:p>
          <a:p>
            <a:pPr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21255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1974064"/>
              </p:ext>
            </p:extLst>
          </p:nvPr>
        </p:nvGraphicFramePr>
        <p:xfrm>
          <a:off x="1400530" y="2636912"/>
          <a:ext cx="7200800" cy="179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0"/>
                <a:gridCol w="36004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Projekty</a:t>
                      </a:r>
                      <a:r>
                        <a:rPr lang="cs-CZ" sz="2000" baseline="0" dirty="0" smtClean="0"/>
                        <a:t> podpořené v rámci výzvy r. 2018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Pokračující projekty (r. 2016, 2017)</a:t>
                      </a:r>
                      <a:endParaRPr lang="cs-CZ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2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Informace pro žadatele 2018*</a:t>
                      </a:r>
                      <a:endParaRPr lang="cs-CZ" sz="2000" b="0" i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Informace pro žadatele**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Metodika hodnocení projektů</a:t>
                      </a:r>
                      <a:r>
                        <a:rPr lang="cs-CZ" sz="2000" baseline="0" dirty="0" smtClean="0"/>
                        <a:t>     v rámci programu 133 710*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Dokumentace programu 133 710</a:t>
                      </a:r>
                      <a:endParaRPr lang="cs-CZ" sz="2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7920480"/>
              </p:ext>
            </p:extLst>
          </p:nvPr>
        </p:nvGraphicFramePr>
        <p:xfrm>
          <a:off x="1403648" y="2132856"/>
          <a:ext cx="72008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800"/>
              </a:tblGrid>
              <a:tr h="149736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Dokumenty</a:t>
                      </a:r>
                      <a:r>
                        <a:rPr lang="cs-CZ" sz="2400" baseline="0" dirty="0" smtClean="0"/>
                        <a:t> metodického řízení</a:t>
                      </a:r>
                      <a:endParaRPr lang="cs-CZ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Obdélník 1"/>
          <p:cNvSpPr/>
          <p:nvPr/>
        </p:nvSpPr>
        <p:spPr>
          <a:xfrm>
            <a:off x="1406766" y="5085184"/>
            <a:ext cx="7128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** zveřejněna oficiální verze pro r. 2018</a:t>
            </a:r>
          </a:p>
          <a:p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1406766" y="4762018"/>
            <a:ext cx="7128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* zveřejněny v rámci výzvy pro r. 2018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45890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15616" y="1340768"/>
            <a:ext cx="7920880" cy="504056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cs-CZ" sz="2700" b="1" dirty="0" smtClean="0">
                <a:solidFill>
                  <a:srgbClr val="418E96"/>
                </a:solidFill>
              </a:rPr>
              <a:t>Základní administrativní pokyny pro rok 2018</a:t>
            </a:r>
          </a:p>
          <a:p>
            <a:pPr marL="0" indent="0" algn="ctr">
              <a:buNone/>
            </a:pPr>
            <a:endParaRPr lang="cs-CZ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 algn="ctr">
              <a:buNone/>
            </a:pPr>
            <a:endParaRPr lang="cs-CZ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cs-CZ" dirty="0" smtClean="0"/>
              <a:t>Registrace akce (podklady, předpokládaný průběh a termíny)</a:t>
            </a:r>
          </a:p>
          <a:p>
            <a:pPr marL="0" indent="0">
              <a:buNone/>
            </a:pPr>
            <a:endParaRPr lang="cs-CZ" sz="1100" dirty="0" smtClean="0"/>
          </a:p>
          <a:p>
            <a:r>
              <a:rPr lang="cs-CZ" dirty="0" smtClean="0"/>
              <a:t>Rozhodnutí o poskytnutí dotace (podklady, předpokládaný průběh         a termíny)</a:t>
            </a:r>
          </a:p>
          <a:p>
            <a:pPr marL="0" indent="0">
              <a:buNone/>
            </a:pPr>
            <a:endParaRPr lang="cs-CZ" sz="1100" b="1" dirty="0" smtClean="0"/>
          </a:p>
          <a:p>
            <a:r>
              <a:rPr lang="cs-CZ" dirty="0"/>
              <a:t>U</a:t>
            </a:r>
            <a:r>
              <a:rPr lang="cs-CZ" dirty="0" smtClean="0"/>
              <a:t>volnění prostředků (podklady</a:t>
            </a:r>
            <a:r>
              <a:rPr lang="cs-CZ" dirty="0"/>
              <a:t>, předpokládaný </a:t>
            </a:r>
            <a:r>
              <a:rPr lang="cs-CZ" dirty="0" smtClean="0"/>
              <a:t>průběh a termíny)</a:t>
            </a:r>
          </a:p>
          <a:p>
            <a:pPr marL="0" indent="0">
              <a:buNone/>
            </a:pPr>
            <a:endParaRPr lang="cs-CZ" sz="1100" dirty="0" smtClean="0"/>
          </a:p>
          <a:p>
            <a:r>
              <a:rPr lang="cs-CZ" dirty="0" smtClean="0"/>
              <a:t>Související témata</a:t>
            </a:r>
            <a:endParaRPr lang="cs-CZ" dirty="0"/>
          </a:p>
          <a:p>
            <a:endParaRPr lang="cs-CZ" sz="2500" dirty="0" smtClean="0"/>
          </a:p>
          <a:p>
            <a:endParaRPr lang="cs-CZ" sz="2500" dirty="0" smtClean="0"/>
          </a:p>
          <a:p>
            <a:endParaRPr lang="cs-CZ" sz="2500" dirty="0" smtClean="0"/>
          </a:p>
          <a:p>
            <a:pPr lvl="1">
              <a:buNone/>
            </a:pPr>
            <a:endParaRPr lang="cs-CZ" sz="2500" dirty="0" smtClean="0"/>
          </a:p>
          <a:p>
            <a:pPr lvl="1">
              <a:buFont typeface="Arial" pitchFamily="34" charset="0"/>
              <a:buChar char="•"/>
            </a:pPr>
            <a:endParaRPr lang="cs-CZ" sz="2000" dirty="0" smtClean="0"/>
          </a:p>
          <a:p>
            <a:pPr lvl="1">
              <a:buFont typeface="Arial" pitchFamily="34" charset="0"/>
              <a:buChar char="•"/>
            </a:pPr>
            <a:endParaRPr lang="cs-CZ" sz="2000" dirty="0" smtClean="0"/>
          </a:p>
          <a:p>
            <a:pPr lvl="1">
              <a:buFont typeface="Arial" pitchFamily="34" charset="0"/>
              <a:buChar char="•"/>
            </a:pPr>
            <a:endParaRPr lang="cs-CZ" sz="2000" dirty="0" smtClean="0"/>
          </a:p>
          <a:p>
            <a:pPr lvl="1">
              <a:buNone/>
            </a:pPr>
            <a:endParaRPr lang="cs-CZ" sz="2000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15616" y="1196752"/>
            <a:ext cx="7848872" cy="532859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cs-CZ" sz="2700" b="1" dirty="0">
                <a:solidFill>
                  <a:srgbClr val="418E96"/>
                </a:solidFill>
              </a:rPr>
              <a:t>Registrace akce (podklady)</a:t>
            </a:r>
          </a:p>
          <a:p>
            <a:pPr algn="ctr">
              <a:buNone/>
            </a:pPr>
            <a:endParaRPr lang="cs-CZ" sz="1200" b="1" dirty="0"/>
          </a:p>
          <a:p>
            <a:pPr marL="0" indent="0">
              <a:buNone/>
            </a:pPr>
            <a:r>
              <a:rPr lang="cs-CZ" sz="1400" dirty="0"/>
              <a:t>Účastník předkládá v</a:t>
            </a:r>
            <a:r>
              <a:rPr lang="cs-CZ" sz="1400" dirty="0" smtClean="0"/>
              <a:t> </a:t>
            </a:r>
            <a:r>
              <a:rPr lang="cs-CZ" sz="1400" b="1" dirty="0" smtClean="0"/>
              <a:t>listinné podobě</a:t>
            </a:r>
            <a:r>
              <a:rPr lang="cs-CZ" sz="1400" dirty="0" smtClean="0"/>
              <a:t>: </a:t>
            </a:r>
          </a:p>
          <a:p>
            <a:pPr marL="0" indent="0">
              <a:buNone/>
            </a:pPr>
            <a:endParaRPr lang="cs-CZ" sz="1000" dirty="0" smtClean="0"/>
          </a:p>
          <a:p>
            <a:pPr algn="just"/>
            <a:r>
              <a:rPr lang="cs-CZ" sz="1400" b="1" dirty="0" smtClean="0"/>
              <a:t>Žádost </a:t>
            </a:r>
            <a:r>
              <a:rPr lang="cs-CZ" sz="1400" b="1" dirty="0"/>
              <a:t>o schválení investičního záměru a vydání registrace akce</a:t>
            </a:r>
            <a:r>
              <a:rPr lang="cs-CZ" sz="1400" dirty="0"/>
              <a:t> </a:t>
            </a:r>
            <a:r>
              <a:rPr lang="cs-CZ" sz="1400" u="sng" dirty="0" smtClean="0"/>
              <a:t>podepsanou osobou oprávněnou za NNO</a:t>
            </a:r>
            <a:r>
              <a:rPr lang="cs-CZ" sz="1400" dirty="0" smtClean="0"/>
              <a:t> (viz </a:t>
            </a:r>
            <a:r>
              <a:rPr lang="cs-CZ" sz="1400" dirty="0"/>
              <a:t>Příloha č. 3 </a:t>
            </a:r>
            <a:r>
              <a:rPr lang="cs-CZ" sz="1400" dirty="0" smtClean="0"/>
              <a:t>k </a:t>
            </a:r>
            <a:r>
              <a:rPr lang="cs-CZ" sz="1400" dirty="0"/>
              <a:t>dokumentu </a:t>
            </a:r>
            <a:r>
              <a:rPr lang="cs-CZ" sz="1400" dirty="0" smtClean="0"/>
              <a:t>„</a:t>
            </a:r>
            <a:r>
              <a:rPr lang="cs-CZ" sz="1400" b="1" i="1" dirty="0"/>
              <a:t> </a:t>
            </a:r>
            <a:r>
              <a:rPr lang="cs-CZ" sz="1400" i="1" dirty="0"/>
              <a:t>Informace pro žadatele o poskytnutí dotace 2018</a:t>
            </a:r>
            <a:r>
              <a:rPr lang="cs-CZ" sz="1400" dirty="0" smtClean="0"/>
              <a:t>“),</a:t>
            </a:r>
          </a:p>
          <a:p>
            <a:endParaRPr lang="cs-CZ" sz="1400" dirty="0"/>
          </a:p>
          <a:p>
            <a:pPr lvl="0" algn="just"/>
            <a:r>
              <a:rPr lang="cs-CZ" sz="1400" b="1" dirty="0"/>
              <a:t>Investiční </a:t>
            </a:r>
            <a:r>
              <a:rPr lang="cs-CZ" sz="1400" b="1" dirty="0" smtClean="0"/>
              <a:t>záměr (IZ)</a:t>
            </a:r>
            <a:r>
              <a:rPr lang="cs-CZ" sz="1400" dirty="0" smtClean="0"/>
              <a:t> – aktualizovaný </a:t>
            </a:r>
            <a:r>
              <a:rPr lang="cs-CZ" sz="1400" dirty="0"/>
              <a:t>IZ v podobě dvou originálních výtisků IZ</a:t>
            </a:r>
            <a:r>
              <a:rPr lang="cs-CZ" sz="1400" dirty="0" smtClean="0"/>
              <a:t> na základě schválení poradou vedení (s vyplněním data aktualizace), vždy </a:t>
            </a:r>
            <a:r>
              <a:rPr lang="cs-CZ" sz="1400" u="sng" dirty="0" smtClean="0"/>
              <a:t>podepsané </a:t>
            </a:r>
            <a:r>
              <a:rPr lang="cs-CZ" sz="1400" u="sng" dirty="0"/>
              <a:t>osobou oprávněnou za NNO</a:t>
            </a:r>
            <a:r>
              <a:rPr lang="cs-CZ" sz="1400" u="sng" dirty="0" smtClean="0"/>
              <a:t> </a:t>
            </a:r>
            <a:r>
              <a:rPr lang="cs-CZ" sz="1400" dirty="0" smtClean="0"/>
              <a:t>(viz </a:t>
            </a:r>
            <a:r>
              <a:rPr lang="cs-CZ" sz="1400" dirty="0"/>
              <a:t>Příloha č. 1 </a:t>
            </a:r>
            <a:r>
              <a:rPr lang="cs-CZ" sz="1400" dirty="0" smtClean="0"/>
              <a:t>k </a:t>
            </a:r>
            <a:r>
              <a:rPr lang="cs-CZ" sz="1400" dirty="0"/>
              <a:t>dokumentu </a:t>
            </a:r>
            <a:r>
              <a:rPr lang="cs-CZ" sz="1400" dirty="0" smtClean="0"/>
              <a:t>„</a:t>
            </a:r>
            <a:r>
              <a:rPr lang="cs-CZ" sz="1400" i="1" dirty="0" smtClean="0"/>
              <a:t>Informace </a:t>
            </a:r>
            <a:r>
              <a:rPr lang="cs-CZ" sz="1400" i="1" dirty="0"/>
              <a:t>pro žadatele o poskytnutí dotace 2018</a:t>
            </a:r>
            <a:r>
              <a:rPr lang="cs-CZ" sz="1400" dirty="0" smtClean="0"/>
              <a:t>“),</a:t>
            </a:r>
          </a:p>
          <a:p>
            <a:pPr marL="0" lvl="0" indent="0" algn="just">
              <a:buNone/>
            </a:pPr>
            <a:endParaRPr lang="cs-CZ" sz="1400" dirty="0"/>
          </a:p>
          <a:p>
            <a:pPr lvl="0" algn="just"/>
            <a:r>
              <a:rPr lang="cs-CZ" sz="1400" b="1" dirty="0"/>
              <a:t>Dokumentace akce (projektu</a:t>
            </a:r>
            <a:r>
              <a:rPr lang="cs-CZ" sz="1400" b="1" dirty="0" smtClean="0"/>
              <a:t>)</a:t>
            </a:r>
            <a:r>
              <a:rPr lang="cs-CZ" sz="1400" dirty="0"/>
              <a:t> </a:t>
            </a:r>
            <a:r>
              <a:rPr lang="cs-CZ" sz="1400" dirty="0" smtClean="0"/>
              <a:t>– nutné vyplnit na webových stránkách MF (</a:t>
            </a:r>
            <a:r>
              <a:rPr lang="cs-CZ" sz="1400" u="sng" dirty="0">
                <a:hlinkClick r:id="rId2"/>
              </a:rPr>
              <a:t>http://www.edssmvs.cz/</a:t>
            </a:r>
            <a:r>
              <a:rPr lang="cs-CZ" sz="1400" dirty="0"/>
              <a:t> </a:t>
            </a:r>
            <a:r>
              <a:rPr lang="cs-CZ" sz="1400" dirty="0" smtClean="0"/>
              <a:t>, </a:t>
            </a:r>
            <a:r>
              <a:rPr lang="cs-CZ" sz="1400" u="sng" dirty="0" smtClean="0"/>
              <a:t>pokyny budou zaslány </a:t>
            </a:r>
            <a:r>
              <a:rPr lang="cs-CZ" sz="1400" u="sng" dirty="0"/>
              <a:t>e-mailem</a:t>
            </a:r>
            <a:r>
              <a:rPr lang="cs-CZ" sz="1400" dirty="0"/>
              <a:t>) </a:t>
            </a:r>
            <a:r>
              <a:rPr lang="cs-CZ" sz="1400" dirty="0" smtClean="0"/>
              <a:t>, vytištěná, </a:t>
            </a:r>
            <a:r>
              <a:rPr lang="cs-CZ" sz="1400" u="sng" dirty="0" smtClean="0"/>
              <a:t>podepsaná osobou oprávněnou za NNO</a:t>
            </a:r>
            <a:r>
              <a:rPr lang="cs-CZ" sz="1400" dirty="0" smtClean="0"/>
              <a:t> a </a:t>
            </a:r>
            <a:r>
              <a:rPr lang="cs-CZ" sz="1400" u="sng" dirty="0" smtClean="0"/>
              <a:t>kontaktní osobou</a:t>
            </a:r>
            <a:r>
              <a:rPr lang="cs-CZ" sz="1400" dirty="0"/>
              <a:t>,</a:t>
            </a:r>
            <a:endParaRPr lang="cs-CZ" sz="1400" dirty="0" smtClean="0"/>
          </a:p>
          <a:p>
            <a:pPr lvl="0"/>
            <a:endParaRPr lang="cs-CZ" sz="1400" dirty="0" smtClean="0"/>
          </a:p>
          <a:p>
            <a:pPr lvl="0" algn="just"/>
            <a:r>
              <a:rPr lang="cs-CZ" sz="1400" b="1" dirty="0"/>
              <a:t>Čestné prohlášení o úplnosti předložené dokumentace </a:t>
            </a:r>
            <a:r>
              <a:rPr lang="cs-CZ" sz="1400" b="1" dirty="0" smtClean="0"/>
              <a:t>a o </a:t>
            </a:r>
            <a:r>
              <a:rPr lang="cs-CZ" sz="1400" b="1" dirty="0"/>
              <a:t>dofinancování </a:t>
            </a:r>
            <a:r>
              <a:rPr lang="cs-CZ" sz="1400" b="1" dirty="0" smtClean="0"/>
              <a:t>investiční akce </a:t>
            </a:r>
            <a:r>
              <a:rPr lang="cs-CZ" sz="1400" u="sng" dirty="0"/>
              <a:t>podepsané osobou oprávněnou za NNO</a:t>
            </a:r>
            <a:r>
              <a:rPr lang="cs-CZ" sz="1400" b="1" dirty="0" smtClean="0"/>
              <a:t> </a:t>
            </a:r>
            <a:r>
              <a:rPr lang="cs-CZ" sz="1400" dirty="0"/>
              <a:t>(</a:t>
            </a:r>
            <a:r>
              <a:rPr lang="cs-CZ" sz="1400" dirty="0" smtClean="0"/>
              <a:t>viz </a:t>
            </a:r>
            <a:r>
              <a:rPr lang="cs-CZ" sz="1400" dirty="0"/>
              <a:t>Příloha č. 9</a:t>
            </a:r>
            <a:r>
              <a:rPr lang="cs-CZ" sz="1400" dirty="0" smtClean="0"/>
              <a:t> </a:t>
            </a:r>
            <a:r>
              <a:rPr lang="cs-CZ" sz="1400" dirty="0"/>
              <a:t>k dokumentu </a:t>
            </a:r>
            <a:r>
              <a:rPr lang="cs-CZ" sz="1400" dirty="0" smtClean="0"/>
              <a:t>„</a:t>
            </a:r>
            <a:r>
              <a:rPr lang="cs-CZ" sz="1400" i="1" dirty="0" smtClean="0"/>
              <a:t>Informace </a:t>
            </a:r>
            <a:r>
              <a:rPr lang="cs-CZ" sz="1400" i="1" dirty="0"/>
              <a:t>pro žadatele o poskytnutí dotace 2018</a:t>
            </a:r>
            <a:r>
              <a:rPr lang="cs-CZ" sz="1400" dirty="0" smtClean="0"/>
              <a:t>“).</a:t>
            </a:r>
            <a:endParaRPr lang="cs-CZ" sz="1400" dirty="0"/>
          </a:p>
          <a:p>
            <a:pPr marL="0" lvl="0" indent="0">
              <a:buNone/>
            </a:pPr>
            <a:endParaRPr lang="cs-CZ" sz="1000" dirty="0"/>
          </a:p>
          <a:p>
            <a:pPr marL="0" lvl="0" indent="0">
              <a:buNone/>
            </a:pPr>
            <a:r>
              <a:rPr lang="cs-CZ" sz="1400" b="1" dirty="0" smtClean="0"/>
              <a:t>Tyto dokumenty je nutné po </a:t>
            </a:r>
            <a:r>
              <a:rPr lang="en-US" sz="1400" b="1" dirty="0" smtClean="0"/>
              <a:t>pot</a:t>
            </a:r>
            <a:r>
              <a:rPr lang="cs-CZ" sz="1400" b="1" dirty="0" smtClean="0"/>
              <a:t>v</a:t>
            </a:r>
            <a:r>
              <a:rPr lang="en-US" sz="1400" b="1" dirty="0" smtClean="0"/>
              <a:t>r</a:t>
            </a:r>
            <a:r>
              <a:rPr lang="cs-CZ" sz="1400" b="1" dirty="0" err="1"/>
              <a:t>z</a:t>
            </a:r>
            <a:r>
              <a:rPr lang="cs-CZ" sz="1400" b="1" dirty="0" err="1" smtClean="0"/>
              <a:t>ení</a:t>
            </a:r>
            <a:r>
              <a:rPr lang="cs-CZ" sz="1400" b="1" dirty="0" smtClean="0"/>
              <a:t> dotace poradou vedení (příp. po uskutečnění plánovaného </a:t>
            </a:r>
            <a:r>
              <a:rPr lang="cs-CZ" sz="1400" b="1" dirty="0"/>
              <a:t>navýšení) dodatečně </a:t>
            </a:r>
            <a:r>
              <a:rPr lang="cs-CZ" sz="1400" b="1" dirty="0" smtClean="0"/>
              <a:t>zaslat na odbor pro mládež.</a:t>
            </a:r>
          </a:p>
          <a:p>
            <a:pPr lvl="0"/>
            <a:endParaRPr lang="cs-CZ" sz="1200" dirty="0" smtClean="0"/>
          </a:p>
          <a:p>
            <a:pPr lvl="0"/>
            <a:endParaRPr lang="cs-CZ" sz="1200" dirty="0"/>
          </a:p>
          <a:p>
            <a:pPr marL="0" indent="0">
              <a:buNone/>
            </a:pPr>
            <a:endParaRPr lang="cs-CZ" sz="1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1"/>
          <p:cNvSpPr>
            <a:spLocks noGrp="1"/>
          </p:cNvSpPr>
          <p:nvPr>
            <p:ph idx="1"/>
          </p:nvPr>
        </p:nvSpPr>
        <p:spPr>
          <a:xfrm>
            <a:off x="1187624" y="1196752"/>
            <a:ext cx="7632848" cy="532859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cs-CZ" sz="2700" b="1" dirty="0">
                <a:solidFill>
                  <a:srgbClr val="418E96"/>
                </a:solidFill>
              </a:rPr>
              <a:t>Registrace akce (podklady</a:t>
            </a:r>
            <a:r>
              <a:rPr lang="cs-CZ" sz="2700" b="1" dirty="0" smtClean="0">
                <a:solidFill>
                  <a:srgbClr val="418E96"/>
                </a:solidFill>
              </a:rPr>
              <a:t>)</a:t>
            </a:r>
            <a:endParaRPr lang="cs-CZ" sz="1200" dirty="0"/>
          </a:p>
          <a:p>
            <a:pPr marL="0" indent="0">
              <a:buNone/>
            </a:pPr>
            <a:endParaRPr lang="cs-CZ" sz="1100" b="1" u="sng" dirty="0" smtClean="0"/>
          </a:p>
          <a:p>
            <a:pPr marL="0" indent="0">
              <a:buNone/>
            </a:pPr>
            <a:r>
              <a:rPr lang="cs-CZ" sz="1200" b="1" u="sng" dirty="0" smtClean="0"/>
              <a:t>Netřeba v listinné podobě</a:t>
            </a:r>
            <a:r>
              <a:rPr lang="cs-CZ" sz="1200" b="1" dirty="0" smtClean="0"/>
              <a:t> (součást původních podkladů):</a:t>
            </a:r>
          </a:p>
          <a:p>
            <a:pPr marL="0" indent="0">
              <a:buNone/>
            </a:pPr>
            <a:endParaRPr lang="cs-CZ" sz="400" dirty="0" smtClean="0"/>
          </a:p>
          <a:p>
            <a:pPr lvl="0"/>
            <a:r>
              <a:rPr lang="cs-CZ" sz="1200" dirty="0"/>
              <a:t>Technický popis pořizovaného </a:t>
            </a:r>
            <a:r>
              <a:rPr lang="cs-CZ" sz="1200" dirty="0" smtClean="0"/>
              <a:t>majetku a cenovou nabídku,</a:t>
            </a:r>
          </a:p>
          <a:p>
            <a:r>
              <a:rPr lang="cs-CZ" sz="1200" dirty="0" smtClean="0"/>
              <a:t>Položkový </a:t>
            </a:r>
            <a:r>
              <a:rPr lang="cs-CZ" sz="1200" dirty="0"/>
              <a:t>rozpočet </a:t>
            </a:r>
            <a:r>
              <a:rPr lang="cs-CZ" sz="1200" dirty="0" smtClean="0"/>
              <a:t>nebo odborný </a:t>
            </a:r>
            <a:r>
              <a:rPr lang="cs-CZ" sz="1200" dirty="0"/>
              <a:t>propočet </a:t>
            </a:r>
            <a:r>
              <a:rPr lang="cs-CZ" sz="1200" dirty="0" smtClean="0"/>
              <a:t>nákladů,</a:t>
            </a:r>
          </a:p>
          <a:p>
            <a:r>
              <a:rPr lang="cs-CZ" sz="1200" dirty="0" smtClean="0"/>
              <a:t>Fotodokumentaci,</a:t>
            </a:r>
          </a:p>
          <a:p>
            <a:r>
              <a:rPr lang="cs-CZ" sz="1200" dirty="0"/>
              <a:t>Aktuální stanovy NNO nebo zřizovací </a:t>
            </a:r>
            <a:r>
              <a:rPr lang="cs-CZ" sz="1200" dirty="0" smtClean="0"/>
              <a:t>listinu, </a:t>
            </a:r>
            <a:endParaRPr lang="cs-CZ" sz="1200" dirty="0"/>
          </a:p>
          <a:p>
            <a:pPr lvl="0"/>
            <a:r>
              <a:rPr lang="cs-CZ" sz="1200" dirty="0" smtClean="0"/>
              <a:t>Řádně </a:t>
            </a:r>
            <a:r>
              <a:rPr lang="cs-CZ" sz="1200" dirty="0"/>
              <a:t>schválenou roční zprávu za </a:t>
            </a:r>
            <a:r>
              <a:rPr lang="cs-CZ" sz="1200" dirty="0" smtClean="0"/>
              <a:t>rok 2016 + </a:t>
            </a:r>
            <a:r>
              <a:rPr lang="cs-CZ" sz="1200" dirty="0"/>
              <a:t>výkaz o hospodaření </a:t>
            </a:r>
            <a:r>
              <a:rPr lang="cs-CZ" sz="1200" dirty="0" smtClean="0"/>
              <a:t>(</a:t>
            </a:r>
            <a:r>
              <a:rPr lang="cs-CZ" sz="1200" dirty="0"/>
              <a:t>rozvahu a výsledovku),</a:t>
            </a:r>
          </a:p>
          <a:p>
            <a:pPr lvl="0"/>
            <a:r>
              <a:rPr lang="cs-CZ" sz="1200" dirty="0" smtClean="0"/>
              <a:t>Zápis </a:t>
            </a:r>
            <a:r>
              <a:rPr lang="cs-CZ" sz="1200" dirty="0"/>
              <a:t>vrcholového orgánu, na kterém bylo schváleno hospodaření za předchozí </a:t>
            </a:r>
            <a:r>
              <a:rPr lang="cs-CZ" sz="1200" dirty="0" smtClean="0"/>
              <a:t>rok</a:t>
            </a:r>
            <a:r>
              <a:rPr lang="cs-CZ" sz="1200" dirty="0"/>
              <a:t>.</a:t>
            </a:r>
            <a:endParaRPr lang="cs-CZ" sz="1200" dirty="0" smtClean="0">
              <a:solidFill>
                <a:srgbClr val="FF0000"/>
              </a:solidFill>
            </a:endParaRPr>
          </a:p>
          <a:p>
            <a:endParaRPr lang="cs-CZ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300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15616" y="1556792"/>
            <a:ext cx="7704856" cy="504056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cs-CZ" sz="2700" b="1" dirty="0">
                <a:solidFill>
                  <a:srgbClr val="418E96"/>
                </a:solidFill>
              </a:rPr>
              <a:t>Registrace akce </a:t>
            </a:r>
            <a:r>
              <a:rPr lang="cs-CZ" sz="2700" b="1" dirty="0" smtClean="0">
                <a:solidFill>
                  <a:srgbClr val="418E96"/>
                </a:solidFill>
              </a:rPr>
              <a:t>(předpokládaný průběh a termíny)</a:t>
            </a:r>
            <a:endParaRPr lang="cs-CZ" sz="2700" b="1" dirty="0">
              <a:solidFill>
                <a:srgbClr val="418E96"/>
              </a:solidFill>
            </a:endParaRPr>
          </a:p>
          <a:p>
            <a:endParaRPr lang="cs-CZ" sz="1900" dirty="0" smtClean="0"/>
          </a:p>
          <a:p>
            <a:pPr algn="just"/>
            <a:r>
              <a:rPr lang="cs-CZ" sz="1900" dirty="0"/>
              <a:t>n</a:t>
            </a:r>
            <a:r>
              <a:rPr lang="cs-CZ" sz="1900" dirty="0" smtClean="0"/>
              <a:t>utné </a:t>
            </a:r>
            <a:r>
              <a:rPr lang="cs-CZ" sz="1900" b="1" dirty="0" smtClean="0"/>
              <a:t>potvrzení obsahu projektu </a:t>
            </a:r>
            <a:r>
              <a:rPr lang="cs-CZ" sz="1900" dirty="0" smtClean="0"/>
              <a:t>na základě rozhodnutí porady vedení   a předložení příslušných </a:t>
            </a:r>
            <a:r>
              <a:rPr lang="cs-CZ" sz="1900" b="1" dirty="0" smtClean="0"/>
              <a:t>aktualizovaných podkladů </a:t>
            </a:r>
            <a:r>
              <a:rPr lang="cs-CZ" sz="1900" dirty="0" smtClean="0"/>
              <a:t>(a příp. dalších vyžádaných podkladů),</a:t>
            </a:r>
          </a:p>
          <a:p>
            <a:r>
              <a:rPr lang="cs-CZ" sz="1900" dirty="0"/>
              <a:t>n</a:t>
            </a:r>
            <a:r>
              <a:rPr lang="cs-CZ" sz="1900" dirty="0" smtClean="0"/>
              <a:t>utné předložení </a:t>
            </a:r>
            <a:r>
              <a:rPr lang="cs-CZ" sz="1900" b="1" i="1" dirty="0" smtClean="0"/>
              <a:t>Dokumentace  akce </a:t>
            </a:r>
            <a:r>
              <a:rPr lang="cs-CZ" sz="1900" dirty="0" smtClean="0"/>
              <a:t>(viz výše)</a:t>
            </a:r>
            <a:r>
              <a:rPr lang="cs-CZ" sz="1900" b="1" i="1" dirty="0" smtClean="0"/>
              <a:t> </a:t>
            </a:r>
            <a:r>
              <a:rPr lang="cs-CZ" sz="1900" dirty="0" smtClean="0"/>
              <a:t>v listinné podobě,</a:t>
            </a:r>
          </a:p>
          <a:p>
            <a:r>
              <a:rPr lang="cs-CZ" sz="1900" dirty="0"/>
              <a:t>p</a:t>
            </a:r>
            <a:r>
              <a:rPr lang="cs-CZ" sz="1900" dirty="0" smtClean="0"/>
              <a:t>říp. </a:t>
            </a:r>
            <a:r>
              <a:rPr lang="cs-CZ" sz="1900" b="1" dirty="0" smtClean="0"/>
              <a:t>vyjasnění detailů </a:t>
            </a:r>
            <a:r>
              <a:rPr lang="cs-CZ" sz="1900" dirty="0" smtClean="0"/>
              <a:t>(zajištění bezrozpornosti podkladů),</a:t>
            </a:r>
          </a:p>
          <a:p>
            <a:endParaRPr lang="cs-CZ" sz="1900" dirty="0" smtClean="0"/>
          </a:p>
          <a:p>
            <a:r>
              <a:rPr lang="cs-CZ" sz="1900" dirty="0" smtClean="0"/>
              <a:t>orientační časová dotace k vydání po kompletaci podkladů: 1 - 1,5 týdne,</a:t>
            </a:r>
          </a:p>
          <a:p>
            <a:r>
              <a:rPr lang="cs-CZ" sz="1900" b="1" u="sng" dirty="0" smtClean="0"/>
              <a:t>(!) zásadní doporučení</a:t>
            </a:r>
            <a:r>
              <a:rPr lang="cs-CZ" sz="1900" dirty="0" smtClean="0"/>
              <a:t>: spojení s vydáním </a:t>
            </a:r>
            <a:r>
              <a:rPr lang="cs-CZ" sz="1900" i="1" dirty="0" smtClean="0"/>
              <a:t>Rozhodnutí o poskytnutí dotace</a:t>
            </a:r>
            <a:r>
              <a:rPr lang="cs-CZ" sz="1900" dirty="0" smtClean="0">
                <a:sym typeface="Wingdings" panose="05000000000000000000" pitchFamily="2" charset="2"/>
              </a:rPr>
              <a:t> </a:t>
            </a:r>
            <a:r>
              <a:rPr lang="cs-CZ" sz="1900" u="sng" dirty="0" smtClean="0">
                <a:sym typeface="Wingdings" panose="05000000000000000000" pitchFamily="2" charset="2"/>
              </a:rPr>
              <a:t>vydání sloučeného dokumentu </a:t>
            </a:r>
            <a:r>
              <a:rPr lang="cs-CZ" sz="1900" b="1" i="1" u="sng" dirty="0" smtClean="0">
                <a:sym typeface="Wingdings" panose="05000000000000000000" pitchFamily="2" charset="2"/>
              </a:rPr>
              <a:t>Registrace a Rozhodnutí o poskytnutí dotace</a:t>
            </a:r>
            <a:r>
              <a:rPr lang="cs-CZ" sz="1900" i="1" dirty="0" smtClean="0">
                <a:sym typeface="Wingdings" panose="05000000000000000000" pitchFamily="2" charset="2"/>
              </a:rPr>
              <a:t> </a:t>
            </a:r>
            <a:r>
              <a:rPr lang="cs-CZ" sz="1900" dirty="0" smtClean="0">
                <a:sym typeface="Wingdings" panose="05000000000000000000" pitchFamily="2" charset="2"/>
              </a:rPr>
              <a:t>(viz dále),</a:t>
            </a:r>
            <a:endParaRPr lang="cs-CZ" sz="1900" dirty="0" smtClean="0"/>
          </a:p>
          <a:p>
            <a:endParaRPr lang="cs-CZ" sz="1900" dirty="0"/>
          </a:p>
          <a:p>
            <a:r>
              <a:rPr lang="cs-CZ" sz="1900" b="1" dirty="0" smtClean="0"/>
              <a:t>orientační termín </a:t>
            </a:r>
            <a:r>
              <a:rPr lang="cs-CZ" sz="1900" dirty="0" smtClean="0"/>
              <a:t>prvního možného ukončení fáze: </a:t>
            </a:r>
            <a:r>
              <a:rPr lang="cs-CZ" sz="1900" b="1" dirty="0" smtClean="0"/>
              <a:t>31. 5. 2018</a:t>
            </a:r>
            <a:r>
              <a:rPr lang="cs-CZ" sz="1900" dirty="0" smtClean="0"/>
              <a:t>,</a:t>
            </a:r>
          </a:p>
          <a:p>
            <a:r>
              <a:rPr lang="cs-CZ" sz="1900" dirty="0" smtClean="0"/>
              <a:t>administraci fáze </a:t>
            </a:r>
            <a:r>
              <a:rPr lang="cs-CZ" sz="1900" b="1" dirty="0" smtClean="0"/>
              <a:t>možné podle potřeb prodloužit</a:t>
            </a:r>
            <a:r>
              <a:rPr lang="cs-CZ" sz="1900" dirty="0" smtClean="0"/>
              <a:t>.</a:t>
            </a:r>
          </a:p>
          <a:p>
            <a:pPr algn="ctr">
              <a:buNone/>
            </a:pPr>
            <a:r>
              <a:rPr lang="cs-CZ" sz="2700" b="1" dirty="0" smtClean="0">
                <a:solidFill>
                  <a:srgbClr val="418E96"/>
                </a:solidFill>
              </a:rPr>
              <a:t> </a:t>
            </a:r>
          </a:p>
          <a:p>
            <a:pPr algn="ctr">
              <a:buNone/>
            </a:pPr>
            <a:endParaRPr lang="cs-CZ" sz="1400" b="1" dirty="0" smtClean="0"/>
          </a:p>
          <a:p>
            <a:pPr marL="514350" indent="-514350">
              <a:buFont typeface="+mj-lt"/>
              <a:buAutoNum type="alphaUcPeriod"/>
            </a:pPr>
            <a:endParaRPr lang="cs-CZ" sz="1900" b="1" i="1" dirty="0"/>
          </a:p>
          <a:p>
            <a:pPr marL="457200" indent="-457200">
              <a:buFont typeface="+mj-lt"/>
              <a:buAutoNum type="alphaUcPeriod"/>
            </a:pPr>
            <a:endParaRPr lang="cs-CZ" sz="1900" dirty="0" smtClean="0"/>
          </a:p>
          <a:p>
            <a:endParaRPr lang="cs-CZ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15616" y="1268760"/>
            <a:ext cx="7571184" cy="547260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cs-CZ" sz="2700" b="1" dirty="0" smtClean="0">
                <a:solidFill>
                  <a:srgbClr val="418E96"/>
                </a:solidFill>
              </a:rPr>
              <a:t>Rozhodnutí </a:t>
            </a:r>
            <a:r>
              <a:rPr lang="cs-CZ" sz="2700" b="1" dirty="0">
                <a:solidFill>
                  <a:srgbClr val="418E96"/>
                </a:solidFill>
              </a:rPr>
              <a:t>o poskytnutí dotace (</a:t>
            </a:r>
            <a:r>
              <a:rPr lang="cs-CZ" sz="2700" b="1" dirty="0" smtClean="0">
                <a:solidFill>
                  <a:srgbClr val="418E96"/>
                </a:solidFill>
              </a:rPr>
              <a:t>podklady)</a:t>
            </a:r>
          </a:p>
          <a:p>
            <a:pPr marL="0" lvl="0" indent="0">
              <a:buNone/>
            </a:pPr>
            <a:endParaRPr lang="cs-CZ" sz="1400" b="1" dirty="0" smtClean="0"/>
          </a:p>
          <a:p>
            <a:pPr marL="0" indent="0">
              <a:buNone/>
            </a:pPr>
            <a:r>
              <a:rPr lang="cs-CZ" sz="1700" dirty="0"/>
              <a:t>Účastník předkládá v </a:t>
            </a:r>
            <a:r>
              <a:rPr lang="cs-CZ" sz="1700" b="1" dirty="0"/>
              <a:t>listinné podobě</a:t>
            </a:r>
            <a:r>
              <a:rPr lang="cs-CZ" sz="1700" dirty="0"/>
              <a:t>: </a:t>
            </a:r>
          </a:p>
          <a:p>
            <a:pPr marL="0" indent="0">
              <a:buNone/>
            </a:pPr>
            <a:endParaRPr lang="cs-CZ" sz="1100" dirty="0"/>
          </a:p>
          <a:p>
            <a:pPr lvl="0"/>
            <a:r>
              <a:rPr lang="cs-CZ" sz="1700" b="1" dirty="0" smtClean="0"/>
              <a:t>Žádost </a:t>
            </a:r>
            <a:r>
              <a:rPr lang="cs-CZ" sz="1700" b="1" dirty="0"/>
              <a:t>o vydání Rozhodnutí</a:t>
            </a:r>
            <a:r>
              <a:rPr lang="cs-CZ" sz="1700" dirty="0"/>
              <a:t> </a:t>
            </a:r>
            <a:r>
              <a:rPr lang="cs-CZ" sz="1700" u="sng" dirty="0"/>
              <a:t>podepsanou osobou oprávněnou za NNO</a:t>
            </a:r>
            <a:r>
              <a:rPr lang="cs-CZ" sz="1700" dirty="0"/>
              <a:t> </a:t>
            </a:r>
            <a:r>
              <a:rPr lang="cs-CZ" sz="1700" dirty="0" smtClean="0"/>
              <a:t>(</a:t>
            </a:r>
            <a:r>
              <a:rPr lang="cs-CZ" sz="1700" dirty="0"/>
              <a:t>viz Příloha č. 4 k dokumentu </a:t>
            </a:r>
            <a:r>
              <a:rPr lang="cs-CZ" sz="1700" dirty="0" smtClean="0"/>
              <a:t>„</a:t>
            </a:r>
            <a:r>
              <a:rPr lang="cs-CZ" sz="1700" i="1" dirty="0" smtClean="0"/>
              <a:t>Informace </a:t>
            </a:r>
            <a:r>
              <a:rPr lang="cs-CZ" sz="1700" i="1" dirty="0"/>
              <a:t>pro žadatele o poskytnutí dotace 2018</a:t>
            </a:r>
            <a:r>
              <a:rPr lang="cs-CZ" sz="1700" dirty="0" smtClean="0"/>
              <a:t>“),</a:t>
            </a:r>
            <a:endParaRPr lang="cs-CZ" sz="1700" dirty="0"/>
          </a:p>
          <a:p>
            <a:pPr lvl="0"/>
            <a:r>
              <a:rPr lang="cs-CZ" sz="1700" b="1" u="sng" dirty="0" smtClean="0"/>
              <a:t>Kopii potvrzené (</a:t>
            </a:r>
            <a:r>
              <a:rPr lang="cs-CZ" sz="1700" b="1" i="1" u="sng" dirty="0" smtClean="0"/>
              <a:t>tj. oboustranně podepsané</a:t>
            </a:r>
            <a:r>
              <a:rPr lang="cs-CZ" sz="1700" b="1" u="sng" dirty="0" smtClean="0"/>
              <a:t>) objednávky</a:t>
            </a:r>
            <a:r>
              <a:rPr lang="cs-CZ" sz="1700" b="1" dirty="0" smtClean="0"/>
              <a:t>/ </a:t>
            </a:r>
            <a:r>
              <a:rPr lang="cs-CZ" sz="1700" b="1" u="sng" dirty="0" smtClean="0"/>
              <a:t>kopii návrhu smlouvy</a:t>
            </a:r>
            <a:r>
              <a:rPr lang="cs-CZ" sz="1800" b="1" dirty="0"/>
              <a:t> </a:t>
            </a:r>
            <a:r>
              <a:rPr lang="cs-CZ" sz="1700" b="1" dirty="0"/>
              <a:t>jednostranně podepsaného druhou smluvní </a:t>
            </a:r>
            <a:r>
              <a:rPr lang="cs-CZ" sz="1700" b="1" dirty="0" smtClean="0"/>
              <a:t>stranou/ </a:t>
            </a:r>
            <a:r>
              <a:rPr lang="cs-CZ" sz="1700" b="1" u="sng" dirty="0" smtClean="0"/>
              <a:t>kopii oboustranně podepsané smlouvy</a:t>
            </a:r>
            <a:r>
              <a:rPr lang="cs-CZ" sz="1700" dirty="0" smtClean="0"/>
              <a:t>.</a:t>
            </a:r>
            <a:endParaRPr lang="cs-CZ" sz="1700" dirty="0"/>
          </a:p>
          <a:p>
            <a:pPr marL="0" lvl="0" indent="0">
              <a:buNone/>
            </a:pPr>
            <a:endParaRPr lang="cs-CZ" sz="900" dirty="0"/>
          </a:p>
          <a:p>
            <a:pPr marL="0" indent="0">
              <a:buNone/>
            </a:pPr>
            <a:r>
              <a:rPr lang="cs-CZ" sz="1600" dirty="0" smtClean="0"/>
              <a:t>Účastníci nejsou s ohledem na aktuální výši jednotlivých předmětů </a:t>
            </a:r>
            <a:r>
              <a:rPr lang="cs-CZ" sz="1600" dirty="0"/>
              <a:t>dotace povinni zadávat veřejnou zakázku v zadávacím řízení </a:t>
            </a:r>
            <a:r>
              <a:rPr lang="cs-CZ" sz="1600" dirty="0" smtClean="0"/>
              <a:t>podle </a:t>
            </a:r>
            <a:r>
              <a:rPr lang="cs-CZ" sz="1600" dirty="0"/>
              <a:t>zákona č. 134/2016 Sb., o zadávání veřejných zakázek (</a:t>
            </a:r>
            <a:r>
              <a:rPr lang="cs-CZ" sz="1600" dirty="0" err="1" smtClean="0"/>
              <a:t>ZoZVZ</a:t>
            </a:r>
            <a:r>
              <a:rPr lang="cs-CZ" sz="1600" dirty="0" smtClean="0"/>
              <a:t>) (</a:t>
            </a:r>
            <a:r>
              <a:rPr lang="cs-CZ" sz="1600" dirty="0"/>
              <a:t>p</a:t>
            </a:r>
            <a:r>
              <a:rPr lang="cs-CZ" sz="1600" dirty="0" smtClean="0"/>
              <a:t>odrobnosti viz </a:t>
            </a:r>
            <a:r>
              <a:rPr lang="cs-CZ" sz="1600" dirty="0"/>
              <a:t>bod IV. </a:t>
            </a:r>
            <a:r>
              <a:rPr lang="cs-CZ" sz="1600" i="1" dirty="0"/>
              <a:t>Informace pro žadatele o poskytnutí dotace </a:t>
            </a:r>
            <a:r>
              <a:rPr lang="cs-CZ" sz="1600" i="1" dirty="0" smtClean="0"/>
              <a:t>2018</a:t>
            </a:r>
            <a:r>
              <a:rPr lang="cs-CZ" sz="1600" dirty="0" smtClean="0"/>
              <a:t>).</a:t>
            </a:r>
            <a:endParaRPr lang="cs-CZ" sz="1600" dirty="0"/>
          </a:p>
          <a:p>
            <a:pPr marL="0" indent="0">
              <a:buNone/>
            </a:pPr>
            <a:r>
              <a:rPr lang="cs-CZ" sz="1600" dirty="0"/>
              <a:t>(</a:t>
            </a:r>
            <a:r>
              <a:rPr lang="cs-CZ" sz="1600" i="1" dirty="0"/>
              <a:t>Metodika zadávání veřejných zakázek malého rozsahu </a:t>
            </a:r>
            <a:r>
              <a:rPr lang="cs-CZ" sz="1600" i="1" dirty="0" smtClean="0"/>
              <a:t>pro program 133 710 </a:t>
            </a:r>
            <a:r>
              <a:rPr lang="cs-CZ" sz="1600" dirty="0" smtClean="0"/>
              <a:t>již </a:t>
            </a:r>
            <a:r>
              <a:rPr lang="cs-CZ" sz="1600" dirty="0"/>
              <a:t>není součástí dokumentů metodického řízení.)</a:t>
            </a:r>
          </a:p>
          <a:p>
            <a:pPr marL="0" indent="0">
              <a:buNone/>
            </a:pPr>
            <a:endParaRPr lang="cs-CZ" sz="400" b="1" dirty="0" smtClean="0"/>
          </a:p>
          <a:p>
            <a:pPr marL="0" indent="0">
              <a:buNone/>
            </a:pPr>
            <a:endParaRPr lang="cs-CZ" sz="100" b="1" dirty="0" smtClean="0"/>
          </a:p>
          <a:p>
            <a:pPr marL="533400" lvl="1">
              <a:buFont typeface="Arial" pitchFamily="34" charset="0"/>
              <a:buChar char="•"/>
            </a:pPr>
            <a:endParaRPr lang="cs-CZ" sz="2000" dirty="0"/>
          </a:p>
          <a:p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MSMT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18E96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adpi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SMT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18E96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MSMT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18E96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2672</TotalTime>
  <Words>1226</Words>
  <Application>Microsoft Office PowerPoint</Application>
  <PresentationFormat>Předvádění na obrazovce (4:3)</PresentationFormat>
  <Paragraphs>192</Paragraphs>
  <Slides>16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0" baseType="lpstr">
      <vt:lpstr>Arial</vt:lpstr>
      <vt:lpstr>Calibri</vt:lpstr>
      <vt:lpstr>Wingdings</vt:lpstr>
      <vt:lpstr>Motiv systému Office</vt:lpstr>
      <vt:lpstr>Seminář k dotačnímu programu 133 710 Rozvoj materiálně technické základny mimoškolních aktivit dětí a mládeže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Státní podpora sportu  pro rok 2013</dc:title>
  <dc:creator>User</dc:creator>
  <cp:lastModifiedBy>Häcklová Jana</cp:lastModifiedBy>
  <cp:revision>247</cp:revision>
  <cp:lastPrinted>2014-10-22T10:29:53Z</cp:lastPrinted>
  <dcterms:created xsi:type="dcterms:W3CDTF">2013-10-09T10:41:53Z</dcterms:created>
  <dcterms:modified xsi:type="dcterms:W3CDTF">2018-04-17T09:03:09Z</dcterms:modified>
</cp:coreProperties>
</file>