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90" r:id="rId4"/>
    <p:sldId id="263" r:id="rId5"/>
    <p:sldId id="285" r:id="rId6"/>
    <p:sldId id="286" r:id="rId7"/>
    <p:sldId id="287" r:id="rId8"/>
    <p:sldId id="265" r:id="rId9"/>
    <p:sldId id="266" r:id="rId10"/>
    <p:sldId id="271" r:id="rId11"/>
    <p:sldId id="280" r:id="rId12"/>
    <p:sldId id="289" r:id="rId13"/>
    <p:sldId id="273" r:id="rId14"/>
    <p:sldId id="275" r:id="rId15"/>
    <p:sldId id="262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rfürstová Yveta" initials="KY" lastIdx="1" clrIdx="0">
    <p:extLst>
      <p:ext uri="{19B8F6BF-5375-455C-9EA6-DF929625EA0E}">
        <p15:presenceInfo xmlns:p15="http://schemas.microsoft.com/office/powerpoint/2012/main" userId="S-1-5-21-1024343765-948047755-1557874966-7885" providerId="AD"/>
      </p:ext>
    </p:extLst>
  </p:cmAuthor>
  <p:cmAuthor id="2" name="Zýka Matěj" initials="ZM" lastIdx="9" clrIdx="1">
    <p:extLst>
      <p:ext uri="{19B8F6BF-5375-455C-9EA6-DF929625EA0E}">
        <p15:presenceInfo xmlns:p15="http://schemas.microsoft.com/office/powerpoint/2012/main" userId="S-1-5-21-1024343765-948047755-1557874966-23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2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D8BA3-2C34-4829-AF25-E531F0C612AA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BE536-BD5A-4CB0-9F72-BB6932DCE59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089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741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12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018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pPr/>
              <a:t>17.4.2018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pPr/>
              <a:t>17.4.2018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pPr/>
              <a:t>17.4.2018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pPr/>
              <a:t>17.4.2018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pPr/>
              <a:t>17.4.2018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pPr/>
              <a:t>17.4.2018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43808" y="3140968"/>
            <a:ext cx="6408712" cy="280831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3600" b="1" i="1" dirty="0" smtClean="0"/>
              <a:t>Informace </a:t>
            </a:r>
            <a:r>
              <a:rPr lang="cs-CZ" sz="3600" b="1" i="1" dirty="0"/>
              <a:t>pro žadatele o poskytnutí dotace </a:t>
            </a:r>
            <a:r>
              <a:rPr lang="cs-CZ" sz="3600" b="1" i="1" dirty="0" smtClean="0"/>
              <a:t>2018, (</a:t>
            </a:r>
            <a:r>
              <a:rPr lang="cs-CZ" sz="3600" b="1" dirty="0" smtClean="0"/>
              <a:t>aktualizace </a:t>
            </a:r>
            <a:r>
              <a:rPr lang="cs-CZ" sz="3600" b="1" i="1" dirty="0" smtClean="0"/>
              <a:t>Podmínek </a:t>
            </a:r>
            <a:r>
              <a:rPr lang="cs-CZ" sz="3600" b="1" i="1" dirty="0"/>
              <a:t>a </a:t>
            </a:r>
            <a:r>
              <a:rPr lang="cs-CZ" sz="3600" b="1" i="1" dirty="0" smtClean="0"/>
              <a:t>pokynů) a zásadní témata</a:t>
            </a:r>
            <a:endParaRPr lang="cs-CZ" sz="3400" b="1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 algn="l">
              <a:buNone/>
            </a:pPr>
            <a:r>
              <a:rPr lang="cs-CZ" sz="700" dirty="0" smtClean="0"/>
              <a:t>Karmelitská 7, 118 12 Praha 1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052736"/>
            <a:ext cx="7571184" cy="5472608"/>
          </a:xfrm>
        </p:spPr>
        <p:txBody>
          <a:bodyPr>
            <a:noAutofit/>
          </a:bodyPr>
          <a:lstStyle/>
          <a:p>
            <a:pPr lvl="0"/>
            <a:endParaRPr lang="cs-CZ" sz="1900" b="1" dirty="0" smtClean="0"/>
          </a:p>
          <a:p>
            <a:pPr marL="514350" indent="-514350">
              <a:buFont typeface="+mj-lt"/>
              <a:buAutoNum type="romanUcPeriod" startAt="3"/>
            </a:pPr>
            <a:r>
              <a:rPr lang="cs-CZ" sz="1900" b="1" dirty="0" smtClean="0"/>
              <a:t>termín pro podání žádosti o změnu Registrace/Rozhodnutí o poskytnutí dotace </a:t>
            </a:r>
            <a:r>
              <a:rPr lang="cs-CZ" sz="1900" dirty="0"/>
              <a:t>-</a:t>
            </a:r>
            <a:r>
              <a:rPr lang="cs-CZ" sz="1900" dirty="0" smtClean="0">
                <a:sym typeface="Wingdings" panose="05000000000000000000" pitchFamily="2" charset="2"/>
              </a:rPr>
              <a:t> </a:t>
            </a:r>
            <a:r>
              <a:rPr lang="cs-CZ" sz="1800" u="sng" dirty="0" smtClean="0"/>
              <a:t>žádost </a:t>
            </a:r>
            <a:r>
              <a:rPr lang="cs-CZ" sz="1800" b="1" u="sng" dirty="0" smtClean="0"/>
              <a:t>odeslat nejlépe 4 týdny před </a:t>
            </a:r>
            <a:r>
              <a:rPr lang="cs-CZ" sz="1800" b="1" i="1" u="sng" dirty="0" smtClean="0"/>
              <a:t>termínem realizace akce</a:t>
            </a:r>
            <a:r>
              <a:rPr lang="cs-CZ" sz="1800" b="1" i="1" dirty="0" smtClean="0"/>
              <a:t> </a:t>
            </a:r>
            <a:r>
              <a:rPr lang="cs-CZ" sz="1800" dirty="0"/>
              <a:t>(</a:t>
            </a:r>
            <a:r>
              <a:rPr lang="cs-CZ" sz="1800" b="1" i="1" dirty="0">
                <a:solidFill>
                  <a:srgbClr val="FF0000"/>
                </a:solidFill>
              </a:rPr>
              <a:t>bod </a:t>
            </a:r>
            <a:r>
              <a:rPr lang="cs-CZ" sz="1800" b="1" i="1" dirty="0" smtClean="0">
                <a:solidFill>
                  <a:srgbClr val="FF0000"/>
                </a:solidFill>
              </a:rPr>
              <a:t>VII. </a:t>
            </a:r>
            <a:r>
              <a:rPr lang="cs-CZ" sz="1800" b="1" i="1" dirty="0">
                <a:solidFill>
                  <a:srgbClr val="FF0000"/>
                </a:solidFill>
              </a:rPr>
              <a:t>písm. </a:t>
            </a:r>
            <a:r>
              <a:rPr lang="cs-CZ" sz="1800" b="1" i="1" dirty="0" smtClean="0">
                <a:solidFill>
                  <a:srgbClr val="FF0000"/>
                </a:solidFill>
              </a:rPr>
              <a:t>b) </a:t>
            </a:r>
            <a:r>
              <a:rPr lang="cs-CZ" sz="1800" b="1" i="1" dirty="0">
                <a:solidFill>
                  <a:srgbClr val="FF0000"/>
                </a:solidFill>
              </a:rPr>
              <a:t>Informace pro žadatele </a:t>
            </a:r>
            <a:r>
              <a:rPr lang="cs-CZ" sz="1800" b="1" i="1" dirty="0" smtClean="0">
                <a:solidFill>
                  <a:srgbClr val="FF0000"/>
                </a:solidFill>
              </a:rPr>
              <a:t>2018/ bod VI. písm. b) </a:t>
            </a:r>
            <a:r>
              <a:rPr lang="cs-CZ" sz="1800" b="1" i="1" dirty="0">
                <a:solidFill>
                  <a:srgbClr val="FF0000"/>
                </a:solidFill>
              </a:rPr>
              <a:t>Informace pro </a:t>
            </a:r>
            <a:r>
              <a:rPr lang="cs-CZ" sz="1800" b="1" i="1" dirty="0" smtClean="0">
                <a:solidFill>
                  <a:srgbClr val="FF0000"/>
                </a:solidFill>
              </a:rPr>
              <a:t>žadatele</a:t>
            </a:r>
            <a:r>
              <a:rPr lang="cs-CZ" sz="1800" dirty="0" smtClean="0"/>
              <a:t>)</a:t>
            </a:r>
          </a:p>
          <a:p>
            <a:pPr marL="785813" algn="just"/>
            <a:r>
              <a:rPr lang="cs-CZ" sz="1600" dirty="0" smtClean="0"/>
              <a:t>východisko: </a:t>
            </a:r>
            <a:r>
              <a:rPr lang="cs-CZ" sz="1600" b="1" dirty="0" smtClean="0"/>
              <a:t>vnitřní chod - </a:t>
            </a:r>
            <a:r>
              <a:rPr lang="cs-CZ" sz="1600" dirty="0" smtClean="0"/>
              <a:t>do původního termínu realizace akce musí být změnový dokument </a:t>
            </a:r>
            <a:r>
              <a:rPr lang="cs-CZ" sz="1600" u="sng" dirty="0" smtClean="0"/>
              <a:t>vydán a potvrzen správcem programu</a:t>
            </a:r>
            <a:r>
              <a:rPr lang="cs-CZ" sz="1600" dirty="0" smtClean="0"/>
              <a:t> (tj. nikoliv pouze ve fázi žádosti),</a:t>
            </a:r>
          </a:p>
          <a:p>
            <a:pPr marL="785813" algn="just"/>
            <a:r>
              <a:rPr lang="cs-CZ" sz="1600" dirty="0"/>
              <a:t>s</a:t>
            </a:r>
            <a:r>
              <a:rPr lang="cs-CZ" sz="1600" dirty="0" smtClean="0"/>
              <a:t>ouvisející vztahy: po podání žádosti nutné připravit aktualizovaný dokument a provést </a:t>
            </a:r>
            <a:r>
              <a:rPr lang="cs-CZ" sz="1600" b="1" dirty="0" smtClean="0"/>
              <a:t>předběžnou řídící kontrolu </a:t>
            </a:r>
            <a:r>
              <a:rPr lang="cs-CZ" sz="1600" b="1" dirty="0" smtClean="0">
                <a:sym typeface="Wingdings" panose="05000000000000000000" pitchFamily="2" charset="2"/>
              </a:rPr>
              <a:t></a:t>
            </a:r>
            <a:r>
              <a:rPr lang="en-US" sz="1600" b="1" dirty="0" smtClean="0">
                <a:sym typeface="Wingdings" panose="05000000000000000000" pitchFamily="2" charset="2"/>
              </a:rPr>
              <a:t> </a:t>
            </a:r>
            <a:r>
              <a:rPr lang="cs-CZ" sz="1600" dirty="0" smtClean="0">
                <a:sym typeface="Wingdings" panose="05000000000000000000" pitchFamily="2" charset="2"/>
              </a:rPr>
              <a:t>až poté </a:t>
            </a:r>
            <a:r>
              <a:rPr lang="cs-CZ" sz="1600" b="1" u="sng" dirty="0" smtClean="0">
                <a:sym typeface="Wingdings" panose="05000000000000000000" pitchFamily="2" charset="2"/>
              </a:rPr>
              <a:t>potvrzení správcem programu </a:t>
            </a:r>
            <a:r>
              <a:rPr lang="cs-CZ" sz="1600" b="1" dirty="0" smtClean="0">
                <a:sym typeface="Wingdings" panose="05000000000000000000" pitchFamily="2" charset="2"/>
              </a:rPr>
              <a:t>(odbor pro mládež) =</a:t>
            </a:r>
            <a:r>
              <a:rPr lang="en-US" sz="1600" b="1" dirty="0" smtClean="0">
                <a:sym typeface="Wingdings" panose="05000000000000000000" pitchFamily="2" charset="2"/>
              </a:rPr>
              <a:t>&gt;</a:t>
            </a:r>
            <a:r>
              <a:rPr lang="cs-CZ" sz="1600" b="1" dirty="0" smtClean="0">
                <a:sym typeface="Wingdings" panose="05000000000000000000" pitchFamily="2" charset="2"/>
              </a:rPr>
              <a:t> tento okamžik musí nastat </a:t>
            </a:r>
            <a:r>
              <a:rPr lang="cs-CZ" sz="1600" b="1" u="sng" dirty="0" smtClean="0">
                <a:sym typeface="Wingdings" panose="05000000000000000000" pitchFamily="2" charset="2"/>
              </a:rPr>
              <a:t>před uplynutím</a:t>
            </a:r>
            <a:r>
              <a:rPr lang="cs-CZ" sz="1600" b="1" dirty="0" smtClean="0">
                <a:sym typeface="Wingdings" panose="05000000000000000000" pitchFamily="2" charset="2"/>
              </a:rPr>
              <a:t> původního</a:t>
            </a:r>
            <a:r>
              <a:rPr lang="cs-CZ" sz="1600" b="1" u="sng" dirty="0" smtClean="0">
                <a:sym typeface="Wingdings" panose="05000000000000000000" pitchFamily="2" charset="2"/>
              </a:rPr>
              <a:t> termínu realizace akce,</a:t>
            </a:r>
          </a:p>
          <a:p>
            <a:pPr marL="785813" algn="just"/>
            <a:endParaRPr lang="cs-CZ" sz="1600" b="1" dirty="0" smtClean="0">
              <a:sym typeface="Wingdings" panose="05000000000000000000" pitchFamily="2" charset="2"/>
            </a:endParaRPr>
          </a:p>
          <a:p>
            <a:pPr marL="785813" algn="just"/>
            <a:r>
              <a:rPr lang="cs-CZ" sz="1600" b="1" dirty="0" smtClean="0">
                <a:sym typeface="Wingdings" panose="05000000000000000000" pitchFamily="2" charset="2"/>
              </a:rPr>
              <a:t>návrh možného řešení (u projektů r. 2018): nastavení termínu realizace akce </a:t>
            </a:r>
            <a:r>
              <a:rPr lang="cs-CZ" sz="1600" b="1" u="sng" dirty="0" smtClean="0">
                <a:sym typeface="Wingdings" panose="05000000000000000000" pitchFamily="2" charset="2"/>
              </a:rPr>
              <a:t>do 31. 12. 2018,</a:t>
            </a:r>
          </a:p>
          <a:p>
            <a:pPr marL="785813" algn="just"/>
            <a:r>
              <a:rPr lang="cs-CZ" sz="1600" b="1" u="sng" dirty="0" smtClean="0">
                <a:sym typeface="Wingdings" panose="05000000000000000000" pitchFamily="2" charset="2"/>
              </a:rPr>
              <a:t>!!! účastníci mohou zažádat např. e-mailem o vydání Registrace s úpravou do konce roku (tj. 31. 12. 2018)</a:t>
            </a:r>
            <a:r>
              <a:rPr lang="cs-CZ" sz="1600" b="1" dirty="0" smtClean="0">
                <a:sym typeface="Wingdings" panose="05000000000000000000" pitchFamily="2" charset="2"/>
              </a:rPr>
              <a:t> na odboru pro mládež – </a:t>
            </a:r>
            <a:r>
              <a:rPr lang="cs-CZ" sz="1600" b="1" i="1" dirty="0" smtClean="0">
                <a:sym typeface="Wingdings" panose="05000000000000000000" pitchFamily="2" charset="2"/>
              </a:rPr>
              <a:t>termín realizace </a:t>
            </a:r>
            <a:r>
              <a:rPr lang="cs-CZ" sz="1600" b="1" dirty="0" smtClean="0">
                <a:sym typeface="Wingdings" panose="05000000000000000000" pitchFamily="2" charset="2"/>
              </a:rPr>
              <a:t>jim bude </a:t>
            </a:r>
            <a:r>
              <a:rPr lang="cs-CZ" sz="1600" b="1" u="sng" dirty="0" smtClean="0">
                <a:sym typeface="Wingdings" panose="05000000000000000000" pitchFamily="2" charset="2"/>
              </a:rPr>
              <a:t>od počátku nastaven do konce roku</a:t>
            </a:r>
            <a:r>
              <a:rPr lang="cs-CZ" sz="1600" b="1" dirty="0" smtClean="0">
                <a:sym typeface="Wingdings" panose="05000000000000000000" pitchFamily="2" charset="2"/>
              </a:rPr>
              <a:t> (nutnost změny zůstane pouze při prodloužení do dalšího roku),</a:t>
            </a:r>
          </a:p>
          <a:p>
            <a:pPr marL="785813" algn="just"/>
            <a:r>
              <a:rPr lang="cs-CZ" sz="1600" b="1" dirty="0" smtClean="0">
                <a:sym typeface="Wingdings" panose="05000000000000000000" pitchFamily="2" charset="2"/>
              </a:rPr>
              <a:t>nevýhody řešení pro účastníky: žádné.</a:t>
            </a:r>
            <a:endParaRPr lang="cs-CZ" sz="1600" b="1" dirty="0" smtClean="0"/>
          </a:p>
          <a:p>
            <a:pPr marL="514350" indent="-514350">
              <a:buFont typeface="+mj-lt"/>
              <a:buAutoNum type="romanUcPeriod" startAt="5"/>
            </a:pPr>
            <a:endParaRPr lang="cs-CZ" sz="1900" b="1" u="sng" dirty="0" smtClean="0"/>
          </a:p>
          <a:p>
            <a:pPr marL="533400" lvl="1">
              <a:buFont typeface="Arial" pitchFamily="34" charset="0"/>
              <a:buChar char="•"/>
            </a:pPr>
            <a:endParaRPr lang="cs-CZ" sz="2000" dirty="0"/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1"/>
            <a:ext cx="7571184" cy="5070345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marL="514350" indent="-514350">
              <a:buFont typeface="+mj-lt"/>
              <a:buAutoNum type="romanUcPeriod" startAt="4"/>
            </a:pPr>
            <a:r>
              <a:rPr lang="cs-CZ" sz="1900" b="1" dirty="0"/>
              <a:t>k</a:t>
            </a:r>
            <a:r>
              <a:rPr lang="cs-CZ" sz="1900" b="1" dirty="0" smtClean="0"/>
              <a:t>onkretizace informační povinnosti </a:t>
            </a:r>
            <a:r>
              <a:rPr lang="cs-CZ" sz="1800" dirty="0"/>
              <a:t>(</a:t>
            </a:r>
            <a:r>
              <a:rPr lang="cs-CZ" sz="1800" b="1" i="1" dirty="0">
                <a:solidFill>
                  <a:srgbClr val="FF0000"/>
                </a:solidFill>
              </a:rPr>
              <a:t>bod VII. písm</a:t>
            </a:r>
            <a:r>
              <a:rPr lang="cs-CZ" sz="1800" b="1" i="1" dirty="0" smtClean="0">
                <a:solidFill>
                  <a:srgbClr val="FF0000"/>
                </a:solidFill>
              </a:rPr>
              <a:t>. a) a </a:t>
            </a:r>
            <a:r>
              <a:rPr lang="cs-CZ" sz="1800" b="1" i="1" dirty="0">
                <a:solidFill>
                  <a:srgbClr val="FF0000"/>
                </a:solidFill>
              </a:rPr>
              <a:t>b) Informace pro žadatele </a:t>
            </a:r>
            <a:r>
              <a:rPr lang="cs-CZ" sz="1800" b="1" i="1" dirty="0" smtClean="0">
                <a:solidFill>
                  <a:srgbClr val="FF0000"/>
                </a:solidFill>
              </a:rPr>
              <a:t>2018/ </a:t>
            </a:r>
            <a:r>
              <a:rPr lang="cs-CZ" sz="1800" b="1" i="1" dirty="0">
                <a:solidFill>
                  <a:srgbClr val="FF0000"/>
                </a:solidFill>
              </a:rPr>
              <a:t>bod </a:t>
            </a:r>
            <a:r>
              <a:rPr lang="cs-CZ" sz="1800" b="1" i="1" dirty="0" smtClean="0">
                <a:solidFill>
                  <a:srgbClr val="FF0000"/>
                </a:solidFill>
              </a:rPr>
              <a:t>VI. </a:t>
            </a:r>
            <a:r>
              <a:rPr lang="cs-CZ" sz="1800" b="1" i="1" dirty="0">
                <a:solidFill>
                  <a:srgbClr val="FF0000"/>
                </a:solidFill>
              </a:rPr>
              <a:t>písm. a) a b) Informace pro </a:t>
            </a:r>
            <a:r>
              <a:rPr lang="cs-CZ" sz="1800" b="1" i="1" dirty="0" smtClean="0">
                <a:solidFill>
                  <a:srgbClr val="FF0000"/>
                </a:solidFill>
              </a:rPr>
              <a:t>žadatele</a:t>
            </a:r>
            <a:r>
              <a:rPr lang="cs-CZ" sz="1800" dirty="0" smtClean="0"/>
              <a:t>)</a:t>
            </a:r>
            <a:endParaRPr lang="cs-CZ" sz="1800" b="1" dirty="0" smtClean="0"/>
          </a:p>
          <a:p>
            <a:pPr marL="785813" lvl="0" algn="just"/>
            <a:r>
              <a:rPr lang="cs-CZ" sz="1600" dirty="0" smtClean="0"/>
              <a:t>„Žádost o změnu údaje v IZ (nebo jeho dodatku) týkajícího se </a:t>
            </a:r>
            <a:r>
              <a:rPr lang="cs-CZ" sz="1600" b="1" dirty="0" smtClean="0"/>
              <a:t>obsahové náplně a průběhu projektu, vč. případného specifického způsobu realizace podmiňujícího dosažení uvedených výsledků (zejména </a:t>
            </a:r>
            <a:r>
              <a:rPr lang="cs-CZ" sz="1600" b="1" i="1" dirty="0" smtClean="0"/>
              <a:t>závazného ukazatele </a:t>
            </a:r>
            <a:r>
              <a:rPr lang="cs-CZ" sz="1600" b="1" dirty="0" smtClean="0"/>
              <a:t>uvedeného též v platné řídící dokumentaci</a:t>
            </a:r>
            <a:r>
              <a:rPr lang="cs-CZ" sz="1600" dirty="0" smtClean="0"/>
              <a:t> (Registrace akce nebo Rozhodnutí)) je účastník programu povinen </a:t>
            </a:r>
            <a:r>
              <a:rPr lang="cs-CZ" sz="1600" b="1" u="sng" dirty="0" smtClean="0"/>
              <a:t>předem projednat </a:t>
            </a:r>
            <a:r>
              <a:rPr lang="cs-CZ" sz="1600" dirty="0" smtClean="0"/>
              <a:t>se správcem programu.“</a:t>
            </a:r>
            <a:endParaRPr lang="cs-CZ" sz="1600" dirty="0"/>
          </a:p>
          <a:p>
            <a:pPr marL="785813" algn="just"/>
            <a:r>
              <a:rPr lang="cs-CZ" sz="1600" dirty="0" smtClean="0"/>
              <a:t>„O </a:t>
            </a:r>
            <a:r>
              <a:rPr lang="cs-CZ" sz="1600" dirty="0"/>
              <a:t>změně </a:t>
            </a:r>
            <a:r>
              <a:rPr lang="cs-CZ" sz="1600" b="1" dirty="0"/>
              <a:t>kteréhokoliv jiného údaje v IZ </a:t>
            </a:r>
            <a:r>
              <a:rPr lang="cs-CZ" sz="1600" dirty="0"/>
              <a:t>je účastník povinen </a:t>
            </a:r>
            <a:r>
              <a:rPr lang="cs-CZ" sz="1600" b="1" u="sng" dirty="0"/>
              <a:t>informovat</a:t>
            </a:r>
            <a:r>
              <a:rPr lang="cs-CZ" sz="1600" b="1" dirty="0"/>
              <a:t> </a:t>
            </a:r>
            <a:r>
              <a:rPr lang="cs-CZ" sz="1600" i="1" dirty="0" smtClean="0"/>
              <a:t>(pozn.: tedy možné i následně)</a:t>
            </a:r>
            <a:r>
              <a:rPr lang="cs-CZ" sz="1600" dirty="0" smtClean="0"/>
              <a:t> správce </a:t>
            </a:r>
            <a:r>
              <a:rPr lang="cs-CZ" sz="1600" dirty="0"/>
              <a:t>programu</a:t>
            </a:r>
            <a:r>
              <a:rPr lang="cs-CZ" sz="1600" dirty="0" smtClean="0"/>
              <a:t>.“ </a:t>
            </a:r>
          </a:p>
          <a:p>
            <a:pPr marL="785813" algn="just"/>
            <a:r>
              <a:rPr lang="cs-CZ" sz="1600" dirty="0" smtClean="0"/>
              <a:t>„Změna </a:t>
            </a:r>
            <a:r>
              <a:rPr lang="cs-CZ" sz="1600" b="1" dirty="0"/>
              <a:t>údajů neuvedených v IZ </a:t>
            </a:r>
            <a:r>
              <a:rPr lang="cs-CZ" sz="1600" dirty="0"/>
              <a:t>a využívaných v rámci správy projektu podléhá příslušným postupům pouze, pokud tak stanoví jiné části tohoto dokumentu</a:t>
            </a:r>
            <a:r>
              <a:rPr lang="cs-CZ" sz="1600" dirty="0" smtClean="0"/>
              <a:t>.“ </a:t>
            </a:r>
            <a:r>
              <a:rPr lang="cs-CZ" sz="1600" i="1" dirty="0" smtClean="0"/>
              <a:t>(pozn.: např. změna údaje o dodavateli po uvolnění prostředků podléhá povinnosti vrátit prostředky dotace nevyužité na hrazení závazků s původním dodavatelem)</a:t>
            </a:r>
          </a:p>
          <a:p>
            <a:pPr marL="785813"/>
            <a:endParaRPr lang="cs-CZ" sz="1600" i="1" dirty="0"/>
          </a:p>
          <a:p>
            <a:pPr marL="785813" lvl="0" algn="just"/>
            <a:r>
              <a:rPr lang="cs-CZ" sz="1600" dirty="0" smtClean="0"/>
              <a:t>změny </a:t>
            </a:r>
            <a:r>
              <a:rPr lang="cs-CZ" sz="1600" b="1" i="1" dirty="0"/>
              <a:t>závazných ukazatelů </a:t>
            </a:r>
            <a:r>
              <a:rPr lang="cs-CZ" sz="1600" dirty="0" smtClean="0"/>
              <a:t>akce podléhají vydání </a:t>
            </a:r>
            <a:r>
              <a:rPr lang="cs-CZ" sz="1600" b="1" u="sng" dirty="0"/>
              <a:t>změny Registrace akce</a:t>
            </a:r>
            <a:r>
              <a:rPr lang="cs-CZ" sz="1600" b="1" dirty="0"/>
              <a:t> </a:t>
            </a:r>
            <a:r>
              <a:rPr lang="cs-CZ" sz="1600" dirty="0"/>
              <a:t>nebo</a:t>
            </a:r>
            <a:r>
              <a:rPr lang="cs-CZ" sz="1600" b="1" u="sng" dirty="0"/>
              <a:t> Rozhodnutí</a:t>
            </a:r>
            <a:r>
              <a:rPr lang="cs-CZ" sz="1600" b="1" dirty="0"/>
              <a:t> </a:t>
            </a:r>
            <a:r>
              <a:rPr lang="cs-CZ" sz="1600" dirty="0" smtClean="0"/>
              <a:t>(vč. </a:t>
            </a:r>
            <a:r>
              <a:rPr lang="cs-CZ" sz="1600" u="sng" dirty="0" smtClean="0"/>
              <a:t>dodatku k IZ</a:t>
            </a:r>
            <a:r>
              <a:rPr lang="en-US" sz="1600" dirty="0" smtClean="0"/>
              <a:t>;</a:t>
            </a:r>
            <a:r>
              <a:rPr lang="cs-CZ" sz="1600" dirty="0" smtClean="0"/>
              <a:t> výjimkou: časové parametry),</a:t>
            </a:r>
          </a:p>
          <a:p>
            <a:pPr marL="785813" lvl="0"/>
            <a:r>
              <a:rPr lang="cs-CZ" sz="1600" b="1" i="1" dirty="0"/>
              <a:t>j</a:t>
            </a:r>
            <a:r>
              <a:rPr lang="cs-CZ" sz="1600" b="1" i="1" dirty="0" smtClean="0"/>
              <a:t>iná změna věcného </a:t>
            </a:r>
            <a:r>
              <a:rPr lang="cs-CZ" sz="1600" b="1" i="1" dirty="0"/>
              <a:t>plnění (</a:t>
            </a:r>
            <a:r>
              <a:rPr lang="cs-CZ" sz="1600" b="1" i="1" dirty="0" smtClean="0"/>
              <a:t>předmětu) IZ</a:t>
            </a:r>
            <a:r>
              <a:rPr lang="cs-CZ" sz="1600" dirty="0" smtClean="0"/>
              <a:t>, podléhá předložení </a:t>
            </a:r>
            <a:r>
              <a:rPr lang="cs-CZ" sz="1600" b="1" u="sng" dirty="0" smtClean="0"/>
              <a:t>dodatku IZ</a:t>
            </a:r>
            <a:r>
              <a:rPr lang="cs-CZ" sz="1600" dirty="0" smtClean="0"/>
              <a:t>.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71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1"/>
            <a:ext cx="7571184" cy="5070345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514350" indent="-514350">
              <a:buFont typeface="+mj-lt"/>
              <a:buAutoNum type="romanUcPeriod" startAt="5"/>
            </a:pPr>
            <a:r>
              <a:rPr lang="cs-CZ" sz="1900" b="1" dirty="0"/>
              <a:t>k</a:t>
            </a:r>
            <a:r>
              <a:rPr lang="cs-CZ" sz="1900" b="1" dirty="0" smtClean="0"/>
              <a:t>olaudace </a:t>
            </a:r>
            <a:r>
              <a:rPr lang="cs-CZ" sz="1800" dirty="0" smtClean="0"/>
              <a:t>(</a:t>
            </a:r>
            <a:r>
              <a:rPr lang="cs-CZ" sz="1800" b="1" i="1" dirty="0" smtClean="0">
                <a:solidFill>
                  <a:srgbClr val="FF0000"/>
                </a:solidFill>
              </a:rPr>
              <a:t>bod </a:t>
            </a:r>
            <a:r>
              <a:rPr lang="cs-CZ" sz="1800" b="1" i="1" dirty="0">
                <a:solidFill>
                  <a:srgbClr val="FF0000"/>
                </a:solidFill>
              </a:rPr>
              <a:t>4 písm. c) </a:t>
            </a:r>
            <a:r>
              <a:rPr lang="cs-CZ" sz="1800" b="1" i="1" dirty="0" smtClean="0">
                <a:solidFill>
                  <a:srgbClr val="FF0000"/>
                </a:solidFill>
              </a:rPr>
              <a:t>přílohy </a:t>
            </a:r>
            <a:r>
              <a:rPr lang="cs-CZ" sz="1800" b="1" i="1" dirty="0">
                <a:solidFill>
                  <a:srgbClr val="FF0000"/>
                </a:solidFill>
              </a:rPr>
              <a:t>č. 7 </a:t>
            </a:r>
            <a:r>
              <a:rPr lang="cs-CZ" sz="1800" b="1" i="1" dirty="0" smtClean="0">
                <a:solidFill>
                  <a:srgbClr val="FF0000"/>
                </a:solidFill>
              </a:rPr>
              <a:t>Informace </a:t>
            </a:r>
            <a:r>
              <a:rPr lang="cs-CZ" sz="1800" b="1" i="1" dirty="0">
                <a:solidFill>
                  <a:srgbClr val="FF0000"/>
                </a:solidFill>
              </a:rPr>
              <a:t>pro žadatele</a:t>
            </a:r>
            <a:r>
              <a:rPr lang="cs-CZ" sz="1800" dirty="0" smtClean="0"/>
              <a:t>)</a:t>
            </a:r>
            <a:endParaRPr lang="cs-CZ" sz="1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dirty="0"/>
          </a:p>
          <a:p>
            <a:pPr marL="785813" algn="just"/>
            <a:r>
              <a:rPr lang="cs-CZ" sz="1600" dirty="0"/>
              <a:t>v</a:t>
            </a:r>
            <a:r>
              <a:rPr lang="cs-CZ" sz="1600" dirty="0" smtClean="0"/>
              <a:t> rámci </a:t>
            </a:r>
            <a:r>
              <a:rPr lang="cs-CZ" sz="1600" b="1" i="1" dirty="0" smtClean="0"/>
              <a:t>závěrečného vyhodnocení akce</a:t>
            </a:r>
            <a:r>
              <a:rPr lang="cs-CZ" sz="1600" i="1" dirty="0" smtClean="0"/>
              <a:t> </a:t>
            </a:r>
            <a:r>
              <a:rPr lang="cs-CZ" sz="1600" dirty="0" smtClean="0"/>
              <a:t>jsou předkládány „</a:t>
            </a:r>
            <a:r>
              <a:rPr lang="cs-CZ" sz="1600" i="1" dirty="0" smtClean="0"/>
              <a:t>Doklady </a:t>
            </a:r>
            <a:r>
              <a:rPr lang="cs-CZ" sz="1600" i="1" dirty="0"/>
              <a:t>osvědčující průběh, dokončení akce, dodržení finančních závazků podle skutečnosti (předkládané v kopii): </a:t>
            </a:r>
            <a:r>
              <a:rPr lang="en-US" sz="1600" i="1" dirty="0"/>
              <a:t>[</a:t>
            </a:r>
            <a:r>
              <a:rPr lang="cs-CZ" sz="1600" i="1" dirty="0" smtClean="0"/>
              <a:t>…</a:t>
            </a:r>
            <a:r>
              <a:rPr lang="cs-CZ" sz="1600" i="1" dirty="0" err="1" smtClean="0"/>
              <a:t>mj</a:t>
            </a:r>
            <a:r>
              <a:rPr lang="cs-CZ" sz="1600" i="1" dirty="0" smtClean="0"/>
              <a:t>….</a:t>
            </a:r>
            <a:r>
              <a:rPr lang="en-US" sz="1600" i="1" dirty="0" smtClean="0"/>
              <a:t>]</a:t>
            </a:r>
            <a:r>
              <a:rPr lang="cs-CZ" sz="1600" i="1" dirty="0" smtClean="0"/>
              <a:t> </a:t>
            </a:r>
            <a:r>
              <a:rPr lang="cs-CZ" sz="1600" b="1" i="1" dirty="0"/>
              <a:t>kolaudační </a:t>
            </a:r>
            <a:r>
              <a:rPr lang="cs-CZ" sz="1600" b="1" i="1" dirty="0" smtClean="0"/>
              <a:t>souhlas</a:t>
            </a:r>
            <a:r>
              <a:rPr lang="cs-CZ" sz="1600" i="1" dirty="0" smtClean="0"/>
              <a:t>“,</a:t>
            </a:r>
          </a:p>
          <a:p>
            <a:pPr marL="785813" algn="just"/>
            <a:r>
              <a:rPr lang="cs-CZ" sz="1600" dirty="0"/>
              <a:t>v</a:t>
            </a:r>
            <a:r>
              <a:rPr lang="cs-CZ" sz="1600" dirty="0" smtClean="0"/>
              <a:t> návaznosti na možnou délku příslušných </a:t>
            </a:r>
            <a:r>
              <a:rPr lang="cs-CZ" sz="1600" dirty="0"/>
              <a:t>administrativních </a:t>
            </a:r>
            <a:r>
              <a:rPr lang="cs-CZ" sz="1600" dirty="0" smtClean="0"/>
              <a:t>procesů souvisejících s užíváním stavby není </a:t>
            </a:r>
            <a:r>
              <a:rPr lang="cs-CZ" sz="1600" u="sng" dirty="0" smtClean="0"/>
              <a:t>v případech</a:t>
            </a:r>
            <a:r>
              <a:rPr lang="cs-CZ" sz="1600" dirty="0" smtClean="0"/>
              <a:t>, </a:t>
            </a:r>
            <a:r>
              <a:rPr lang="cs-CZ" sz="1600" u="sng" dirty="0" smtClean="0"/>
              <a:t>kdy kolaudační souhlas (kolaudační rozhodnutí) nebyl/o vydán/o v dostatečné blízké době                     pro dodání </a:t>
            </a:r>
            <a:r>
              <a:rPr lang="cs-CZ" sz="1600" i="1" u="sng" dirty="0" smtClean="0"/>
              <a:t>spolu </a:t>
            </a:r>
            <a:r>
              <a:rPr lang="cs-CZ" sz="1600" i="1" u="sng" dirty="0"/>
              <a:t>s dokumentací </a:t>
            </a:r>
            <a:r>
              <a:rPr lang="cs-CZ" sz="1600" u="sng" dirty="0" smtClean="0"/>
              <a:t>v rámci stanoveného „</a:t>
            </a:r>
            <a:r>
              <a:rPr lang="cs-CZ" sz="1600" i="1" u="sng" dirty="0" smtClean="0"/>
              <a:t>termínu pro předložení dokumentace k závěrečnému vyhodnocení akce“</a:t>
            </a:r>
            <a:r>
              <a:rPr lang="cs-CZ" sz="1600" dirty="0" smtClean="0"/>
              <a:t>, vyžadováno jeho předložení     v uvedeném termínu</a:t>
            </a:r>
            <a:endParaRPr lang="cs-CZ" sz="1600" i="1" u="sng" dirty="0" smtClean="0">
              <a:solidFill>
                <a:srgbClr val="7030A0"/>
              </a:solidFill>
            </a:endParaRPr>
          </a:p>
          <a:p>
            <a:pPr marL="1611313" algn="just"/>
            <a:r>
              <a:rPr lang="cs-CZ" sz="1600" b="1" u="sng" dirty="0" smtClean="0"/>
              <a:t>schválení</a:t>
            </a:r>
            <a:r>
              <a:rPr lang="cs-CZ" sz="1600" dirty="0" smtClean="0"/>
              <a:t> </a:t>
            </a:r>
            <a:r>
              <a:rPr lang="cs-CZ" sz="1600" i="1" dirty="0" smtClean="0"/>
              <a:t>Závěrečného vyhodnocení akce </a:t>
            </a:r>
            <a:r>
              <a:rPr lang="cs-CZ" sz="1600" dirty="0" smtClean="0"/>
              <a:t>je však v těchto případech stále </a:t>
            </a:r>
            <a:r>
              <a:rPr lang="cs-CZ" sz="1600" b="1" u="sng" dirty="0" smtClean="0"/>
              <a:t>podmíněno</a:t>
            </a:r>
            <a:r>
              <a:rPr lang="cs-CZ" sz="1600" dirty="0" smtClean="0"/>
              <a:t> </a:t>
            </a:r>
            <a:r>
              <a:rPr lang="cs-CZ" sz="1600" b="1" dirty="0" smtClean="0"/>
              <a:t>následným dodáním </a:t>
            </a:r>
            <a:r>
              <a:rPr lang="cs-CZ" sz="1600" dirty="0" smtClean="0"/>
              <a:t>vydaného kolaudačního</a:t>
            </a:r>
            <a:r>
              <a:rPr lang="cs-CZ" sz="1600" b="1" dirty="0" smtClean="0"/>
              <a:t> </a:t>
            </a:r>
            <a:r>
              <a:rPr lang="cs-CZ" sz="1600" dirty="0" smtClean="0"/>
              <a:t>souhlasu</a:t>
            </a:r>
            <a:r>
              <a:rPr lang="cs-CZ" sz="1600" b="1" dirty="0" smtClean="0"/>
              <a:t> </a:t>
            </a:r>
            <a:r>
              <a:rPr lang="cs-CZ" sz="1600" dirty="0" smtClean="0"/>
              <a:t>(kolaudačního rozhodnutí)</a:t>
            </a:r>
          </a:p>
          <a:p>
            <a:pPr marL="1611313" algn="just"/>
            <a:r>
              <a:rPr lang="cs-CZ" sz="1600" dirty="0"/>
              <a:t>t</a:t>
            </a:r>
            <a:r>
              <a:rPr lang="cs-CZ" sz="1600" dirty="0" smtClean="0"/>
              <a:t>ýká se obdobně též jiných obdobných administrativních procesů (např.: zřízení věcných břemen zápisem v katastru nemovitostí).</a:t>
            </a:r>
          </a:p>
          <a:p>
            <a:pPr marL="785813"/>
            <a:endParaRPr lang="cs-CZ" sz="1600" i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73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268760"/>
            <a:ext cx="7704856" cy="547260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(Obecná) zásadní témata v Podmínkách </a:t>
            </a:r>
            <a:r>
              <a:rPr lang="cs-CZ" sz="2700" b="1" dirty="0">
                <a:solidFill>
                  <a:srgbClr val="418E96"/>
                </a:solidFill>
              </a:rPr>
              <a:t>a </a:t>
            </a:r>
            <a:r>
              <a:rPr lang="cs-CZ" sz="2700" b="1" dirty="0" smtClean="0">
                <a:solidFill>
                  <a:srgbClr val="418E96"/>
                </a:solidFill>
              </a:rPr>
              <a:t>pokynech</a:t>
            </a:r>
            <a:endParaRPr lang="cs-CZ" sz="2700" b="1" dirty="0">
              <a:solidFill>
                <a:srgbClr val="418E96"/>
              </a:solidFill>
            </a:endParaRPr>
          </a:p>
          <a:p>
            <a:pPr marL="1063625" indent="0">
              <a:buNone/>
            </a:pPr>
            <a:endParaRPr lang="cs-CZ" sz="1200" dirty="0" smtClean="0"/>
          </a:p>
          <a:p>
            <a:r>
              <a:rPr lang="cs-CZ" sz="1900" b="1" dirty="0" smtClean="0"/>
              <a:t>zvýšená pozornost – </a:t>
            </a:r>
            <a:r>
              <a:rPr lang="cs-CZ" sz="1900" b="1" u="sng" dirty="0" smtClean="0"/>
              <a:t>přímo závazné pro účastníky </a:t>
            </a:r>
          </a:p>
          <a:p>
            <a:pPr marL="533400" lvl="1">
              <a:buFont typeface="Arial" pitchFamily="34" charset="0"/>
              <a:buChar char="•"/>
            </a:pPr>
            <a:endParaRPr lang="cs-CZ" sz="2000" dirty="0" smtClean="0"/>
          </a:p>
          <a:p>
            <a:pPr marL="247650" lvl="1" indent="0">
              <a:buNone/>
            </a:pPr>
            <a:endParaRPr lang="cs-CZ" sz="2000" dirty="0"/>
          </a:p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43608" y="2708920"/>
            <a:ext cx="777686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just">
              <a:buFont typeface="+mj-lt"/>
              <a:buAutoNum type="romanUcPeriod"/>
            </a:pPr>
            <a:r>
              <a:rPr lang="cs-CZ" b="1" dirty="0"/>
              <a:t>Bod 4 – při úředních jednáních výslovně postačující uvedení </a:t>
            </a:r>
            <a:r>
              <a:rPr lang="cs-CZ" b="1" i="1" dirty="0"/>
              <a:t>názvu projektu </a:t>
            </a:r>
            <a:r>
              <a:rPr lang="cs-CZ" i="1" u="sng" dirty="0"/>
              <a:t>nebo</a:t>
            </a:r>
            <a:r>
              <a:rPr lang="cs-CZ" i="1" dirty="0"/>
              <a:t> </a:t>
            </a:r>
            <a:r>
              <a:rPr lang="cs-CZ" b="1" i="1" dirty="0"/>
              <a:t>přiděleného čísla EDS </a:t>
            </a:r>
            <a:r>
              <a:rPr lang="cs-CZ" i="1" dirty="0"/>
              <a:t>– </a:t>
            </a:r>
            <a:r>
              <a:rPr lang="cs-CZ" dirty="0"/>
              <a:t>není nutné uvádět </a:t>
            </a:r>
            <a:r>
              <a:rPr lang="cs-CZ" dirty="0" smtClean="0"/>
              <a:t>obojí</a:t>
            </a:r>
            <a:endParaRPr lang="cs-CZ" i="1" dirty="0"/>
          </a:p>
          <a:p>
            <a:pPr marL="514350" lvl="0" indent="-514350" algn="just">
              <a:buFont typeface="+mj-lt"/>
              <a:buAutoNum type="romanUcPeriod"/>
            </a:pPr>
            <a:endParaRPr lang="cs-CZ" dirty="0" smtClean="0"/>
          </a:p>
          <a:p>
            <a:pPr marL="514350" indent="-514350" algn="just">
              <a:buFont typeface="+mj-lt"/>
              <a:buAutoNum type="romanUcPeriod"/>
            </a:pPr>
            <a:r>
              <a:rPr lang="cs-CZ" b="1" dirty="0"/>
              <a:t>Bod 13 - povinnost spolupůsobit při výkonu finanční kontroly ve smyslu § 2 písm. e) a § 13 zákona č. 320/2001 Sb., o finanční </a:t>
            </a:r>
            <a:r>
              <a:rPr lang="cs-CZ" b="1" dirty="0" smtClean="0"/>
              <a:t>kontrole, </a:t>
            </a:r>
            <a:r>
              <a:rPr lang="cs-CZ" b="1" dirty="0"/>
              <a:t>se </a:t>
            </a:r>
            <a:r>
              <a:rPr lang="cs-CZ" b="1" dirty="0" smtClean="0"/>
              <a:t>vztahuje </a:t>
            </a:r>
            <a:r>
              <a:rPr lang="cs-CZ" b="1" u="sng" dirty="0" smtClean="0"/>
              <a:t>pouze na dodavatele účastníka</a:t>
            </a:r>
            <a:r>
              <a:rPr lang="cs-CZ" b="1" dirty="0" smtClean="0"/>
              <a:t>, </a:t>
            </a:r>
            <a:r>
              <a:rPr lang="cs-CZ" b="1" dirty="0"/>
              <a:t>nikoliv na „</a:t>
            </a:r>
            <a:r>
              <a:rPr lang="cs-CZ" b="1" i="1" dirty="0"/>
              <a:t>dodavatele smluvního </a:t>
            </a:r>
            <a:r>
              <a:rPr lang="cs-CZ" b="1" i="1" dirty="0" smtClean="0"/>
              <a:t>partnera</a:t>
            </a:r>
            <a:r>
              <a:rPr lang="cs-CZ" b="1" dirty="0" smtClean="0"/>
              <a:t>“ </a:t>
            </a:r>
            <a:r>
              <a:rPr lang="cs-CZ" b="1" dirty="0"/>
              <a:t>(tj. subdodavatele</a:t>
            </a:r>
            <a:r>
              <a:rPr lang="cs-CZ" b="1" dirty="0" smtClean="0"/>
              <a:t>)</a:t>
            </a:r>
          </a:p>
          <a:p>
            <a:pPr marL="514350" indent="-514350">
              <a:buFont typeface="+mj-lt"/>
              <a:buAutoNum type="romanUcPeriod"/>
            </a:pPr>
            <a:endParaRPr lang="cs-CZ" b="1" dirty="0"/>
          </a:p>
          <a:p>
            <a:pPr marL="514350" indent="-514350" algn="just">
              <a:buFont typeface="+mj-lt"/>
              <a:buAutoNum type="romanUcPeriod"/>
            </a:pPr>
            <a:r>
              <a:rPr lang="cs-CZ" b="1" dirty="0"/>
              <a:t>Bod 14 – </a:t>
            </a:r>
            <a:r>
              <a:rPr lang="cs-CZ" b="1" u="sng" dirty="0" smtClean="0"/>
              <a:t>povinnost uvádět </a:t>
            </a:r>
            <a:r>
              <a:rPr lang="cs-CZ" b="1" u="sng" dirty="0"/>
              <a:t>v konkrétním smluvním závazku </a:t>
            </a:r>
            <a:r>
              <a:rPr lang="cs-CZ" u="sng" dirty="0"/>
              <a:t>(</a:t>
            </a:r>
            <a:r>
              <a:rPr lang="cs-CZ" i="1" u="sng" dirty="0"/>
              <a:t>jednostranně</a:t>
            </a:r>
            <a:r>
              <a:rPr lang="cs-CZ" u="sng" dirty="0"/>
              <a:t> </a:t>
            </a:r>
            <a:r>
              <a:rPr lang="cs-CZ" u="sng" dirty="0" smtClean="0"/>
              <a:t>  i </a:t>
            </a:r>
            <a:r>
              <a:rPr lang="cs-CZ" i="1" u="sng" dirty="0"/>
              <a:t>oboustranně</a:t>
            </a:r>
            <a:r>
              <a:rPr lang="cs-CZ" u="sng" dirty="0"/>
              <a:t> </a:t>
            </a:r>
            <a:r>
              <a:rPr lang="cs-CZ" i="1" u="sng" dirty="0"/>
              <a:t>podepsaném</a:t>
            </a:r>
            <a:r>
              <a:rPr lang="cs-CZ" u="sng" dirty="0"/>
              <a:t>) </a:t>
            </a:r>
            <a:r>
              <a:rPr lang="cs-CZ" dirty="0" smtClean="0"/>
              <a:t>i</a:t>
            </a:r>
            <a:r>
              <a:rPr lang="cs-CZ" dirty="0"/>
              <a:t>) </a:t>
            </a:r>
            <a:r>
              <a:rPr lang="cs-CZ" u="sng" dirty="0"/>
              <a:t>základ daně </a:t>
            </a:r>
            <a:r>
              <a:rPr lang="cs-CZ" dirty="0"/>
              <a:t>(částku bez DPH</a:t>
            </a:r>
            <a:r>
              <a:rPr lang="cs-CZ" dirty="0" smtClean="0"/>
              <a:t>), </a:t>
            </a:r>
            <a:r>
              <a:rPr lang="cs-CZ" dirty="0" err="1"/>
              <a:t>ii</a:t>
            </a:r>
            <a:r>
              <a:rPr lang="cs-CZ" dirty="0"/>
              <a:t>) </a:t>
            </a:r>
            <a:r>
              <a:rPr lang="cs-CZ" u="sng" dirty="0"/>
              <a:t>sazbu DPH</a:t>
            </a:r>
            <a:r>
              <a:rPr lang="cs-CZ" dirty="0"/>
              <a:t> </a:t>
            </a:r>
            <a:r>
              <a:rPr lang="cs-CZ" dirty="0" smtClean="0"/>
              <a:t>  a </a:t>
            </a:r>
            <a:r>
              <a:rPr lang="cs-CZ" dirty="0" err="1"/>
              <a:t>iii</a:t>
            </a:r>
            <a:r>
              <a:rPr lang="cs-CZ" dirty="0"/>
              <a:t>) </a:t>
            </a:r>
            <a:r>
              <a:rPr lang="cs-CZ" u="sng" dirty="0"/>
              <a:t>celkovou částku s </a:t>
            </a:r>
            <a:r>
              <a:rPr lang="cs-CZ" u="sng" dirty="0" smtClean="0"/>
              <a:t>DPH </a:t>
            </a:r>
            <a:r>
              <a:rPr lang="cs-CZ" dirty="0" smtClean="0"/>
              <a:t>(X není nutné uvádět výši DPH)</a:t>
            </a:r>
            <a:endParaRPr lang="cs-CZ" dirty="0"/>
          </a:p>
          <a:p>
            <a:pPr marL="514350" indent="-514350">
              <a:buFont typeface="+mj-lt"/>
              <a:buAutoNum type="romanUcPeriod"/>
            </a:pPr>
            <a:endParaRPr lang="cs-CZ" sz="2000" b="1" dirty="0"/>
          </a:p>
          <a:p>
            <a:pPr marL="514350" lvl="0" indent="-514350">
              <a:buFont typeface="+mj-lt"/>
              <a:buAutoNum type="romanUcPeriod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08129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412776"/>
            <a:ext cx="7571184" cy="5256584"/>
          </a:xfrm>
        </p:spPr>
        <p:txBody>
          <a:bodyPr>
            <a:normAutofit fontScale="55000" lnSpcReduction="20000"/>
          </a:bodyPr>
          <a:lstStyle/>
          <a:p>
            <a:pPr marL="514350" indent="-514350" algn="just">
              <a:buFont typeface="+mj-lt"/>
              <a:buAutoNum type="romanUcPeriod" startAt="4"/>
            </a:pPr>
            <a:r>
              <a:rPr lang="cs-CZ" sz="3300" b="1" dirty="0" smtClean="0"/>
              <a:t>Bod 15 (</a:t>
            </a:r>
            <a:r>
              <a:rPr lang="cs-CZ" sz="3300" b="1" dirty="0"/>
              <a:t>17 u pokračujících projektů</a:t>
            </a:r>
            <a:r>
              <a:rPr lang="cs-CZ" sz="3300" b="1" dirty="0" smtClean="0"/>
              <a:t>) – </a:t>
            </a:r>
            <a:r>
              <a:rPr lang="cs-CZ" sz="3300" b="1" u="sng" dirty="0" smtClean="0"/>
              <a:t>kompletní podmínk</a:t>
            </a:r>
            <a:r>
              <a:rPr lang="cs-CZ" sz="3300" b="1" u="sng" dirty="0"/>
              <a:t>y</a:t>
            </a:r>
            <a:r>
              <a:rPr lang="cs-CZ" sz="3300" b="1" u="sng" dirty="0" smtClean="0"/>
              <a:t> platby záloh </a:t>
            </a:r>
            <a:r>
              <a:rPr lang="cs-CZ" sz="3300" b="1" dirty="0" smtClean="0"/>
              <a:t>dle bodu VI. písm. g) </a:t>
            </a:r>
            <a:r>
              <a:rPr lang="cs-CZ" sz="3300" b="1" i="1" dirty="0" smtClean="0"/>
              <a:t>Informace pro žadatele</a:t>
            </a:r>
            <a:r>
              <a:rPr lang="cs-CZ" sz="3300" b="1" dirty="0" smtClean="0"/>
              <a:t> </a:t>
            </a:r>
            <a:r>
              <a:rPr lang="cs-CZ" sz="3300" dirty="0" smtClean="0"/>
              <a:t>(</a:t>
            </a:r>
            <a:r>
              <a:rPr lang="cs-CZ" sz="3300" b="1" u="sng" dirty="0" smtClean="0"/>
              <a:t>v závazném znění </a:t>
            </a:r>
            <a:r>
              <a:rPr lang="cs-CZ" sz="3300" b="1" i="1" u="sng" dirty="0" smtClean="0"/>
              <a:t>Podmínek</a:t>
            </a:r>
            <a:r>
              <a:rPr lang="cs-CZ" sz="3300" dirty="0" smtClean="0"/>
              <a:t>) </a:t>
            </a:r>
            <a:r>
              <a:rPr lang="cs-CZ" sz="3300" i="1" dirty="0" smtClean="0"/>
              <a:t>– </a:t>
            </a:r>
            <a:r>
              <a:rPr lang="cs-CZ" sz="3300" dirty="0" smtClean="0"/>
              <a:t>právní jistota účastníků z hlediska platby záloh</a:t>
            </a:r>
          </a:p>
          <a:p>
            <a:pPr marL="514350" indent="-514350" algn="just">
              <a:buFont typeface="+mj-lt"/>
              <a:buAutoNum type="romanUcPeriod" startAt="4"/>
            </a:pPr>
            <a:endParaRPr lang="cs-CZ" sz="2900" dirty="0"/>
          </a:p>
          <a:p>
            <a:pPr marL="785813" lvl="0" algn="just"/>
            <a:r>
              <a:rPr lang="cs-CZ" sz="2300" dirty="0"/>
              <a:t>Finanční prostředky využité k poskytnutí zálohy musí být prokazatelně z vlastních zdrojů účastníka programu. Na základě vystavené řádné faktury na provedenou dodávku je záloha započtena oproti závazku dodavateli a stává se nákladem realizované investiční akce. Záloha musí být vůči státnímu rozpočtu zúčtována ve stejném rozpočtovém roce, ve kterém byla poskytnuta. Ze státního rozpočtu mohou být v aktuálním rozpočtovém roce uhrazeny pouze skutečně provedené práce.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514350" indent="-514350" algn="just">
              <a:buFont typeface="+mj-lt"/>
              <a:buAutoNum type="romanUcPeriod" startAt="5"/>
            </a:pPr>
            <a:r>
              <a:rPr lang="cs-CZ" sz="3300" b="1" dirty="0"/>
              <a:t>Bod </a:t>
            </a:r>
            <a:r>
              <a:rPr lang="cs-CZ" sz="3300" b="1" dirty="0" smtClean="0"/>
              <a:t>20 (23 u pokračujících projektů) – účastník </a:t>
            </a:r>
            <a:r>
              <a:rPr lang="cs-CZ" sz="3300" b="1" dirty="0"/>
              <a:t>je povinen vrátit nevyčerpané prostředky </a:t>
            </a:r>
            <a:r>
              <a:rPr lang="cs-CZ" sz="3300" b="1" u="sng" dirty="0"/>
              <a:t>k převedení do dalšího rozpočtového roku </a:t>
            </a:r>
            <a:r>
              <a:rPr lang="cs-CZ" sz="3300" b="1" u="sng" dirty="0" smtClean="0"/>
              <a:t>                 </a:t>
            </a:r>
            <a:r>
              <a:rPr lang="cs-CZ" sz="3300" b="1" dirty="0" smtClean="0"/>
              <a:t>(</a:t>
            </a:r>
            <a:r>
              <a:rPr lang="cs-CZ" sz="3300" b="1" dirty="0"/>
              <a:t>ve formě NNV) do </a:t>
            </a:r>
            <a:r>
              <a:rPr lang="cs-CZ" sz="3300" b="1" u="sng" dirty="0"/>
              <a:t>31. 12.</a:t>
            </a:r>
            <a:r>
              <a:rPr lang="cs-CZ" sz="3300" b="1" dirty="0"/>
              <a:t> daného rozpočtového roku (nejlépe do 30. 11. daného rozpočtového roku)</a:t>
            </a:r>
          </a:p>
          <a:p>
            <a:pPr marL="785813" algn="just">
              <a:lnSpc>
                <a:spcPct val="90000"/>
              </a:lnSpc>
            </a:pPr>
            <a:r>
              <a:rPr lang="cs-CZ" sz="3300" dirty="0"/>
              <a:t>při vrácení od </a:t>
            </a:r>
            <a:r>
              <a:rPr lang="cs-CZ" sz="3300" u="sng" dirty="0"/>
              <a:t>1.1. </a:t>
            </a:r>
            <a:r>
              <a:rPr lang="cs-CZ" sz="3300" dirty="0"/>
              <a:t>do </a:t>
            </a:r>
            <a:r>
              <a:rPr lang="cs-CZ" sz="3300" u="sng" dirty="0"/>
              <a:t>15. 2. </a:t>
            </a:r>
            <a:r>
              <a:rPr lang="cs-CZ" sz="3300" dirty="0"/>
              <a:t>následujícího rozpočtového roku již nelze prostředky převést na projekt v tomto dalším rozpočtovém roce, nedochází však k porušení zákonných termínů (viz bod 25),</a:t>
            </a:r>
          </a:p>
          <a:p>
            <a:pPr marL="785813" algn="just">
              <a:lnSpc>
                <a:spcPct val="90000"/>
              </a:lnSpc>
            </a:pPr>
            <a:r>
              <a:rPr lang="cs-CZ" sz="3300" dirty="0"/>
              <a:t>při vrácení po 15. 2. následujícího rozpočtového roku nelze prostředky převést a dochází k vyvození odpovědnosti </a:t>
            </a:r>
            <a:r>
              <a:rPr lang="cs-CZ" sz="3300" dirty="0" smtClean="0"/>
              <a:t>za </a:t>
            </a:r>
            <a:r>
              <a:rPr lang="cs-CZ" sz="3300" u="sng" dirty="0"/>
              <a:t>porušení zákonných termínů,</a:t>
            </a:r>
          </a:p>
          <a:p>
            <a:pPr marL="785813" algn="just">
              <a:lnSpc>
                <a:spcPct val="90000"/>
              </a:lnSpc>
            </a:pPr>
            <a:endParaRPr lang="cs-CZ" sz="3300" u="sng" dirty="0"/>
          </a:p>
          <a:p>
            <a:pPr marL="785813">
              <a:lnSpc>
                <a:spcPct val="90000"/>
              </a:lnSpc>
            </a:pPr>
            <a:r>
              <a:rPr lang="cs-CZ" sz="3300" dirty="0">
                <a:solidFill>
                  <a:srgbClr val="FF0000"/>
                </a:solidFill>
              </a:rPr>
              <a:t>p</a:t>
            </a:r>
            <a:r>
              <a:rPr lang="cs-CZ" sz="3300" dirty="0" smtClean="0">
                <a:solidFill>
                  <a:srgbClr val="FF0000"/>
                </a:solidFill>
              </a:rPr>
              <a:t>latné prakticky </a:t>
            </a:r>
            <a:r>
              <a:rPr lang="cs-CZ" sz="3300" u="sng" dirty="0" smtClean="0">
                <a:solidFill>
                  <a:srgbClr val="FF0000"/>
                </a:solidFill>
              </a:rPr>
              <a:t>pouze</a:t>
            </a:r>
            <a:r>
              <a:rPr lang="cs-CZ" sz="3300" dirty="0" smtClean="0">
                <a:solidFill>
                  <a:srgbClr val="FF0000"/>
                </a:solidFill>
              </a:rPr>
              <a:t> pro pokračující projekty (projekty výzvy r. 2018 koncipovány výhradně jako jednoleté)</a:t>
            </a:r>
            <a:endParaRPr lang="cs-CZ" sz="3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264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632848" cy="3384376"/>
          </a:xfrm>
        </p:spPr>
        <p:txBody>
          <a:bodyPr anchor="ctr">
            <a:normAutofit/>
          </a:bodyPr>
          <a:lstStyle/>
          <a:p>
            <a:pPr algn="ctr">
              <a:buNone/>
            </a:pPr>
            <a:endParaRPr lang="cs-CZ" sz="2700" b="1" dirty="0" smtClean="0">
              <a:solidFill>
                <a:srgbClr val="418E96"/>
              </a:solidFill>
            </a:endParaRPr>
          </a:p>
          <a:p>
            <a:pPr algn="ctr">
              <a:buNone/>
            </a:pPr>
            <a:endParaRPr lang="cs-CZ" sz="2700" b="1" dirty="0" smtClean="0">
              <a:solidFill>
                <a:srgbClr val="418E96"/>
              </a:solidFill>
            </a:endParaRPr>
          </a:p>
          <a:p>
            <a:pPr algn="ctr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Děkuji za pozornost.</a:t>
            </a:r>
          </a:p>
          <a:p>
            <a:pPr algn="ctr">
              <a:buNone/>
            </a:pPr>
            <a:endParaRPr lang="cs-CZ" sz="2700" b="1" dirty="0" smtClean="0">
              <a:solidFill>
                <a:srgbClr val="418E96"/>
              </a:solidFill>
            </a:endParaRPr>
          </a:p>
          <a:p>
            <a:pPr algn="ctr">
              <a:buNone/>
            </a:pPr>
            <a:endParaRPr lang="cs-CZ" sz="2700" b="1" dirty="0" smtClean="0">
              <a:solidFill>
                <a:srgbClr val="418E96"/>
              </a:solidFill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1043608" y="5373216"/>
            <a:ext cx="4784725" cy="9365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Mgr.</a:t>
            </a:r>
            <a:r>
              <a:rPr kumimoji="0" lang="cs-CZ" altLang="cs-CZ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alt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Matěj</a:t>
            </a:r>
            <a:r>
              <a:rPr kumimoji="0" lang="cs-CZ" altLang="cs-CZ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Zýka </a:t>
            </a:r>
            <a:endParaRPr kumimoji="0" lang="cs-CZ" alt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Ministerstvo školství, mládeže a tělovýchovy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Senovážné</a:t>
            </a:r>
            <a:r>
              <a:rPr lang="cs-CZ" altLang="cs-CZ" sz="1400" dirty="0" smtClean="0"/>
              <a:t> nám. </a:t>
            </a:r>
            <a:r>
              <a:rPr kumimoji="0" lang="cs-CZ" alt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25, 110</a:t>
            </a:r>
            <a:r>
              <a:rPr kumimoji="0" lang="cs-CZ" altLang="cs-CZ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alt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00 Praha 1 • tel.: +</a:t>
            </a:r>
            <a:r>
              <a:rPr lang="cs-CZ" altLang="cs-CZ" sz="1400" b="1" dirty="0"/>
              <a:t>420 234 815 225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Matej.Zyka@msmt.cz • www.msmt.cz/mladez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412776"/>
            <a:ext cx="7571184" cy="50405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endParaRPr lang="cs-CZ" sz="200" b="1" dirty="0" smtClean="0">
              <a:solidFill>
                <a:srgbClr val="418E96"/>
              </a:solidFill>
            </a:endParaRPr>
          </a:p>
          <a:p>
            <a:pPr marL="0" indent="0" algn="ctr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Obecné kategorie</a:t>
            </a:r>
          </a:p>
          <a:p>
            <a:pPr marL="0" indent="0" algn="ctr">
              <a:buNone/>
            </a:pPr>
            <a:endParaRPr lang="cs-CZ" sz="1900" b="1" dirty="0" smtClean="0">
              <a:solidFill>
                <a:srgbClr val="418E96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cs-CZ" sz="1900" b="1" dirty="0" smtClean="0"/>
              <a:t>nový </a:t>
            </a:r>
            <a:r>
              <a:rPr lang="cs-CZ" sz="1900" b="1" dirty="0"/>
              <a:t>dokument metodického řízení </a:t>
            </a:r>
            <a:r>
              <a:rPr lang="cs-CZ" sz="1900" b="1" dirty="0" smtClean="0"/>
              <a:t>„</a:t>
            </a:r>
            <a:r>
              <a:rPr lang="cs-CZ" sz="1900" b="1" i="1" dirty="0" smtClean="0"/>
              <a:t>Informace </a:t>
            </a:r>
            <a:r>
              <a:rPr lang="cs-CZ" sz="1900" b="1" i="1" dirty="0"/>
              <a:t>pro žadatele o poskytnutí dotace z programového financování pro program 133 710 - Rozvoj materiálně technické základny mimoškolních aktivit dětí a mládeže - 2018 (pořízení vybavení pro volnočasové aktivity</a:t>
            </a:r>
            <a:r>
              <a:rPr lang="cs-CZ" sz="1900" b="1" i="1" dirty="0" smtClean="0"/>
              <a:t>)</a:t>
            </a:r>
            <a:r>
              <a:rPr lang="cs-CZ" sz="1900" b="1" dirty="0" smtClean="0"/>
              <a:t>“ </a:t>
            </a:r>
            <a:r>
              <a:rPr lang="cs-CZ" sz="1900" dirty="0" smtClean="0"/>
              <a:t>(dále jen </a:t>
            </a:r>
            <a:r>
              <a:rPr lang="cs-CZ" sz="1900" b="1" dirty="0" smtClean="0"/>
              <a:t>„</a:t>
            </a:r>
            <a:r>
              <a:rPr lang="cs-CZ" sz="1900" b="1" i="1" dirty="0" smtClean="0"/>
              <a:t>Informace pro žadatele 2018</a:t>
            </a:r>
            <a:r>
              <a:rPr lang="cs-CZ" sz="1900" dirty="0" smtClean="0"/>
              <a:t>“) </a:t>
            </a:r>
            <a:r>
              <a:rPr lang="cs-CZ" sz="1900" b="1" dirty="0" smtClean="0"/>
              <a:t>vč. aktualizace </a:t>
            </a:r>
            <a:r>
              <a:rPr lang="cs-CZ" sz="1900" b="1" i="1" dirty="0" smtClean="0"/>
              <a:t>Podmínek     a pokynů pro projekty výzvy r. 2018</a:t>
            </a:r>
            <a:endParaRPr lang="cs-CZ" sz="1900" b="1" i="1" u="sng" dirty="0" smtClean="0"/>
          </a:p>
          <a:p>
            <a:pPr marL="442913" indent="0">
              <a:buNone/>
            </a:pPr>
            <a:r>
              <a:rPr lang="cs-CZ" sz="1900" dirty="0"/>
              <a:t>-</a:t>
            </a:r>
            <a:r>
              <a:rPr lang="cs-CZ" sz="1900" dirty="0" smtClean="0"/>
              <a:t> </a:t>
            </a:r>
            <a:r>
              <a:rPr lang="cs-CZ" sz="1900" dirty="0"/>
              <a:t>přehled </a:t>
            </a:r>
            <a:r>
              <a:rPr lang="cs-CZ" sz="1900" dirty="0" smtClean="0"/>
              <a:t>nejzásadnějších změn </a:t>
            </a:r>
          </a:p>
          <a:p>
            <a:pPr marL="442913" indent="0">
              <a:buNone/>
            </a:pPr>
            <a:endParaRPr lang="cs-CZ" sz="1900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cs-CZ" sz="1900" b="1" dirty="0" smtClean="0"/>
              <a:t>(obecná) zásadní </a:t>
            </a:r>
            <a:r>
              <a:rPr lang="cs-CZ" sz="1900" b="1" dirty="0"/>
              <a:t>témata</a:t>
            </a:r>
          </a:p>
          <a:p>
            <a:pPr marL="442913" indent="0">
              <a:buNone/>
            </a:pPr>
            <a:endParaRPr lang="cs-CZ" sz="1900" dirty="0" smtClean="0"/>
          </a:p>
          <a:p>
            <a:pPr marL="442913" indent="0">
              <a:buNone/>
            </a:pPr>
            <a:endParaRPr lang="cs-CZ" sz="1900" dirty="0" smtClean="0"/>
          </a:p>
          <a:p>
            <a:pPr marL="442913" indent="0"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719795"/>
              </p:ext>
            </p:extLst>
          </p:nvPr>
        </p:nvGraphicFramePr>
        <p:xfrm>
          <a:off x="1403648" y="2924944"/>
          <a:ext cx="7200800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3600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Projekty</a:t>
                      </a:r>
                      <a:r>
                        <a:rPr lang="cs-CZ" sz="2000" baseline="0" dirty="0" smtClean="0"/>
                        <a:t> podpořené v rámci výzvy r. 2018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Pokračující projekty (r. 2016, 2017)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0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Informace pro žadatele 2018</a:t>
                      </a:r>
                      <a:endParaRPr lang="cs-CZ" sz="20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Informace pro žadatele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Metodika hodnocení projektů</a:t>
                      </a:r>
                      <a:r>
                        <a:rPr lang="cs-CZ" sz="2000" baseline="0" dirty="0" smtClean="0"/>
                        <a:t>      v rámci programu 133 710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Dokumentace programu 133 710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991951"/>
              </p:ext>
            </p:extLst>
          </p:nvPr>
        </p:nvGraphicFramePr>
        <p:xfrm>
          <a:off x="1403648" y="2276872"/>
          <a:ext cx="72008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0"/>
              </a:tblGrid>
              <a:tr h="14973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Dokumenty</a:t>
                      </a:r>
                      <a:r>
                        <a:rPr lang="cs-CZ" sz="2400" baseline="0" dirty="0" smtClean="0"/>
                        <a:t> metodického řízení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647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340768"/>
            <a:ext cx="7571184" cy="50405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Nový dokument metodického řízení </a:t>
            </a:r>
            <a:r>
              <a:rPr lang="cs-CZ" sz="2700" b="1" i="1" dirty="0" smtClean="0">
                <a:solidFill>
                  <a:srgbClr val="418E96"/>
                </a:solidFill>
              </a:rPr>
              <a:t>Informace </a:t>
            </a:r>
            <a:r>
              <a:rPr lang="cs-CZ" sz="2700" b="1" i="1" dirty="0">
                <a:solidFill>
                  <a:srgbClr val="418E96"/>
                </a:solidFill>
              </a:rPr>
              <a:t>pro žadatele o poskytnutí dotace </a:t>
            </a:r>
            <a:r>
              <a:rPr lang="cs-CZ" sz="2700" b="1" i="1" dirty="0" smtClean="0">
                <a:solidFill>
                  <a:srgbClr val="418E96"/>
                </a:solidFill>
              </a:rPr>
              <a:t>2018</a:t>
            </a:r>
            <a:endParaRPr lang="cs-CZ" sz="2700" b="1" i="1" dirty="0">
              <a:solidFill>
                <a:srgbClr val="418E96"/>
              </a:solidFill>
            </a:endParaRPr>
          </a:p>
          <a:p>
            <a:pPr marL="0" indent="0" algn="ctr">
              <a:buNone/>
            </a:pPr>
            <a:endParaRPr lang="cs-CZ" sz="19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cs-CZ" sz="1900" dirty="0" smtClean="0"/>
              <a:t>POUZE pro projekty podpořené v rámci výzvy r. 2018</a:t>
            </a:r>
          </a:p>
          <a:p>
            <a:endParaRPr lang="cs-CZ" sz="1900" dirty="0" smtClean="0"/>
          </a:p>
          <a:p>
            <a:r>
              <a:rPr lang="cs-CZ" sz="1900" u="sng" dirty="0" smtClean="0"/>
              <a:t>důvod úpravy</a:t>
            </a:r>
            <a:r>
              <a:rPr lang="cs-CZ" sz="1900" dirty="0" smtClean="0"/>
              <a:t>:</a:t>
            </a:r>
            <a:endParaRPr lang="cs-CZ" sz="1900" u="sng" dirty="0" smtClean="0"/>
          </a:p>
          <a:p>
            <a:pPr marL="806450"/>
            <a:r>
              <a:rPr lang="cs-CZ" sz="1900" b="1" dirty="0"/>
              <a:t>s</a:t>
            </a:r>
            <a:r>
              <a:rPr lang="cs-CZ" sz="1900" b="1" dirty="0" smtClean="0"/>
              <a:t>pecifický předmět dotace </a:t>
            </a:r>
            <a:r>
              <a:rPr lang="cs-CZ" sz="1900" dirty="0" smtClean="0"/>
              <a:t>- vybavení pro volnočasové aktivity (obecné </a:t>
            </a:r>
            <a:r>
              <a:rPr lang="cs-CZ" sz="1900" dirty="0"/>
              <a:t>zjednodušení </a:t>
            </a:r>
            <a:r>
              <a:rPr lang="cs-CZ" sz="1900" dirty="0" smtClean="0"/>
              <a:t>úpravy),</a:t>
            </a:r>
          </a:p>
          <a:p>
            <a:pPr marL="463550" indent="0">
              <a:buNone/>
            </a:pPr>
            <a:endParaRPr lang="cs-CZ" sz="1900" b="1" dirty="0"/>
          </a:p>
          <a:p>
            <a:r>
              <a:rPr lang="cs-CZ" sz="1900" dirty="0"/>
              <a:t>t</a:t>
            </a:r>
            <a:r>
              <a:rPr lang="cs-CZ" sz="1900" dirty="0" smtClean="0"/>
              <a:t>éž </a:t>
            </a:r>
            <a:r>
              <a:rPr lang="cs-CZ" sz="1900" b="1" dirty="0" smtClean="0"/>
              <a:t>vyhodnocení </a:t>
            </a:r>
            <a:r>
              <a:rPr lang="cs-CZ" sz="1900" b="1" dirty="0"/>
              <a:t>dodatečných zkušeností </a:t>
            </a:r>
            <a:r>
              <a:rPr lang="cs-CZ" sz="1900" dirty="0"/>
              <a:t>uplynulých období.</a:t>
            </a:r>
          </a:p>
          <a:p>
            <a:pPr marL="806450"/>
            <a:endParaRPr lang="cs-CZ" sz="1900" dirty="0"/>
          </a:p>
          <a:p>
            <a:pPr marL="806450"/>
            <a:endParaRPr lang="cs-CZ" sz="1900" dirty="0" smtClean="0"/>
          </a:p>
          <a:p>
            <a:pPr marL="806450"/>
            <a:endParaRPr lang="cs-CZ" sz="1900" u="sng" dirty="0" smtClean="0"/>
          </a:p>
          <a:p>
            <a:pPr marL="806450"/>
            <a:endParaRPr lang="cs-CZ" sz="1900" u="sng" dirty="0"/>
          </a:p>
          <a:p>
            <a:pPr>
              <a:buNone/>
            </a:pPr>
            <a:endParaRPr lang="cs-CZ" sz="2500" dirty="0" smtClean="0"/>
          </a:p>
          <a:p>
            <a:endParaRPr lang="cs-CZ" sz="2500" dirty="0" smtClean="0"/>
          </a:p>
          <a:p>
            <a:endParaRPr lang="cs-CZ" sz="2500" dirty="0" smtClean="0"/>
          </a:p>
          <a:p>
            <a:endParaRPr lang="cs-CZ" sz="2500" dirty="0" smtClean="0"/>
          </a:p>
          <a:p>
            <a:pPr lvl="1">
              <a:buNone/>
            </a:pPr>
            <a:endParaRPr lang="cs-CZ" sz="2500" dirty="0" smtClean="0"/>
          </a:p>
          <a:p>
            <a:pPr lvl="1">
              <a:buFont typeface="Arial" pitchFamily="34" charset="0"/>
              <a:buChar char="•"/>
            </a:pP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endParaRPr lang="cs-CZ" sz="2000" dirty="0" smtClean="0"/>
          </a:p>
          <a:p>
            <a:pPr lvl="1">
              <a:buNone/>
            </a:pPr>
            <a:endParaRPr lang="cs-CZ" sz="20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1"/>
          <p:cNvSpPr>
            <a:spLocks noGrp="1"/>
          </p:cNvSpPr>
          <p:nvPr>
            <p:ph idx="1"/>
          </p:nvPr>
        </p:nvSpPr>
        <p:spPr>
          <a:xfrm>
            <a:off x="1043608" y="1052736"/>
            <a:ext cx="7848872" cy="5544616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cs-CZ" sz="900" b="1" dirty="0" smtClean="0"/>
          </a:p>
          <a:p>
            <a:pPr marL="514350" indent="-514350">
              <a:buFont typeface="+mj-lt"/>
              <a:buAutoNum type="romanUcPeriod"/>
            </a:pPr>
            <a:r>
              <a:rPr lang="cs-CZ" sz="1800" b="1" dirty="0" err="1" smtClean="0"/>
              <a:t>NEpřípustné</a:t>
            </a:r>
            <a:r>
              <a:rPr lang="cs-CZ" sz="1800" b="1" dirty="0" smtClean="0"/>
              <a:t> hrazení </a:t>
            </a:r>
            <a:r>
              <a:rPr lang="cs-CZ" sz="1800" b="1" dirty="0"/>
              <a:t>v režimu </a:t>
            </a:r>
            <a:r>
              <a:rPr lang="cs-CZ" sz="1800" b="1" dirty="0" smtClean="0"/>
              <a:t>„</a:t>
            </a:r>
            <a:r>
              <a:rPr lang="cs-CZ" sz="1800" b="1" i="1" dirty="0" smtClean="0"/>
              <a:t>ex post“ </a:t>
            </a:r>
            <a:r>
              <a:rPr lang="cs-CZ" sz="1800" dirty="0" smtClean="0"/>
              <a:t>(</a:t>
            </a:r>
            <a:r>
              <a:rPr lang="cs-CZ" sz="1800" dirty="0"/>
              <a:t>proplacení výdajů již uhrazených příjemcem dotace) </a:t>
            </a:r>
            <a:r>
              <a:rPr lang="cs-CZ" sz="1600" dirty="0" smtClean="0"/>
              <a:t>(</a:t>
            </a:r>
            <a:r>
              <a:rPr lang="cs-CZ" sz="1600" b="1" i="1" dirty="0" smtClean="0"/>
              <a:t>bod VI. písm. h) Informace pro žadatele 2018 </a:t>
            </a:r>
            <a:r>
              <a:rPr lang="cs-CZ" sz="1600" i="1" dirty="0" smtClean="0"/>
              <a:t>a </a:t>
            </a:r>
            <a:r>
              <a:rPr lang="cs-CZ" sz="1600" b="1" i="1" dirty="0" smtClean="0"/>
              <a:t>Bod 16 Podmínek a pokynů</a:t>
            </a:r>
            <a:r>
              <a:rPr lang="cs-CZ" sz="1600" dirty="0" smtClean="0"/>
              <a:t>)</a:t>
            </a:r>
          </a:p>
          <a:p>
            <a:pPr marL="987425" algn="just"/>
            <a:r>
              <a:rPr lang="cs-CZ" sz="1600" i="1" dirty="0" smtClean="0"/>
              <a:t>hrazení </a:t>
            </a:r>
            <a:r>
              <a:rPr lang="cs-CZ" sz="1600" i="1" u="sng" dirty="0"/>
              <a:t>pouze </a:t>
            </a:r>
            <a:r>
              <a:rPr lang="cs-CZ" sz="1600" i="1" dirty="0"/>
              <a:t>v režimu „ex ante</a:t>
            </a:r>
            <a:r>
              <a:rPr lang="cs-CZ" sz="1600" i="1" dirty="0" smtClean="0"/>
              <a:t>“ </a:t>
            </a:r>
            <a:r>
              <a:rPr lang="cs-CZ" sz="1600" dirty="0" smtClean="0"/>
              <a:t>(proplacení smluvního závazku přímo                   z uvolněných a na účet převedených prostředků investiční dotace)</a:t>
            </a:r>
          </a:p>
          <a:p>
            <a:pPr marL="987425" algn="just"/>
            <a:r>
              <a:rPr lang="cs-CZ" sz="1600" dirty="0" smtClean="0"/>
              <a:t>tj. smluvní cenu lze uhradit až po absolvování fáze </a:t>
            </a:r>
            <a:r>
              <a:rPr lang="cs-CZ" sz="1600" i="1" dirty="0" smtClean="0"/>
              <a:t>uvolnění dotace</a:t>
            </a:r>
            <a:endParaRPr lang="cs-CZ" sz="1600" dirty="0" smtClean="0"/>
          </a:p>
          <a:p>
            <a:pPr marL="987425" algn="just"/>
            <a:r>
              <a:rPr lang="cs-CZ" sz="1600" dirty="0"/>
              <a:t>j</a:t>
            </a:r>
            <a:r>
              <a:rPr lang="cs-CZ" sz="1600" dirty="0" smtClean="0"/>
              <a:t>ediná (faktická) </a:t>
            </a:r>
            <a:r>
              <a:rPr lang="cs-CZ" sz="1600" u="sng" dirty="0" smtClean="0"/>
              <a:t>výjimka</a:t>
            </a:r>
            <a:r>
              <a:rPr lang="cs-CZ" sz="1600" dirty="0" smtClean="0"/>
              <a:t>: platba </a:t>
            </a:r>
            <a:r>
              <a:rPr lang="cs-CZ" sz="1600" i="1" dirty="0" smtClean="0"/>
              <a:t>záloh</a:t>
            </a:r>
            <a:r>
              <a:rPr lang="cs-CZ" sz="1600" dirty="0" smtClean="0"/>
              <a:t> (viz níže)</a:t>
            </a:r>
          </a:p>
          <a:p>
            <a:pPr marL="987425" algn="just"/>
            <a:r>
              <a:rPr lang="cs-CZ" sz="1600" u="sng" dirty="0" smtClean="0">
                <a:solidFill>
                  <a:srgbClr val="FF0000"/>
                </a:solidFill>
              </a:rPr>
              <a:t>důvod</a:t>
            </a:r>
            <a:r>
              <a:rPr lang="cs-CZ" sz="1600" dirty="0" smtClean="0">
                <a:solidFill>
                  <a:srgbClr val="FF0000"/>
                </a:solidFill>
              </a:rPr>
              <a:t>: obecné zjednodušení umožněné povahou předmětu dotace</a:t>
            </a:r>
            <a:endParaRPr lang="cs-CZ" sz="1600" dirty="0" smtClean="0"/>
          </a:p>
          <a:p>
            <a:pPr marL="644525" indent="0">
              <a:buNone/>
            </a:pPr>
            <a:endParaRPr lang="cs-CZ" sz="1600" dirty="0"/>
          </a:p>
          <a:p>
            <a:pPr marL="514350" indent="-514350">
              <a:buFont typeface="+mj-lt"/>
              <a:buAutoNum type="romanUcPeriod" startAt="2"/>
            </a:pPr>
            <a:r>
              <a:rPr lang="cs-CZ" sz="1800" b="1" dirty="0"/>
              <a:t>nemožnost </a:t>
            </a:r>
            <a:r>
              <a:rPr lang="cs-CZ" sz="1800" b="1" dirty="0" smtClean="0"/>
              <a:t>uvolnění prostředků na </a:t>
            </a:r>
            <a:r>
              <a:rPr lang="cs-CZ" sz="1800" b="1" dirty="0"/>
              <a:t>faktury </a:t>
            </a:r>
            <a:r>
              <a:rPr lang="cs-CZ" sz="1800" b="1" dirty="0" smtClean="0"/>
              <a:t>(s výjimkou </a:t>
            </a:r>
            <a:r>
              <a:rPr lang="cs-CZ" sz="1800" b="1" i="1" dirty="0" smtClean="0"/>
              <a:t>řádné faktury </a:t>
            </a:r>
            <a:r>
              <a:rPr lang="cs-CZ" sz="1800" b="1" i="1" dirty="0"/>
              <a:t>na zálohy</a:t>
            </a:r>
            <a:r>
              <a:rPr lang="cs-CZ" sz="1800" b="1" dirty="0" smtClean="0"/>
              <a:t>) </a:t>
            </a:r>
            <a:r>
              <a:rPr lang="cs-CZ" sz="1600" dirty="0"/>
              <a:t>(</a:t>
            </a:r>
            <a:r>
              <a:rPr lang="cs-CZ" sz="1600" b="1" i="1" dirty="0"/>
              <a:t>bod VI. písm. </a:t>
            </a:r>
            <a:r>
              <a:rPr lang="cs-CZ" sz="1600" b="1" i="1" dirty="0" smtClean="0"/>
              <a:t>a) </a:t>
            </a:r>
            <a:r>
              <a:rPr lang="cs-CZ" sz="1600" b="1" i="1" dirty="0"/>
              <a:t>Informace pro žadatele </a:t>
            </a:r>
            <a:r>
              <a:rPr lang="cs-CZ" sz="1600" b="1" i="1" dirty="0" smtClean="0"/>
              <a:t>2018</a:t>
            </a:r>
            <a:r>
              <a:rPr lang="cs-CZ" sz="1600" i="1" dirty="0"/>
              <a:t> a </a:t>
            </a:r>
            <a:r>
              <a:rPr lang="cs-CZ" sz="1600" b="1" i="1" dirty="0"/>
              <a:t>Bod </a:t>
            </a:r>
            <a:r>
              <a:rPr lang="cs-CZ" sz="1600" b="1" i="1" dirty="0" smtClean="0"/>
              <a:t>18 </a:t>
            </a:r>
            <a:r>
              <a:rPr lang="cs-CZ" sz="1600" b="1" i="1" dirty="0"/>
              <a:t>Podmínek a pokynů</a:t>
            </a:r>
            <a:r>
              <a:rPr lang="cs-CZ" sz="1600" dirty="0" smtClean="0"/>
              <a:t>)</a:t>
            </a:r>
            <a:endParaRPr lang="cs-CZ" sz="1600" dirty="0"/>
          </a:p>
          <a:p>
            <a:pPr marL="987425"/>
            <a:r>
              <a:rPr lang="cs-CZ" sz="1600" i="1" dirty="0" smtClean="0"/>
              <a:t>pro účely uvolnění budou předkládány </a:t>
            </a:r>
            <a:r>
              <a:rPr lang="cs-CZ" sz="1600" i="1" u="sng" dirty="0" smtClean="0"/>
              <a:t>pouze</a:t>
            </a:r>
          </a:p>
          <a:p>
            <a:pPr marL="2244725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kopie konkrétní</a:t>
            </a:r>
            <a:r>
              <a:rPr lang="cs-CZ" sz="1600" b="1" dirty="0"/>
              <a:t> oboustranně podepsané (</a:t>
            </a:r>
            <a:r>
              <a:rPr lang="cs-CZ" sz="1600" b="1" dirty="0" smtClean="0"/>
              <a:t>potvrzené) </a:t>
            </a:r>
            <a:r>
              <a:rPr lang="cs-CZ" sz="1600" b="1" dirty="0"/>
              <a:t>objednávky </a:t>
            </a:r>
            <a:r>
              <a:rPr lang="cs-CZ" sz="1600" dirty="0"/>
              <a:t>nebo </a:t>
            </a:r>
            <a:endParaRPr lang="cs-CZ" sz="1600" dirty="0" smtClean="0"/>
          </a:p>
          <a:p>
            <a:pPr marL="2244725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kopie </a:t>
            </a:r>
            <a:r>
              <a:rPr lang="cs-CZ" sz="1600" dirty="0"/>
              <a:t>konkrétní </a:t>
            </a:r>
            <a:r>
              <a:rPr lang="cs-CZ" sz="1600" b="1" dirty="0"/>
              <a:t>oboustranně podepsané </a:t>
            </a:r>
            <a:r>
              <a:rPr lang="cs-CZ" sz="1600" dirty="0" smtClean="0"/>
              <a:t>smlouvy</a:t>
            </a:r>
          </a:p>
          <a:p>
            <a:pPr marL="987425"/>
            <a:r>
              <a:rPr lang="cs-CZ" sz="1600" dirty="0"/>
              <a:t>v</a:t>
            </a:r>
            <a:r>
              <a:rPr lang="cs-CZ" sz="1600" dirty="0" smtClean="0"/>
              <a:t> případě platby záloh nezbytné předložení </a:t>
            </a:r>
            <a:r>
              <a:rPr lang="cs-CZ" sz="1600" b="1" i="1" dirty="0" smtClean="0"/>
              <a:t>řádné faktury na zálohy </a:t>
            </a:r>
            <a:r>
              <a:rPr lang="cs-CZ" sz="1600" dirty="0" smtClean="0"/>
              <a:t>(</a:t>
            </a:r>
            <a:r>
              <a:rPr lang="cs-CZ" sz="1600" i="1" dirty="0" smtClean="0"/>
              <a:t>předložení </a:t>
            </a:r>
            <a:r>
              <a:rPr lang="cs-CZ" sz="1600" dirty="0" smtClean="0"/>
              <a:t>řádné </a:t>
            </a:r>
            <a:r>
              <a:rPr lang="cs-CZ" sz="1600" dirty="0"/>
              <a:t>faktury na zálohy je podmínkou zúčtování </a:t>
            </a:r>
            <a:r>
              <a:rPr lang="cs-CZ" sz="1600" dirty="0" smtClean="0"/>
              <a:t>zálohy </a:t>
            </a:r>
            <a:r>
              <a:rPr lang="cs-CZ" sz="1600" u="sng" dirty="0"/>
              <a:t>poskytnuté dříve </a:t>
            </a:r>
            <a:r>
              <a:rPr lang="cs-CZ" sz="1600" u="sng" dirty="0" smtClean="0"/>
              <a:t>                z </a:t>
            </a:r>
            <a:r>
              <a:rPr lang="cs-CZ" sz="1600" u="sng" dirty="0"/>
              <a:t>vlastních prostředků </a:t>
            </a:r>
            <a:r>
              <a:rPr lang="cs-CZ" sz="1600" dirty="0" smtClean="0"/>
              <a:t>vůči </a:t>
            </a:r>
            <a:r>
              <a:rPr lang="cs-CZ" sz="1600" dirty="0"/>
              <a:t>státnímu </a:t>
            </a:r>
            <a:r>
              <a:rPr lang="cs-CZ" sz="1600" dirty="0" smtClean="0"/>
              <a:t>rozpočtu)</a:t>
            </a:r>
          </a:p>
          <a:p>
            <a:pPr marL="987425"/>
            <a:r>
              <a:rPr lang="cs-CZ" sz="1600" u="sng" dirty="0">
                <a:solidFill>
                  <a:srgbClr val="FF0000"/>
                </a:solidFill>
              </a:rPr>
              <a:t>důvod</a:t>
            </a:r>
            <a:r>
              <a:rPr lang="cs-CZ" sz="1600" dirty="0">
                <a:solidFill>
                  <a:srgbClr val="FF0000"/>
                </a:solidFill>
              </a:rPr>
              <a:t>: obecné zjednodušení umožněné povahou předmětu </a:t>
            </a:r>
            <a:r>
              <a:rPr lang="cs-CZ" sz="1600" dirty="0" smtClean="0">
                <a:solidFill>
                  <a:srgbClr val="FF0000"/>
                </a:solidFill>
              </a:rPr>
              <a:t>dotace (cesta jednoho dokumentu pro vydání </a:t>
            </a:r>
            <a:r>
              <a:rPr lang="cs-CZ" sz="1600" i="1" dirty="0" smtClean="0">
                <a:solidFill>
                  <a:srgbClr val="FF0000"/>
                </a:solidFill>
              </a:rPr>
              <a:t>Rozhodnutí</a:t>
            </a:r>
            <a:r>
              <a:rPr lang="cs-CZ" sz="1600" dirty="0" smtClean="0">
                <a:solidFill>
                  <a:srgbClr val="FF0000"/>
                </a:solidFill>
              </a:rPr>
              <a:t> i </a:t>
            </a:r>
            <a:r>
              <a:rPr lang="cs-CZ" sz="1600" i="1" dirty="0" smtClean="0">
                <a:solidFill>
                  <a:srgbClr val="FF0000"/>
                </a:solidFill>
              </a:rPr>
              <a:t>uvolnění prostředků</a:t>
            </a:r>
            <a:r>
              <a:rPr lang="cs-CZ" sz="1600" dirty="0" smtClean="0">
                <a:solidFill>
                  <a:srgbClr val="FF0000"/>
                </a:solidFill>
              </a:rPr>
              <a:t>)</a:t>
            </a:r>
            <a:endParaRPr lang="cs-CZ" sz="1600" dirty="0"/>
          </a:p>
          <a:p>
            <a:pPr marL="987425"/>
            <a:endParaRPr lang="cs-CZ" sz="1600" dirty="0"/>
          </a:p>
          <a:p>
            <a:pPr marL="514350" indent="-514350">
              <a:buFont typeface="+mj-lt"/>
              <a:buAutoNum type="romanUcPeriod" startAt="2"/>
            </a:pPr>
            <a:endParaRPr lang="cs-CZ" sz="1800" b="1" dirty="0"/>
          </a:p>
          <a:p>
            <a:pPr marL="644525" indent="0">
              <a:buNone/>
            </a:pPr>
            <a:endParaRPr lang="cs-CZ" sz="1600" dirty="0" smtClean="0"/>
          </a:p>
          <a:p>
            <a:pPr marL="442913" lvl="0" indent="-442913">
              <a:buFont typeface="+mj-lt"/>
              <a:buAutoNum type="romanUcPeriod" startAt="2"/>
            </a:pPr>
            <a:endParaRPr lang="cs-CZ" sz="1900" dirty="0" smtClean="0"/>
          </a:p>
          <a:p>
            <a:pPr marL="463550" indent="0">
              <a:buNone/>
            </a:pPr>
            <a:endParaRPr lang="cs-CZ" sz="1900" b="1" dirty="0" smtClean="0"/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55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1"/>
          <p:cNvSpPr txBox="1">
            <a:spLocks/>
          </p:cNvSpPr>
          <p:nvPr/>
        </p:nvSpPr>
        <p:spPr>
          <a:xfrm>
            <a:off x="1259632" y="1484784"/>
            <a:ext cx="7571184" cy="47525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b="1" dirty="0" smtClean="0"/>
          </a:p>
          <a:p>
            <a:pPr marL="514350" indent="-514350">
              <a:buFont typeface="+mj-lt"/>
              <a:buAutoNum type="romanUcPeriod" startAt="3"/>
            </a:pPr>
            <a:r>
              <a:rPr lang="cs-CZ" sz="1800" b="1" dirty="0" smtClean="0"/>
              <a:t>pro rok 2018 možné předkládat </a:t>
            </a:r>
            <a:r>
              <a:rPr lang="cs-CZ" sz="1800" b="1" u="sng" dirty="0" smtClean="0"/>
              <a:t>pouze </a:t>
            </a:r>
            <a:r>
              <a:rPr lang="cs-CZ" sz="1800" b="1" i="1" u="sng" dirty="0" smtClean="0"/>
              <a:t>jednoleté projekty</a:t>
            </a:r>
            <a:r>
              <a:rPr lang="cs-CZ" sz="1800" b="1" i="1" dirty="0" smtClean="0"/>
              <a:t> </a:t>
            </a:r>
            <a:r>
              <a:rPr lang="cs-CZ" sz="1700" dirty="0"/>
              <a:t>(</a:t>
            </a:r>
            <a:r>
              <a:rPr lang="cs-CZ" sz="1700" b="1" i="1" dirty="0"/>
              <a:t>bod </a:t>
            </a:r>
            <a:r>
              <a:rPr lang="cs-CZ" sz="1700" b="1" i="1" dirty="0" smtClean="0"/>
              <a:t>I</a:t>
            </a:r>
            <a:r>
              <a:rPr lang="cs-CZ" sz="1700" b="1" i="1" dirty="0"/>
              <a:t>. písm. </a:t>
            </a:r>
            <a:r>
              <a:rPr lang="cs-CZ" sz="1700" b="1" i="1" dirty="0" smtClean="0"/>
              <a:t>i) </a:t>
            </a:r>
            <a:r>
              <a:rPr lang="cs-CZ" sz="1700" b="1" i="1" dirty="0"/>
              <a:t>Informace pro žadatele 2018</a:t>
            </a:r>
            <a:r>
              <a:rPr lang="cs-CZ" sz="1700" dirty="0"/>
              <a:t>)</a:t>
            </a:r>
            <a:endParaRPr lang="cs-CZ" sz="1800" dirty="0"/>
          </a:p>
          <a:p>
            <a:pPr marL="987425"/>
            <a:r>
              <a:rPr lang="cs-CZ" sz="1600" dirty="0" smtClean="0"/>
              <a:t>jednoletost</a:t>
            </a:r>
          </a:p>
          <a:p>
            <a:pPr marL="1520825"/>
            <a:r>
              <a:rPr lang="cs-CZ" sz="1600" dirty="0" smtClean="0"/>
              <a:t>z hlediska </a:t>
            </a:r>
            <a:r>
              <a:rPr lang="cs-CZ" sz="1600" u="sng" dirty="0" smtClean="0"/>
              <a:t>alokace </a:t>
            </a:r>
            <a:r>
              <a:rPr lang="cs-CZ" sz="1600" dirty="0" smtClean="0"/>
              <a:t>poskytované dotace (pouze prostředky r. 2018)</a:t>
            </a:r>
          </a:p>
          <a:p>
            <a:pPr marL="1520825"/>
            <a:r>
              <a:rPr lang="cs-CZ" sz="1600" dirty="0"/>
              <a:t>z</a:t>
            </a:r>
            <a:r>
              <a:rPr lang="cs-CZ" sz="1600" dirty="0" smtClean="0"/>
              <a:t> hlediska </a:t>
            </a:r>
            <a:r>
              <a:rPr lang="cs-CZ" sz="1600" b="1" u="sng" dirty="0" smtClean="0"/>
              <a:t>realizace</a:t>
            </a:r>
            <a:r>
              <a:rPr lang="cs-CZ" sz="1600" u="sng" dirty="0" smtClean="0"/>
              <a:t> </a:t>
            </a:r>
            <a:r>
              <a:rPr lang="cs-CZ" sz="1600" dirty="0"/>
              <a:t>vyžadováno ukončení </a:t>
            </a:r>
            <a:r>
              <a:rPr lang="cs-CZ" sz="1600" dirty="0" smtClean="0"/>
              <a:t>projektů v r. 2018                              </a:t>
            </a:r>
            <a:r>
              <a:rPr lang="cs-CZ" sz="1600" i="1" dirty="0"/>
              <a:t>x </a:t>
            </a:r>
            <a:r>
              <a:rPr lang="cs-CZ" sz="1600" b="1" dirty="0" smtClean="0"/>
              <a:t>výjimky: </a:t>
            </a:r>
            <a:r>
              <a:rPr lang="cs-CZ" sz="1600" b="1" dirty="0"/>
              <a:t>pouze ve zcela zásadních </a:t>
            </a:r>
            <a:r>
              <a:rPr lang="cs-CZ" sz="1600" b="1" dirty="0" smtClean="0"/>
              <a:t>případech hodných zvláštního zřetele</a:t>
            </a:r>
            <a:endParaRPr lang="cs-CZ" sz="1600" b="1" dirty="0"/>
          </a:p>
          <a:p>
            <a:pPr marL="987425"/>
            <a:r>
              <a:rPr lang="cs-CZ" sz="1600" u="sng" dirty="0">
                <a:solidFill>
                  <a:srgbClr val="FF0000"/>
                </a:solidFill>
              </a:rPr>
              <a:t>důvod</a:t>
            </a:r>
            <a:r>
              <a:rPr lang="cs-CZ" sz="1600" dirty="0">
                <a:solidFill>
                  <a:srgbClr val="FF0000"/>
                </a:solidFill>
              </a:rPr>
              <a:t>: specifické podmínky výzvy r. 2018</a:t>
            </a:r>
          </a:p>
          <a:p>
            <a:pPr marL="1177925" indent="0">
              <a:buNone/>
            </a:pPr>
            <a:endParaRPr lang="cs-CZ" sz="1600" b="1" dirty="0"/>
          </a:p>
          <a:p>
            <a:pPr marL="400050" indent="-400050" algn="just">
              <a:buFont typeface="+mj-lt"/>
              <a:buAutoNum type="romanUcPeriod" startAt="4"/>
            </a:pPr>
            <a:r>
              <a:rPr lang="cs-CZ" sz="1800" b="1" dirty="0"/>
              <a:t>spojení čestných prohlášení o úplnosti a o dofinancování do jednoho čestného prohlášení o úplnosti předložené dokumentace </a:t>
            </a:r>
            <a:r>
              <a:rPr lang="cs-CZ" sz="1800" b="1" dirty="0" smtClean="0"/>
              <a:t>                                  a </a:t>
            </a:r>
            <a:r>
              <a:rPr lang="cs-CZ" sz="1800" b="1" dirty="0"/>
              <a:t>o dofinancování investiční akce</a:t>
            </a:r>
            <a:r>
              <a:rPr lang="cs-CZ" sz="1800" i="1" dirty="0"/>
              <a:t> </a:t>
            </a:r>
            <a:r>
              <a:rPr lang="cs-CZ" sz="1700" i="1" dirty="0"/>
              <a:t>(</a:t>
            </a:r>
            <a:r>
              <a:rPr lang="cs-CZ" sz="1700" b="1" i="1" dirty="0"/>
              <a:t>bod I. písm.) l), bod II. písm. c), Příloha </a:t>
            </a:r>
            <a:r>
              <a:rPr lang="cs-CZ" sz="1700" b="1" i="1" dirty="0" smtClean="0"/>
              <a:t>              č</a:t>
            </a:r>
            <a:r>
              <a:rPr lang="cs-CZ" sz="1700" b="1" i="1" dirty="0"/>
              <a:t>. 9 Informace pro žadatele 2018</a:t>
            </a:r>
            <a:r>
              <a:rPr lang="cs-CZ" sz="1700" dirty="0"/>
              <a:t>)</a:t>
            </a:r>
            <a:endParaRPr lang="cs-CZ" sz="1800" dirty="0"/>
          </a:p>
          <a:p>
            <a:pPr marL="987425"/>
            <a:r>
              <a:rPr lang="cs-CZ" sz="1600" dirty="0"/>
              <a:t>formální změna</a:t>
            </a:r>
          </a:p>
          <a:p>
            <a:pPr marL="987425"/>
            <a:r>
              <a:rPr lang="cs-CZ" sz="1600" dirty="0"/>
              <a:t>postačí potvrzení jedním dokumentem</a:t>
            </a:r>
          </a:p>
          <a:p>
            <a:pPr marL="987425"/>
            <a:r>
              <a:rPr lang="cs-CZ" sz="1600" u="sng" dirty="0">
                <a:solidFill>
                  <a:srgbClr val="FF0000"/>
                </a:solidFill>
              </a:rPr>
              <a:t>důvod</a:t>
            </a:r>
            <a:r>
              <a:rPr lang="cs-CZ" sz="1600" dirty="0">
                <a:solidFill>
                  <a:srgbClr val="FF0000"/>
                </a:solidFill>
              </a:rPr>
              <a:t>: obecné zjednodušení</a:t>
            </a:r>
            <a:endParaRPr lang="cs-CZ" sz="1600" i="1" dirty="0"/>
          </a:p>
          <a:p>
            <a:pPr marL="785813" algn="just">
              <a:lnSpc>
                <a:spcPct val="80000"/>
              </a:lnSpc>
            </a:pPr>
            <a:endParaRPr lang="cs-CZ" sz="1200" dirty="0"/>
          </a:p>
          <a:p>
            <a:pPr marL="514350" indent="-514350">
              <a:lnSpc>
                <a:spcPct val="80000"/>
              </a:lnSpc>
              <a:buFont typeface="+mj-lt"/>
              <a:buAutoNum type="romanUcPeriod" startAt="6"/>
            </a:pPr>
            <a:endParaRPr lang="cs-CZ" sz="1800" b="1" dirty="0"/>
          </a:p>
          <a:p>
            <a:pPr marL="785813" algn="just">
              <a:lnSpc>
                <a:spcPct val="80000"/>
              </a:lnSpc>
            </a:pPr>
            <a:endParaRPr lang="cs-CZ" sz="1200" dirty="0" smtClean="0"/>
          </a:p>
          <a:p>
            <a:pPr marL="785813" algn="just">
              <a:lnSpc>
                <a:spcPct val="80000"/>
              </a:lnSpc>
            </a:pPr>
            <a:endParaRPr lang="cs-CZ" sz="1200" dirty="0" smtClean="0"/>
          </a:p>
          <a:p>
            <a:pPr marL="785813" algn="just">
              <a:lnSpc>
                <a:spcPct val="80000"/>
              </a:lnSpc>
            </a:pPr>
            <a:endParaRPr lang="cs-CZ" sz="1200" dirty="0" smtClean="0"/>
          </a:p>
          <a:p>
            <a:pPr marL="806450" indent="0" algn="just">
              <a:lnSpc>
                <a:spcPct val="80000"/>
              </a:lnSpc>
              <a:buFont typeface="Arial" pitchFamily="34" charset="0"/>
              <a:buNone/>
            </a:pPr>
            <a:endParaRPr 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162788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1"/>
          <p:cNvSpPr txBox="1">
            <a:spLocks/>
          </p:cNvSpPr>
          <p:nvPr/>
        </p:nvSpPr>
        <p:spPr>
          <a:xfrm>
            <a:off x="1259632" y="1484784"/>
            <a:ext cx="7571184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b="1" dirty="0" smtClean="0"/>
          </a:p>
          <a:p>
            <a:pPr marL="514350" indent="-514350">
              <a:buFont typeface="+mj-lt"/>
              <a:buAutoNum type="romanUcPeriod" startAt="5"/>
            </a:pPr>
            <a:r>
              <a:rPr lang="cs-CZ" sz="1800" b="1" dirty="0"/>
              <a:t>z</a:t>
            </a:r>
            <a:r>
              <a:rPr lang="cs-CZ" sz="1800" b="1" dirty="0" smtClean="0"/>
              <a:t>úžené vymezení </a:t>
            </a:r>
            <a:r>
              <a:rPr lang="cs-CZ" sz="1800" b="1" dirty="0"/>
              <a:t>termínu realizace projektu </a:t>
            </a:r>
            <a:r>
              <a:rPr lang="cs-CZ" sz="1700" dirty="0" smtClean="0"/>
              <a:t>(</a:t>
            </a:r>
            <a:r>
              <a:rPr lang="cs-CZ" sz="1700" b="1" i="1" dirty="0"/>
              <a:t>Bod 8 Podmínek a </a:t>
            </a:r>
            <a:r>
              <a:rPr lang="cs-CZ" sz="1700" b="1" i="1" dirty="0" smtClean="0"/>
              <a:t>pokynů</a:t>
            </a:r>
            <a:r>
              <a:rPr lang="cs-CZ" sz="1700" dirty="0" smtClean="0"/>
              <a:t>)</a:t>
            </a:r>
            <a:endParaRPr lang="cs-CZ" sz="1700" dirty="0"/>
          </a:p>
          <a:p>
            <a:pPr marL="514350" indent="-514350">
              <a:buFont typeface="+mj-lt"/>
              <a:buAutoNum type="romanUcPeriod" startAt="5"/>
            </a:pPr>
            <a:endParaRPr lang="cs-CZ" sz="1200" b="1" i="1" dirty="0"/>
          </a:p>
          <a:p>
            <a:pPr marL="785813" algn="just">
              <a:lnSpc>
                <a:spcPct val="80000"/>
              </a:lnSpc>
            </a:pPr>
            <a:r>
              <a:rPr lang="cs-CZ" sz="1600" b="1" dirty="0" smtClean="0"/>
              <a:t>i</a:t>
            </a:r>
            <a:r>
              <a:rPr lang="cs-CZ" sz="1600" b="1" dirty="0"/>
              <a:t>) termín převzetí věci </a:t>
            </a:r>
            <a:r>
              <a:rPr lang="cs-CZ" sz="1600" dirty="0"/>
              <a:t>(prokázání</a:t>
            </a:r>
            <a:r>
              <a:rPr lang="cs-CZ" sz="1600" b="1" dirty="0"/>
              <a:t> </a:t>
            </a:r>
            <a:r>
              <a:rPr lang="cs-CZ" sz="1600" i="1" dirty="0"/>
              <a:t>dodacím listem</a:t>
            </a:r>
            <a:r>
              <a:rPr lang="cs-CZ" sz="1600" dirty="0"/>
              <a:t>)</a:t>
            </a:r>
            <a:r>
              <a:rPr lang="cs-CZ" sz="1600" b="1" dirty="0"/>
              <a:t> </a:t>
            </a:r>
            <a:r>
              <a:rPr lang="cs-CZ" sz="1600" i="1" dirty="0"/>
              <a:t>nebo</a:t>
            </a:r>
            <a:r>
              <a:rPr lang="cs-CZ" sz="1600" b="1" dirty="0"/>
              <a:t> </a:t>
            </a:r>
            <a:r>
              <a:rPr lang="cs-CZ" sz="1600" b="1" dirty="0" err="1" smtClean="0"/>
              <a:t>ii</a:t>
            </a:r>
            <a:r>
              <a:rPr lang="cs-CZ" sz="1600" b="1" dirty="0"/>
              <a:t>) </a:t>
            </a:r>
            <a:r>
              <a:rPr lang="cs-CZ" sz="1600" b="1" u="sng" dirty="0"/>
              <a:t>jiný úkon obdobného významu</a:t>
            </a:r>
            <a:r>
              <a:rPr lang="cs-CZ" sz="1600" b="1" dirty="0"/>
              <a:t> </a:t>
            </a:r>
            <a:r>
              <a:rPr lang="cs-CZ" sz="1600" dirty="0"/>
              <a:t>(jakýkoliv jiný způsob správcem programu označený za dostatečně průkazný</a:t>
            </a:r>
            <a:r>
              <a:rPr lang="cs-CZ" sz="1600" dirty="0" smtClean="0"/>
              <a:t>)</a:t>
            </a:r>
          </a:p>
          <a:p>
            <a:pPr marL="785813" algn="just">
              <a:lnSpc>
                <a:spcPct val="80000"/>
              </a:lnSpc>
            </a:pPr>
            <a:endParaRPr lang="cs-CZ" sz="1600" dirty="0" smtClean="0"/>
          </a:p>
          <a:p>
            <a:pPr marL="785813" algn="just">
              <a:lnSpc>
                <a:spcPct val="80000"/>
              </a:lnSpc>
            </a:pPr>
            <a:r>
              <a:rPr lang="cs-CZ" sz="1600" u="sng" dirty="0">
                <a:solidFill>
                  <a:srgbClr val="FF0000"/>
                </a:solidFill>
              </a:rPr>
              <a:t>důvod</a:t>
            </a:r>
            <a:r>
              <a:rPr lang="cs-CZ" sz="1600" dirty="0">
                <a:solidFill>
                  <a:srgbClr val="FF0000"/>
                </a:solidFill>
              </a:rPr>
              <a:t>: specifické podmínky </a:t>
            </a:r>
            <a:r>
              <a:rPr lang="cs-CZ" sz="1600" dirty="0" smtClean="0">
                <a:solidFill>
                  <a:srgbClr val="FF0000"/>
                </a:solidFill>
              </a:rPr>
              <a:t>dané </a:t>
            </a:r>
            <a:r>
              <a:rPr lang="cs-CZ" sz="1600" dirty="0">
                <a:solidFill>
                  <a:srgbClr val="FF0000"/>
                </a:solidFill>
              </a:rPr>
              <a:t>povahou předmětu dotace</a:t>
            </a:r>
            <a:endParaRPr lang="cs-CZ" sz="1600" dirty="0"/>
          </a:p>
          <a:p>
            <a:pPr marL="785813" algn="just">
              <a:lnSpc>
                <a:spcPct val="80000"/>
              </a:lnSpc>
            </a:pPr>
            <a:endParaRPr lang="cs-CZ" sz="1200" dirty="0"/>
          </a:p>
          <a:p>
            <a:pPr marL="514350" indent="-514350">
              <a:lnSpc>
                <a:spcPct val="80000"/>
              </a:lnSpc>
              <a:buFont typeface="+mj-lt"/>
              <a:buAutoNum type="romanUcPeriod" startAt="6"/>
            </a:pPr>
            <a:endParaRPr lang="cs-CZ" sz="1800" b="1" dirty="0"/>
          </a:p>
          <a:p>
            <a:pPr marL="785813" algn="just">
              <a:lnSpc>
                <a:spcPct val="80000"/>
              </a:lnSpc>
            </a:pPr>
            <a:endParaRPr lang="cs-CZ" sz="1200" dirty="0" smtClean="0"/>
          </a:p>
          <a:p>
            <a:pPr marL="785813" algn="just">
              <a:lnSpc>
                <a:spcPct val="80000"/>
              </a:lnSpc>
            </a:pPr>
            <a:endParaRPr lang="cs-CZ" sz="1200" dirty="0" smtClean="0"/>
          </a:p>
          <a:p>
            <a:pPr marL="785813" algn="just">
              <a:lnSpc>
                <a:spcPct val="80000"/>
              </a:lnSpc>
            </a:pPr>
            <a:endParaRPr lang="cs-CZ" sz="1200" dirty="0" smtClean="0"/>
          </a:p>
          <a:p>
            <a:pPr marL="806450" indent="0" algn="just">
              <a:lnSpc>
                <a:spcPct val="80000"/>
              </a:lnSpc>
              <a:buFont typeface="Arial" pitchFamily="34" charset="0"/>
              <a:buNone/>
            </a:pPr>
            <a:endParaRPr 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360745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124744"/>
            <a:ext cx="7571184" cy="5544616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cs-CZ" sz="300" b="1" dirty="0" smtClean="0">
              <a:solidFill>
                <a:srgbClr val="418E96"/>
              </a:solidFill>
            </a:endParaRPr>
          </a:p>
          <a:p>
            <a:pPr algn="ctr">
              <a:buNone/>
            </a:pPr>
            <a:r>
              <a:rPr lang="cs-CZ" sz="2700" b="1" i="1" dirty="0" smtClean="0">
                <a:solidFill>
                  <a:srgbClr val="418E96"/>
                </a:solidFill>
              </a:rPr>
              <a:t>Zásadní </a:t>
            </a:r>
            <a:r>
              <a:rPr lang="cs-CZ" sz="2700" b="1" i="1" dirty="0">
                <a:solidFill>
                  <a:srgbClr val="418E96"/>
                </a:solidFill>
              </a:rPr>
              <a:t>témata</a:t>
            </a:r>
          </a:p>
          <a:p>
            <a:pPr algn="ctr">
              <a:buNone/>
            </a:pPr>
            <a:endParaRPr lang="cs-CZ" sz="2700" b="1" dirty="0" smtClean="0">
              <a:solidFill>
                <a:srgbClr val="418E96"/>
              </a:solidFill>
            </a:endParaRPr>
          </a:p>
          <a:p>
            <a:pPr algn="ctr">
              <a:buNone/>
            </a:pPr>
            <a:endParaRPr lang="cs-CZ" sz="900" b="1" dirty="0" smtClean="0"/>
          </a:p>
          <a:p>
            <a:pPr marL="442913" lvl="0" indent="-442913" algn="just">
              <a:buFont typeface="+mj-lt"/>
              <a:buAutoNum type="romanUcPeriod"/>
            </a:pPr>
            <a:r>
              <a:rPr lang="cs-CZ" sz="1900" b="1" dirty="0" smtClean="0"/>
              <a:t>cestovné – výslovná </a:t>
            </a:r>
            <a:r>
              <a:rPr lang="cs-CZ" sz="1900" b="1" u="sng" dirty="0" smtClean="0"/>
              <a:t>nemožnost hradit</a:t>
            </a:r>
            <a:r>
              <a:rPr lang="cs-CZ" sz="1900" b="1" dirty="0" smtClean="0"/>
              <a:t> z prostředků dotace </a:t>
            </a:r>
            <a:r>
              <a:rPr lang="cs-CZ" sz="1800" dirty="0" smtClean="0"/>
              <a:t>(</a:t>
            </a:r>
            <a:r>
              <a:rPr lang="cs-CZ" sz="1800" b="1" i="1" dirty="0" smtClean="0">
                <a:solidFill>
                  <a:srgbClr val="FF0000"/>
                </a:solidFill>
              </a:rPr>
              <a:t>bod VI. písm. c) Informace pro žadatele 2018/ bod V. písm. c) </a:t>
            </a:r>
            <a:r>
              <a:rPr lang="cs-CZ" sz="1800" b="1" i="1" dirty="0">
                <a:solidFill>
                  <a:srgbClr val="FF0000"/>
                </a:solidFill>
              </a:rPr>
              <a:t>Informace pro </a:t>
            </a:r>
            <a:r>
              <a:rPr lang="cs-CZ" sz="1800" b="1" i="1" dirty="0" smtClean="0">
                <a:solidFill>
                  <a:srgbClr val="FF0000"/>
                </a:solidFill>
              </a:rPr>
              <a:t>žadatele</a:t>
            </a:r>
            <a:r>
              <a:rPr lang="cs-CZ" sz="1800" dirty="0" smtClean="0"/>
              <a:t>)</a:t>
            </a:r>
            <a:r>
              <a:rPr lang="cs-CZ" sz="1900" dirty="0" smtClean="0"/>
              <a:t> – důvodem: neexistence spolehlivého způsobu prokázání povahy výdaje </a:t>
            </a:r>
          </a:p>
          <a:p>
            <a:pPr marL="785813" algn="just"/>
            <a:r>
              <a:rPr lang="cs-CZ" sz="1600" dirty="0" smtClean="0"/>
              <a:t>důvod vyloučení </a:t>
            </a:r>
            <a:r>
              <a:rPr lang="cs-CZ" sz="1600" u="sng" dirty="0" smtClean="0"/>
              <a:t>přetrvával i v minulých obdobích</a:t>
            </a:r>
            <a:r>
              <a:rPr lang="cs-CZ" sz="1600" dirty="0" smtClean="0"/>
              <a:t>: proto z povahy věci                   i v minulosti vyloučeno jako výdaj, na který není možné předložit smluvní závazek spolehlivě </a:t>
            </a:r>
            <a:r>
              <a:rPr lang="cs-CZ" sz="1600" dirty="0" err="1" smtClean="0"/>
              <a:t>kategorizovatelný</a:t>
            </a:r>
            <a:r>
              <a:rPr lang="cs-CZ" sz="1600" dirty="0" smtClean="0"/>
              <a:t> pod výdaje programu (povaha anonymního cestovního dokladu bez uvedení účelu pořízení),</a:t>
            </a:r>
          </a:p>
          <a:p>
            <a:pPr marL="785813" lvl="0" algn="just"/>
            <a:r>
              <a:rPr lang="cs-CZ" sz="1600" u="sng" dirty="0" smtClean="0"/>
              <a:t>situace </a:t>
            </a:r>
            <a:r>
              <a:rPr lang="cs-CZ" sz="1600" u="sng" dirty="0"/>
              <a:t>v jiných investičních dotačních programech</a:t>
            </a:r>
            <a:r>
              <a:rPr lang="cs-CZ" sz="1600" dirty="0"/>
              <a:t>: zařazení mezi neuznatelné </a:t>
            </a:r>
            <a:r>
              <a:rPr lang="cs-CZ" sz="1600" dirty="0" smtClean="0"/>
              <a:t>výdaje,</a:t>
            </a:r>
          </a:p>
          <a:p>
            <a:pPr marL="785813" algn="just"/>
            <a:r>
              <a:rPr lang="cs-CZ" sz="1600" i="1" dirty="0" smtClean="0"/>
              <a:t>nemožnost </a:t>
            </a:r>
            <a:r>
              <a:rPr lang="cs-CZ" sz="1600" dirty="0" smtClean="0"/>
              <a:t>(z procesních důvodů) </a:t>
            </a:r>
            <a:r>
              <a:rPr lang="cs-CZ" sz="1600" i="1" dirty="0"/>
              <a:t>hradit z dotace </a:t>
            </a:r>
            <a:r>
              <a:rPr lang="cs-CZ" sz="1600" dirty="0"/>
              <a:t>x </a:t>
            </a:r>
            <a:r>
              <a:rPr lang="cs-CZ" sz="1600" dirty="0" smtClean="0"/>
              <a:t>stále povaha </a:t>
            </a:r>
            <a:r>
              <a:rPr lang="cs-CZ" sz="1600" i="1" dirty="0" smtClean="0"/>
              <a:t>investičního výdaje </a:t>
            </a:r>
            <a:r>
              <a:rPr lang="cs-CZ" sz="1600" dirty="0"/>
              <a:t>– možné ponechat v </a:t>
            </a:r>
            <a:r>
              <a:rPr lang="cs-CZ" sz="1600" dirty="0" smtClean="0"/>
              <a:t>IZ projektu </a:t>
            </a:r>
            <a:r>
              <a:rPr lang="cs-CZ" sz="1600" dirty="0"/>
              <a:t>k úhradě z vlastních </a:t>
            </a:r>
            <a:r>
              <a:rPr lang="cs-CZ" sz="1600" dirty="0" smtClean="0"/>
              <a:t>prostředků.</a:t>
            </a:r>
          </a:p>
          <a:p>
            <a:pPr marL="442913" lvl="0" indent="-442913">
              <a:buFont typeface="+mj-lt"/>
              <a:buAutoNum type="romanUcPeriod" startAt="2"/>
            </a:pPr>
            <a:endParaRPr lang="cs-CZ" sz="1900" dirty="0" smtClean="0"/>
          </a:p>
          <a:p>
            <a:pPr marL="463550" indent="0">
              <a:buNone/>
            </a:pPr>
            <a:endParaRPr lang="cs-CZ" sz="1900" b="1" dirty="0" smtClean="0"/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052736"/>
            <a:ext cx="7272808" cy="5256584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cs-CZ" sz="1400" b="1" dirty="0" smtClean="0"/>
          </a:p>
          <a:p>
            <a:pPr marL="514350" lvl="0" indent="-514350" algn="just">
              <a:buFont typeface="+mj-lt"/>
              <a:buAutoNum type="romanUcPeriod" startAt="2"/>
            </a:pPr>
            <a:r>
              <a:rPr lang="cs-CZ" sz="1900" b="1" dirty="0" smtClean="0"/>
              <a:t>podkladem pro uvolnění prostředků dotace je vždy </a:t>
            </a:r>
            <a:r>
              <a:rPr lang="cs-CZ" sz="1900" b="1" u="sng" dirty="0" smtClean="0"/>
              <a:t>konkrétní</a:t>
            </a:r>
            <a:r>
              <a:rPr lang="cs-CZ" sz="1900" b="1" dirty="0" smtClean="0"/>
              <a:t> smluvní závazek </a:t>
            </a:r>
            <a:r>
              <a:rPr lang="cs-CZ" sz="1800" dirty="0" smtClean="0"/>
              <a:t>(</a:t>
            </a:r>
            <a:r>
              <a:rPr lang="cs-CZ" sz="1800" b="1" i="1" dirty="0" smtClean="0">
                <a:solidFill>
                  <a:srgbClr val="FF0000"/>
                </a:solidFill>
              </a:rPr>
              <a:t>bod IV. písm. a) Informace pro žadatele 2018/ bod V. písm. a) </a:t>
            </a:r>
            <a:r>
              <a:rPr lang="cs-CZ" sz="1800" b="1" i="1" dirty="0">
                <a:solidFill>
                  <a:srgbClr val="FF0000"/>
                </a:solidFill>
              </a:rPr>
              <a:t>Informace pro žadatele </a:t>
            </a:r>
            <a:r>
              <a:rPr lang="cs-CZ" sz="1800" dirty="0" smtClean="0"/>
              <a:t>)</a:t>
            </a:r>
            <a:r>
              <a:rPr lang="cs-CZ" sz="1800" b="1" dirty="0" smtClean="0"/>
              <a:t> </a:t>
            </a:r>
            <a:r>
              <a:rPr lang="cs-CZ" sz="1900" dirty="0" smtClean="0"/>
              <a:t>– stejné jako v roce 2017 – prostředky dotace je vždy možné využít </a:t>
            </a:r>
            <a:r>
              <a:rPr lang="cs-CZ" sz="1900" b="1" u="sng" dirty="0" smtClean="0"/>
              <a:t>pouze</a:t>
            </a:r>
            <a:r>
              <a:rPr lang="cs-CZ" sz="1900" dirty="0" smtClean="0"/>
              <a:t> I.) </a:t>
            </a:r>
            <a:r>
              <a:rPr lang="cs-CZ" sz="1900" b="1" u="sng" dirty="0" smtClean="0"/>
              <a:t>na smluvní závazek</a:t>
            </a:r>
            <a:r>
              <a:rPr lang="cs-CZ" sz="1900" u="sng" dirty="0" smtClean="0"/>
              <a:t>, pro který byly uvolněny </a:t>
            </a:r>
            <a:r>
              <a:rPr lang="cs-CZ" sz="1900" dirty="0" smtClean="0"/>
              <a:t>a II.) </a:t>
            </a:r>
            <a:r>
              <a:rPr lang="cs-CZ" sz="1900" b="1" u="sng" dirty="0" smtClean="0"/>
              <a:t>ve výši</a:t>
            </a:r>
            <a:r>
              <a:rPr lang="cs-CZ" sz="1900" u="sng" dirty="0" smtClean="0"/>
              <a:t>, v níž byly pro konkrétní závazek uvolněny</a:t>
            </a:r>
          </a:p>
          <a:p>
            <a:pPr marL="785813" algn="just"/>
            <a:r>
              <a:rPr lang="cs-CZ" sz="1600" dirty="0"/>
              <a:t>v</a:t>
            </a:r>
            <a:r>
              <a:rPr lang="cs-CZ" sz="1600" dirty="0" smtClean="0"/>
              <a:t> případě, že částka dotace </a:t>
            </a:r>
            <a:r>
              <a:rPr lang="cs-CZ" sz="1600" dirty="0"/>
              <a:t>nebude </a:t>
            </a:r>
            <a:r>
              <a:rPr lang="cs-CZ" sz="1600" dirty="0" smtClean="0"/>
              <a:t>čerpána na závazek či jeho část </a:t>
            </a:r>
            <a:r>
              <a:rPr lang="cs-CZ" sz="1600" dirty="0"/>
              <a:t>v plné </a:t>
            </a:r>
            <a:r>
              <a:rPr lang="cs-CZ" sz="1600" dirty="0" smtClean="0"/>
              <a:t>uvolněné výši </a:t>
            </a:r>
            <a:r>
              <a:rPr lang="cs-CZ" sz="1600" dirty="0"/>
              <a:t>(z důvodu snížení ceny nákladů oproti vyčíslení v </a:t>
            </a:r>
            <a:r>
              <a:rPr lang="cs-CZ" sz="1600" dirty="0" smtClean="0"/>
              <a:t>závazku</a:t>
            </a:r>
            <a:r>
              <a:rPr lang="cs-CZ" sz="1600" dirty="0"/>
              <a:t>, nebo jiných změn oproti stavu v </a:t>
            </a:r>
            <a:r>
              <a:rPr lang="cs-CZ" sz="1600" dirty="0" smtClean="0"/>
              <a:t>závazku, </a:t>
            </a:r>
            <a:r>
              <a:rPr lang="cs-CZ" sz="1600" dirty="0"/>
              <a:t>zejména částečné, či úplné změny předmětu nebo dodavatele</a:t>
            </a:r>
            <a:r>
              <a:rPr lang="cs-CZ" sz="1600" dirty="0" smtClean="0"/>
              <a:t>), </a:t>
            </a:r>
            <a:r>
              <a:rPr lang="cs-CZ" sz="1600" b="1" u="sng" dirty="0" smtClean="0"/>
              <a:t>NESMÍ ÚČASTNÍK DOTACI BEZ DALŠÍHO VYUŽÍT K ÚHRADĚ JINÉHO SMLUVNÍHO ZÁVAZKU</a:t>
            </a:r>
            <a:r>
              <a:rPr lang="cs-CZ" sz="1600" dirty="0" smtClean="0"/>
              <a:t>, ale je povinen neprodleně (v</a:t>
            </a:r>
            <a:r>
              <a:rPr lang="cs-CZ" sz="1600" dirty="0"/>
              <a:t> souladu s pokyny uvedenými v </a:t>
            </a:r>
            <a:r>
              <a:rPr lang="cs-CZ" sz="1600" dirty="0" smtClean="0"/>
              <a:t>Podmínkách), </a:t>
            </a:r>
            <a:r>
              <a:rPr lang="cs-CZ" sz="1600" u="sng" dirty="0"/>
              <a:t>oznámit tuto skutečnost správci programu</a:t>
            </a:r>
            <a:r>
              <a:rPr lang="cs-CZ" sz="1600" dirty="0"/>
              <a:t> a </a:t>
            </a:r>
            <a:r>
              <a:rPr lang="cs-CZ" sz="1600" dirty="0" smtClean="0"/>
              <a:t>bez </a:t>
            </a:r>
            <a:r>
              <a:rPr lang="cs-CZ" sz="1600" dirty="0"/>
              <a:t>zbytečného odkladu </a:t>
            </a:r>
            <a:r>
              <a:rPr lang="cs-CZ" sz="1600" u="sng" dirty="0"/>
              <a:t>vrátit prostředky státního rozpočtu </a:t>
            </a:r>
            <a:r>
              <a:rPr lang="cs-CZ" sz="1600" dirty="0"/>
              <a:t>zpět do rozpočtu </a:t>
            </a:r>
            <a:r>
              <a:rPr lang="cs-CZ" sz="1600" dirty="0" smtClean="0"/>
              <a:t>MŠMT (objem nevyužité částky </a:t>
            </a:r>
            <a:r>
              <a:rPr lang="cs-CZ" sz="1600" dirty="0"/>
              <a:t>zůstane na akci zachován a bude na základě nové žádosti </a:t>
            </a:r>
            <a:r>
              <a:rPr lang="cs-CZ" sz="1600" dirty="0" smtClean="0"/>
              <a:t>uvolněn </a:t>
            </a:r>
            <a:r>
              <a:rPr lang="cs-CZ" sz="1600" dirty="0"/>
              <a:t>na jiný </a:t>
            </a:r>
            <a:r>
              <a:rPr lang="cs-CZ" sz="1600" dirty="0" smtClean="0"/>
              <a:t>konkrétní smluvní závazek, v příp. pokračujících projektů převeden </a:t>
            </a:r>
            <a:r>
              <a:rPr lang="cs-CZ" sz="1600" dirty="0"/>
              <a:t>v podobě </a:t>
            </a:r>
            <a:r>
              <a:rPr lang="cs-CZ" sz="1600" dirty="0" smtClean="0"/>
              <a:t>NNV po </a:t>
            </a:r>
            <a:r>
              <a:rPr lang="cs-CZ" sz="1600" dirty="0"/>
              <a:t>zahájení financování v následujícím rozpočtovém </a:t>
            </a:r>
            <a:r>
              <a:rPr lang="cs-CZ" sz="1600" dirty="0" smtClean="0"/>
              <a:t>roce),</a:t>
            </a:r>
          </a:p>
          <a:p>
            <a:pPr marL="785813" algn="just" defTabSz="874713"/>
            <a:r>
              <a:rPr lang="cs-CZ" sz="1600" dirty="0" smtClean="0"/>
              <a:t>u </a:t>
            </a:r>
            <a:r>
              <a:rPr lang="cs-CZ" sz="1600" u="sng" dirty="0" smtClean="0"/>
              <a:t>projektů podpořených v rámci výzvy r. 2018 </a:t>
            </a:r>
            <a:r>
              <a:rPr lang="cs-CZ" sz="1600" dirty="0" smtClean="0"/>
              <a:t>bude uvolňováno zejména na jeden smluvní závazek.</a:t>
            </a:r>
            <a:endParaRPr lang="cs-CZ" sz="1900" dirty="0" smtClean="0"/>
          </a:p>
          <a:p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SMT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18E96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MSMT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18E96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3016</TotalTime>
  <Words>1194</Words>
  <Application>Microsoft Office PowerPoint</Application>
  <PresentationFormat>Předvádění na obrazovce (4:3)</PresentationFormat>
  <Paragraphs>150</Paragraphs>
  <Slides>15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Motiv systému Office</vt:lpstr>
      <vt:lpstr>Informace pro žadatele o poskytnutí dotace 2018, (aktualizace Podmínek a pokynů) a zásadní témata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Häcklová Jana</cp:lastModifiedBy>
  <cp:revision>266</cp:revision>
  <cp:lastPrinted>2014-10-22T10:29:53Z</cp:lastPrinted>
  <dcterms:created xsi:type="dcterms:W3CDTF">2013-10-09T10:41:53Z</dcterms:created>
  <dcterms:modified xsi:type="dcterms:W3CDTF">2018-04-17T12:44:30Z</dcterms:modified>
</cp:coreProperties>
</file>