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56" r:id="rId3"/>
    <p:sldId id="275" r:id="rId4"/>
    <p:sldId id="266" r:id="rId5"/>
    <p:sldId id="276" r:id="rId6"/>
    <p:sldId id="277" r:id="rId7"/>
    <p:sldId id="268" r:id="rId8"/>
    <p:sldId id="269" r:id="rId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21607-DCE5-45BF-8CC7-148BCD391B6E}" type="datetimeFigureOut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C61E5-D98B-4D0A-B947-7DDA1ADC035A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9EEA6-7A2D-41FF-8F26-921B4F17306F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93AE4-D362-4651-AE5F-2C9D1714093C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F388A-E399-4344-B928-E5E868EB3AC2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03915-F4C9-41B9-BF32-E554EA8EDFDF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92D21-EEFC-48EA-B377-E6A1021E0F9C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0EAD-D77C-40E6-BCE2-F10A17A3BEC3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3828-BE32-4609-8D98-97530A7D175C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57488-938D-4B70-BC21-7D5D1715A7AC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0E92F-7018-42E4-9572-53BFB708D51F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DF893-6A52-452E-AE74-5D06DF3B3473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C4328-A36B-4CCF-9F16-29197AE7F393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AD8D3-9B92-482E-A06F-506C853FE593}" type="datetime1">
              <a:rPr lang="cs-CZ" smtClean="0"/>
              <a:pPr/>
              <a:t>19.4.2018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782D0-DDD9-4498-919A-29E63568D25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598935"/>
            <a:ext cx="7772400" cy="1470025"/>
          </a:xfr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cs-CZ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Kvalita </a:t>
            </a:r>
            <a:r>
              <a:rPr lang="cs-CZ" sz="3200" b="1" dirty="0">
                <a:latin typeface="Arial" pitchFamily="34" charset="0"/>
                <a:cs typeface="Arial" pitchFamily="34" charset="0"/>
              </a:rPr>
              <a:t>podkladových materiálů pro hodnocení žádostí o institucionální akreditace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347864" y="3573016"/>
            <a:ext cx="2952328" cy="360040"/>
          </a:xfr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rPr>
              <a:t>Pavel Höschl</a:t>
            </a:r>
          </a:p>
        </p:txBody>
      </p:sp>
      <p:sp>
        <p:nvSpPr>
          <p:cNvPr id="4" name="Obdélník 3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707904" y="5733256"/>
            <a:ext cx="2520280" cy="50405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cs-CZ" dirty="0">
                <a:latin typeface="Arial" pitchFamily="34" charset="0"/>
                <a:ea typeface="+mj-ea"/>
                <a:cs typeface="Arial" pitchFamily="34" charset="0"/>
              </a:rPr>
              <a:t>Praha, 10.4.2018</a:t>
            </a: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10" name="Podnadpis 2"/>
          <p:cNvSpPr txBox="1">
            <a:spLocks/>
          </p:cNvSpPr>
          <p:nvPr/>
        </p:nvSpPr>
        <p:spPr>
          <a:xfrm>
            <a:off x="3851920" y="4437112"/>
            <a:ext cx="1944216" cy="3600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tx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tx2">
                  <a:lumMod val="40000"/>
                  <a:lumOff val="60000"/>
                  <a:tint val="23500"/>
                  <a:satMod val="160000"/>
                </a:scheme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MFF UK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136904" cy="5040560"/>
          </a:xfrm>
        </p:spPr>
        <p:txBody>
          <a:bodyPr anchor="ctr">
            <a:noAutofit/>
          </a:bodyPr>
          <a:lstStyle/>
          <a:p>
            <a:pPr marL="342900" indent="-3429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NAÚ musí plně vyhovět legislativním změnám, zejména Nařízení vlády č. 274/2016 Sb. o standardech</a:t>
            </a:r>
            <a:r>
              <a:rPr kumimoji="0" lang="cs-CZ" sz="2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pro akreditace ve vysokém školství</a:t>
            </a:r>
          </a:p>
          <a:p>
            <a:pPr marL="342900" indent="-3429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cs-CZ" sz="2200" baseline="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To ale nebrání tomu, aby akreditační proces 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byl j</a:t>
            </a: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ednoduchý, srozumitelný a aby časová náročnost byla pro 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hodnoceného </a:t>
            </a:r>
            <a:r>
              <a:rPr lang="cs-CZ" sz="22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 </a:t>
            </a:r>
            <a:r>
              <a:rPr lang="cs-CZ" sz="22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 hodnotitele </a:t>
            </a: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 nejmenší. </a:t>
            </a:r>
          </a:p>
          <a:p>
            <a:pPr marL="342900" indent="-3429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kumimoji="0" lang="cs-CZ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Podkladové materiály musí být proto relativně stručné při zachování  jejich vysoké vypovídací hodnoty.</a:t>
            </a:r>
            <a:r>
              <a:rPr lang="cs-CZ" sz="2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="" xmlns:a16="http://schemas.microsoft.com/office/drawing/2014/main" id="{23F3580E-6366-4847-9BC4-748242EDA3A5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800" b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Význam kvalitních podkladů: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cs-CZ" sz="13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Zajišťují objektivitu hodnocení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Brání udělení neopodstatněných akreditací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Snižují byrokracii a náročnost pro posuzovatele i pro   žadatele. 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cs-CZ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 Umožňují rozhodnout o udělení akreditace bez nutnosti  vyžádat si dodatečné materiály.</a:t>
            </a:r>
            <a:endParaRPr lang="cs-CZ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628800"/>
            <a:ext cx="7776864" cy="4824536"/>
          </a:xfrm>
        </p:spPr>
        <p:txBody>
          <a:bodyPr anchor="t"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Základním a rozhodujícím předpokladem, zaručujícím požadovanou vysokou kvalitu výuky jsou především kvalitní </a:t>
            </a:r>
            <a:r>
              <a:rPr lang="cs-CZ" sz="24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garanti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studijních programů (Bc., </a:t>
            </a:r>
            <a:r>
              <a:rPr lang="cs-CZ" sz="2400" dirty="0" err="1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NMgr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., PhD.) a </a:t>
            </a:r>
            <a:r>
              <a:rPr lang="cs-CZ" sz="2400" b="1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garanti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(vyučující) klíčových </a:t>
            </a:r>
            <a:r>
              <a:rPr lang="cs-CZ" sz="24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profilových 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předmětů</a:t>
            </a:r>
            <a:r>
              <a:rPr lang="cs-CZ" sz="24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Požadavky, kterým </a:t>
            </a:r>
            <a:r>
              <a:rPr lang="cs-CZ" sz="24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musí garanti </a:t>
            </a:r>
            <a:r>
              <a:rPr lang="cs-CZ" sz="24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vyhovět, jsou jasně a detailně specifikovány Nařízením vlády č. 274 / 2016 Sb. </a:t>
            </a: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776864" cy="5112568"/>
          </a:xfrm>
        </p:spPr>
        <p:txBody>
          <a:bodyPr anchor="t">
            <a:normAutofit fontScale="92500"/>
          </a:bodyPr>
          <a:lstStyle/>
          <a:p>
            <a:r>
              <a:rPr lang="cs-CZ" sz="2800" b="1" u="sng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Co chybělo v podkladech:</a:t>
            </a:r>
          </a:p>
          <a:p>
            <a:endParaRPr lang="cs-CZ" sz="1200" b="1" u="sng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q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Dosavadní studijní plány se současnými  garanty / vyučujícími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Nelze posoudit, jak byla doposud realizovaná výuka z hlediska pokrytí témat oblasti 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Nelze posoudit, jak kvalitně byla zabezpečována výuka   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(K obojímu se subkomise vyjadřuje)</a:t>
            </a:r>
          </a:p>
          <a:p>
            <a:pPr>
              <a:lnSpc>
                <a:spcPct val="150000"/>
              </a:lnSpc>
            </a:pP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q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Vhodné formuláře životopisů navrhovaných garantů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Ty současné neposkytují potřebné informace, k nimž se subkomise vyjadřuje, protože chybí precizně zformulované požadavky:</a:t>
            </a:r>
          </a:p>
          <a:p>
            <a:pPr algn="just">
              <a:lnSpc>
                <a:spcPct val="160000"/>
              </a:lnSpc>
            </a:pPr>
            <a:endParaRPr lang="cs-CZ" sz="24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1412776"/>
            <a:ext cx="7776864" cy="4968552"/>
          </a:xfrm>
        </p:spPr>
        <p:txBody>
          <a:bodyPr anchor="t">
            <a:normAutofit fontScale="92500" lnSpcReduction="10000"/>
          </a:bodyPr>
          <a:lstStyle/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Musí být uvedena publikační činnost včetně názvů publikovaných článků ( nepostačí pouze citace ).</a:t>
            </a:r>
          </a:p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Chybí celkový počet publikací, celkový počet citací a h-index.</a:t>
            </a:r>
          </a:p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Chybí přehled grantů ( GAČR, TAČR … ) a významných projektů, které získali jako </a:t>
            </a:r>
            <a:r>
              <a:rPr lang="cs-CZ" sz="20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hlavní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cs-CZ" sz="20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řešitelé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, včetně informace, na kterou </a:t>
            </a:r>
            <a:r>
              <a:rPr lang="cs-CZ" sz="2000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instituci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je grant vázán.</a:t>
            </a:r>
          </a:p>
          <a:p>
            <a:pPr algn="l">
              <a:lnSpc>
                <a:spcPct val="16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-  Vzhledem k tomu, že akreditace se uděluje na dobu 10 let u starších garantů musí být přímo uvedeno, s kým se počítá pro další období. Nepostačí celkový seznam profesorů a docentů, ze kterého není patrná vazba na jednotlivé studijní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programy, ale přímo do životopisů starších garantů lze uvést předpokládaného nástupce.</a:t>
            </a:r>
            <a:endParaRPr lang="cs-CZ" sz="2000" dirty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 preferRelativeResize="0"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2385" y="4221088"/>
            <a:ext cx="8294071" cy="14964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700808"/>
            <a:ext cx="7992888" cy="1584176"/>
          </a:xfrm>
        </p:spPr>
        <p:txBody>
          <a:bodyPr anchor="ctr">
            <a:noAutofit/>
          </a:bodyPr>
          <a:lstStyle/>
          <a:p>
            <a:pPr algn="l">
              <a:lnSpc>
                <a:spcPct val="150000"/>
              </a:lnSpc>
            </a:pP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 ilustraci jsou uvedeny požadavky,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které jsou </a:t>
            </a:r>
            <a:r>
              <a:rPr lang="cs-CZ" sz="20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příliš volně a nepřesně zformulovány v současně platné osnově životopisů.</a:t>
            </a:r>
          </a:p>
          <a:p>
            <a:pPr algn="l">
              <a:lnSpc>
                <a:spcPct val="150000"/>
              </a:lnSpc>
            </a:pPr>
            <a:endParaRPr lang="cs-CZ" sz="2000" dirty="0" smtClean="0">
              <a:solidFill>
                <a:schemeClr val="tx1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9552" y="3645024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i="1" dirty="0" smtClean="0">
                <a:latin typeface="Arial" pitchFamily="34" charset="0"/>
                <a:cs typeface="Arial" pitchFamily="34" charset="0"/>
              </a:rPr>
              <a:t>Příklad</a:t>
            </a:r>
            <a:r>
              <a:rPr lang="cs-CZ" sz="2000" i="1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424936" cy="518457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Závěr: 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Dosavadní stav ukazuje, že kvalita podkladových materiálů představuje </a:t>
            </a: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komplikaci pro hodnotitele i pro žadatele. Hodnotitel v </a:t>
            </a:r>
            <a:r>
              <a:rPr lang="cs-CZ" sz="180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těchto případech </a:t>
            </a: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musí následně začít jednat s hodnoceným pracovištěm o doplnění a upřesnění podkladů, čímž se hodnocení stává zbytečně časově náročným. Tento fakt také odrazuje hodnotitele od přijetí dalších hodnocení. 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Dané </a:t>
            </a: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podklady vedou k tomu, že převládá formální a administrativně byrokratické řešení nad věcným, daty podloženým kritickým přístupem, pokud hodnotitel sám není iniciativní a nedopátrá se podkladů.   </a:t>
            </a:r>
          </a:p>
          <a:p>
            <a:pPr algn="just">
              <a:lnSpc>
                <a:spcPct val="150000"/>
              </a:lnSpc>
            </a:pPr>
            <a:r>
              <a:rPr lang="cs-CZ" sz="1800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Dopis </a:t>
            </a:r>
            <a:r>
              <a:rPr lang="cs-CZ" sz="1800" dirty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předsedy NAÚ z 8.3.2018, kterým oslovuje potenciální hodnotitele, nevystihuje skutečné problémy a spíše vybízí k čistě formálním administrativním postupům. To vyvolává u hodnotitelů pocit poměrně zbytečného úsilí. </a:t>
            </a:r>
            <a:endParaRPr lang="cs-CZ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67544" y="332656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600" dirty="0">
                <a:latin typeface="Arial" pitchFamily="34" charset="0"/>
                <a:cs typeface="Arial" pitchFamily="34" charset="0"/>
              </a:rPr>
              <a:t>Seminář  </a:t>
            </a:r>
          </a:p>
          <a:p>
            <a:pPr algn="ctr"/>
            <a:r>
              <a:rPr lang="cs-CZ" sz="1600" b="1" dirty="0">
                <a:latin typeface="Arial" pitchFamily="34" charset="0"/>
                <a:cs typeface="Arial" pitchFamily="34" charset="0"/>
              </a:rPr>
              <a:t>První zkušenosti s předkládáním a hodnocením žádostí o institucionální akreditaci</a:t>
            </a:r>
          </a:p>
        </p:txBody>
      </p:sp>
      <p:cxnSp>
        <p:nvCxnSpPr>
          <p:cNvPr id="6" name="Přímá spojovací čára 5"/>
          <p:cNvCxnSpPr/>
          <p:nvPr/>
        </p:nvCxnSpPr>
        <p:spPr>
          <a:xfrm>
            <a:off x="251520" y="1124744"/>
            <a:ext cx="856895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82D0-DDD9-4498-919A-29E63568D256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432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Kvalita podkladových materiálů pro hodnocení žádostí o institucionální akreditace</vt:lpstr>
      <vt:lpstr>Snímek 2</vt:lpstr>
      <vt:lpstr>Snímek 3</vt:lpstr>
      <vt:lpstr>Snímek 4</vt:lpstr>
      <vt:lpstr>Snímek 5</vt:lpstr>
      <vt:lpstr>Snímek 6</vt:lpstr>
      <vt:lpstr>Snímek 7</vt:lpstr>
      <vt:lpstr>Snímek 8</vt:lpstr>
    </vt:vector>
  </TitlesOfParts>
  <Company>MFF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Pavel Hoschl</dc:creator>
  <cp:lastModifiedBy>Pavel Hoschl</cp:lastModifiedBy>
  <cp:revision>55</cp:revision>
  <dcterms:created xsi:type="dcterms:W3CDTF">2018-04-05T11:37:27Z</dcterms:created>
  <dcterms:modified xsi:type="dcterms:W3CDTF">2018-04-19T12:42:00Z</dcterms:modified>
</cp:coreProperties>
</file>