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0"/>
  </p:notesMasterIdLst>
  <p:handoutMasterIdLst>
    <p:handoutMasterId r:id="rId21"/>
  </p:handoutMasterIdLst>
  <p:sldIdLst>
    <p:sldId id="290" r:id="rId2"/>
    <p:sldId id="328" r:id="rId3"/>
    <p:sldId id="300" r:id="rId4"/>
    <p:sldId id="318" r:id="rId5"/>
    <p:sldId id="305" r:id="rId6"/>
    <p:sldId id="329" r:id="rId7"/>
    <p:sldId id="332" r:id="rId8"/>
    <p:sldId id="334" r:id="rId9"/>
    <p:sldId id="337" r:id="rId10"/>
    <p:sldId id="336" r:id="rId11"/>
    <p:sldId id="339" r:id="rId12"/>
    <p:sldId id="314" r:id="rId13"/>
    <p:sldId id="342" r:id="rId14"/>
    <p:sldId id="330" r:id="rId15"/>
    <p:sldId id="343" r:id="rId16"/>
    <p:sldId id="302" r:id="rId17"/>
    <p:sldId id="315" r:id="rId18"/>
    <p:sldId id="321" r:id="rId19"/>
  </p:sldIdLst>
  <p:sldSz cx="9144000" cy="6858000" type="screen4x3"/>
  <p:notesSz cx="6797675" cy="99282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CC"/>
    <a:srgbClr val="FF9966"/>
    <a:srgbClr val="008000"/>
    <a:srgbClr val="FFFF00"/>
    <a:srgbClr val="0000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2" autoAdjust="0"/>
    <p:restoredTop sz="94716" autoAdjust="0"/>
  </p:normalViewPr>
  <p:slideViewPr>
    <p:cSldViewPr snapToGrid="0">
      <p:cViewPr varScale="1">
        <p:scale>
          <a:sx n="108" d="100"/>
          <a:sy n="108" d="100"/>
        </p:scale>
        <p:origin x="1092" y="96"/>
      </p:cViewPr>
      <p:guideLst>
        <p:guide orient="horz" pos="20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814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F5C9D73-16CB-4397-8A17-52410576994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0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D5589-71A9-4BE3-8BE9-934BAA2993F7}" type="datetimeFigureOut">
              <a:rPr lang="cs-CZ" smtClean="0"/>
              <a:t>22.5.2018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33486-A3C8-4E94-B310-513B8F6AF7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78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33486-A3C8-4E94-B310-513B8F6AF7A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72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8A73-51AD-429F-BAC7-1B0829A1A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5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2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74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48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5959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48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56A2-103D-4A08-A8D8-C9E0D40B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74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96BA-355B-4147-B050-9D775F7FE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1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E50DF-F345-4CA2-AFBF-E2BCF5563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0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63F9-71AD-45CA-9C67-28B8CCBC10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1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0E7A-931A-4947-AA68-7DE5D902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6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B0C1-B7DF-4E7E-A740-9892BFA9C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550D-6D72-4C2C-9DD4-F1A3DF7C0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9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5224-6C2E-4E79-B13B-66E7ACC1A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A394-2615-45F2-888B-5A0E022E3E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3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34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3200" dirty="0" smtClean="0">
                <a:solidFill>
                  <a:srgbClr val="FFFF00"/>
                </a:solidFill>
                <a:effectLst/>
              </a:rPr>
              <a:t>NPU I - Průběžné hodnocení </a:t>
            </a:r>
            <a:r>
              <a:rPr lang="cs-CZ" sz="3200" dirty="0" smtClean="0">
                <a:solidFill>
                  <a:srgbClr val="FFFF00"/>
                </a:solidFill>
                <a:effectLst/>
              </a:rPr>
              <a:t>2018:</a:t>
            </a:r>
            <a:endParaRPr lang="cs-CZ" sz="3200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34963" y="1107366"/>
            <a:ext cx="841375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>
                <a:effectLst/>
              </a:rPr>
              <a:t>Projekt </a:t>
            </a:r>
            <a:r>
              <a:rPr lang="cs-CZ" sz="2400" dirty="0" smtClean="0">
                <a:effectLst/>
              </a:rPr>
              <a:t>LO1xxx</a:t>
            </a: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</a:rPr>
              <a:t>Název:</a:t>
            </a: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300" dirty="0" smtClean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300" dirty="0" smtClean="0">
                <a:effectLst/>
              </a:rPr>
              <a:t>Příjemce: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</a:rPr>
              <a:t>Řešitel:</a:t>
            </a: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 smtClean="0">
              <a:effectLst/>
              <a:cs typeface="Tahoma" pitchFamily="34" charset="0"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  <a:cs typeface="Tahoma" pitchFamily="34" charset="0"/>
              </a:rPr>
              <a:t>Hodnocené </a:t>
            </a:r>
            <a:r>
              <a:rPr lang="cs-CZ" sz="2400" dirty="0">
                <a:effectLst/>
                <a:cs typeface="Tahoma" pitchFamily="34" charset="0"/>
              </a:rPr>
              <a:t>období</a:t>
            </a:r>
            <a:r>
              <a:rPr lang="cs-CZ" sz="2400" dirty="0" smtClean="0">
                <a:effectLst/>
              </a:rPr>
              <a:t>: </a:t>
            </a:r>
            <a:r>
              <a:rPr lang="cs-CZ" sz="2400" dirty="0" smtClean="0">
                <a:effectLst/>
              </a:rPr>
              <a:t>2015(16) </a:t>
            </a:r>
            <a:r>
              <a:rPr lang="cs-CZ" sz="2400" dirty="0" smtClean="0">
                <a:effectLst/>
              </a:rPr>
              <a:t>- </a:t>
            </a:r>
            <a:r>
              <a:rPr lang="cs-CZ" sz="2400" dirty="0" smtClean="0">
                <a:effectLst/>
              </a:rPr>
              <a:t>2017</a:t>
            </a:r>
            <a:endParaRPr lang="cs-CZ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80988" y="307975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Nejvýznamnější </a:t>
            </a:r>
            <a:r>
              <a:rPr lang="cs-CZ" sz="2800" dirty="0">
                <a:solidFill>
                  <a:srgbClr val="FFFF00"/>
                </a:solidFill>
                <a:effectLst/>
                <a:cs typeface="Tahoma" pitchFamily="34" charset="0"/>
              </a:rPr>
              <a:t>výsledky </a:t>
            </a:r>
            <a:r>
              <a:rPr lang="cs-CZ" sz="2800" dirty="0">
                <a:solidFill>
                  <a:srgbClr val="FFFF00"/>
                </a:solidFill>
                <a:effectLst/>
              </a:rPr>
              <a:t>ř</a:t>
            </a:r>
            <a:r>
              <a:rPr lang="cs-CZ" sz="2800" dirty="0">
                <a:solidFill>
                  <a:srgbClr val="FFFF00"/>
                </a:solidFill>
                <a:effectLst/>
                <a:cs typeface="Tahoma" pitchFamily="34" charset="0"/>
              </a:rPr>
              <a:t>ešení</a:t>
            </a:r>
            <a:r>
              <a:rPr lang="cs-CZ" sz="2800" dirty="0">
                <a:solidFill>
                  <a:srgbClr val="FFFF00"/>
                </a:solidFill>
                <a:effectLst/>
              </a:rPr>
              <a:t>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projektu: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 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81740" y="1273413"/>
            <a:ext cx="85314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1:</a:t>
            </a: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>
                <a:effectLst/>
              </a:rPr>
              <a:t>					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2: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3: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426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80988" y="307975"/>
            <a:ext cx="8461375" cy="52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Příklady uplatnění výsledků v praxi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: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 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81740" y="1273413"/>
            <a:ext cx="85314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1:</a:t>
            </a: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>
                <a:effectLst/>
              </a:rPr>
              <a:t>					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2: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3: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744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338139" y="203200"/>
            <a:ext cx="8592798" cy="137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600" dirty="0">
                <a:solidFill>
                  <a:srgbClr val="FFFF00"/>
                </a:solidFill>
                <a:effectLst/>
              </a:rPr>
              <a:t>Odchylky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ve struktuře a počtu vytvořených výsledků (plán/skutečnost/procento splnění), zdůvodnění, dopad na řešení projektu:</a:t>
            </a:r>
            <a:endParaRPr lang="cs-CZ" sz="2600" dirty="0">
              <a:solidFill>
                <a:srgbClr val="FFFF00"/>
              </a:solidFill>
              <a:effectLst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260350" y="1420720"/>
            <a:ext cx="85026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84263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72085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2357438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994025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34512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9084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43656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8228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cs-CZ" b="0" dirty="0">
                <a:solidFill>
                  <a:schemeClr val="bg1"/>
                </a:solidFill>
                <a:effectLst/>
              </a:rPr>
              <a:t>Mezinárodní měřítko:</a:t>
            </a:r>
          </a:p>
          <a:p>
            <a:pPr eaLnBrk="0" hangingPunct="0">
              <a:spcBef>
                <a:spcPct val="50000"/>
              </a:spcBef>
            </a:pPr>
            <a:endParaRPr lang="cs-CZ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spcBef>
                <a:spcPct val="50000"/>
              </a:spcBef>
            </a:pP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spcBef>
                <a:spcPct val="50000"/>
              </a:spcBef>
            </a:pPr>
            <a:r>
              <a:rPr lang="cs-CZ" b="0" dirty="0">
                <a:solidFill>
                  <a:schemeClr val="bg1"/>
                </a:solidFill>
                <a:effectLst/>
              </a:rPr>
              <a:t>Národní měřítko: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280988" y="307975"/>
            <a:ext cx="8461375" cy="99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P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ř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ínos projektu a vytvořených výsledků pro obor: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7252" y="249319"/>
            <a:ext cx="8531440" cy="521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Přínos projektu </a:t>
            </a:r>
            <a:r>
              <a:rPr lang="cs-CZ" sz="2800" dirty="0">
                <a:solidFill>
                  <a:srgbClr val="FFFF00"/>
                </a:solidFill>
                <a:effectLst/>
              </a:rPr>
              <a:t>pro příjemce podpory:</a:t>
            </a:r>
          </a:p>
        </p:txBody>
      </p:sp>
    </p:spTree>
    <p:extLst>
      <p:ext uri="{BB962C8B-B14F-4D97-AF65-F5344CB8AC3E}">
        <p14:creationId xmlns:p14="http://schemas.microsoft.com/office/powerpoint/2010/main" val="41627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2610" y="145646"/>
            <a:ext cx="826955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400" dirty="0">
                <a:solidFill>
                  <a:srgbClr val="FFFF00"/>
                </a:solidFill>
                <a:effectLst/>
              </a:rPr>
              <a:t>Plnění prahových podmínek (podle čl. 2, odst. 9) Smlouvy):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14139"/>
              </p:ext>
            </p:extLst>
          </p:nvPr>
        </p:nvGraphicFramePr>
        <p:xfrm>
          <a:off x="572610" y="1571347"/>
          <a:ext cx="8207406" cy="4896175"/>
        </p:xfrm>
        <a:graphic>
          <a:graphicData uri="http://schemas.openxmlformats.org/drawingml/2006/table">
            <a:tbl>
              <a:tblPr/>
              <a:tblGrid>
                <a:gridCol w="3741938"/>
                <a:gridCol w="1500326"/>
                <a:gridCol w="1509204"/>
                <a:gridCol w="1455938"/>
              </a:tblGrid>
              <a:tr h="47490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podmínka: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plán (z návrhu projektu):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prahová podmínka (povinné minimum): 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skutečnost</a:t>
                      </a:r>
                    </a:p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 </a:t>
                      </a:r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31.12.2017: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I: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II: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P (Z, N):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cs-CZ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 (10)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1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mezinárodní spolupráce: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  <a:p>
                      <a:pPr algn="ctr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cs-CZ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celkem </a:t>
                      </a:r>
                    </a:p>
                    <a:p>
                      <a:pPr algn="ctr" rtl="0" fontAlgn="b"/>
                      <a:r>
                        <a:rPr lang="cs-CZ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nejméně 5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spolupráce s podnikem: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98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spolupráce Centra s veřejnoprávním sektorem aplikační sféry: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0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pracovní pobyt v aplikační sféře: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1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dlouhodobé pracovní pobyty: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18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162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Čerpání uznaných nákladů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(tis. Kč):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582475"/>
              </p:ext>
            </p:extLst>
          </p:nvPr>
        </p:nvGraphicFramePr>
        <p:xfrm>
          <a:off x="832643" y="1835942"/>
          <a:ext cx="7929617" cy="2729351"/>
        </p:xfrm>
        <a:graphic>
          <a:graphicData uri="http://schemas.openxmlformats.org/drawingml/2006/table">
            <a:tbl>
              <a:tblPr/>
              <a:tblGrid>
                <a:gridCol w="778576"/>
                <a:gridCol w="1237277"/>
                <a:gridCol w="1210185"/>
                <a:gridCol w="1056654"/>
                <a:gridCol w="1315154"/>
                <a:gridCol w="996839"/>
                <a:gridCol w="1334932"/>
              </a:tblGrid>
              <a:tr h="81848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Rok: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Podpora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Ostatní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veřejné zdroje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Neveřejné zdroje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1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99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Odchylky v čerpání </a:t>
            </a:r>
            <a:r>
              <a:rPr lang="cs-CZ" sz="2800" dirty="0">
                <a:solidFill>
                  <a:srgbClr val="FFFF00"/>
                </a:solidFill>
                <a:effectLst/>
              </a:rPr>
              <a:t>uznaných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nákladů, zdůvodnění: 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2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Závěr: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1874" y="287236"/>
            <a:ext cx="880120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Personální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zabezpečení – organizační struktura: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98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34963" y="212724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Personální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zabezpečení - počty: 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graphicFrame>
        <p:nvGraphicFramePr>
          <p:cNvPr id="80385" name="Group 5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70752"/>
              </p:ext>
            </p:extLst>
          </p:nvPr>
        </p:nvGraphicFramePr>
        <p:xfrm>
          <a:off x="241640" y="896643"/>
          <a:ext cx="8595973" cy="5273243"/>
        </p:xfrm>
        <a:graphic>
          <a:graphicData uri="http://schemas.openxmlformats.org/drawingml/2006/table">
            <a:tbl>
              <a:tblPr/>
              <a:tblGrid>
                <a:gridCol w="4624848"/>
                <a:gridCol w="1375746"/>
                <a:gridCol w="1375746"/>
                <a:gridCol w="1219633"/>
              </a:tblGrid>
              <a:tr h="86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Pracovníci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Návrh projektu:</a:t>
                      </a: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Stav k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12/16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Stav k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12/17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Klíčoví výzkumní pracovníci D1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1162050" marR="0" lvl="0" indent="-1162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z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toho: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doc. a prof.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CSc., Dr., Ph.D.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Ing., Mgr.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Výzkumní pracovníci D2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výzkumní pracovníci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laborant a technik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Pracovníci D3 (úvazek)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studenti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Celkový úvazek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Kvalifikační růst členů řešitelského týmu: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4963" y="1536210"/>
            <a:ext cx="850265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84263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72085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2357438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994025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34512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9084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43656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8228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Profesorská řízení:</a:t>
            </a: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1800" dirty="0">
              <a:solidFill>
                <a:schemeClr val="bg1"/>
              </a:solidFill>
              <a:effectLst/>
            </a:endParaRP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1800" dirty="0" smtClean="0">
              <a:solidFill>
                <a:schemeClr val="bg1"/>
              </a:solidFill>
              <a:effectLst/>
            </a:endParaRP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Habilitace:</a:t>
            </a: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</a:p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Disertace:	</a:t>
            </a:r>
            <a:endParaRPr lang="cs-CZ" sz="1800" dirty="0">
              <a:solidFill>
                <a:schemeClr val="bg1"/>
              </a:solidFill>
              <a:effectLst/>
            </a:endParaRPr>
          </a:p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>
                <a:solidFill>
                  <a:schemeClr val="bg1"/>
                </a:solidFill>
                <a:effectLst/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10853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151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Průběh řešení z hlediska plnění cílů a harmonogramu řešení projektu (úspěšnost v dosahování etapových cílů):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34963" y="1859340"/>
            <a:ext cx="86936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  <a:endParaRPr lang="cs-CZ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0618" y="390309"/>
            <a:ext cx="8575828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Odchylky v plnění </a:t>
            </a:r>
            <a:r>
              <a:rPr lang="cs-CZ" sz="2800" dirty="0">
                <a:solidFill>
                  <a:srgbClr val="FFFF00"/>
                </a:solidFill>
                <a:effectLst/>
              </a:rPr>
              <a:t>cílů a harmonogramu řešení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projektu, zdůvodnění, dopad na řešení projektu: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1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6077" y="239388"/>
            <a:ext cx="8482613" cy="995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Plnění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ukazatelů pro vykazování výsledků projektu (plán/skutečnost/procento splnění):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6077" y="1395084"/>
            <a:ext cx="4699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50000"/>
              </a:spcBef>
            </a:pPr>
            <a:r>
              <a:rPr lang="cs-CZ" sz="2400" b="0" dirty="0" smtClean="0">
                <a:effectLst/>
              </a:rPr>
              <a:t>Projekty mezinárodní spolupráce:</a:t>
            </a:r>
            <a:endParaRPr lang="cs-CZ" sz="2400" b="0" dirty="0">
              <a:effectLst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6077" y="2709008"/>
            <a:ext cx="434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400" b="0" dirty="0" smtClean="0">
                <a:effectLst/>
              </a:rPr>
              <a:t>Projekty spolupráce s podniky:</a:t>
            </a:r>
            <a:endParaRPr lang="cs-CZ" sz="2400" b="0" dirty="0">
              <a:effectLst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6077" y="4026314"/>
            <a:ext cx="5889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Projekty spolupráce s veřejným sektorem:</a:t>
            </a:r>
          </a:p>
        </p:txBody>
      </p:sp>
    </p:spTree>
    <p:extLst>
      <p:ext uri="{BB962C8B-B14F-4D97-AF65-F5344CB8AC3E}">
        <p14:creationId xmlns:p14="http://schemas.microsoft.com/office/powerpoint/2010/main" val="15994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44135" y="258197"/>
            <a:ext cx="8651289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Plnění ukazatelů pro vykazování výsledků projektu (plán/skutečnost/procento splnění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4135" y="1530905"/>
            <a:ext cx="3765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Pobyty cizích pracovníků:</a:t>
            </a:r>
          </a:p>
        </p:txBody>
      </p:sp>
      <p:sp>
        <p:nvSpPr>
          <p:cNvPr id="5" name="Obdélník 4"/>
          <p:cNvSpPr/>
          <p:nvPr/>
        </p:nvSpPr>
        <p:spPr>
          <a:xfrm>
            <a:off x="160721" y="2798698"/>
            <a:ext cx="7106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Pobyty vlastních pracovníků mimo Centrum:</a:t>
            </a:r>
          </a:p>
        </p:txBody>
      </p:sp>
      <p:sp>
        <p:nvSpPr>
          <p:cNvPr id="6" name="Obdélník 5"/>
          <p:cNvSpPr/>
          <p:nvPr/>
        </p:nvSpPr>
        <p:spPr>
          <a:xfrm>
            <a:off x="244135" y="5273854"/>
            <a:ext cx="1123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Další: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0721" y="4006061"/>
            <a:ext cx="2485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50000"/>
              </a:spcBef>
            </a:pPr>
            <a:r>
              <a:rPr lang="cs-CZ" sz="2400" b="0" dirty="0">
                <a:solidFill>
                  <a:prstClr val="black"/>
                </a:solidFill>
                <a:effectLst/>
              </a:rPr>
              <a:t>Pobyty </a:t>
            </a:r>
            <a:r>
              <a:rPr lang="cs-CZ" sz="2400" b="0" dirty="0" smtClean="0">
                <a:solidFill>
                  <a:prstClr val="black"/>
                </a:solidFill>
                <a:effectLst/>
              </a:rPr>
              <a:t>studentů</a:t>
            </a:r>
            <a:r>
              <a:rPr lang="cs-CZ" sz="2400" b="0" dirty="0">
                <a:solidFill>
                  <a:prstClr val="black"/>
                </a:solidFill>
                <a:effectLst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38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657734" y="231128"/>
            <a:ext cx="7580744" cy="53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600" dirty="0" smtClean="0">
                <a:solidFill>
                  <a:srgbClr val="FFFF00"/>
                </a:solidFill>
                <a:effectLst/>
              </a:rPr>
              <a:t>Dosažené </a:t>
            </a:r>
            <a:r>
              <a:rPr lang="cs-CZ" sz="2600" dirty="0">
                <a:solidFill>
                  <a:srgbClr val="FFFF00"/>
                </a:solidFill>
                <a:effectLst/>
              </a:rPr>
              <a:t>výsledky v letech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2015(6)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–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2017:</a:t>
            </a:r>
            <a:endParaRPr lang="cs-CZ" sz="260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73915"/>
              </p:ext>
            </p:extLst>
          </p:nvPr>
        </p:nvGraphicFramePr>
        <p:xfrm>
          <a:off x="518905" y="914146"/>
          <a:ext cx="8101313" cy="5382793"/>
        </p:xfrm>
        <a:graphic>
          <a:graphicData uri="http://schemas.openxmlformats.org/drawingml/2006/table">
            <a:tbl>
              <a:tblPr/>
              <a:tblGrid>
                <a:gridCol w="5033360"/>
                <a:gridCol w="1022651"/>
                <a:gridCol w="1139779"/>
                <a:gridCol w="905523"/>
              </a:tblGrid>
              <a:tr h="64832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Druh výsledku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Prahová hodnota: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impaktovaných časopisech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impaktovaných časopisech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ostatních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recenzovaných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časopisech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ostatních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recenzovaných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časopisech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Knihy/kapitoly v knihách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Knihy/kapitoly v knihách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ve sbornících konferencí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Patenty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Prototypy, poloprovozy, technologie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6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7957</TotalTime>
  <Words>424</Words>
  <Application>Microsoft Office PowerPoint</Application>
  <PresentationFormat>Předvádění na obrazovce (4:3)</PresentationFormat>
  <Paragraphs>205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Tahoma</vt:lpstr>
      <vt:lpstr>Wingdings 3</vt:lpstr>
      <vt:lpstr>Řez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VSCHT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na místě - presentace</dc:title>
  <dc:creator>VK</dc:creator>
  <cp:lastModifiedBy>Kavan Vít</cp:lastModifiedBy>
  <cp:revision>178</cp:revision>
  <cp:lastPrinted>2012-04-20T07:26:42Z</cp:lastPrinted>
  <dcterms:created xsi:type="dcterms:W3CDTF">2002-03-21T21:09:09Z</dcterms:created>
  <dcterms:modified xsi:type="dcterms:W3CDTF">2018-05-22T11:07:39Z</dcterms:modified>
</cp:coreProperties>
</file>