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1"/>
  </p:sldMasterIdLst>
  <p:notesMasterIdLst>
    <p:notesMasterId r:id="rId20"/>
  </p:notesMasterIdLst>
  <p:handoutMasterIdLst>
    <p:handoutMasterId r:id="rId21"/>
  </p:handoutMasterIdLst>
  <p:sldIdLst>
    <p:sldId id="290" r:id="rId2"/>
    <p:sldId id="328" r:id="rId3"/>
    <p:sldId id="300" r:id="rId4"/>
    <p:sldId id="318" r:id="rId5"/>
    <p:sldId id="305" r:id="rId6"/>
    <p:sldId id="329" r:id="rId7"/>
    <p:sldId id="332" r:id="rId8"/>
    <p:sldId id="334" r:id="rId9"/>
    <p:sldId id="337" r:id="rId10"/>
    <p:sldId id="336" r:id="rId11"/>
    <p:sldId id="339" r:id="rId12"/>
    <p:sldId id="314" r:id="rId13"/>
    <p:sldId id="342" r:id="rId14"/>
    <p:sldId id="330" r:id="rId15"/>
    <p:sldId id="343" r:id="rId16"/>
    <p:sldId id="302" r:id="rId17"/>
    <p:sldId id="315" r:id="rId18"/>
    <p:sldId id="321" r:id="rId19"/>
  </p:sldIdLst>
  <p:sldSz cx="9144000" cy="6858000" type="screen4x3"/>
  <p:notesSz cx="6797675" cy="9928225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3600" b="1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3600" b="1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3600" b="1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3600" b="1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3600" b="1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3600" b="1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3600" b="1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3600" b="1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3600" b="1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94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FF99CC"/>
    <a:srgbClr val="FF9966"/>
    <a:srgbClr val="008000"/>
    <a:srgbClr val="FFFF00"/>
    <a:srgbClr val="0000FF"/>
    <a:srgbClr val="FF3300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92" autoAdjust="0"/>
    <p:restoredTop sz="94716" autoAdjust="0"/>
  </p:normalViewPr>
  <p:slideViewPr>
    <p:cSldViewPr snapToGrid="0">
      <p:cViewPr varScale="1">
        <p:scale>
          <a:sx n="108" d="100"/>
          <a:sy n="108" d="100"/>
        </p:scale>
        <p:origin x="1092" y="96"/>
      </p:cViewPr>
      <p:guideLst>
        <p:guide orient="horz" pos="2094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endParaRPr lang="cs-CZ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endParaRPr lang="cs-CZ"/>
          </a:p>
        </p:txBody>
      </p:sp>
      <p:sp>
        <p:nvSpPr>
          <p:cNvPr id="839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814"/>
            <a:ext cx="2946400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endParaRPr lang="cs-CZ"/>
          </a:p>
        </p:txBody>
      </p:sp>
      <p:sp>
        <p:nvSpPr>
          <p:cNvPr id="839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814"/>
            <a:ext cx="2946400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fld id="{AF5C9D73-16CB-4397-8A17-524105769949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577058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1D5589-71A9-4BE3-8BE9-934BAA2993F7}" type="datetimeFigureOut">
              <a:rPr lang="cs-CZ" smtClean="0"/>
              <a:t>22.5.2018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933486-A3C8-4E94-B310-513B8F6AF7A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767866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933486-A3C8-4E94-B310-513B8F6AF7A3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297225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98A73-51AD-429F-BAC7-1B0829A1AC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4540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AF1D4-FFF2-44DB-A900-2A91E93D817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913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AF1D4-FFF2-44DB-A900-2A91E93D817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021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AF1D4-FFF2-44DB-A900-2A91E93D817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927432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AF1D4-FFF2-44DB-A900-2A91E93D817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8486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AF1D4-FFF2-44DB-A900-2A91E93D817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759593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AF1D4-FFF2-44DB-A900-2A91E93D817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8482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256A2-103D-4A08-A8D8-C9E0D40B24E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8745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F96BA-355B-4147-B050-9D775F7FEA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169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AF1D4-FFF2-44DB-A900-2A91E93D817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7195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E50DF-F345-4CA2-AFBF-E2BCF5563E3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3083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D63F9-71AD-45CA-9C67-28B8CCBC10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213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20E7A-931A-4947-AA68-7DE5D90256C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1609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9B0C1-B7DF-4E7E-A740-9892BFA9C0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780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B550D-6D72-4C2C-9DD4-F1A3DF7C00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3907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55224-6C2E-4E79-B13B-66E7ACC1A08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489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4A394-2615-45F2-888B-5A0E022E3E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2364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E5AAF1D4-FFF2-44DB-A900-2A91E93D817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23439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  <p:sldLayoutId id="2147483762" r:id="rId12"/>
    <p:sldLayoutId id="2147483763" r:id="rId13"/>
    <p:sldLayoutId id="2147483764" r:id="rId14"/>
    <p:sldLayoutId id="2147483765" r:id="rId15"/>
    <p:sldLayoutId id="2147483766" r:id="rId16"/>
    <p:sldLayoutId id="214748376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ChangeArrowheads="1"/>
          </p:cNvSpPr>
          <p:nvPr/>
        </p:nvSpPr>
        <p:spPr bwMode="auto">
          <a:xfrm>
            <a:off x="338138" y="279400"/>
            <a:ext cx="8461375" cy="6340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</a:pPr>
            <a:r>
              <a:rPr lang="cs-CZ" sz="3200" dirty="0" smtClean="0">
                <a:solidFill>
                  <a:srgbClr val="FFFF00"/>
                </a:solidFill>
                <a:effectLst/>
              </a:rPr>
              <a:t>NPU I - Průběžné hodnocení </a:t>
            </a:r>
            <a:r>
              <a:rPr lang="cs-CZ" sz="3200" dirty="0" smtClean="0">
                <a:solidFill>
                  <a:srgbClr val="FFFF00"/>
                </a:solidFill>
                <a:effectLst/>
              </a:rPr>
              <a:t>2018:</a:t>
            </a:r>
            <a:endParaRPr lang="cs-CZ" sz="3200" dirty="0" smtClean="0">
              <a:solidFill>
                <a:srgbClr val="FFFF00"/>
              </a:solidFill>
              <a:effectLst/>
            </a:endParaRPr>
          </a:p>
        </p:txBody>
      </p:sp>
      <p:sp>
        <p:nvSpPr>
          <p:cNvPr id="69635" name="Text Box 3"/>
          <p:cNvSpPr txBox="1">
            <a:spLocks noChangeArrowheads="1"/>
          </p:cNvSpPr>
          <p:nvPr/>
        </p:nvSpPr>
        <p:spPr bwMode="auto">
          <a:xfrm>
            <a:off x="334963" y="1560513"/>
            <a:ext cx="85026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 algn="l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1028700" indent="-457200" algn="l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371600" indent="-457200" algn="l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828800" indent="-457200" algn="l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286000" indent="-457200" algn="l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0" hangingPunct="0">
              <a:spcBef>
                <a:spcPct val="50000"/>
              </a:spcBef>
            </a:pPr>
            <a:endParaRPr lang="cs-CZ" sz="20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cs typeface="Tahoma" pitchFamily="34" charset="0"/>
            </a:endParaRPr>
          </a:p>
        </p:txBody>
      </p:sp>
      <p:sp>
        <p:nvSpPr>
          <p:cNvPr id="69636" name="Rectangle 4"/>
          <p:cNvSpPr>
            <a:spLocks noChangeArrowheads="1"/>
          </p:cNvSpPr>
          <p:nvPr/>
        </p:nvSpPr>
        <p:spPr bwMode="auto">
          <a:xfrm>
            <a:off x="334963" y="1107366"/>
            <a:ext cx="8413750" cy="48628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 eaLnBrk="0" hangingPunct="0">
              <a:spcBef>
                <a:spcPct val="40000"/>
              </a:spcBef>
              <a:spcAft>
                <a:spcPts val="300"/>
              </a:spcAft>
            </a:pPr>
            <a:r>
              <a:rPr lang="cs-CZ" sz="2400" dirty="0">
                <a:effectLst/>
              </a:rPr>
              <a:t>Projekt </a:t>
            </a:r>
            <a:r>
              <a:rPr lang="cs-CZ" sz="2400" dirty="0" smtClean="0">
                <a:effectLst/>
              </a:rPr>
              <a:t>LO1xxx</a:t>
            </a:r>
          </a:p>
          <a:p>
            <a:pPr algn="l" eaLnBrk="0" hangingPunct="0">
              <a:spcBef>
                <a:spcPct val="40000"/>
              </a:spcBef>
              <a:spcAft>
                <a:spcPts val="300"/>
              </a:spcAft>
            </a:pPr>
            <a:endParaRPr lang="cs-CZ" sz="2400" dirty="0">
              <a:effectLst/>
            </a:endParaRPr>
          </a:p>
          <a:p>
            <a:pPr algn="l" eaLnBrk="0" hangingPunct="0">
              <a:spcBef>
                <a:spcPct val="40000"/>
              </a:spcBef>
              <a:spcAft>
                <a:spcPts val="300"/>
              </a:spcAft>
            </a:pPr>
            <a:r>
              <a:rPr lang="cs-CZ" sz="2400" dirty="0" smtClean="0">
                <a:effectLst/>
              </a:rPr>
              <a:t>Název:</a:t>
            </a:r>
            <a:endParaRPr lang="cs-CZ" sz="2400" dirty="0">
              <a:effectLst/>
            </a:endParaRPr>
          </a:p>
          <a:p>
            <a:pPr algn="l" eaLnBrk="0" hangingPunct="0">
              <a:spcBef>
                <a:spcPct val="40000"/>
              </a:spcBef>
              <a:spcAft>
                <a:spcPts val="300"/>
              </a:spcAft>
            </a:pPr>
            <a:endParaRPr lang="cs-CZ" sz="2300" dirty="0" smtClean="0">
              <a:effectLst/>
            </a:endParaRPr>
          </a:p>
          <a:p>
            <a:pPr algn="l" eaLnBrk="0" hangingPunct="0">
              <a:spcBef>
                <a:spcPct val="40000"/>
              </a:spcBef>
              <a:spcAft>
                <a:spcPts val="300"/>
              </a:spcAft>
            </a:pPr>
            <a:r>
              <a:rPr lang="cs-CZ" sz="2300" dirty="0" smtClean="0">
                <a:effectLst/>
              </a:rPr>
              <a:t>Příjemce:</a:t>
            </a:r>
            <a:endParaRPr lang="cs-CZ" sz="24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l" eaLnBrk="0" hangingPunct="0">
              <a:spcBef>
                <a:spcPct val="40000"/>
              </a:spcBef>
              <a:spcAft>
                <a:spcPts val="300"/>
              </a:spcAft>
            </a:pPr>
            <a:endParaRPr lang="cs-CZ" sz="2400" dirty="0" smtClean="0">
              <a:effectLst/>
            </a:endParaRPr>
          </a:p>
          <a:p>
            <a:pPr algn="l" eaLnBrk="0" hangingPunct="0">
              <a:spcBef>
                <a:spcPct val="40000"/>
              </a:spcBef>
              <a:spcAft>
                <a:spcPts val="300"/>
              </a:spcAft>
            </a:pPr>
            <a:r>
              <a:rPr lang="cs-CZ" sz="2400" dirty="0" smtClean="0">
                <a:effectLst/>
              </a:rPr>
              <a:t>Řešitel:</a:t>
            </a:r>
            <a:endParaRPr lang="cs-CZ" sz="2400" dirty="0">
              <a:effectLst/>
            </a:endParaRPr>
          </a:p>
          <a:p>
            <a:pPr algn="l" eaLnBrk="0" hangingPunct="0">
              <a:spcBef>
                <a:spcPct val="40000"/>
              </a:spcBef>
              <a:spcAft>
                <a:spcPts val="300"/>
              </a:spcAft>
            </a:pPr>
            <a:endParaRPr lang="cs-CZ" sz="2400" dirty="0" smtClean="0">
              <a:effectLst/>
              <a:cs typeface="Tahoma" pitchFamily="34" charset="0"/>
            </a:endParaRPr>
          </a:p>
          <a:p>
            <a:pPr algn="l" eaLnBrk="0" hangingPunct="0">
              <a:spcBef>
                <a:spcPct val="40000"/>
              </a:spcBef>
              <a:spcAft>
                <a:spcPts val="300"/>
              </a:spcAft>
            </a:pPr>
            <a:r>
              <a:rPr lang="cs-CZ" sz="2400" dirty="0" smtClean="0">
                <a:effectLst/>
                <a:cs typeface="Tahoma" pitchFamily="34" charset="0"/>
              </a:rPr>
              <a:t>Hodnocené </a:t>
            </a:r>
            <a:r>
              <a:rPr lang="cs-CZ" sz="2400" dirty="0">
                <a:effectLst/>
                <a:cs typeface="Tahoma" pitchFamily="34" charset="0"/>
              </a:rPr>
              <a:t>období</a:t>
            </a:r>
            <a:r>
              <a:rPr lang="cs-CZ" sz="2400" dirty="0" smtClean="0">
                <a:effectLst/>
              </a:rPr>
              <a:t>: </a:t>
            </a:r>
            <a:r>
              <a:rPr lang="cs-CZ" sz="2400" dirty="0" smtClean="0">
                <a:effectLst/>
              </a:rPr>
              <a:t>2015(16) </a:t>
            </a:r>
            <a:r>
              <a:rPr lang="cs-CZ" sz="2400" dirty="0" smtClean="0">
                <a:effectLst/>
              </a:rPr>
              <a:t>- </a:t>
            </a:r>
            <a:r>
              <a:rPr lang="cs-CZ" sz="2400" dirty="0" smtClean="0">
                <a:effectLst/>
              </a:rPr>
              <a:t>2017</a:t>
            </a:r>
            <a:endParaRPr lang="cs-CZ" sz="2400" dirty="0"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901" name="Rectangle 5"/>
          <p:cNvSpPr>
            <a:spLocks noChangeArrowheads="1"/>
          </p:cNvSpPr>
          <p:nvPr/>
        </p:nvSpPr>
        <p:spPr bwMode="auto">
          <a:xfrm>
            <a:off x="280988" y="307975"/>
            <a:ext cx="8461375" cy="5663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</a:pPr>
            <a:r>
              <a:rPr lang="cs-CZ" sz="2800" dirty="0" smtClean="0">
                <a:solidFill>
                  <a:srgbClr val="FFFF00"/>
                </a:solidFill>
                <a:effectLst/>
                <a:cs typeface="Tahoma" pitchFamily="34" charset="0"/>
              </a:rPr>
              <a:t>Nejvýznamnější </a:t>
            </a:r>
            <a:r>
              <a:rPr lang="cs-CZ" sz="2800" dirty="0">
                <a:solidFill>
                  <a:srgbClr val="FFFF00"/>
                </a:solidFill>
                <a:effectLst/>
                <a:cs typeface="Tahoma" pitchFamily="34" charset="0"/>
              </a:rPr>
              <a:t>výsledky </a:t>
            </a:r>
            <a:r>
              <a:rPr lang="cs-CZ" sz="2800" dirty="0">
                <a:solidFill>
                  <a:srgbClr val="FFFF00"/>
                </a:solidFill>
                <a:effectLst/>
              </a:rPr>
              <a:t>ř</a:t>
            </a:r>
            <a:r>
              <a:rPr lang="cs-CZ" sz="2800" dirty="0">
                <a:solidFill>
                  <a:srgbClr val="FFFF00"/>
                </a:solidFill>
                <a:effectLst/>
                <a:cs typeface="Tahoma" pitchFamily="34" charset="0"/>
              </a:rPr>
              <a:t>ešení</a:t>
            </a:r>
            <a:r>
              <a:rPr lang="cs-CZ" sz="2800" dirty="0">
                <a:solidFill>
                  <a:srgbClr val="FFFF00"/>
                </a:solidFill>
                <a:effectLst/>
              </a:rPr>
              <a:t> </a:t>
            </a:r>
            <a:r>
              <a:rPr lang="cs-CZ" sz="2800" dirty="0" smtClean="0">
                <a:solidFill>
                  <a:srgbClr val="FFFF00"/>
                </a:solidFill>
                <a:effectLst/>
              </a:rPr>
              <a:t>projektu:</a:t>
            </a:r>
            <a:r>
              <a:rPr lang="cs-CZ" sz="2800" dirty="0" smtClean="0">
                <a:solidFill>
                  <a:srgbClr val="FFFF00"/>
                </a:solidFill>
                <a:effectLst/>
                <a:cs typeface="Tahoma" pitchFamily="34" charset="0"/>
              </a:rPr>
              <a:t> </a:t>
            </a:r>
            <a:endParaRPr lang="cs-CZ" sz="2800" dirty="0">
              <a:solidFill>
                <a:srgbClr val="FFFF00"/>
              </a:solidFill>
              <a:effectLst/>
              <a:cs typeface="Tahoma" pitchFamily="34" charset="0"/>
            </a:endParaRPr>
          </a:p>
        </p:txBody>
      </p:sp>
      <p:sp>
        <p:nvSpPr>
          <p:cNvPr id="2" name="Obdélník 1"/>
          <p:cNvSpPr/>
          <p:nvPr/>
        </p:nvSpPr>
        <p:spPr>
          <a:xfrm>
            <a:off x="381740" y="1273413"/>
            <a:ext cx="8531441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defTabSz="609600" eaLnBrk="0" hangingPunct="0">
              <a:spcBef>
                <a:spcPct val="50000"/>
              </a:spcBef>
              <a:tabLst>
                <a:tab pos="1438275" algn="l"/>
              </a:tabLst>
            </a:pPr>
            <a:r>
              <a:rPr lang="cs-CZ" sz="2400" dirty="0" smtClean="0">
                <a:effectLst/>
              </a:rPr>
              <a:t>1:</a:t>
            </a:r>
            <a:endParaRPr lang="cs-CZ" sz="2400" dirty="0">
              <a:effectLst/>
            </a:endParaRPr>
          </a:p>
          <a:p>
            <a:pPr algn="l" defTabSz="609600" eaLnBrk="0" hangingPunct="0">
              <a:spcBef>
                <a:spcPct val="50000"/>
              </a:spcBef>
              <a:tabLst>
                <a:tab pos="1438275" algn="l"/>
              </a:tabLst>
            </a:pPr>
            <a:endParaRPr lang="cs-CZ" sz="2400" dirty="0">
              <a:effectLst/>
            </a:endParaRPr>
          </a:p>
          <a:p>
            <a:pPr algn="l" defTabSz="609600" eaLnBrk="0" hangingPunct="0">
              <a:spcBef>
                <a:spcPct val="50000"/>
              </a:spcBef>
              <a:tabLst>
                <a:tab pos="1438275" algn="l"/>
              </a:tabLst>
            </a:pPr>
            <a:r>
              <a:rPr lang="cs-CZ" sz="2400" dirty="0">
                <a:effectLst/>
              </a:rPr>
              <a:t>					</a:t>
            </a:r>
          </a:p>
          <a:p>
            <a:pPr algn="l" eaLnBrk="0" hangingPunct="0">
              <a:spcBef>
                <a:spcPct val="50000"/>
              </a:spcBef>
              <a:tabLst>
                <a:tab pos="1438275" algn="l"/>
              </a:tabLst>
            </a:pPr>
            <a:r>
              <a:rPr lang="cs-CZ" sz="2400" dirty="0" smtClean="0">
                <a:effectLst/>
              </a:rPr>
              <a:t>2:</a:t>
            </a:r>
          </a:p>
          <a:p>
            <a:pPr algn="l" eaLnBrk="0" hangingPunct="0">
              <a:spcBef>
                <a:spcPct val="50000"/>
              </a:spcBef>
              <a:tabLst>
                <a:tab pos="1438275" algn="l"/>
              </a:tabLst>
            </a:pPr>
            <a:endParaRPr lang="cs-CZ" sz="2400" dirty="0">
              <a:effectLst/>
            </a:endParaRPr>
          </a:p>
          <a:p>
            <a:pPr algn="l" eaLnBrk="0" hangingPunct="0">
              <a:spcBef>
                <a:spcPct val="50000"/>
              </a:spcBef>
              <a:tabLst>
                <a:tab pos="1438275" algn="l"/>
              </a:tabLst>
            </a:pPr>
            <a:endParaRPr lang="cs-CZ" sz="2400" dirty="0" smtClean="0">
              <a:effectLst/>
            </a:endParaRPr>
          </a:p>
          <a:p>
            <a:pPr algn="l" eaLnBrk="0" hangingPunct="0">
              <a:spcBef>
                <a:spcPct val="50000"/>
              </a:spcBef>
              <a:tabLst>
                <a:tab pos="1438275" algn="l"/>
              </a:tabLst>
            </a:pPr>
            <a:r>
              <a:rPr lang="cs-CZ" sz="2400" dirty="0" smtClean="0">
                <a:effectLst/>
              </a:rPr>
              <a:t>3:</a:t>
            </a:r>
          </a:p>
          <a:p>
            <a:pPr algn="l" eaLnBrk="0" hangingPunct="0">
              <a:spcBef>
                <a:spcPct val="50000"/>
              </a:spcBef>
              <a:tabLst>
                <a:tab pos="1438275" algn="l"/>
              </a:tabLst>
            </a:pPr>
            <a:r>
              <a:rPr lang="cs-CZ" dirty="0">
                <a:effectLst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742605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901" name="Rectangle 5"/>
          <p:cNvSpPr>
            <a:spLocks noChangeArrowheads="1"/>
          </p:cNvSpPr>
          <p:nvPr/>
        </p:nvSpPr>
        <p:spPr bwMode="auto">
          <a:xfrm>
            <a:off x="280988" y="307975"/>
            <a:ext cx="8461375" cy="521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</a:pPr>
            <a:r>
              <a:rPr lang="cs-CZ" sz="2800" dirty="0" smtClean="0">
                <a:solidFill>
                  <a:srgbClr val="FFFF00"/>
                </a:solidFill>
                <a:effectLst/>
                <a:cs typeface="Tahoma" pitchFamily="34" charset="0"/>
              </a:rPr>
              <a:t>Příklady uplatnění výsledků v praxi</a:t>
            </a:r>
            <a:r>
              <a:rPr lang="cs-CZ" sz="2800" dirty="0" smtClean="0">
                <a:solidFill>
                  <a:srgbClr val="FFFF00"/>
                </a:solidFill>
                <a:effectLst/>
              </a:rPr>
              <a:t>:</a:t>
            </a:r>
            <a:r>
              <a:rPr lang="cs-CZ" sz="2800" dirty="0" smtClean="0">
                <a:solidFill>
                  <a:srgbClr val="FFFF00"/>
                </a:solidFill>
                <a:effectLst/>
                <a:cs typeface="Tahoma" pitchFamily="34" charset="0"/>
              </a:rPr>
              <a:t> </a:t>
            </a:r>
            <a:endParaRPr lang="cs-CZ" sz="2800" dirty="0">
              <a:solidFill>
                <a:srgbClr val="FFFF00"/>
              </a:solidFill>
              <a:effectLst/>
              <a:cs typeface="Tahoma" pitchFamily="34" charset="0"/>
            </a:endParaRPr>
          </a:p>
        </p:txBody>
      </p:sp>
      <p:sp>
        <p:nvSpPr>
          <p:cNvPr id="2" name="Obdélník 1"/>
          <p:cNvSpPr/>
          <p:nvPr/>
        </p:nvSpPr>
        <p:spPr>
          <a:xfrm>
            <a:off x="381740" y="1273413"/>
            <a:ext cx="8531441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defTabSz="609600" eaLnBrk="0" hangingPunct="0">
              <a:spcBef>
                <a:spcPct val="50000"/>
              </a:spcBef>
              <a:tabLst>
                <a:tab pos="1438275" algn="l"/>
              </a:tabLst>
            </a:pPr>
            <a:r>
              <a:rPr lang="cs-CZ" sz="2400" dirty="0" smtClean="0">
                <a:effectLst/>
              </a:rPr>
              <a:t>1:</a:t>
            </a:r>
            <a:endParaRPr lang="cs-CZ" sz="2400" dirty="0">
              <a:effectLst/>
            </a:endParaRPr>
          </a:p>
          <a:p>
            <a:pPr algn="l" defTabSz="609600" eaLnBrk="0" hangingPunct="0">
              <a:spcBef>
                <a:spcPct val="50000"/>
              </a:spcBef>
              <a:tabLst>
                <a:tab pos="1438275" algn="l"/>
              </a:tabLst>
            </a:pPr>
            <a:endParaRPr lang="cs-CZ" sz="2400" dirty="0">
              <a:effectLst/>
            </a:endParaRPr>
          </a:p>
          <a:p>
            <a:pPr algn="l" defTabSz="609600" eaLnBrk="0" hangingPunct="0">
              <a:spcBef>
                <a:spcPct val="50000"/>
              </a:spcBef>
              <a:tabLst>
                <a:tab pos="1438275" algn="l"/>
              </a:tabLst>
            </a:pPr>
            <a:r>
              <a:rPr lang="cs-CZ" sz="2400" dirty="0">
                <a:effectLst/>
              </a:rPr>
              <a:t>					</a:t>
            </a:r>
          </a:p>
          <a:p>
            <a:pPr algn="l" eaLnBrk="0" hangingPunct="0">
              <a:spcBef>
                <a:spcPct val="50000"/>
              </a:spcBef>
              <a:tabLst>
                <a:tab pos="1438275" algn="l"/>
              </a:tabLst>
            </a:pPr>
            <a:r>
              <a:rPr lang="cs-CZ" sz="2400" dirty="0" smtClean="0">
                <a:effectLst/>
              </a:rPr>
              <a:t>2:</a:t>
            </a:r>
          </a:p>
          <a:p>
            <a:pPr algn="l" eaLnBrk="0" hangingPunct="0">
              <a:spcBef>
                <a:spcPct val="50000"/>
              </a:spcBef>
              <a:tabLst>
                <a:tab pos="1438275" algn="l"/>
              </a:tabLst>
            </a:pPr>
            <a:endParaRPr lang="cs-CZ" sz="2400" dirty="0">
              <a:effectLst/>
            </a:endParaRPr>
          </a:p>
          <a:p>
            <a:pPr algn="l" eaLnBrk="0" hangingPunct="0">
              <a:spcBef>
                <a:spcPct val="50000"/>
              </a:spcBef>
              <a:tabLst>
                <a:tab pos="1438275" algn="l"/>
              </a:tabLst>
            </a:pPr>
            <a:endParaRPr lang="cs-CZ" sz="2400" dirty="0" smtClean="0">
              <a:effectLst/>
            </a:endParaRPr>
          </a:p>
          <a:p>
            <a:pPr algn="l" eaLnBrk="0" hangingPunct="0">
              <a:spcBef>
                <a:spcPct val="50000"/>
              </a:spcBef>
              <a:tabLst>
                <a:tab pos="1438275" algn="l"/>
              </a:tabLst>
            </a:pPr>
            <a:r>
              <a:rPr lang="cs-CZ" sz="2400" dirty="0" smtClean="0">
                <a:effectLst/>
              </a:rPr>
              <a:t>3:</a:t>
            </a:r>
          </a:p>
          <a:p>
            <a:pPr algn="l" eaLnBrk="0" hangingPunct="0">
              <a:spcBef>
                <a:spcPct val="50000"/>
              </a:spcBef>
              <a:tabLst>
                <a:tab pos="1438275" algn="l"/>
              </a:tabLst>
            </a:pPr>
            <a:r>
              <a:rPr lang="cs-CZ" dirty="0">
                <a:effectLst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574474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ChangeArrowheads="1"/>
          </p:cNvSpPr>
          <p:nvPr/>
        </p:nvSpPr>
        <p:spPr bwMode="auto">
          <a:xfrm>
            <a:off x="338139" y="203200"/>
            <a:ext cx="8592798" cy="13711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lvl="0" algn="l" eaLnBrk="0" hangingPunct="0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</a:pPr>
            <a:r>
              <a:rPr lang="cs-CZ" sz="2600" dirty="0">
                <a:solidFill>
                  <a:srgbClr val="FFFF00"/>
                </a:solidFill>
                <a:effectLst/>
              </a:rPr>
              <a:t>Odchylky </a:t>
            </a:r>
            <a:r>
              <a:rPr lang="cs-CZ" sz="2600" dirty="0" smtClean="0">
                <a:solidFill>
                  <a:srgbClr val="FFFF00"/>
                </a:solidFill>
                <a:effectLst/>
              </a:rPr>
              <a:t>ve struktuře a počtu vytvořených výsledků (plán/skutečnost/procento splnění), zdůvodnění, dopad na řešení projektu:</a:t>
            </a:r>
            <a:endParaRPr lang="cs-CZ" sz="2600" dirty="0">
              <a:solidFill>
                <a:srgbClr val="FFFF00"/>
              </a:solidFill>
              <a:effectLst/>
            </a:endParaRPr>
          </a:p>
        </p:txBody>
      </p:sp>
      <p:sp>
        <p:nvSpPr>
          <p:cNvPr id="103427" name="Text Box 3"/>
          <p:cNvSpPr txBox="1">
            <a:spLocks noChangeArrowheads="1"/>
          </p:cNvSpPr>
          <p:nvPr/>
        </p:nvSpPr>
        <p:spPr bwMode="auto">
          <a:xfrm>
            <a:off x="334963" y="1560513"/>
            <a:ext cx="85026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 algn="l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1028700" indent="-457200" algn="l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371600" indent="-457200" algn="l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828800" indent="-457200" algn="l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286000" indent="-457200" algn="l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0" hangingPunct="0">
              <a:spcBef>
                <a:spcPct val="50000"/>
              </a:spcBef>
            </a:pPr>
            <a:endParaRPr lang="cs-CZ" sz="20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Text Box 2"/>
          <p:cNvSpPr txBox="1">
            <a:spLocks noChangeArrowheads="1"/>
          </p:cNvSpPr>
          <p:nvPr/>
        </p:nvSpPr>
        <p:spPr bwMode="auto">
          <a:xfrm>
            <a:off x="260350" y="1420720"/>
            <a:ext cx="8502650" cy="21236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66700" indent="-266700" algn="l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1084263" indent="-457200" algn="l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720850" indent="-457200" algn="l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2357438" indent="-457200" algn="l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994025" indent="-457200" algn="l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3451225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3908425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4365625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4822825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0" hangingPunct="0">
              <a:spcBef>
                <a:spcPct val="50000"/>
              </a:spcBef>
            </a:pPr>
            <a:r>
              <a:rPr lang="cs-CZ" b="0" dirty="0">
                <a:solidFill>
                  <a:schemeClr val="bg1"/>
                </a:solidFill>
                <a:effectLst/>
              </a:rPr>
              <a:t>Mezinárodní měřítko:</a:t>
            </a:r>
          </a:p>
          <a:p>
            <a:pPr eaLnBrk="0" hangingPunct="0">
              <a:spcBef>
                <a:spcPct val="50000"/>
              </a:spcBef>
            </a:pPr>
            <a:endParaRPr lang="cs-CZ" dirty="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0" hangingPunct="0">
              <a:spcBef>
                <a:spcPct val="50000"/>
              </a:spcBef>
            </a:pPr>
            <a:endParaRPr lang="cs-CZ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0" hangingPunct="0">
              <a:spcBef>
                <a:spcPct val="50000"/>
              </a:spcBef>
            </a:pPr>
            <a:r>
              <a:rPr lang="cs-CZ" b="0" dirty="0">
                <a:solidFill>
                  <a:schemeClr val="bg1"/>
                </a:solidFill>
                <a:effectLst/>
              </a:rPr>
              <a:t>Národní měřítko:</a:t>
            </a:r>
          </a:p>
        </p:txBody>
      </p:sp>
      <p:sp>
        <p:nvSpPr>
          <p:cNvPr id="94211" name="Rectangle 3"/>
          <p:cNvSpPr>
            <a:spLocks noChangeArrowheads="1"/>
          </p:cNvSpPr>
          <p:nvPr/>
        </p:nvSpPr>
        <p:spPr bwMode="auto">
          <a:xfrm>
            <a:off x="280988" y="307975"/>
            <a:ext cx="8461375" cy="9955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</a:pPr>
            <a:r>
              <a:rPr lang="cs-CZ" sz="2800" dirty="0" smtClean="0">
                <a:solidFill>
                  <a:srgbClr val="FFFF00"/>
                </a:solidFill>
                <a:effectLst/>
                <a:cs typeface="Tahoma" pitchFamily="34" charset="0"/>
              </a:rPr>
              <a:t>P</a:t>
            </a:r>
            <a:r>
              <a:rPr lang="cs-CZ" sz="2800" dirty="0" smtClean="0">
                <a:solidFill>
                  <a:srgbClr val="FFFF00"/>
                </a:solidFill>
                <a:effectLst/>
              </a:rPr>
              <a:t>ř</a:t>
            </a:r>
            <a:r>
              <a:rPr lang="cs-CZ" sz="2800" dirty="0" smtClean="0">
                <a:solidFill>
                  <a:srgbClr val="FFFF00"/>
                </a:solidFill>
                <a:effectLst/>
                <a:cs typeface="Tahoma" pitchFamily="34" charset="0"/>
              </a:rPr>
              <a:t>ínos projektu a vytvořených výsledků pro obor:</a:t>
            </a:r>
            <a:endParaRPr lang="cs-CZ" sz="2800" dirty="0">
              <a:solidFill>
                <a:srgbClr val="FFFF00"/>
              </a:solidFill>
              <a:effectLst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9655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417252" y="249319"/>
            <a:ext cx="8531440" cy="521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eaLnBrk="0" hangingPunct="0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</a:pPr>
            <a:r>
              <a:rPr lang="cs-CZ" sz="2800" dirty="0" smtClean="0">
                <a:solidFill>
                  <a:srgbClr val="FFFF00"/>
                </a:solidFill>
                <a:effectLst/>
              </a:rPr>
              <a:t>Přínos projektu </a:t>
            </a:r>
            <a:r>
              <a:rPr lang="cs-CZ" sz="2800" dirty="0">
                <a:solidFill>
                  <a:srgbClr val="FFFF00"/>
                </a:solidFill>
                <a:effectLst/>
              </a:rPr>
              <a:t>pro příjemce podpory:</a:t>
            </a:r>
          </a:p>
        </p:txBody>
      </p:sp>
    </p:spTree>
    <p:extLst>
      <p:ext uri="{BB962C8B-B14F-4D97-AF65-F5344CB8AC3E}">
        <p14:creationId xmlns:p14="http://schemas.microsoft.com/office/powerpoint/2010/main" val="4162794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572610" y="145646"/>
            <a:ext cx="8269550" cy="90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 eaLnBrk="0" hangingPunct="0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</a:pPr>
            <a:r>
              <a:rPr lang="cs-CZ" sz="2400" dirty="0">
                <a:solidFill>
                  <a:srgbClr val="FFFF00"/>
                </a:solidFill>
                <a:effectLst/>
              </a:rPr>
              <a:t>Plnění prahových podmínek (podle čl. 2, odst. 9) Smlouvy):</a:t>
            </a:r>
          </a:p>
        </p:txBody>
      </p: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1814139"/>
              </p:ext>
            </p:extLst>
          </p:nvPr>
        </p:nvGraphicFramePr>
        <p:xfrm>
          <a:off x="572610" y="1571347"/>
          <a:ext cx="8207406" cy="4896175"/>
        </p:xfrm>
        <a:graphic>
          <a:graphicData uri="http://schemas.openxmlformats.org/drawingml/2006/table">
            <a:tbl>
              <a:tblPr/>
              <a:tblGrid>
                <a:gridCol w="3741938"/>
                <a:gridCol w="1500326"/>
                <a:gridCol w="1509204"/>
                <a:gridCol w="1455938"/>
              </a:tblGrid>
              <a:tr h="474907"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podmínka:</a:t>
                      </a:r>
                    </a:p>
                  </a:txBody>
                  <a:tcPr marL="8969" marR="8969" marT="89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plán (z návrhu projektu):</a:t>
                      </a:r>
                      <a:endParaRPr lang="cs-CZ" sz="15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8969" marR="8969" marT="8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prahová podmínka (povinné minimum): </a:t>
                      </a:r>
                      <a:endParaRPr lang="cs-CZ" sz="15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8969" marR="8969" marT="8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skutečnost</a:t>
                      </a:r>
                    </a:p>
                    <a:p>
                      <a:pPr algn="ctr" rtl="0" fontAlgn="b"/>
                      <a:r>
                        <a:rPr lang="cs-CZ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k </a:t>
                      </a:r>
                      <a:r>
                        <a:rPr lang="cs-CZ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31.12.2017:</a:t>
                      </a:r>
                      <a:endParaRPr lang="cs-CZ" sz="15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8969" marR="8969" marT="8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8920"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výsledek typu I:</a:t>
                      </a:r>
                    </a:p>
                  </a:txBody>
                  <a:tcPr marL="8969" marR="8969" marT="89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8969" marR="8969" marT="8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8969" marR="8969" marT="8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8969" marR="8969" marT="8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8920"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výsledek typu II:</a:t>
                      </a:r>
                    </a:p>
                  </a:txBody>
                  <a:tcPr marL="8969" marR="8969" marT="89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8969" marR="8969" marT="8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8969" marR="8969" marT="8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8969" marR="8969" marT="8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8920">
                <a:tc>
                  <a:txBody>
                    <a:bodyPr/>
                    <a:lstStyle/>
                    <a:p>
                      <a:pPr algn="l" rtl="0" fontAlgn="b"/>
                      <a:r>
                        <a:rPr lang="pl-PL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výsledek typu P (Z, N):</a:t>
                      </a:r>
                    </a:p>
                  </a:txBody>
                  <a:tcPr marL="8969" marR="8969" marT="89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8969" marR="8969" marT="8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  <a:r>
                        <a:rPr lang="cs-CZ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5 (10)</a:t>
                      </a:r>
                      <a:endParaRPr lang="cs-CZ" sz="15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8969" marR="8969" marT="8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8969" marR="8969" marT="8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5711"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projekt mezinárodní spolupráce:</a:t>
                      </a:r>
                    </a:p>
                  </a:txBody>
                  <a:tcPr marL="8969" marR="8969" marT="89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8969" marR="8969" marT="8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l" rtl="0" fontAlgn="b"/>
                      <a:r>
                        <a:rPr lang="cs-CZ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  <a:p>
                      <a:pPr algn="ctr" rtl="0" fontAlgn="b"/>
                      <a:r>
                        <a:rPr lang="cs-CZ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  <a:r>
                        <a:rPr lang="cs-CZ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celkem </a:t>
                      </a:r>
                    </a:p>
                    <a:p>
                      <a:pPr algn="ctr" rtl="0" fontAlgn="b"/>
                      <a:r>
                        <a:rPr lang="cs-CZ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nejméně 5</a:t>
                      </a:r>
                      <a:endParaRPr lang="cs-CZ" sz="15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  <a:p>
                      <a:pPr algn="l" rtl="0" fontAlgn="b"/>
                      <a:r>
                        <a:rPr lang="cs-CZ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8969" marR="8969" marT="8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8969" marR="8969" marT="8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8920"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projekt spolupráce s podnikem:</a:t>
                      </a:r>
                    </a:p>
                  </a:txBody>
                  <a:tcPr marL="8969" marR="8969" marT="89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8969" marR="8969" marT="8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fontAlgn="b"/>
                      <a:endParaRPr lang="cs-CZ" sz="15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8969" marR="8969" marT="8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8969" marR="8969" marT="8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6982"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projekt spolupráce Centra s veřejnoprávním sektorem aplikační sféry:</a:t>
                      </a:r>
                    </a:p>
                  </a:txBody>
                  <a:tcPr marL="8969" marR="8969" marT="89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8969" marR="8969" marT="8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fontAlgn="b"/>
                      <a:endParaRPr lang="cs-CZ" sz="15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8969" marR="8969" marT="8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8969" marR="8969" marT="8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3801"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pracovní pobyt v aplikační sféře:</a:t>
                      </a:r>
                    </a:p>
                  </a:txBody>
                  <a:tcPr marL="8969" marR="8969" marT="89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8969" marR="8969" marT="8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8969" marR="8969" marT="8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8969" marR="8969" marT="8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6014"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dlouhodobé pracovní pobyty:</a:t>
                      </a:r>
                    </a:p>
                  </a:txBody>
                  <a:tcPr marL="8969" marR="8969" marT="89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8969" marR="8969" marT="8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8969" marR="8969" marT="8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8969" marR="8969" marT="8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4618"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8969" marR="8969" marT="89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8969" marR="8969" marT="8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8969" marR="8969" marT="8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8969" marR="8969" marT="8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41620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ChangeArrowheads="1"/>
          </p:cNvSpPr>
          <p:nvPr/>
        </p:nvSpPr>
        <p:spPr bwMode="auto">
          <a:xfrm>
            <a:off x="338138" y="279400"/>
            <a:ext cx="8461375" cy="5663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</a:pPr>
            <a:r>
              <a:rPr lang="cs-CZ" sz="2800" dirty="0">
                <a:solidFill>
                  <a:srgbClr val="FFFF00"/>
                </a:solidFill>
                <a:effectLst/>
              </a:rPr>
              <a:t>Čerpání uznaných nákladů </a:t>
            </a:r>
            <a:r>
              <a:rPr lang="cs-CZ" sz="2800" dirty="0" smtClean="0">
                <a:solidFill>
                  <a:srgbClr val="FFFF00"/>
                </a:solidFill>
                <a:effectLst/>
              </a:rPr>
              <a:t>(tis. Kč):</a:t>
            </a:r>
            <a:endParaRPr lang="cs-CZ" sz="24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aphicFrame>
        <p:nvGraphicFramePr>
          <p:cNvPr id="6" name="Tabulk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7582475"/>
              </p:ext>
            </p:extLst>
          </p:nvPr>
        </p:nvGraphicFramePr>
        <p:xfrm>
          <a:off x="832643" y="1835942"/>
          <a:ext cx="7929617" cy="2729351"/>
        </p:xfrm>
        <a:graphic>
          <a:graphicData uri="http://schemas.openxmlformats.org/drawingml/2006/table">
            <a:tbl>
              <a:tblPr/>
              <a:tblGrid>
                <a:gridCol w="778576"/>
                <a:gridCol w="1237277"/>
                <a:gridCol w="1210185"/>
                <a:gridCol w="1056654"/>
                <a:gridCol w="1315154"/>
                <a:gridCol w="996839"/>
                <a:gridCol w="1334932"/>
              </a:tblGrid>
              <a:tr h="818481">
                <a:tc>
                  <a:txBody>
                    <a:bodyPr/>
                    <a:lstStyle/>
                    <a:p>
                      <a:pPr algn="l" fontAlgn="ctr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Rok: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UN celkem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Podpora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cs-CZ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Ostatní </a:t>
                      </a:r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veřejné zdroje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Neveřejné zdroje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471820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plán: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skutečnost: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plán: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skutečnost: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1820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2015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1820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2016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5410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2017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ChangeArrowheads="1"/>
          </p:cNvSpPr>
          <p:nvPr/>
        </p:nvSpPr>
        <p:spPr bwMode="auto">
          <a:xfrm>
            <a:off x="338138" y="279400"/>
            <a:ext cx="8461375" cy="9955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</a:pPr>
            <a:r>
              <a:rPr lang="cs-CZ" sz="2800" dirty="0" smtClean="0">
                <a:solidFill>
                  <a:srgbClr val="FFFF00"/>
                </a:solidFill>
                <a:effectLst/>
              </a:rPr>
              <a:t>Odchylky v čerpání </a:t>
            </a:r>
            <a:r>
              <a:rPr lang="cs-CZ" sz="2800" dirty="0">
                <a:solidFill>
                  <a:srgbClr val="FFFF00"/>
                </a:solidFill>
                <a:effectLst/>
              </a:rPr>
              <a:t>uznaných </a:t>
            </a:r>
            <a:r>
              <a:rPr lang="cs-CZ" sz="2800" dirty="0" smtClean="0">
                <a:solidFill>
                  <a:srgbClr val="FFFF00"/>
                </a:solidFill>
                <a:effectLst/>
              </a:rPr>
              <a:t>nákladů, zdůvodnění: </a:t>
            </a:r>
            <a:endParaRPr lang="cs-CZ" sz="24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ChangeArrowheads="1"/>
          </p:cNvSpPr>
          <p:nvPr/>
        </p:nvSpPr>
        <p:spPr bwMode="auto">
          <a:xfrm>
            <a:off x="338138" y="279400"/>
            <a:ext cx="8461375" cy="521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</a:pPr>
            <a:r>
              <a:rPr lang="cs-CZ" sz="2800" dirty="0" smtClean="0">
                <a:solidFill>
                  <a:srgbClr val="FFFF00"/>
                </a:solidFill>
                <a:effectLst/>
              </a:rPr>
              <a:t>Závěr:</a:t>
            </a:r>
            <a:endParaRPr lang="cs-CZ" sz="2800" dirty="0">
              <a:solidFill>
                <a:srgbClr val="FFFF00"/>
              </a:solidFill>
              <a:effectLst/>
            </a:endParaRPr>
          </a:p>
        </p:txBody>
      </p:sp>
      <p:sp>
        <p:nvSpPr>
          <p:cNvPr id="104451" name="Text Box 3"/>
          <p:cNvSpPr txBox="1">
            <a:spLocks noChangeArrowheads="1"/>
          </p:cNvSpPr>
          <p:nvPr/>
        </p:nvSpPr>
        <p:spPr bwMode="auto">
          <a:xfrm>
            <a:off x="334963" y="1560513"/>
            <a:ext cx="85026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 algn="l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1028700" indent="-457200" algn="l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371600" indent="-457200" algn="l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828800" indent="-457200" algn="l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286000" indent="-457200" algn="l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0" hangingPunct="0">
              <a:spcBef>
                <a:spcPct val="50000"/>
              </a:spcBef>
            </a:pPr>
            <a:endParaRPr lang="cs-CZ" sz="20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5148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/>
          <p:cNvSpPr/>
          <p:nvPr/>
        </p:nvSpPr>
        <p:spPr>
          <a:xfrm>
            <a:off x="191874" y="287236"/>
            <a:ext cx="8801206" cy="56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 eaLnBrk="0" hangingPunct="0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</a:pPr>
            <a:r>
              <a:rPr lang="cs-CZ" sz="2800" dirty="0">
                <a:solidFill>
                  <a:srgbClr val="FFFF00"/>
                </a:solidFill>
                <a:effectLst/>
              </a:rPr>
              <a:t>Personální </a:t>
            </a:r>
            <a:r>
              <a:rPr lang="cs-CZ" sz="2800" dirty="0" smtClean="0">
                <a:solidFill>
                  <a:srgbClr val="FFFF00"/>
                </a:solidFill>
                <a:effectLst/>
              </a:rPr>
              <a:t>zabezpečení – organizační struktura:</a:t>
            </a:r>
            <a:endParaRPr lang="cs-CZ" sz="2800" dirty="0">
              <a:solidFill>
                <a:srgbClr val="FFFF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489824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ChangeArrowheads="1"/>
          </p:cNvSpPr>
          <p:nvPr/>
        </p:nvSpPr>
        <p:spPr bwMode="auto">
          <a:xfrm>
            <a:off x="334963" y="212724"/>
            <a:ext cx="8461375" cy="5663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</a:pPr>
            <a:r>
              <a:rPr lang="cs-CZ" sz="2800" dirty="0">
                <a:solidFill>
                  <a:srgbClr val="FFFF00"/>
                </a:solidFill>
                <a:effectLst/>
              </a:rPr>
              <a:t>Personální </a:t>
            </a:r>
            <a:r>
              <a:rPr lang="cs-CZ" sz="2800" dirty="0" smtClean="0">
                <a:solidFill>
                  <a:srgbClr val="FFFF00"/>
                </a:solidFill>
                <a:effectLst/>
              </a:rPr>
              <a:t>zabezpečení - počty: </a:t>
            </a:r>
            <a:endParaRPr lang="cs-CZ" sz="2800" dirty="0">
              <a:solidFill>
                <a:srgbClr val="FFFF00"/>
              </a:solidFill>
              <a:effectLst/>
            </a:endParaRPr>
          </a:p>
        </p:txBody>
      </p:sp>
      <p:sp>
        <p:nvSpPr>
          <p:cNvPr id="79875" name="Text Box 3"/>
          <p:cNvSpPr txBox="1">
            <a:spLocks noChangeArrowheads="1"/>
          </p:cNvSpPr>
          <p:nvPr/>
        </p:nvSpPr>
        <p:spPr bwMode="auto">
          <a:xfrm>
            <a:off x="334963" y="1560513"/>
            <a:ext cx="85026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 algn="l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1028700" indent="-457200" algn="l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371600" indent="-457200" algn="l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828800" indent="-457200" algn="l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286000" indent="-457200" algn="l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0" hangingPunct="0">
              <a:spcBef>
                <a:spcPct val="50000"/>
              </a:spcBef>
            </a:pPr>
            <a:endParaRPr lang="cs-CZ" sz="20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cs typeface="Tahoma" pitchFamily="34" charset="0"/>
            </a:endParaRPr>
          </a:p>
        </p:txBody>
      </p:sp>
      <p:graphicFrame>
        <p:nvGraphicFramePr>
          <p:cNvPr id="80385" name="Group 5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9870752"/>
              </p:ext>
            </p:extLst>
          </p:nvPr>
        </p:nvGraphicFramePr>
        <p:xfrm>
          <a:off x="241640" y="896643"/>
          <a:ext cx="8595973" cy="5273243"/>
        </p:xfrm>
        <a:graphic>
          <a:graphicData uri="http://schemas.openxmlformats.org/drawingml/2006/table">
            <a:tbl>
              <a:tblPr/>
              <a:tblGrid>
                <a:gridCol w="4624848"/>
                <a:gridCol w="1375746"/>
                <a:gridCol w="1375746"/>
                <a:gridCol w="1219633"/>
              </a:tblGrid>
              <a:tr h="86342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</a:rPr>
                        <a:t>Pracovníci</a:t>
                      </a:r>
                    </a:p>
                  </a:txBody>
                  <a:tcPr marL="57150" marR="57150" marT="38100" marB="38100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</a:rPr>
                        <a:t>Návrh projektu:</a:t>
                      </a:r>
                    </a:p>
                  </a:txBody>
                  <a:tcPr marL="57150" marR="57150" marT="38100" marB="38100" anchor="ctr" horzOverflow="overflow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</a:rPr>
                        <a:t>Stav k 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</a:rPr>
                        <a:t>12/16 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57150" marR="57150" marT="38100" marB="38100" anchor="ctr" horzOverflow="overflow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</a:rPr>
                        <a:t>Stav k 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</a:rPr>
                        <a:t>12/17 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57150" marR="57150" marT="38100" marB="381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44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</a:rPr>
                        <a:t>Klíčoví výzkumní pracovníci D1 (počet/úvazek)</a:t>
                      </a:r>
                    </a:p>
                  </a:txBody>
                  <a:tcPr marL="57150" marR="57150" marT="38100" marB="38100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57150" marR="57150" marT="38100" marB="38100" anchor="ctr" horzOverflow="overflow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57150" marR="57150" marT="38100" marB="38100" anchor="ctr" horzOverflow="overflow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57150" marR="57150" marT="38100" marB="38100" anchor="ctr" horzOverflow="overflow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2506">
                <a:tc>
                  <a:txBody>
                    <a:bodyPr/>
                    <a:lstStyle/>
                    <a:p>
                      <a:pPr marL="1162050" marR="0" lvl="0" indent="-11620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</a:rPr>
                        <a:t>z 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</a:rPr>
                        <a:t>toho: 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</a:rPr>
                        <a:t>doc. a prof. (počet/úvazek)</a:t>
                      </a:r>
                    </a:p>
                  </a:txBody>
                  <a:tcPr marL="57150" marR="57150" marT="38100" marB="38100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57150" marR="57150" marT="38100" marB="38100" anchor="ctr" horzOverflow="overflow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57150" marR="57150" marT="38100" marB="38100" anchor="ctr" horzOverflow="overflow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57150" marR="57150" marT="38100" marB="38100" anchor="ctr" horzOverflow="overflow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09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</a:rPr>
                        <a:t>CSc., Dr., Ph.D. (počet/úvazek)</a:t>
                      </a:r>
                    </a:p>
                  </a:txBody>
                  <a:tcPr marL="57150" marR="57150" marT="38100" marB="38100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57150" marR="57150" marT="38100" marB="38100" anchor="ctr" horzOverflow="overflow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57150" marR="57150" marT="38100" marB="38100" anchor="ctr" horzOverflow="overflow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57150" marR="57150" marT="38100" marB="38100" anchor="ctr" horzOverflow="overflow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25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</a:rPr>
                        <a:t>Ing., Mgr. (počet/úvazek)</a:t>
                      </a:r>
                    </a:p>
                  </a:txBody>
                  <a:tcPr marL="57150" marR="57150" marT="38100" marB="38100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57150" marR="57150" marT="38100" marB="38100" anchor="ctr" horzOverflow="overflow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57150" marR="57150" marT="38100" marB="38100" anchor="ctr" horzOverflow="overflow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57150" marR="57150" marT="38100" marB="38100" anchor="ctr" horzOverflow="overflow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25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</a:rPr>
                        <a:t>Výzkumní pracovníci D2 (počet/úvazek)</a:t>
                      </a:r>
                    </a:p>
                  </a:txBody>
                  <a:tcPr marL="57150" marR="57150" marT="38100" marB="38100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57150" marR="57150" marT="38100" marB="38100" anchor="ctr" horzOverflow="overflow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57150" marR="57150" marT="38100" marB="38100" anchor="ctr" horzOverflow="overflow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57150" marR="57150" marT="38100" marB="38100" anchor="ctr" horzOverflow="overflow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09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</a:rPr>
                        <a:t> z toho výzkumní pracovníci (počet)</a:t>
                      </a:r>
                    </a:p>
                  </a:txBody>
                  <a:tcPr marL="57150" marR="57150" marT="38100" marB="38100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57150" marR="57150" marT="38100" marB="38100" anchor="ctr" horzOverflow="overflow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57150" marR="57150" marT="38100" marB="38100" anchor="ctr" horzOverflow="overflow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57150" marR="57150" marT="38100" marB="38100" anchor="ctr" horzOverflow="overflow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54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</a:rPr>
                        <a:t> z toho laborant a technik (počet)</a:t>
                      </a:r>
                    </a:p>
                  </a:txBody>
                  <a:tcPr marL="57150" marR="57150" marT="38100" marB="38100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57150" marR="57150" marT="38100" marB="38100" anchor="ctr" horzOverflow="overflow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57150" marR="57150" marT="38100" marB="38100" anchor="ctr" horzOverflow="overflow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57150" marR="57150" marT="38100" marB="381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54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</a:rPr>
                        <a:t>Pracovníci D3 (úvazek)</a:t>
                      </a:r>
                    </a:p>
                  </a:txBody>
                  <a:tcPr marL="57150" marR="57150" marT="38100" marB="38100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57150" marR="57150" marT="38100" marB="38100" anchor="ctr" horzOverflow="overflow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57150" marR="57150" marT="38100" marB="38100" anchor="ctr" horzOverflow="overflow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57150" marR="57150" marT="38100" marB="381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25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</a:rPr>
                        <a:t> z toho studenti (počet)</a:t>
                      </a:r>
                    </a:p>
                  </a:txBody>
                  <a:tcPr marL="57150" marR="57150" marT="38100" marB="38100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57150" marR="57150" marT="38100" marB="38100" anchor="ctr" horzOverflow="overflow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57150" marR="57150" marT="38100" marB="38100" anchor="ctr" horzOverflow="overflow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57150" marR="57150" marT="38100" marB="381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25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</a:rPr>
                        <a:t>Celkový úvazek</a:t>
                      </a:r>
                    </a:p>
                  </a:txBody>
                  <a:tcPr marL="57150" marR="57150" marT="38100" marB="38100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57150" marR="57150" marT="38100" marB="38100" anchor="ctr" horzOverflow="overflow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57150" marR="57150" marT="38100" marB="38100" anchor="ctr" horzOverflow="overflow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57150" marR="57150" marT="38100" marB="381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ChangeArrowheads="1"/>
          </p:cNvSpPr>
          <p:nvPr/>
        </p:nvSpPr>
        <p:spPr bwMode="auto">
          <a:xfrm>
            <a:off x="338138" y="279400"/>
            <a:ext cx="8461375" cy="5663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</a:pPr>
            <a:r>
              <a:rPr lang="cs-CZ" sz="2800" dirty="0" smtClean="0">
                <a:solidFill>
                  <a:srgbClr val="FFFF00"/>
                </a:solidFill>
                <a:effectLst/>
              </a:rPr>
              <a:t>Kvalifikační růst členů řešitelského týmu:</a:t>
            </a:r>
            <a:endParaRPr lang="cs-CZ" sz="2800" dirty="0">
              <a:solidFill>
                <a:srgbClr val="FFFF00"/>
              </a:solidFill>
              <a:effectLst/>
            </a:endParaRPr>
          </a:p>
        </p:txBody>
      </p:sp>
      <p:sp>
        <p:nvSpPr>
          <p:cNvPr id="79875" name="Text Box 3"/>
          <p:cNvSpPr txBox="1">
            <a:spLocks noChangeArrowheads="1"/>
          </p:cNvSpPr>
          <p:nvPr/>
        </p:nvSpPr>
        <p:spPr bwMode="auto">
          <a:xfrm>
            <a:off x="334963" y="1560513"/>
            <a:ext cx="85026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 algn="l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1028700" indent="-457200" algn="l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371600" indent="-457200" algn="l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828800" indent="-457200" algn="l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286000" indent="-457200" algn="l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0" hangingPunct="0">
              <a:spcBef>
                <a:spcPct val="50000"/>
              </a:spcBef>
            </a:pPr>
            <a:endParaRPr lang="cs-CZ" sz="20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cs typeface="Tahoma" pitchFamily="34" charset="0"/>
            </a:endParaRP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334963" y="1536210"/>
            <a:ext cx="8502650" cy="3277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61950" indent="-361950" algn="l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1084263" indent="-457200" algn="l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720850" indent="-457200" algn="l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2357438" indent="-457200" algn="l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994025" indent="-457200" algn="l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3451225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3908425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4365625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4822825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defTabSz="609600" eaLnBrk="0" hangingPunct="0">
              <a:spcBef>
                <a:spcPct val="50000"/>
              </a:spcBef>
              <a:tabLst>
                <a:tab pos="1438275" algn="l"/>
              </a:tabLst>
            </a:pPr>
            <a:r>
              <a:rPr lang="cs-CZ" sz="1800" dirty="0" smtClean="0">
                <a:solidFill>
                  <a:schemeClr val="bg1"/>
                </a:solidFill>
                <a:effectLst/>
              </a:rPr>
              <a:t>Profesorská řízení:</a:t>
            </a:r>
          </a:p>
          <a:p>
            <a:pPr defTabSz="609600" eaLnBrk="0" hangingPunct="0">
              <a:spcBef>
                <a:spcPct val="50000"/>
              </a:spcBef>
              <a:tabLst>
                <a:tab pos="1438275" algn="l"/>
              </a:tabLst>
            </a:pPr>
            <a:endParaRPr lang="cs-CZ" sz="1800" dirty="0">
              <a:solidFill>
                <a:schemeClr val="bg1"/>
              </a:solidFill>
              <a:effectLst/>
            </a:endParaRPr>
          </a:p>
          <a:p>
            <a:pPr defTabSz="609600" eaLnBrk="0" hangingPunct="0">
              <a:spcBef>
                <a:spcPct val="50000"/>
              </a:spcBef>
              <a:tabLst>
                <a:tab pos="1438275" algn="l"/>
              </a:tabLst>
            </a:pPr>
            <a:endParaRPr lang="cs-CZ" sz="1800" dirty="0" smtClean="0">
              <a:solidFill>
                <a:schemeClr val="bg1"/>
              </a:solidFill>
              <a:effectLst/>
            </a:endParaRPr>
          </a:p>
          <a:p>
            <a:pPr defTabSz="609600" eaLnBrk="0" hangingPunct="0">
              <a:spcBef>
                <a:spcPct val="50000"/>
              </a:spcBef>
              <a:tabLst>
                <a:tab pos="1438275" algn="l"/>
              </a:tabLst>
            </a:pPr>
            <a:r>
              <a:rPr lang="cs-CZ" sz="1800" dirty="0" smtClean="0">
                <a:solidFill>
                  <a:schemeClr val="bg1"/>
                </a:solidFill>
                <a:effectLst/>
              </a:rPr>
              <a:t>Habilitace:</a:t>
            </a:r>
          </a:p>
          <a:p>
            <a:pPr defTabSz="609600" eaLnBrk="0" hangingPunct="0">
              <a:spcBef>
                <a:spcPct val="50000"/>
              </a:spcBef>
              <a:tabLst>
                <a:tab pos="1438275" algn="l"/>
              </a:tabLst>
            </a:pPr>
            <a:r>
              <a:rPr lang="cs-CZ" sz="1800" dirty="0" smtClean="0">
                <a:solidFill>
                  <a:schemeClr val="bg1"/>
                </a:solidFill>
                <a:effectLst/>
              </a:rPr>
              <a:t>	</a:t>
            </a:r>
          </a:p>
          <a:p>
            <a:pPr defTabSz="609600" eaLnBrk="0" hangingPunct="0">
              <a:spcBef>
                <a:spcPct val="50000"/>
              </a:spcBef>
              <a:tabLst>
                <a:tab pos="1438275" algn="l"/>
              </a:tabLst>
            </a:pPr>
            <a:r>
              <a:rPr lang="cs-CZ" sz="1800" dirty="0">
                <a:solidFill>
                  <a:schemeClr val="bg1"/>
                </a:solidFill>
                <a:effectLst/>
              </a:rPr>
              <a:t>	</a:t>
            </a:r>
            <a:r>
              <a:rPr lang="cs-CZ" sz="1800" dirty="0" smtClean="0">
                <a:solidFill>
                  <a:schemeClr val="bg1"/>
                </a:solidFill>
                <a:effectLst/>
              </a:rPr>
              <a:t>	</a:t>
            </a:r>
            <a:r>
              <a:rPr lang="cs-CZ" sz="1800" dirty="0">
                <a:solidFill>
                  <a:schemeClr val="bg1"/>
                </a:solidFill>
                <a:effectLst/>
              </a:rPr>
              <a:t>	</a:t>
            </a:r>
            <a:r>
              <a:rPr lang="cs-CZ" sz="1800" dirty="0" smtClean="0">
                <a:solidFill>
                  <a:schemeClr val="bg1"/>
                </a:solidFill>
                <a:effectLst/>
              </a:rPr>
              <a:t>	</a:t>
            </a:r>
          </a:p>
          <a:p>
            <a:pPr eaLnBrk="0" hangingPunct="0">
              <a:spcBef>
                <a:spcPct val="50000"/>
              </a:spcBef>
              <a:tabLst>
                <a:tab pos="1438275" algn="l"/>
              </a:tabLst>
            </a:pPr>
            <a:r>
              <a:rPr lang="cs-CZ" sz="1800" dirty="0" smtClean="0">
                <a:solidFill>
                  <a:schemeClr val="bg1"/>
                </a:solidFill>
                <a:effectLst/>
              </a:rPr>
              <a:t>Disertace:	</a:t>
            </a:r>
            <a:endParaRPr lang="cs-CZ" sz="1800" dirty="0">
              <a:solidFill>
                <a:schemeClr val="bg1"/>
              </a:solidFill>
              <a:effectLst/>
            </a:endParaRPr>
          </a:p>
          <a:p>
            <a:pPr eaLnBrk="0" hangingPunct="0">
              <a:spcBef>
                <a:spcPct val="50000"/>
              </a:spcBef>
              <a:tabLst>
                <a:tab pos="1438275" algn="l"/>
              </a:tabLst>
            </a:pPr>
            <a:r>
              <a:rPr lang="cs-CZ" sz="1800" dirty="0">
                <a:solidFill>
                  <a:schemeClr val="bg1"/>
                </a:solidFill>
                <a:effectLst/>
              </a:rPr>
              <a:t>								</a:t>
            </a:r>
          </a:p>
        </p:txBody>
      </p:sp>
    </p:spTree>
    <p:extLst>
      <p:ext uri="{BB962C8B-B14F-4D97-AF65-F5344CB8AC3E}">
        <p14:creationId xmlns:p14="http://schemas.microsoft.com/office/powerpoint/2010/main" val="1085377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ChangeArrowheads="1"/>
          </p:cNvSpPr>
          <p:nvPr/>
        </p:nvSpPr>
        <p:spPr bwMode="auto">
          <a:xfrm>
            <a:off x="338138" y="279400"/>
            <a:ext cx="8461375" cy="15142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</a:pPr>
            <a:r>
              <a:rPr lang="cs-CZ" sz="2800" dirty="0" smtClean="0">
                <a:solidFill>
                  <a:srgbClr val="FFFF00"/>
                </a:solidFill>
                <a:effectLst/>
              </a:rPr>
              <a:t>Průběh řešení z hlediska plnění cílů a harmonogramu řešení projektu (úspěšnost v dosahování etapových cílů):</a:t>
            </a:r>
            <a:endParaRPr lang="cs-CZ" sz="2800" dirty="0">
              <a:solidFill>
                <a:srgbClr val="FFFF00"/>
              </a:solidFill>
              <a:effectLst/>
            </a:endParaRPr>
          </a:p>
        </p:txBody>
      </p:sp>
      <p:sp>
        <p:nvSpPr>
          <p:cNvPr id="88067" name="Text Box 3"/>
          <p:cNvSpPr txBox="1">
            <a:spLocks noChangeArrowheads="1"/>
          </p:cNvSpPr>
          <p:nvPr/>
        </p:nvSpPr>
        <p:spPr bwMode="auto">
          <a:xfrm>
            <a:off x="334963" y="1560513"/>
            <a:ext cx="85026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 algn="l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1028700" indent="-457200" algn="l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371600" indent="-457200" algn="l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828800" indent="-457200" algn="l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286000" indent="-457200" algn="l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0" hangingPunct="0">
              <a:spcBef>
                <a:spcPct val="50000"/>
              </a:spcBef>
            </a:pPr>
            <a:endParaRPr lang="cs-CZ" sz="20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cs typeface="Tahoma" pitchFamily="34" charset="0"/>
            </a:endParaRPr>
          </a:p>
        </p:txBody>
      </p:sp>
      <p:sp>
        <p:nvSpPr>
          <p:cNvPr id="2" name="Obdélník 1"/>
          <p:cNvSpPr/>
          <p:nvPr/>
        </p:nvSpPr>
        <p:spPr>
          <a:xfrm>
            <a:off x="334963" y="1859340"/>
            <a:ext cx="8693627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defTabSz="609600" eaLnBrk="0" hangingPunct="0">
              <a:spcBef>
                <a:spcPct val="50000"/>
              </a:spcBef>
              <a:tabLst>
                <a:tab pos="1438275" algn="l"/>
              </a:tabLst>
            </a:pPr>
            <a:r>
              <a:rPr lang="cs-CZ" dirty="0">
                <a:effectLst/>
              </a:rPr>
              <a:t>	</a:t>
            </a:r>
            <a:endParaRPr lang="cs-CZ" dirty="0" smtClean="0">
              <a:effectLst/>
            </a:endParaRPr>
          </a:p>
          <a:p>
            <a:pPr algn="l" eaLnBrk="0" hangingPunct="0">
              <a:spcBef>
                <a:spcPct val="50000"/>
              </a:spcBef>
              <a:tabLst>
                <a:tab pos="1438275" algn="l"/>
              </a:tabLst>
            </a:pPr>
            <a:endParaRPr lang="cs-CZ" dirty="0"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/>
          <p:cNvSpPr/>
          <p:nvPr/>
        </p:nvSpPr>
        <p:spPr>
          <a:xfrm>
            <a:off x="390618" y="390309"/>
            <a:ext cx="8575828" cy="15142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 eaLnBrk="0" hangingPunct="0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</a:pPr>
            <a:r>
              <a:rPr lang="cs-CZ" sz="2800" dirty="0" smtClean="0">
                <a:solidFill>
                  <a:srgbClr val="FFFF00"/>
                </a:solidFill>
                <a:effectLst/>
              </a:rPr>
              <a:t>Odchylky v plnění </a:t>
            </a:r>
            <a:r>
              <a:rPr lang="cs-CZ" sz="2800" dirty="0">
                <a:solidFill>
                  <a:srgbClr val="FFFF00"/>
                </a:solidFill>
                <a:effectLst/>
              </a:rPr>
              <a:t>cílů a harmonogramu řešení </a:t>
            </a:r>
            <a:r>
              <a:rPr lang="cs-CZ" sz="2800" dirty="0" smtClean="0">
                <a:solidFill>
                  <a:srgbClr val="FFFF00"/>
                </a:solidFill>
                <a:effectLst/>
              </a:rPr>
              <a:t>projektu, zdůvodnění, dopad na řešení projektu:</a:t>
            </a:r>
            <a:endParaRPr lang="cs-CZ" sz="2800" dirty="0">
              <a:solidFill>
                <a:srgbClr val="FFFF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43182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/>
          <p:cNvSpPr/>
          <p:nvPr/>
        </p:nvSpPr>
        <p:spPr>
          <a:xfrm>
            <a:off x="466077" y="239388"/>
            <a:ext cx="8482613" cy="9955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 eaLnBrk="0" hangingPunct="0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</a:pPr>
            <a:r>
              <a:rPr lang="cs-CZ" sz="2800" dirty="0">
                <a:solidFill>
                  <a:srgbClr val="FFFF00"/>
                </a:solidFill>
                <a:effectLst/>
              </a:rPr>
              <a:t>Plnění </a:t>
            </a:r>
            <a:r>
              <a:rPr lang="cs-CZ" sz="2800" dirty="0" smtClean="0">
                <a:solidFill>
                  <a:srgbClr val="FFFF00"/>
                </a:solidFill>
                <a:effectLst/>
              </a:rPr>
              <a:t>ukazatelů pro vykazování výsledků projektu (plán/skutečnost/procento splnění):</a:t>
            </a:r>
            <a:endParaRPr lang="cs-CZ" sz="2800" dirty="0">
              <a:solidFill>
                <a:srgbClr val="FFFF00"/>
              </a:solidFill>
              <a:effectLst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466077" y="1395084"/>
            <a:ext cx="46991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l" eaLnBrk="0" hangingPunct="0">
              <a:spcBef>
                <a:spcPct val="50000"/>
              </a:spcBef>
            </a:pPr>
            <a:r>
              <a:rPr lang="cs-CZ" sz="2400" b="0" dirty="0" smtClean="0">
                <a:effectLst/>
              </a:rPr>
              <a:t>Projekty mezinárodní spolupráce:</a:t>
            </a:r>
            <a:endParaRPr lang="cs-CZ" sz="2400" b="0" dirty="0">
              <a:effectLst/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466077" y="2709008"/>
            <a:ext cx="434157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cs-CZ" sz="2400" b="0" dirty="0" smtClean="0">
                <a:effectLst/>
              </a:rPr>
              <a:t>Projekty spolupráce s podniky:</a:t>
            </a:r>
            <a:endParaRPr lang="cs-CZ" sz="2400" b="0" dirty="0">
              <a:effectLst/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466077" y="4026314"/>
            <a:ext cx="588936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cs-CZ" sz="2400" b="0" dirty="0">
                <a:effectLst/>
              </a:rPr>
              <a:t>Projekty spolupráce s veřejným sektorem:</a:t>
            </a:r>
          </a:p>
        </p:txBody>
      </p:sp>
    </p:spTree>
    <p:extLst>
      <p:ext uri="{BB962C8B-B14F-4D97-AF65-F5344CB8AC3E}">
        <p14:creationId xmlns:p14="http://schemas.microsoft.com/office/powerpoint/2010/main" val="1599411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/>
          <p:cNvSpPr/>
          <p:nvPr/>
        </p:nvSpPr>
        <p:spPr>
          <a:xfrm>
            <a:off x="244135" y="258197"/>
            <a:ext cx="8651289" cy="10402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eaLnBrk="0" hangingPunct="0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</a:pPr>
            <a:r>
              <a:rPr lang="cs-CZ" sz="2800" dirty="0">
                <a:solidFill>
                  <a:srgbClr val="FFFF00"/>
                </a:solidFill>
                <a:effectLst/>
              </a:rPr>
              <a:t>Plnění ukazatelů pro vykazování výsledků projektu (plán/skutečnost/procento splnění</a:t>
            </a:r>
            <a:r>
              <a:rPr lang="cs-CZ" sz="2800" dirty="0" smtClean="0">
                <a:solidFill>
                  <a:srgbClr val="FFFF00"/>
                </a:solidFill>
                <a:effectLst/>
              </a:rPr>
              <a:t>):</a:t>
            </a:r>
            <a:endParaRPr lang="cs-CZ" sz="2800" dirty="0">
              <a:solidFill>
                <a:srgbClr val="FFFF00"/>
              </a:solidFill>
              <a:effectLst/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244135" y="1530905"/>
            <a:ext cx="376589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cs-CZ" sz="2400" b="0" dirty="0">
                <a:effectLst/>
              </a:rPr>
              <a:t>Pobyty cizích pracovníků:</a:t>
            </a:r>
          </a:p>
        </p:txBody>
      </p:sp>
      <p:sp>
        <p:nvSpPr>
          <p:cNvPr id="5" name="Obdélník 4"/>
          <p:cNvSpPr/>
          <p:nvPr/>
        </p:nvSpPr>
        <p:spPr>
          <a:xfrm>
            <a:off x="160721" y="2798698"/>
            <a:ext cx="710657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cs-CZ" sz="2400" b="0" dirty="0">
                <a:effectLst/>
              </a:rPr>
              <a:t>Pobyty vlastních pracovníků mimo Centrum:</a:t>
            </a:r>
          </a:p>
        </p:txBody>
      </p:sp>
      <p:sp>
        <p:nvSpPr>
          <p:cNvPr id="6" name="Obdélník 5"/>
          <p:cNvSpPr/>
          <p:nvPr/>
        </p:nvSpPr>
        <p:spPr>
          <a:xfrm>
            <a:off x="244135" y="5273854"/>
            <a:ext cx="112302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cs-CZ" sz="2400" b="0" dirty="0">
                <a:effectLst/>
              </a:rPr>
              <a:t>Další:</a:t>
            </a:r>
          </a:p>
        </p:txBody>
      </p:sp>
      <p:sp>
        <p:nvSpPr>
          <p:cNvPr id="7" name="Obdélník 6"/>
          <p:cNvSpPr/>
          <p:nvPr/>
        </p:nvSpPr>
        <p:spPr>
          <a:xfrm>
            <a:off x="160721" y="4006061"/>
            <a:ext cx="248555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l" eaLnBrk="0" hangingPunct="0">
              <a:spcBef>
                <a:spcPct val="50000"/>
              </a:spcBef>
            </a:pPr>
            <a:r>
              <a:rPr lang="cs-CZ" sz="2400" b="0" dirty="0">
                <a:solidFill>
                  <a:prstClr val="black"/>
                </a:solidFill>
                <a:effectLst/>
              </a:rPr>
              <a:t>Pobyty </a:t>
            </a:r>
            <a:r>
              <a:rPr lang="cs-CZ" sz="2400" b="0" dirty="0" smtClean="0">
                <a:solidFill>
                  <a:prstClr val="black"/>
                </a:solidFill>
                <a:effectLst/>
              </a:rPr>
              <a:t>studentů</a:t>
            </a:r>
            <a:r>
              <a:rPr lang="cs-CZ" sz="2400" b="0" dirty="0">
                <a:solidFill>
                  <a:prstClr val="black"/>
                </a:solidFill>
                <a:effectLst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4238102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ChangeArrowheads="1"/>
          </p:cNvSpPr>
          <p:nvPr/>
        </p:nvSpPr>
        <p:spPr bwMode="auto">
          <a:xfrm>
            <a:off x="657734" y="231128"/>
            <a:ext cx="7580744" cy="5324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 eaLnBrk="0" hangingPunct="0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</a:pPr>
            <a:r>
              <a:rPr lang="cs-CZ" sz="2600" dirty="0" smtClean="0">
                <a:solidFill>
                  <a:srgbClr val="FFFF00"/>
                </a:solidFill>
                <a:effectLst/>
              </a:rPr>
              <a:t>Dosažené </a:t>
            </a:r>
            <a:r>
              <a:rPr lang="cs-CZ" sz="2600" dirty="0">
                <a:solidFill>
                  <a:srgbClr val="FFFF00"/>
                </a:solidFill>
                <a:effectLst/>
              </a:rPr>
              <a:t>výsledky v letech </a:t>
            </a:r>
            <a:r>
              <a:rPr lang="cs-CZ" sz="2600" dirty="0" smtClean="0">
                <a:solidFill>
                  <a:srgbClr val="FFFF00"/>
                </a:solidFill>
                <a:effectLst/>
              </a:rPr>
              <a:t>2015(6) </a:t>
            </a:r>
            <a:r>
              <a:rPr lang="cs-CZ" sz="2600" dirty="0" smtClean="0">
                <a:solidFill>
                  <a:srgbClr val="FFFF00"/>
                </a:solidFill>
                <a:effectLst/>
              </a:rPr>
              <a:t>– </a:t>
            </a:r>
            <a:r>
              <a:rPr lang="cs-CZ" sz="2600" dirty="0" smtClean="0">
                <a:solidFill>
                  <a:srgbClr val="FFFF00"/>
                </a:solidFill>
                <a:effectLst/>
              </a:rPr>
              <a:t>2017:</a:t>
            </a:r>
            <a:endParaRPr lang="cs-CZ" sz="2600" dirty="0">
              <a:solidFill>
                <a:srgbClr val="FFFF00"/>
              </a:solidFill>
              <a:effectLst/>
            </a:endParaRPr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1273915"/>
              </p:ext>
            </p:extLst>
          </p:nvPr>
        </p:nvGraphicFramePr>
        <p:xfrm>
          <a:off x="518905" y="914146"/>
          <a:ext cx="8101313" cy="5382793"/>
        </p:xfrm>
        <a:graphic>
          <a:graphicData uri="http://schemas.openxmlformats.org/drawingml/2006/table">
            <a:tbl>
              <a:tblPr/>
              <a:tblGrid>
                <a:gridCol w="5033360"/>
                <a:gridCol w="1022651"/>
                <a:gridCol w="1139779"/>
                <a:gridCol w="905523"/>
              </a:tblGrid>
              <a:tr h="648324">
                <a:tc>
                  <a:txBody>
                    <a:bodyPr/>
                    <a:lstStyle/>
                    <a:p>
                      <a:pPr algn="l" fontAlgn="ctr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Druh výsledku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Plán: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Skutečnost</a:t>
                      </a:r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: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Prahová hodnota: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902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Články v impaktovaných časopisech – typ I.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902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Články v impaktovaných časopisech – typ II.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902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Články v ostatních </a:t>
                      </a:r>
                      <a:r>
                        <a:rPr lang="cs-CZ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recenzovaných </a:t>
                      </a:r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časopisech – typ I.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902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Články v ostatních </a:t>
                      </a:r>
                      <a:r>
                        <a:rPr lang="cs-CZ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recenzovaných </a:t>
                      </a:r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časopisech – typ II.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902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Knihy/kapitoly v knihách – typ I.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902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Knihy/kapitoly v knihách – typ II.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902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Články ve sbornících konferencí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902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Patenty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902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Prototypy, poloprovozy, technologie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902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902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2547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Celkem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3671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Řez">
  <a:themeElements>
    <a:clrScheme name="Řez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Řez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Řez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7957</TotalTime>
  <Words>424</Words>
  <Application>Microsoft Office PowerPoint</Application>
  <PresentationFormat>Předvádění na obrazovce (4:3)</PresentationFormat>
  <Paragraphs>205</Paragraphs>
  <Slides>18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23" baseType="lpstr">
      <vt:lpstr>Calibri</vt:lpstr>
      <vt:lpstr>Century Gothic</vt:lpstr>
      <vt:lpstr>Tahoma</vt:lpstr>
      <vt:lpstr>Wingdings 3</vt:lpstr>
      <vt:lpstr>Řez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VSCHT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kontrola na místě - presentace</dc:title>
  <dc:creator>VK</dc:creator>
  <cp:lastModifiedBy>Kavan Vít</cp:lastModifiedBy>
  <cp:revision>178</cp:revision>
  <cp:lastPrinted>2012-04-20T07:26:42Z</cp:lastPrinted>
  <dcterms:created xsi:type="dcterms:W3CDTF">2002-03-21T21:09:09Z</dcterms:created>
  <dcterms:modified xsi:type="dcterms:W3CDTF">2018-05-22T11:07:39Z</dcterms:modified>
</cp:coreProperties>
</file>