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95" r:id="rId4"/>
    <p:sldId id="296" r:id="rId5"/>
    <p:sldId id="297" r:id="rId6"/>
    <p:sldId id="29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815" autoAdjust="0"/>
  </p:normalViewPr>
  <p:slideViewPr>
    <p:cSldViewPr>
      <p:cViewPr varScale="1">
        <p:scale>
          <a:sx n="80" d="100"/>
          <a:sy n="80" d="100"/>
        </p:scale>
        <p:origin x="24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30.5.2018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447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SDG-schválení nejdříve na podzim tohoto roku,</a:t>
            </a:r>
            <a:r>
              <a:rPr lang="cs-CZ" baseline="0" smtClean="0"/>
              <a:t> lhůty na zavedení procedur 4,5 roku</a:t>
            </a:r>
          </a:p>
          <a:p>
            <a:r>
              <a:rPr lang="cs-CZ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Applying for a tertiary education study financing, such as study grants and loans from a public body or institution</a:t>
            </a:r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(asi se bude týkat hlavně MŠMT, ale VŠ asi taky dávají nějaké studijní granty/půjčky) s výstupem </a:t>
            </a:r>
            <a:r>
              <a:rPr lang="cs-CZ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Decision on the application for financing or acknowledgement of receipt </a:t>
            </a:r>
            <a:endParaRPr lang="cs-CZ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Requesting academic recognition of diplomas, certificates or other proof of studies or courses</a:t>
            </a:r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(tj. nostrifikace, takže primárně věc VŠ a krajských úřadů, v některých případech MŠMT) s výstupem  </a:t>
            </a:r>
            <a:r>
              <a:rPr lang="cs-CZ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Decision on the request for recognition</a:t>
            </a:r>
            <a:endParaRPr lang="cs-CZ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Submiting an application for initial admission in public higher education institution for courses at Bachelor, Masters o requivalent level</a:t>
            </a:r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(tedy pouze podání přihlášky na VŠ) s výstupem </a:t>
            </a:r>
            <a:r>
              <a:rPr lang="cs-CZ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Confirmation of the receipt of application</a:t>
            </a:r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(tohle bylo výrazně zmírněno po naší intervenci)</a:t>
            </a:r>
          </a:p>
          <a:p>
            <a:endParaRPr lang="cs-CZ" baseline="0" smtClean="0"/>
          </a:p>
          <a:p>
            <a:endParaRPr lang="cs-CZ" smtClean="0"/>
          </a:p>
          <a:p>
            <a:r>
              <a:rPr lang="cs-CZ" smtClean="0"/>
              <a:t>Ve výborech po prvním čtení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11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36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11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30.5.2018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6048672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100" b="1" smtClean="0">
                <a:latin typeface="+mn-lt"/>
              </a:rPr>
              <a:t>Avízo: dotační program na rozvoj digitalizace veřejného vysokého školství</a:t>
            </a:r>
            <a:r>
              <a:rPr lang="pl-PL" sz="2400" b="1" smtClean="0">
                <a:latin typeface="+mn-lt"/>
              </a:rPr>
              <a:t/>
            </a:r>
            <a:br>
              <a:rPr lang="pl-PL" sz="2400" b="1" smtClean="0">
                <a:latin typeface="+mn-lt"/>
              </a:rPr>
            </a:br>
            <a:r>
              <a:rPr lang="pl-PL" sz="1800" b="1" smtClean="0">
                <a:latin typeface="+mn-lt"/>
              </a:rPr>
              <a:t>Seminář Rozvoj vysokých škol, 31. května 2018, Praha</a:t>
            </a:r>
            <a:r>
              <a:rPr lang="pl-PL" sz="2400" b="1" smtClean="0">
                <a:latin typeface="+mn-lt"/>
              </a:rPr>
              <a:t/>
            </a:r>
            <a:br>
              <a:rPr lang="pl-PL" sz="2400" b="1" smtClean="0">
                <a:latin typeface="+mn-lt"/>
              </a:rPr>
            </a:br>
            <a:endParaRPr lang="cs-CZ" sz="1800" b="1" spc="3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55776" y="5877272"/>
            <a:ext cx="4784576" cy="5040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1500" b="1" dirty="0" smtClean="0"/>
              <a:t>Tomáš </a:t>
            </a:r>
            <a:r>
              <a:rPr lang="cs-CZ" sz="1500" b="1" dirty="0" err="1" smtClean="0"/>
              <a:t>Fliegl</a:t>
            </a:r>
            <a:endParaRPr lang="cs-CZ" sz="1500" b="1" dirty="0" smtClean="0"/>
          </a:p>
          <a:p>
            <a:pPr marL="0" indent="0" algn="l">
              <a:buNone/>
            </a:pPr>
            <a:r>
              <a:rPr lang="cs-CZ" sz="1200" dirty="0" smtClean="0"/>
              <a:t>Odbor vysokých škol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115616" y="1556792"/>
            <a:ext cx="712879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pc="300" smtClean="0">
                <a:solidFill>
                  <a:srgbClr val="418E96"/>
                </a:solidFill>
              </a:rPr>
              <a:t>Kontext výzvy</a:t>
            </a:r>
            <a:endParaRPr lang="en-US" sz="2500" b="1" spc="300" dirty="0">
              <a:solidFill>
                <a:srgbClr val="418E96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0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Vzrůstající digitalizace společnosti a potřeba rozvíjet digitalizaci sektoru vzdělávání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0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Nadnárodní dokumenty: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00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Akční plán </a:t>
            </a:r>
            <a:r>
              <a:rPr lang="cs-CZ" sz="200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digitálního </a:t>
            </a:r>
            <a:r>
              <a:rPr lang="cs-CZ" sz="20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vzdělávání EU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0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Obnovený </a:t>
            </a:r>
            <a:r>
              <a:rPr lang="cs-CZ" sz="200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programu EU v oblasti </a:t>
            </a:r>
            <a:r>
              <a:rPr lang="cs-CZ" sz="200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vysokoškolského </a:t>
            </a:r>
            <a:r>
              <a:rPr lang="cs-CZ" sz="20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vzdělávání</a:t>
            </a:r>
            <a:endParaRPr lang="cs-CZ" sz="200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0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Pařížské </a:t>
            </a:r>
            <a:r>
              <a:rPr lang="cs-CZ" sz="200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komuniké ministrů Evropského prostoru vysokoškolského vzdělávání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cs-CZ" sz="2000" i="1" dirty="0" smtClean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en-US" sz="2000" b="1" dirty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81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115616" y="1556792"/>
            <a:ext cx="7128792" cy="590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pc="300" smtClean="0">
                <a:solidFill>
                  <a:srgbClr val="418E96"/>
                </a:solidFill>
              </a:rPr>
              <a:t>Kontext výzvy</a:t>
            </a:r>
            <a:endParaRPr lang="en-US" sz="2500" b="1" spc="300" dirty="0">
              <a:solidFill>
                <a:srgbClr val="418E96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0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Přijaté a navrhovaná národní a nadnárodní legislativa: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nařízení Evropského parlamentu a Rady (EU) č. 910/2014 ze dne 23. července 2014 o elektronické identifikaci a službách vytvářejících důvěru pro elektronické transakce na vnitřním trhu a o zrušení směrnice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1999/93/ES 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Nařízení </a:t>
            </a:r>
            <a:r>
              <a:rPr lang="cs-CZ" b="1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eIDAS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);</a:t>
            </a:r>
            <a:endParaRPr lang="cs-CZ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návrhu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nařízení Evropského parlamentu a Rady, kterým se zřizuje </a:t>
            </a:r>
            <a:r>
              <a:rPr lang="cs-CZ" b="1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jednotná digitální brána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pro poskytování informací, postupů, asistenčních služeb a služeb pro řešení problémů a kterým se mění nařízení (EU) č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1024/2012 (</a:t>
            </a:r>
            <a:r>
              <a:rPr lang="cs-CZ" b="1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SDG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);</a:t>
            </a:r>
            <a:endParaRPr lang="cs-CZ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návrhu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zákona </a:t>
            </a:r>
            <a:r>
              <a:rPr lang="cs-CZ" b="1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o přístupnosti internetových </a:t>
            </a:r>
            <a:r>
              <a:rPr lang="cs-CZ" b="1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stránek </a:t>
            </a:r>
            <a:r>
              <a:rPr lang="cs-CZ" b="1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a </a:t>
            </a:r>
            <a:r>
              <a:rPr lang="cs-CZ" b="1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mobilních aplikací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a o změně zákona č. 365/2000 Sb., o informačních systémech veřejné správy a o změně některých dalších zákonů, ve znění pozdějších předpisů (sněmovní tisk č. 170).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cs-CZ" sz="2000" smtClean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cs-CZ" sz="2000" i="1" dirty="0" smtClean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en-US" sz="2000" b="1" dirty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588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115616" y="1556792"/>
            <a:ext cx="712879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pc="300" smtClean="0">
                <a:solidFill>
                  <a:srgbClr val="418E96"/>
                </a:solidFill>
              </a:rPr>
              <a:t>Plánované aktivity</a:t>
            </a:r>
            <a:endParaRPr lang="en-US" sz="2500" b="1" spc="300" dirty="0">
              <a:solidFill>
                <a:srgbClr val="418E96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Zjednodušení mobility studentů prostřednictvím nástrojů elektronické výměny informací o studiu, elektronické identifikace a elektronizace uznávání získaných kreditů, například s využitím Erasmus+ projektů Erasmus Without Papers , EMREX  a European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Student 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Card.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Příprava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na plnění povinností vyplývajících z návrhu zákona o přístupnosti internetových stránek a mobilních aplikací a o změně zákona č. 365/2000 Sb., o informačních systémech veřejné správy a o změně některých dalších zákonů, ve znění pozdějších předpisů (sněmovní tisk č. 170).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Příprava </a:t>
            </a:r>
            <a:r>
              <a:rPr lang="cs-CZ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na plnění povinností vyplývajících z návrhu nařízení Evropského parlamentu a Rady, kterým se zřizuje jednotná digitální brána pro poskytování informací, postupů, asistenčních služeb a služeb pro řešení problémů a kterým se mění nařízení (EU) č. 1024/2012. 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cs-CZ" sz="2000" smtClean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cs-CZ" sz="2000" i="1" dirty="0" smtClean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en-US" sz="2000" b="1" dirty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993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115616" y="1556792"/>
            <a:ext cx="7128792" cy="381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pc="300" smtClean="0">
                <a:solidFill>
                  <a:srgbClr val="418E96"/>
                </a:solidFill>
              </a:rPr>
              <a:t>Další parametry dotačního programu</a:t>
            </a:r>
            <a:endParaRPr lang="en-US" sz="2500" b="1" spc="300" dirty="0">
              <a:solidFill>
                <a:srgbClr val="418E96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Dotace na běžné i kapitálové výdaje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Výzva na podzim 2018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Určeno na aktivity probíhající od 1. 1. 2019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Stanovení maximální výše dotace pro jednotlivé vysoké školy podle určených kritérií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cs-CZ" sz="2000" smtClean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cs-CZ" sz="2000" i="1" dirty="0" smtClean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en-US" sz="2000" b="1" dirty="0">
              <a:solidFill>
                <a:schemeClr val="tx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09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6048672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/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r>
              <a:rPr lang="cs-CZ" sz="2400" b="1" dirty="0"/>
              <a:t>Tomáš Fliegl</a:t>
            </a:r>
            <a:br>
              <a:rPr lang="cs-CZ" sz="2400" b="1" dirty="0"/>
            </a:br>
            <a:r>
              <a:rPr lang="cs-CZ" sz="2400" dirty="0"/>
              <a:t>Odbor vysokých škol</a:t>
            </a:r>
            <a:br>
              <a:rPr lang="cs-CZ" sz="2400" dirty="0"/>
            </a:br>
            <a:r>
              <a:rPr lang="cs-CZ" sz="2400" dirty="0"/>
              <a:t>Tomas.Fliegl@msmt.cz</a:t>
            </a:r>
            <a:br>
              <a:rPr lang="cs-CZ" sz="2400" dirty="0"/>
            </a:br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endParaRPr lang="cs-CZ" sz="1800" b="1" spc="3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15816" y="5877272"/>
            <a:ext cx="5184576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000" b="1" spc="300" dirty="0">
                <a:solidFill>
                  <a:srgbClr val="418E96"/>
                </a:solidFill>
              </a:rPr>
              <a:t>Děkuji vám za pozornost</a:t>
            </a:r>
            <a:endParaRPr lang="cs-CZ" sz="3000" spc="300" dirty="0"/>
          </a:p>
        </p:txBody>
      </p:sp>
    </p:spTree>
    <p:extLst>
      <p:ext uri="{BB962C8B-B14F-4D97-AF65-F5344CB8AC3E}">
        <p14:creationId xmlns:p14="http://schemas.microsoft.com/office/powerpoint/2010/main" val="27108063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400</Words>
  <Application>Microsoft Office PowerPoint</Application>
  <PresentationFormat>Předvádění na obrazovce (4:3)</PresentationFormat>
  <Paragraphs>41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Motiv systému Office</vt:lpstr>
      <vt:lpstr>Avízo: dotační program na rozvoj digitalizace veřejného vysokého školství Seminář Rozvoj vysokých škol, 31. května 2018, Praha </vt:lpstr>
      <vt:lpstr>Prezentace aplikace PowerPoint</vt:lpstr>
      <vt:lpstr>Prezentace aplikace PowerPoint</vt:lpstr>
      <vt:lpstr>Prezentace aplikace PowerPoint</vt:lpstr>
      <vt:lpstr>Prezentace aplikace PowerPoint</vt:lpstr>
      <vt:lpstr> Tomáš Fliegl Odbor vysokých škol Tomas.Fliegl@msmt.cz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Fliegl Tomáš</cp:lastModifiedBy>
  <cp:revision>115</cp:revision>
  <dcterms:created xsi:type="dcterms:W3CDTF">2013-10-09T10:41:53Z</dcterms:created>
  <dcterms:modified xsi:type="dcterms:W3CDTF">2018-05-30T14:30:13Z</dcterms:modified>
</cp:coreProperties>
</file>