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65" r:id="rId3"/>
    <p:sldId id="295" r:id="rId4"/>
    <p:sldId id="296" r:id="rId5"/>
    <p:sldId id="297" r:id="rId6"/>
    <p:sldId id="293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815" autoAdjust="0"/>
  </p:normalViewPr>
  <p:slideViewPr>
    <p:cSldViewPr>
      <p:cViewPr varScale="1">
        <p:scale>
          <a:sx n="80" d="100"/>
          <a:sy n="80" d="100"/>
        </p:scale>
        <p:origin x="248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t>30.5.2018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5447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SDG-schválení nejdříve na podzim tohoto roku,</a:t>
            </a:r>
            <a:r>
              <a:rPr lang="cs-CZ" baseline="0" smtClean="0"/>
              <a:t> lhůty na zavedení procedur 4,5 roku</a:t>
            </a:r>
          </a:p>
          <a:p>
            <a:r>
              <a:rPr lang="cs-CZ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Applying for a tertiary education study financing, such as study grants and loans from a public body or institution</a:t>
            </a:r>
            <a:r>
              <a:rPr lang="cs-CZ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(asi se bude týkat hlavně MŠMT, ale VŠ asi taky dávají nějaké studijní granty/půjčky) s výstupem </a:t>
            </a:r>
            <a:r>
              <a:rPr lang="cs-CZ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Decision on the application for financing or acknowledgement of receipt </a:t>
            </a:r>
            <a:endParaRPr lang="cs-CZ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cs-CZ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Requesting academic recognition of diplomas, certificates or other proof of studies or courses</a:t>
            </a:r>
            <a:r>
              <a:rPr lang="cs-CZ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(tj. nostrifikace, takže primárně věc VŠ a krajských úřadů, v některých případech MŠMT) s výstupem  </a:t>
            </a:r>
            <a:r>
              <a:rPr lang="cs-CZ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Decision on the request for recognition</a:t>
            </a:r>
            <a:endParaRPr lang="cs-CZ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cs-CZ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Submiting an application for initial admission in public higher education institution for courses at Bachelor, Masters o requivalent level</a:t>
            </a:r>
            <a:r>
              <a:rPr lang="cs-CZ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(tedy pouze podání přihlášky na VŠ) s výstupem </a:t>
            </a:r>
            <a:r>
              <a:rPr lang="cs-CZ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Confirmation of the receipt of application</a:t>
            </a:r>
            <a:r>
              <a:rPr lang="cs-CZ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(tohle bylo výrazně zmírněno po naší intervenci)</a:t>
            </a:r>
          </a:p>
          <a:p>
            <a:endParaRPr lang="cs-CZ" baseline="0" smtClean="0"/>
          </a:p>
          <a:p>
            <a:endParaRPr lang="cs-CZ" smtClean="0"/>
          </a:p>
          <a:p>
            <a:r>
              <a:rPr lang="cs-CZ" smtClean="0"/>
              <a:t>Ve výborech po prvním čtení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2113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93642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9119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Státní podpora sportu </a:t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 smtClean="0"/>
              <a:t>Ministerstvo školství, mládeže a tělovýchovy</a:t>
            </a:r>
          </a:p>
          <a:p>
            <a:pPr algn="l"/>
            <a:r>
              <a:rPr lang="cs-CZ" sz="900" dirty="0" smtClean="0"/>
              <a:t>Karmelitská 7, 118 12 Praha 1 • tel.:: +420 234 811 111</a:t>
            </a:r>
          </a:p>
          <a:p>
            <a:pPr algn="l"/>
            <a:r>
              <a:rPr lang="cs-CZ" sz="900" dirty="0" smtClean="0"/>
              <a:t>msmt@msmt.cz • www.msmt.cz</a:t>
            </a:r>
            <a:endParaRPr lang="cs-CZ" sz="900" dirty="0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t>30.5.2018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t>30.5.2018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 smtClean="0"/>
              <a:t>Státní podpora sportu pro rok 2013 byla projednána poradou vedení MŠMT dne 19. června 2012. </a:t>
            </a:r>
            <a:r>
              <a:rPr lang="cs-CZ" sz="2000" dirty="0" smtClean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 smtClean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 smtClean="0"/>
          </a:p>
          <a:p>
            <a:r>
              <a:rPr lang="cs-CZ" sz="2000" dirty="0" smtClean="0"/>
              <a:t>a) výdajový okruh: „Sportovní reprezentace“ </a:t>
            </a:r>
          </a:p>
          <a:p>
            <a:r>
              <a:rPr lang="cs-CZ" sz="2000" dirty="0" smtClean="0"/>
              <a:t>b) výdajový okruh: „Všeobecná sportovní činnost“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t>30.5.2018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t>30.5.2018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t>30.5.2018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t>30.5.2018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t>30.5.2018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t>30.5.2018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t>30.5.2018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87824" y="3429000"/>
            <a:ext cx="6048672" cy="18002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sz="3100" b="1" smtClean="0">
                <a:latin typeface="+mn-lt"/>
              </a:rPr>
              <a:t>Avízo: dotační program na rozvoj digitalizace veřejného vysokého školství</a:t>
            </a:r>
            <a:r>
              <a:rPr lang="pl-PL" sz="2400" b="1" smtClean="0">
                <a:latin typeface="+mn-lt"/>
              </a:rPr>
              <a:t/>
            </a:r>
            <a:br>
              <a:rPr lang="pl-PL" sz="2400" b="1" smtClean="0">
                <a:latin typeface="+mn-lt"/>
              </a:rPr>
            </a:br>
            <a:r>
              <a:rPr lang="pl-PL" sz="1800" b="1" smtClean="0">
                <a:latin typeface="+mn-lt"/>
              </a:rPr>
              <a:t>Seminář Rozvoj vysokých škol, 31. května 2018, Praha</a:t>
            </a:r>
            <a:r>
              <a:rPr lang="pl-PL" sz="2400" b="1" smtClean="0">
                <a:latin typeface="+mn-lt"/>
              </a:rPr>
              <a:t/>
            </a:r>
            <a:br>
              <a:rPr lang="pl-PL" sz="2400" b="1" smtClean="0">
                <a:latin typeface="+mn-lt"/>
              </a:rPr>
            </a:br>
            <a:endParaRPr lang="cs-CZ" sz="1800" b="1" spc="300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55776" y="5877272"/>
            <a:ext cx="4784576" cy="504056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1500" b="1" dirty="0" smtClean="0"/>
              <a:t>Tomáš </a:t>
            </a:r>
            <a:r>
              <a:rPr lang="cs-CZ" sz="1500" b="1" dirty="0" err="1" smtClean="0"/>
              <a:t>Fliegl</a:t>
            </a:r>
            <a:endParaRPr lang="cs-CZ" sz="1500" b="1" dirty="0" smtClean="0"/>
          </a:p>
          <a:p>
            <a:pPr marL="0" indent="0" algn="l">
              <a:buNone/>
            </a:pPr>
            <a:r>
              <a:rPr lang="cs-CZ" sz="1200" dirty="0" smtClean="0"/>
              <a:t>Odbor vysokých škol</a:t>
            </a:r>
          </a:p>
        </p:txBody>
      </p:sp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115616" y="1556792"/>
            <a:ext cx="7128792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b="1" spc="300" smtClean="0">
                <a:solidFill>
                  <a:srgbClr val="418E96"/>
                </a:solidFill>
              </a:rPr>
              <a:t>Kontext výzvy</a:t>
            </a:r>
            <a:endParaRPr lang="en-US" sz="2500" b="1" spc="300" dirty="0">
              <a:solidFill>
                <a:srgbClr val="418E96"/>
              </a:solidFill>
            </a:endParaRP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cs-CZ" sz="2000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Vzrůstající digitalizace společnosti a potřeba rozvíjet digitalizaci sektoru vzdělávání</a:t>
            </a: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cs-CZ" sz="2000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Nadnárodní dokumenty:</a:t>
            </a:r>
          </a:p>
          <a:p>
            <a:pPr marL="914400" lvl="1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cs-CZ" sz="200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Akční plán </a:t>
            </a:r>
            <a:r>
              <a:rPr lang="cs-CZ" sz="200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digitálního </a:t>
            </a:r>
            <a:r>
              <a:rPr lang="cs-CZ" sz="2000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vzdělávání EU</a:t>
            </a:r>
          </a:p>
          <a:p>
            <a:pPr marL="914400" lvl="1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cs-CZ" sz="2000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Obnovený </a:t>
            </a:r>
            <a:r>
              <a:rPr lang="cs-CZ" sz="200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programu EU v oblasti </a:t>
            </a:r>
            <a:r>
              <a:rPr lang="cs-CZ" sz="200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vysokoškolského </a:t>
            </a:r>
            <a:r>
              <a:rPr lang="cs-CZ" sz="2000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vzdělávání</a:t>
            </a:r>
            <a:endParaRPr lang="cs-CZ" sz="2000">
              <a:solidFill>
                <a:schemeClr val="tx1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 marL="914400" lvl="1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cs-CZ" sz="2000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Pařížské </a:t>
            </a:r>
            <a:r>
              <a:rPr lang="cs-CZ" sz="200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komuniké ministrů Evropského prostoru vysokoškolského vzdělávání</a:t>
            </a: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cs-CZ" sz="2000" i="1" dirty="0" smtClean="0">
              <a:solidFill>
                <a:schemeClr val="tx1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+mj-lt"/>
              <a:buAutoNum type="arabicPeriod"/>
              <a:defRPr/>
            </a:pPr>
            <a:endParaRPr lang="en-US" sz="2000" b="1" dirty="0">
              <a:solidFill>
                <a:schemeClr val="tx1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78177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115616" y="1556792"/>
            <a:ext cx="7128792" cy="590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b="1" spc="300" smtClean="0">
                <a:solidFill>
                  <a:srgbClr val="418E96"/>
                </a:solidFill>
              </a:rPr>
              <a:t>Kontext výzvy</a:t>
            </a:r>
            <a:endParaRPr lang="en-US" sz="2500" b="1" spc="300" dirty="0">
              <a:solidFill>
                <a:srgbClr val="418E96"/>
              </a:solidFill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defRPr/>
            </a:pPr>
            <a:r>
              <a:rPr lang="cs-CZ" sz="2000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Přijaté a navrhovaná národní a nadnárodní legislativa:</a:t>
            </a: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cs-CZ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nařízení Evropského parlamentu a Rady (EU) č. 910/2014 ze dne 23. července 2014 o elektronické identifikaci a službách vytvářejících důvěru pro elektronické transakce na vnitřním trhu a o zrušení směrnice </a:t>
            </a:r>
            <a:r>
              <a:rPr lang="cs-CZ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1999/93/ES </a:t>
            </a:r>
            <a:r>
              <a:rPr lang="cs-CZ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(</a:t>
            </a:r>
            <a:r>
              <a:rPr lang="cs-CZ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Nařízení </a:t>
            </a:r>
            <a:r>
              <a:rPr lang="cs-CZ" b="1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eIDAS</a:t>
            </a:r>
            <a:r>
              <a:rPr lang="cs-CZ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);</a:t>
            </a:r>
            <a:endParaRPr lang="cs-CZ">
              <a:solidFill>
                <a:schemeClr val="tx1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cs-CZ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návrhu </a:t>
            </a:r>
            <a:r>
              <a:rPr lang="cs-CZ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nařízení Evropského parlamentu a Rady, kterým se zřizuje </a:t>
            </a:r>
            <a:r>
              <a:rPr lang="cs-CZ" b="1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jednotná digitální brána </a:t>
            </a:r>
            <a:r>
              <a:rPr lang="cs-CZ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pro poskytování informací, postupů, asistenčních služeb a služeb pro řešení problémů a kterým se mění nařízení (EU) č</a:t>
            </a:r>
            <a:r>
              <a:rPr lang="cs-CZ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. </a:t>
            </a:r>
            <a:r>
              <a:rPr lang="cs-CZ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1024/2012 (</a:t>
            </a:r>
            <a:r>
              <a:rPr lang="cs-CZ" b="1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SDG</a:t>
            </a:r>
            <a:r>
              <a:rPr lang="cs-CZ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);</a:t>
            </a:r>
            <a:endParaRPr lang="cs-CZ">
              <a:solidFill>
                <a:schemeClr val="tx1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cs-CZ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návrhu </a:t>
            </a:r>
            <a:r>
              <a:rPr lang="cs-CZ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zákona </a:t>
            </a:r>
            <a:r>
              <a:rPr lang="cs-CZ" b="1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o přístupnosti internetových </a:t>
            </a:r>
            <a:r>
              <a:rPr lang="cs-CZ" b="1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stránek </a:t>
            </a:r>
            <a:r>
              <a:rPr lang="cs-CZ" b="1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a </a:t>
            </a:r>
            <a:r>
              <a:rPr lang="cs-CZ" b="1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mobilních aplikací </a:t>
            </a:r>
            <a:r>
              <a:rPr lang="cs-CZ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a o změně zákona č. 365/2000 Sb., o informačních systémech veřejné správy a o změně některých dalších zákonů, ve znění pozdějších předpisů (sněmovní tisk č. 170).</a:t>
            </a: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cs-CZ" sz="2000" smtClean="0">
              <a:solidFill>
                <a:schemeClr val="tx1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cs-CZ" sz="2000" i="1" dirty="0" smtClean="0">
              <a:solidFill>
                <a:schemeClr val="tx1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+mj-lt"/>
              <a:buAutoNum type="arabicPeriod"/>
              <a:defRPr/>
            </a:pPr>
            <a:endParaRPr lang="en-US" sz="2000" b="1" dirty="0">
              <a:solidFill>
                <a:schemeClr val="tx1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85888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115616" y="1556792"/>
            <a:ext cx="7128792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b="1" spc="300" smtClean="0">
                <a:solidFill>
                  <a:srgbClr val="418E96"/>
                </a:solidFill>
              </a:rPr>
              <a:t>Plánované aktivity</a:t>
            </a:r>
            <a:endParaRPr lang="en-US" sz="2500" b="1" spc="300" dirty="0">
              <a:solidFill>
                <a:srgbClr val="418E96"/>
              </a:solidFill>
            </a:endParaRP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+mj-lt"/>
              <a:buAutoNum type="arabicPeriod"/>
              <a:defRPr/>
            </a:pPr>
            <a:r>
              <a:rPr lang="cs-CZ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Zjednodušení mobility studentů prostřednictvím nástrojů elektronické výměny informací o studiu, elektronické identifikace a elektronizace uznávání získaných kreditů, například s využitím Erasmus+ projektů Erasmus Without Papers , EMREX  a European </a:t>
            </a:r>
            <a:r>
              <a:rPr lang="cs-CZ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Student </a:t>
            </a:r>
            <a:r>
              <a:rPr lang="cs-CZ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Card.</a:t>
            </a: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+mj-lt"/>
              <a:buAutoNum type="arabicPeriod"/>
              <a:defRPr/>
            </a:pPr>
            <a:r>
              <a:rPr lang="cs-CZ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Příprava </a:t>
            </a:r>
            <a:r>
              <a:rPr lang="cs-CZ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na plnění povinností vyplývajících z návrhu zákona o přístupnosti internetových stránek a mobilních aplikací a o změně zákona č. 365/2000 Sb., o informačních systémech veřejné správy a o změně některých dalších zákonů, ve znění pozdějších předpisů (sněmovní tisk č. 170).</a:t>
            </a: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+mj-lt"/>
              <a:buAutoNum type="arabicPeriod"/>
              <a:defRPr/>
            </a:pPr>
            <a:r>
              <a:rPr lang="cs-CZ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Příprava </a:t>
            </a:r>
            <a:r>
              <a:rPr lang="cs-CZ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na plnění povinností vyplývajících z návrhu nařízení Evropského parlamentu a Rady, kterým se zřizuje jednotná digitální brána pro poskytování informací, postupů, asistenčních služeb a služeb pro řešení problémů a kterým se mění nařízení (EU) č. 1024/2012. </a:t>
            </a: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cs-CZ" sz="2000" smtClean="0">
              <a:solidFill>
                <a:schemeClr val="tx1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cs-CZ" sz="2000" i="1" dirty="0" smtClean="0">
              <a:solidFill>
                <a:schemeClr val="tx1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+mj-lt"/>
              <a:buAutoNum type="arabicPeriod"/>
              <a:defRPr/>
            </a:pPr>
            <a:endParaRPr lang="en-US" sz="2000" b="1" dirty="0">
              <a:solidFill>
                <a:schemeClr val="tx1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09938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115616" y="1556792"/>
            <a:ext cx="7128792" cy="381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b="1" spc="300" smtClean="0">
                <a:solidFill>
                  <a:srgbClr val="418E96"/>
                </a:solidFill>
              </a:rPr>
              <a:t>Další parametry dotačního programu</a:t>
            </a:r>
            <a:endParaRPr lang="en-US" sz="2500" b="1" spc="300" dirty="0">
              <a:solidFill>
                <a:srgbClr val="418E96"/>
              </a:solidFill>
            </a:endParaRP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cs-CZ" sz="2200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Dotace na běžné i kapitálové výdaje</a:t>
            </a: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cs-CZ" sz="2200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Výzva na podzim 2018</a:t>
            </a: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cs-CZ" sz="2200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Určeno na aktivity probíhající od 1. 1. 2019</a:t>
            </a: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cs-CZ" sz="2200" smtClean="0">
                <a:solidFill>
                  <a:schemeClr val="tx1">
                    <a:lumMod val="75000"/>
                  </a:schemeClr>
                </a:solidFill>
                <a:ea typeface="Tahoma" pitchFamily="34" charset="0"/>
                <a:cs typeface="Tahoma" pitchFamily="34" charset="0"/>
              </a:rPr>
              <a:t>Stanovení maximální výše dotace pro jednotlivé vysoké školy podle určených kritérií</a:t>
            </a: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cs-CZ" sz="2000" smtClean="0">
              <a:solidFill>
                <a:schemeClr val="tx1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cs-CZ" sz="2000" i="1" dirty="0" smtClean="0">
              <a:solidFill>
                <a:schemeClr val="tx1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+mj-lt"/>
              <a:buAutoNum type="arabicPeriod"/>
              <a:defRPr/>
            </a:pPr>
            <a:endParaRPr lang="en-US" sz="2000" b="1" dirty="0">
              <a:solidFill>
                <a:schemeClr val="tx1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109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87824" y="3429000"/>
            <a:ext cx="6048672" cy="18002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/>
            <a:r>
              <a:rPr lang="pl-PL" sz="2400" b="1" dirty="0" smtClean="0">
                <a:latin typeface="+mn-lt"/>
              </a:rPr>
              <a:t/>
            </a:r>
            <a:br>
              <a:rPr lang="pl-PL" sz="2400" b="1" dirty="0" smtClean="0">
                <a:latin typeface="+mn-lt"/>
              </a:rPr>
            </a:br>
            <a:r>
              <a:rPr lang="cs-CZ" sz="2400" b="1" dirty="0"/>
              <a:t>Tomáš Fliegl</a:t>
            </a:r>
            <a:br>
              <a:rPr lang="cs-CZ" sz="2400" b="1" dirty="0"/>
            </a:br>
            <a:r>
              <a:rPr lang="cs-CZ" sz="2400" dirty="0"/>
              <a:t>Odbor vysokých škol</a:t>
            </a:r>
            <a:br>
              <a:rPr lang="cs-CZ" sz="2400" dirty="0"/>
            </a:br>
            <a:r>
              <a:rPr lang="cs-CZ" sz="2400" dirty="0"/>
              <a:t>Tomas.Fliegl@msmt.cz</a:t>
            </a:r>
            <a:br>
              <a:rPr lang="cs-CZ" sz="2400" dirty="0"/>
            </a:br>
            <a:r>
              <a:rPr lang="pl-PL" sz="2400" b="1" dirty="0" smtClean="0">
                <a:latin typeface="+mn-lt"/>
              </a:rPr>
              <a:t/>
            </a:r>
            <a:br>
              <a:rPr lang="pl-PL" sz="2400" b="1" dirty="0" smtClean="0">
                <a:latin typeface="+mn-lt"/>
              </a:rPr>
            </a:br>
            <a:endParaRPr lang="cs-CZ" sz="1800" b="1" spc="300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15816" y="5877272"/>
            <a:ext cx="5184576" cy="5040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3000" b="1" spc="300" dirty="0">
                <a:solidFill>
                  <a:srgbClr val="418E96"/>
                </a:solidFill>
              </a:rPr>
              <a:t>Děkuji vám za pozornost</a:t>
            </a:r>
            <a:endParaRPr lang="cs-CZ" sz="3000" spc="300" dirty="0"/>
          </a:p>
        </p:txBody>
      </p:sp>
    </p:spTree>
    <p:extLst>
      <p:ext uri="{BB962C8B-B14F-4D97-AF65-F5344CB8AC3E}">
        <p14:creationId xmlns:p14="http://schemas.microsoft.com/office/powerpoint/2010/main" val="271080633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1573</TotalTime>
  <Words>400</Words>
  <Application>Microsoft Office PowerPoint</Application>
  <PresentationFormat>Předvádění na obrazovce (4:3)</PresentationFormat>
  <Paragraphs>41</Paragraphs>
  <Slides>6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Tahoma</vt:lpstr>
      <vt:lpstr>Motiv systému Office</vt:lpstr>
      <vt:lpstr>Avízo: dotační program na rozvoj digitalizace veřejného vysokého školství Seminář Rozvoj vysokých škol, 31. května 2018, Praha </vt:lpstr>
      <vt:lpstr>Prezentace aplikace PowerPoint</vt:lpstr>
      <vt:lpstr>Prezentace aplikace PowerPoint</vt:lpstr>
      <vt:lpstr>Prezentace aplikace PowerPoint</vt:lpstr>
      <vt:lpstr>Prezentace aplikace PowerPoint</vt:lpstr>
      <vt:lpstr> Tomáš Fliegl Odbor vysokých škol Tomas.Fliegl@msmt.cz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Fliegl Tomáš</cp:lastModifiedBy>
  <cp:revision>115</cp:revision>
  <dcterms:created xsi:type="dcterms:W3CDTF">2013-10-09T10:41:53Z</dcterms:created>
  <dcterms:modified xsi:type="dcterms:W3CDTF">2018-05-30T14:30:13Z</dcterms:modified>
</cp:coreProperties>
</file>