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8" r:id="rId3"/>
    <p:sldId id="261" r:id="rId4"/>
    <p:sldId id="262" r:id="rId5"/>
    <p:sldId id="259" r:id="rId6"/>
    <p:sldId id="260" r:id="rId7"/>
    <p:sldId id="264" r:id="rId8"/>
  </p:sldIdLst>
  <p:sldSz cx="9144000" cy="6858000" type="screen4x3"/>
  <p:notesSz cx="6794500" cy="99314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8E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5" autoAdjust="0"/>
    <p:restoredTop sz="94714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019884-BE5D-453B-BA09-346A37B0BDBA}" type="datetimeFigureOut">
              <a:rPr lang="cs-CZ" smtClean="0"/>
              <a:t>31. 5. 2018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EE89FC-020C-4065-9FCA-4ED6682797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42747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83C53-209C-40A5-8BC7-2A222E9E8B5F}" type="datetimeFigureOut">
              <a:rPr lang="cs-CZ" smtClean="0"/>
              <a:t>31. 5. 2018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AC157-68E0-4F13-9BFD-18D668B664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720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3859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2987824" y="3356992"/>
            <a:ext cx="5470376" cy="1944216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pl-PL" b="1" dirty="0" smtClean="0">
                <a:latin typeface="+mn-lt"/>
              </a:rPr>
              <a:t>Státní podpora sportu </a:t>
            </a:r>
            <a:br>
              <a:rPr lang="pl-PL" b="1" dirty="0" smtClean="0">
                <a:latin typeface="+mn-lt"/>
              </a:rPr>
            </a:br>
            <a:r>
              <a:rPr lang="pl-PL" b="1" dirty="0" smtClean="0">
                <a:latin typeface="+mn-lt"/>
              </a:rPr>
              <a:t>pro rok 2013</a:t>
            </a:r>
            <a:endParaRPr lang="cs-CZ" b="1" dirty="0">
              <a:latin typeface="+mn-lt"/>
            </a:endParaRPr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7824" y="5949280"/>
            <a:ext cx="4784576" cy="432048"/>
          </a:xfrm>
        </p:spPr>
        <p:txBody>
          <a:bodyPr>
            <a:normAutofit fontScale="77500" lnSpcReduction="20000"/>
          </a:bodyPr>
          <a:lstStyle>
            <a:lvl1pPr marL="0" indent="0">
              <a:buNone/>
              <a:defRPr/>
            </a:lvl1pPr>
          </a:lstStyle>
          <a:p>
            <a:pPr algn="l"/>
            <a:r>
              <a:rPr lang="cs-CZ" sz="900" dirty="0" smtClean="0"/>
              <a:t>Ministerstvo školství, mládeže a tělovýchovy</a:t>
            </a:r>
          </a:p>
          <a:p>
            <a:pPr algn="l"/>
            <a:r>
              <a:rPr lang="cs-CZ" sz="900" dirty="0" smtClean="0"/>
              <a:t>Karmelitská 7, 118 12 Praha 1 • tel.:: +420 234 811 111</a:t>
            </a:r>
          </a:p>
          <a:p>
            <a:pPr algn="l"/>
            <a:r>
              <a:rPr lang="cs-CZ" sz="900" dirty="0" smtClean="0"/>
              <a:t>msmt@msmt.cz • www.msmt.cz</a:t>
            </a:r>
            <a:endParaRPr lang="cs-CZ" sz="900" dirty="0"/>
          </a:p>
        </p:txBody>
      </p:sp>
      <p:sp>
        <p:nvSpPr>
          <p:cNvPr id="9" name="TextovéPole 8"/>
          <p:cNvSpPr txBox="1"/>
          <p:nvPr userDrawn="1"/>
        </p:nvSpPr>
        <p:spPr>
          <a:xfrm>
            <a:off x="323528" y="6093296"/>
            <a:ext cx="1872208" cy="64807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074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2B30BC-CCD8-4378-88BC-430872E484EC}" type="datetime1">
              <a:rPr lang="cs-CZ" smtClean="0"/>
              <a:t>31. 5. 2018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59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0CB82B-603D-4E52-A075-E2D552D01AC5}" type="datetime1">
              <a:rPr lang="cs-CZ" smtClean="0"/>
              <a:t>31. 5. 2018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05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ablony MS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 smtClean="0">
                <a:solidFill>
                  <a:srgbClr val="418E96"/>
                </a:solidFill>
              </a:rPr>
              <a:t>Státní podpora sportu pro rok 2013</a:t>
            </a:r>
          </a:p>
          <a:p>
            <a:pPr marL="0" indent="0">
              <a:buNone/>
            </a:pPr>
            <a:r>
              <a:rPr lang="cs-CZ" sz="2000" b="1" dirty="0" smtClean="0"/>
              <a:t>Státní podpora sportu pro rok 2013 byla projednána poradou vedení MŠMT dne 19. června 2012. </a:t>
            </a:r>
            <a:r>
              <a:rPr lang="cs-CZ" sz="2000" dirty="0" smtClean="0"/>
              <a:t>Jedná se o veřejné vyhlášení programů neinvestičního charakteru a charakteru programového financování reprodukce majetku v oblasti sportu. </a:t>
            </a:r>
          </a:p>
          <a:p>
            <a:pPr marL="0" indent="0">
              <a:buNone/>
            </a:pPr>
            <a:r>
              <a:rPr lang="cs-CZ" sz="2000" dirty="0" smtClean="0"/>
              <a:t>Státní finanční prostředky pro oblast sportu jsou z pozice státního rozpočtu vedeny ve dvou závazných ukazatelích, které pro rok 2013 jsou navrhovány s označením: </a:t>
            </a:r>
          </a:p>
          <a:p>
            <a:endParaRPr lang="cs-CZ" sz="2000" dirty="0" smtClean="0"/>
          </a:p>
          <a:p>
            <a:r>
              <a:rPr lang="cs-CZ" sz="2000" dirty="0" smtClean="0"/>
              <a:t>a) výdajový okruh: „Sportovní reprezentace“ </a:t>
            </a:r>
          </a:p>
          <a:p>
            <a:r>
              <a:rPr lang="cs-CZ" sz="2000" dirty="0" smtClean="0"/>
              <a:t>b) výdajový okruh: „Všeobecná sportovní činnost“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9308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B32F09-55A8-4CD1-800E-DE1F37E16F05}" type="datetime1">
              <a:rPr lang="cs-CZ" smtClean="0"/>
              <a:t>31. 5. 2018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27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4738B8-AF64-4FE4-B405-ED8BCA522024}" type="datetime1">
              <a:rPr lang="cs-CZ" smtClean="0"/>
              <a:t>31. 5. 2018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242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CD8058-F576-4074-B136-4DCC072DDC84}" type="datetime1">
              <a:rPr lang="cs-CZ" smtClean="0"/>
              <a:t>31. 5. 2018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5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822AEC-62FD-44ED-A00D-A24AEE9FD083}" type="datetime1">
              <a:rPr lang="cs-CZ" smtClean="0"/>
              <a:t>31. 5. 2018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76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011B5A-1E28-4D66-A5E1-E485A822FC52}" type="datetime1">
              <a:rPr lang="cs-CZ" smtClean="0"/>
              <a:t>31. 5. 2018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041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BC10FC-2AAA-47B9-B9B2-B0B97568D014}" type="datetime1">
              <a:rPr lang="cs-CZ" smtClean="0"/>
              <a:t>31. 5. 2018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92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DB8E4B-2AB7-4C74-93BC-179C3E3648DF}" type="datetime1">
              <a:rPr lang="cs-CZ" smtClean="0"/>
              <a:t>31. 5. 2018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7184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15616" y="1628800"/>
            <a:ext cx="7571184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číslo snímku 5"/>
          <p:cNvSpPr txBox="1">
            <a:spLocks/>
          </p:cNvSpPr>
          <p:nvPr userDrawn="1"/>
        </p:nvSpPr>
        <p:spPr>
          <a:xfrm>
            <a:off x="251520" y="6356350"/>
            <a:ext cx="648072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07FF043-C0B2-4D5E-9D2E-6F925F59FAFC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122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5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vzdelavani/vysoke-skolstvi/postup-kodovani-studijnich-programu-a-oboru" TargetMode="External"/><Relationship Id="rId2" Type="http://schemas.openxmlformats.org/officeDocument/2006/relationships/hyperlink" Target="mailto:dusan.hrstka@msmt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87824" y="3429000"/>
            <a:ext cx="5470376" cy="18002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pl-PL" b="1" dirty="0" smtClean="0">
                <a:latin typeface="+mn-lt"/>
              </a:rPr>
              <a:t>Kódování studijních programů</a:t>
            </a:r>
            <a:endParaRPr lang="cs-CZ" b="1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987824" y="5949280"/>
            <a:ext cx="4784576" cy="432048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cs-CZ" sz="700" dirty="0" smtClean="0"/>
              <a:t>Ministerstvo školství, mládeže a tělovýchovy</a:t>
            </a:r>
          </a:p>
          <a:p>
            <a:pPr marL="0" indent="0">
              <a:buNone/>
            </a:pPr>
            <a:r>
              <a:rPr lang="cs-CZ" sz="700" dirty="0" smtClean="0"/>
              <a:t>Karmelitská 529/5</a:t>
            </a:r>
            <a:r>
              <a:rPr lang="cs-CZ" sz="700" dirty="0"/>
              <a:t>, Malá </a:t>
            </a:r>
            <a:r>
              <a:rPr lang="cs-CZ" sz="700" dirty="0" smtClean="0"/>
              <a:t>Strana, 118 12 Praha 1 • tel.: +420 234 811 111</a:t>
            </a:r>
          </a:p>
          <a:p>
            <a:pPr marL="0" indent="0" algn="l">
              <a:buNone/>
            </a:pPr>
            <a:r>
              <a:rPr lang="cs-CZ" sz="700" dirty="0" smtClean="0"/>
              <a:t>msmt@msmt.cz • www.msmt.cz</a:t>
            </a:r>
            <a:endParaRPr lang="cs-CZ" sz="700" dirty="0"/>
          </a:p>
        </p:txBody>
      </p:sp>
    </p:spTree>
    <p:extLst>
      <p:ext uri="{BB962C8B-B14F-4D97-AF65-F5344CB8AC3E}">
        <p14:creationId xmlns:p14="http://schemas.microsoft.com/office/powerpoint/2010/main" val="940358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sz="2700" b="1" dirty="0" smtClean="0">
                <a:solidFill>
                  <a:srgbClr val="418E96"/>
                </a:solidFill>
              </a:rPr>
              <a:t>Nový způsob kódování studijních programů</a:t>
            </a:r>
          </a:p>
          <a:p>
            <a:endParaRPr lang="cs-CZ" sz="1000" dirty="0" smtClean="0"/>
          </a:p>
          <a:p>
            <a:r>
              <a:rPr lang="cs-CZ" sz="2800" dirty="0" smtClean="0"/>
              <a:t>Představen zástupcům vysokých škol na semináři ke kódování studijních programů dne 21. 5. 2018.</a:t>
            </a:r>
          </a:p>
          <a:p>
            <a:pPr marL="0" indent="0">
              <a:buNone/>
            </a:pPr>
            <a:endParaRPr lang="cs-CZ" sz="2800" dirty="0" smtClean="0"/>
          </a:p>
          <a:p>
            <a:r>
              <a:rPr lang="cs-CZ" sz="2800" dirty="0" smtClean="0"/>
              <a:t>Nevyhovující struktura původního kódu </a:t>
            </a:r>
          </a:p>
          <a:p>
            <a:pPr lvl="1"/>
            <a:r>
              <a:rPr lang="cs-CZ" sz="2200" dirty="0"/>
              <a:t>s</a:t>
            </a:r>
            <a:r>
              <a:rPr lang="cs-CZ" sz="2200" dirty="0" smtClean="0"/>
              <a:t>tejný název – stejný kód – jiný obsah,</a:t>
            </a:r>
          </a:p>
          <a:p>
            <a:pPr lvl="1"/>
            <a:r>
              <a:rPr lang="cs-CZ" sz="2200" dirty="0"/>
              <a:t>s</a:t>
            </a:r>
            <a:r>
              <a:rPr lang="cs-CZ" sz="2200" dirty="0" smtClean="0"/>
              <a:t>tejný obsah – jiný název – jiný kód</a:t>
            </a:r>
            <a:r>
              <a:rPr lang="cs-CZ" sz="2200" dirty="0"/>
              <a:t>.</a:t>
            </a:r>
            <a:endParaRPr lang="cs-CZ" sz="2200" dirty="0" smtClean="0"/>
          </a:p>
          <a:p>
            <a:pPr marL="457200" lvl="1" indent="0">
              <a:buNone/>
            </a:pPr>
            <a:endParaRPr lang="cs-CZ" sz="2200" dirty="0" smtClean="0"/>
          </a:p>
          <a:p>
            <a:r>
              <a:rPr lang="cs-CZ" sz="2700" dirty="0" smtClean="0"/>
              <a:t>Pro studijní programy akreditované dle novely</a:t>
            </a:r>
            <a:endParaRPr lang="cs-CZ" sz="2700" dirty="0"/>
          </a:p>
          <a:p>
            <a:pPr lvl="1"/>
            <a:r>
              <a:rPr lang="cs-CZ" sz="2200" dirty="0"/>
              <a:t>p</a:t>
            </a:r>
            <a:r>
              <a:rPr lang="cs-CZ" sz="2200" dirty="0" smtClean="0"/>
              <a:t>opisuje obsah, </a:t>
            </a:r>
            <a:endParaRPr lang="cs-CZ" sz="2200" dirty="0"/>
          </a:p>
          <a:p>
            <a:pPr lvl="1"/>
            <a:r>
              <a:rPr lang="cs-CZ" sz="2200" dirty="0"/>
              <a:t>n</a:t>
            </a:r>
            <a:r>
              <a:rPr lang="cs-CZ" sz="2200" dirty="0" smtClean="0"/>
              <a:t>ezávislý na pojmenování,</a:t>
            </a:r>
          </a:p>
          <a:p>
            <a:pPr lvl="1"/>
            <a:r>
              <a:rPr lang="cs-CZ" sz="2200" dirty="0"/>
              <a:t>k</a:t>
            </a:r>
            <a:r>
              <a:rPr lang="cs-CZ" sz="2200" dirty="0" smtClean="0"/>
              <a:t>aždý jednotlivý studijní program = jiný kód,</a:t>
            </a:r>
          </a:p>
          <a:p>
            <a:pPr lvl="1"/>
            <a:r>
              <a:rPr lang="cs-CZ" sz="2200" dirty="0"/>
              <a:t>jednotlivý studijní </a:t>
            </a:r>
            <a:r>
              <a:rPr lang="cs-CZ" sz="2200" dirty="0" smtClean="0"/>
              <a:t>program</a:t>
            </a:r>
            <a:r>
              <a:rPr lang="cs-CZ" sz="2200" dirty="0"/>
              <a:t> </a:t>
            </a:r>
            <a:r>
              <a:rPr lang="cs-CZ" sz="2200" dirty="0" smtClean="0"/>
              <a:t>dán rozhodnutím </a:t>
            </a:r>
            <a:r>
              <a:rPr lang="cs-CZ" sz="2200" dirty="0"/>
              <a:t>o </a:t>
            </a:r>
            <a:r>
              <a:rPr lang="cs-CZ" sz="2200" dirty="0" smtClean="0"/>
              <a:t>akreditaci/schválení</a:t>
            </a:r>
            <a:r>
              <a:rPr lang="cs-CZ" sz="2200" dirty="0"/>
              <a:t> </a:t>
            </a:r>
            <a:r>
              <a:rPr lang="cs-CZ" sz="2200" dirty="0" smtClean="0"/>
              <a:t>v rámci IA (nevztahuje </a:t>
            </a:r>
            <a:r>
              <a:rPr lang="cs-CZ" sz="2200" dirty="0"/>
              <a:t>se na prodloužení a rozšíření </a:t>
            </a:r>
            <a:r>
              <a:rPr lang="cs-CZ" sz="2200" dirty="0" smtClean="0"/>
              <a:t>akreditace)</a:t>
            </a:r>
            <a:r>
              <a:rPr lang="cs-CZ" sz="2000" dirty="0" smtClean="0"/>
              <a:t>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48044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700" b="1" dirty="0" smtClean="0">
                <a:solidFill>
                  <a:srgbClr val="418E96"/>
                </a:solidFill>
              </a:rPr>
              <a:t>Struktura kódu</a:t>
            </a:r>
          </a:p>
          <a:p>
            <a:r>
              <a:rPr lang="cs-CZ" sz="2800" dirty="0" smtClean="0"/>
              <a:t>Kód popisuje základní charakteristiky </a:t>
            </a:r>
            <a:r>
              <a:rPr lang="cs-CZ" sz="2800" dirty="0"/>
              <a:t>studijního </a:t>
            </a:r>
            <a:r>
              <a:rPr lang="cs-CZ" sz="2800" dirty="0" smtClean="0"/>
              <a:t>programu: </a:t>
            </a:r>
          </a:p>
          <a:p>
            <a:pPr lvl="1"/>
            <a:r>
              <a:rPr lang="cs-CZ" sz="2200" dirty="0"/>
              <a:t>t</a:t>
            </a:r>
            <a:r>
              <a:rPr lang="cs-CZ" sz="2200" dirty="0" smtClean="0"/>
              <a:t>yp studijního programu (B, M, N, P),</a:t>
            </a:r>
          </a:p>
          <a:p>
            <a:pPr lvl="1"/>
            <a:r>
              <a:rPr lang="cs-CZ" sz="2200" dirty="0" smtClean="0"/>
              <a:t>kód </a:t>
            </a:r>
            <a:r>
              <a:rPr lang="cs-CZ" sz="2200" dirty="0"/>
              <a:t>3. úrovně mezinárodní standardní klasifikace vzdělání ISCED-F 2013 (např. 0713),</a:t>
            </a:r>
          </a:p>
          <a:p>
            <a:pPr lvl="1"/>
            <a:r>
              <a:rPr lang="cs-CZ" sz="2200" dirty="0"/>
              <a:t>profil studijního programu (A, </a:t>
            </a:r>
            <a:r>
              <a:rPr lang="cs-CZ" sz="2200" dirty="0" smtClean="0"/>
              <a:t>P; pro doktorský - D),</a:t>
            </a:r>
            <a:endParaRPr lang="cs-CZ" sz="2200" dirty="0"/>
          </a:p>
          <a:p>
            <a:pPr lvl="1"/>
            <a:r>
              <a:rPr lang="cs-CZ" sz="2200" dirty="0"/>
              <a:t>převládající oblast vzdělávání (01-37), </a:t>
            </a:r>
          </a:p>
          <a:p>
            <a:pPr lvl="1"/>
            <a:r>
              <a:rPr lang="cs-CZ" sz="2200" dirty="0"/>
              <a:t>pořadí studijního programu (se stejnými údaji v předchozích položkách; čtyřmístné).</a:t>
            </a:r>
          </a:p>
          <a:p>
            <a:r>
              <a:rPr lang="cs-CZ" sz="2800" dirty="0"/>
              <a:t>Kód </a:t>
            </a:r>
            <a:r>
              <a:rPr lang="cs-CZ" sz="2800" dirty="0" smtClean="0"/>
              <a:t>akademicky zaměřeného bakalářského studijního </a:t>
            </a:r>
            <a:r>
              <a:rPr lang="cs-CZ" sz="2800" dirty="0"/>
              <a:t>programu </a:t>
            </a:r>
            <a:r>
              <a:rPr lang="cs-CZ" sz="2800" dirty="0" smtClean="0"/>
              <a:t>Sociologie: B0314A250001</a:t>
            </a:r>
            <a:endParaRPr lang="cs-CZ" sz="2500" b="1" dirty="0" smtClean="0">
              <a:solidFill>
                <a:srgbClr val="418E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341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700" b="1" dirty="0" smtClean="0">
                <a:solidFill>
                  <a:srgbClr val="418E96"/>
                </a:solidFill>
              </a:rPr>
              <a:t>Dopady na vysoké školy</a:t>
            </a:r>
          </a:p>
          <a:p>
            <a:endParaRPr lang="cs-CZ" sz="2800" dirty="0" smtClean="0"/>
          </a:p>
          <a:p>
            <a:r>
              <a:rPr lang="cs-CZ" sz="2800" dirty="0" smtClean="0"/>
              <a:t>Nutnost upravit informační systémy, </a:t>
            </a:r>
          </a:p>
          <a:p>
            <a:r>
              <a:rPr lang="cs-CZ" sz="2800" dirty="0"/>
              <a:t>s</a:t>
            </a:r>
            <a:r>
              <a:rPr lang="cs-CZ" sz="2800" dirty="0" smtClean="0"/>
              <a:t>nížení administrativní zátěže pro vysoké školy při </a:t>
            </a:r>
            <a:r>
              <a:rPr lang="cs-CZ" sz="2800" dirty="0" smtClean="0"/>
              <a:t>přidělení </a:t>
            </a:r>
            <a:r>
              <a:rPr lang="cs-CZ" sz="2800" dirty="0" smtClean="0"/>
              <a:t>kódu, </a:t>
            </a:r>
          </a:p>
          <a:p>
            <a:r>
              <a:rPr lang="cs-CZ" sz="2800" dirty="0" smtClean="0"/>
              <a:t>zvětšení participace vysokých škol na tvorbě obsahu kódu. </a:t>
            </a:r>
          </a:p>
        </p:txBody>
      </p:sp>
    </p:spTree>
    <p:extLst>
      <p:ext uri="{BB962C8B-B14F-4D97-AF65-F5344CB8AC3E}">
        <p14:creationId xmlns:p14="http://schemas.microsoft.com/office/powerpoint/2010/main" val="2529918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>
                <a:solidFill>
                  <a:srgbClr val="418E96"/>
                </a:solidFill>
              </a:rPr>
              <a:t>Proces </a:t>
            </a:r>
            <a:r>
              <a:rPr lang="cs-CZ" sz="2500" b="1" dirty="0" smtClean="0">
                <a:solidFill>
                  <a:srgbClr val="418E96"/>
                </a:solidFill>
              </a:rPr>
              <a:t>přidělení </a:t>
            </a:r>
            <a:r>
              <a:rPr lang="cs-CZ" sz="2500" b="1" dirty="0">
                <a:solidFill>
                  <a:srgbClr val="418E96"/>
                </a:solidFill>
              </a:rPr>
              <a:t>kódu studijního </a:t>
            </a:r>
            <a:r>
              <a:rPr lang="cs-CZ" sz="2500" b="1" dirty="0" smtClean="0">
                <a:solidFill>
                  <a:srgbClr val="418E96"/>
                </a:solidFill>
              </a:rPr>
              <a:t>programu</a:t>
            </a:r>
          </a:p>
          <a:p>
            <a:pPr marL="0" indent="0">
              <a:buNone/>
            </a:pPr>
            <a:endParaRPr lang="cs-CZ" sz="1200" dirty="0" smtClean="0"/>
          </a:p>
          <a:p>
            <a:pPr marL="0" indent="0">
              <a:buNone/>
            </a:pPr>
            <a:r>
              <a:rPr lang="cs-CZ" sz="2600" dirty="0" smtClean="0"/>
              <a:t>1</a:t>
            </a:r>
            <a:r>
              <a:rPr lang="cs-CZ" sz="2600" dirty="0"/>
              <a:t>. Vysoká </a:t>
            </a:r>
            <a:r>
              <a:rPr lang="cs-CZ" sz="2600" dirty="0" smtClean="0"/>
              <a:t>škola uvede návrh kódu </a:t>
            </a:r>
            <a:r>
              <a:rPr lang="cs-CZ" sz="2600"/>
              <a:t>klasifikace </a:t>
            </a:r>
            <a:r>
              <a:rPr lang="cs-CZ" sz="2600" smtClean="0"/>
              <a:t>oboru vzdělání ISCED-F </a:t>
            </a:r>
            <a:r>
              <a:rPr lang="cs-CZ" sz="2600" dirty="0"/>
              <a:t>2013 spolu s krátkým zdůvodněním</a:t>
            </a:r>
          </a:p>
          <a:p>
            <a:pPr marL="0" indent="0">
              <a:buNone/>
            </a:pPr>
            <a:r>
              <a:rPr lang="cs-CZ" sz="2600" dirty="0"/>
              <a:t>	a) </a:t>
            </a:r>
            <a:r>
              <a:rPr lang="cs-CZ" sz="2600" dirty="0" smtClean="0"/>
              <a:t>do </a:t>
            </a:r>
            <a:r>
              <a:rPr lang="cs-CZ" sz="2600" dirty="0"/>
              <a:t>žádosti o </a:t>
            </a:r>
            <a:r>
              <a:rPr lang="cs-CZ" sz="2600" dirty="0" smtClean="0"/>
              <a:t>akreditaci</a:t>
            </a:r>
          </a:p>
          <a:p>
            <a:pPr marL="0" indent="0">
              <a:buNone/>
            </a:pPr>
            <a:r>
              <a:rPr lang="cs-CZ" sz="2600" dirty="0" smtClean="0"/>
              <a:t>nebo</a:t>
            </a:r>
            <a:endParaRPr lang="cs-CZ" sz="2600" dirty="0"/>
          </a:p>
          <a:p>
            <a:pPr marL="0" indent="0">
              <a:buNone/>
            </a:pPr>
            <a:r>
              <a:rPr lang="cs-CZ" sz="2600" dirty="0"/>
              <a:t>	b) </a:t>
            </a:r>
            <a:r>
              <a:rPr lang="cs-CZ" sz="2600" dirty="0" smtClean="0"/>
              <a:t>v </a:t>
            </a:r>
            <a:r>
              <a:rPr lang="cs-CZ" sz="2600" dirty="0"/>
              <a:t>rámci předání informace </a:t>
            </a:r>
            <a:r>
              <a:rPr lang="cs-CZ" sz="2600" dirty="0" smtClean="0"/>
              <a:t>Národnímu 	akreditačnímu úřadu pro vysoké školství 	(prostřednictvím </a:t>
            </a:r>
            <a:r>
              <a:rPr lang="cs-CZ" sz="2600" dirty="0"/>
              <a:t>příslušného formuláře</a:t>
            </a:r>
            <a:r>
              <a:rPr lang="cs-CZ" sz="2600" dirty="0" smtClean="0"/>
              <a:t>) o 	schváleném studijním programu vysokou školou 	v rámci institucionální akreditace. </a:t>
            </a:r>
            <a:r>
              <a:rPr lang="cs-CZ" dirty="0" smtClean="0"/>
              <a:t> 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0533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700" b="1" dirty="0">
                <a:solidFill>
                  <a:srgbClr val="418E96"/>
                </a:solidFill>
              </a:rPr>
              <a:t>Proces </a:t>
            </a:r>
            <a:r>
              <a:rPr lang="cs-CZ" sz="2800" b="1" dirty="0">
                <a:solidFill>
                  <a:srgbClr val="418E96"/>
                </a:solidFill>
              </a:rPr>
              <a:t>přidělení</a:t>
            </a:r>
            <a:r>
              <a:rPr lang="cs-CZ" sz="2700" b="1" dirty="0" smtClean="0">
                <a:solidFill>
                  <a:srgbClr val="418E96"/>
                </a:solidFill>
              </a:rPr>
              <a:t> </a:t>
            </a:r>
            <a:r>
              <a:rPr lang="cs-CZ" sz="2700" b="1" dirty="0">
                <a:solidFill>
                  <a:srgbClr val="418E96"/>
                </a:solidFill>
              </a:rPr>
              <a:t>kódu studijního </a:t>
            </a:r>
            <a:r>
              <a:rPr lang="cs-CZ" sz="2700" b="1" dirty="0" smtClean="0">
                <a:solidFill>
                  <a:srgbClr val="418E96"/>
                </a:solidFill>
              </a:rPr>
              <a:t>programu</a:t>
            </a:r>
          </a:p>
          <a:p>
            <a:pPr marL="0" indent="0">
              <a:buNone/>
            </a:pPr>
            <a:r>
              <a:rPr lang="cs-CZ" sz="2600" dirty="0"/>
              <a:t>2</a:t>
            </a:r>
            <a:r>
              <a:rPr lang="cs-CZ" sz="3000" dirty="0"/>
              <a:t>.</a:t>
            </a:r>
            <a:r>
              <a:rPr lang="cs-CZ" sz="2600" dirty="0"/>
              <a:t> </a:t>
            </a:r>
            <a:r>
              <a:rPr lang="cs-CZ" sz="2400" dirty="0" smtClean="0"/>
              <a:t>Ministerstvo (odbor vysokých škol)</a:t>
            </a:r>
          </a:p>
          <a:p>
            <a:r>
              <a:rPr lang="cs-CZ" sz="2400" dirty="0" smtClean="0"/>
              <a:t>ověří </a:t>
            </a:r>
            <a:r>
              <a:rPr lang="cs-CZ" sz="2400" dirty="0"/>
              <a:t>správnost návrhu kódu klasifikace ISCED-F 2013 (v případě nesprávného určení návrh </a:t>
            </a:r>
            <a:r>
              <a:rPr lang="cs-CZ" sz="2400" dirty="0" smtClean="0"/>
              <a:t>ve spolupráci s vysokou školou upraví),</a:t>
            </a:r>
          </a:p>
          <a:p>
            <a:r>
              <a:rPr lang="cs-CZ" sz="2400" dirty="0" smtClean="0"/>
              <a:t>doplní </a:t>
            </a:r>
            <a:r>
              <a:rPr lang="cs-CZ" sz="2400" dirty="0"/>
              <a:t>zbylé položky kódu studijního </a:t>
            </a:r>
            <a:r>
              <a:rPr lang="cs-CZ" sz="2400" dirty="0" smtClean="0"/>
              <a:t>programu, </a:t>
            </a:r>
            <a:endParaRPr lang="cs-CZ" sz="2400" dirty="0"/>
          </a:p>
          <a:p>
            <a:r>
              <a:rPr lang="cs-CZ" sz="2400" dirty="0"/>
              <a:t>s</a:t>
            </a:r>
            <a:r>
              <a:rPr lang="cs-CZ" sz="2400" dirty="0" smtClean="0"/>
              <a:t>tanovený </a:t>
            </a:r>
            <a:r>
              <a:rPr lang="cs-CZ" sz="2400" dirty="0"/>
              <a:t>kód </a:t>
            </a:r>
            <a:r>
              <a:rPr lang="cs-CZ" sz="2400" dirty="0" smtClean="0"/>
              <a:t>zanese </a:t>
            </a:r>
            <a:r>
              <a:rPr lang="cs-CZ" sz="2400" dirty="0"/>
              <a:t>do ministerstvem spravovaných databází </a:t>
            </a:r>
            <a:r>
              <a:rPr lang="cs-CZ" sz="2400" dirty="0" smtClean="0"/>
              <a:t>a </a:t>
            </a:r>
            <a:r>
              <a:rPr lang="cs-CZ" sz="2400" dirty="0"/>
              <a:t>číselníků, </a:t>
            </a:r>
            <a:r>
              <a:rPr lang="cs-CZ" sz="2400" dirty="0" smtClean="0"/>
              <a:t>také do </a:t>
            </a:r>
            <a:r>
              <a:rPr lang="cs-CZ" sz="2400" dirty="0"/>
              <a:t>Registru vysokých škol a uskutečňovaných studijních programů, který bude i zdrojem informací o přiděleném kódu pro vysokou školu.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Cílem </a:t>
            </a:r>
            <a:r>
              <a:rPr lang="cs-CZ" sz="2400" dirty="0"/>
              <a:t>je zveřejnění kódu studijního programu v uvedeném registru </a:t>
            </a:r>
            <a:r>
              <a:rPr lang="cs-CZ" sz="2400" dirty="0" smtClean="0"/>
              <a:t>maximálně do </a:t>
            </a:r>
            <a:r>
              <a:rPr lang="cs-CZ" sz="2400" dirty="0"/>
              <a:t>třiceti dní od získání akreditace, respektive předání informace </a:t>
            </a:r>
            <a:r>
              <a:rPr lang="cs-CZ" sz="2400" dirty="0" smtClean="0"/>
              <a:t>o </a:t>
            </a:r>
            <a:r>
              <a:rPr lang="cs-CZ" sz="2400" dirty="0"/>
              <a:t>schváleném studijním programu od vysoké školy NAÚ.</a:t>
            </a:r>
            <a:r>
              <a:rPr lang="cs-CZ" dirty="0" smtClean="0"/>
              <a:t> 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9434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700" b="1" dirty="0" smtClean="0">
                <a:solidFill>
                  <a:srgbClr val="418E96"/>
                </a:solidFill>
              </a:rPr>
              <a:t>Kontakt a informace</a:t>
            </a:r>
          </a:p>
          <a:p>
            <a:endParaRPr lang="cs-CZ" sz="2400" dirty="0" smtClean="0"/>
          </a:p>
          <a:p>
            <a:r>
              <a:rPr lang="cs-CZ" sz="2400" dirty="0" smtClean="0"/>
              <a:t>Mgr</a:t>
            </a:r>
            <a:r>
              <a:rPr lang="cs-CZ" sz="2400" dirty="0"/>
              <a:t>. Dušan Hrstka, tel.: 234 812 165, e-mail: </a:t>
            </a:r>
            <a:r>
              <a:rPr lang="cs-CZ" sz="2400" dirty="0" smtClean="0">
                <a:hlinkClick r:id="rId2"/>
              </a:rPr>
              <a:t>dusan.hrstka@msmt.cz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 </a:t>
            </a:r>
          </a:p>
          <a:p>
            <a:r>
              <a:rPr lang="cs-CZ" sz="2400" dirty="0" smtClean="0"/>
              <a:t>Webové stránky s detailními informacemi: </a:t>
            </a:r>
            <a:r>
              <a:rPr lang="cs-CZ" sz="2400" dirty="0">
                <a:hlinkClick r:id="rId3"/>
              </a:rPr>
              <a:t>http://</a:t>
            </a:r>
            <a:r>
              <a:rPr lang="cs-CZ" sz="2400" dirty="0" smtClean="0">
                <a:hlinkClick r:id="rId3"/>
              </a:rPr>
              <a:t>www.msmt.cz/vzdelavani/vysoke-skolstvi/postup-kodovani-studijnich-programu-a-oboru</a:t>
            </a:r>
            <a:r>
              <a:rPr lang="cs-CZ" sz="2400" dirty="0" smtClean="0"/>
              <a:t>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7166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MSM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18E96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adp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333</Words>
  <Application>Microsoft Office PowerPoint</Application>
  <PresentationFormat>Předvádění na obrazovce (4:3)</PresentationFormat>
  <Paragraphs>48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Kódování studijních programů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Státní podpora sportu  pro rok 2013</dc:title>
  <dc:creator>User</dc:creator>
  <cp:lastModifiedBy>Windows User</cp:lastModifiedBy>
  <cp:revision>39</cp:revision>
  <cp:lastPrinted>2018-05-29T07:15:29Z</cp:lastPrinted>
  <dcterms:created xsi:type="dcterms:W3CDTF">2013-10-09T10:41:53Z</dcterms:created>
  <dcterms:modified xsi:type="dcterms:W3CDTF">2018-05-31T06:47:10Z</dcterms:modified>
</cp:coreProperties>
</file>