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1" r:id="rId4"/>
    <p:sldId id="262" r:id="rId5"/>
    <p:sldId id="259" r:id="rId6"/>
    <p:sldId id="260" r:id="rId7"/>
    <p:sldId id="264" r:id="rId8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71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19884-BE5D-453B-BA09-346A37B0BDBA}" type="datetimeFigureOut">
              <a:rPr lang="cs-CZ" smtClean="0"/>
              <a:t>31. 5. 2018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E89FC-020C-4065-9FCA-4ED6682797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27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31. 5. 2018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85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31. 5. 2018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31. 5. 2018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31. 5. 2018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31. 5. 2018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31. 5. 2018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31. 5. 2018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31. 5. 2018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31. 5. 2018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31. 5. 2018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vzdelavani/vysoke-skolstvi/postup-kodovani-studijnich-programu-a-oboru" TargetMode="External"/><Relationship Id="rId2" Type="http://schemas.openxmlformats.org/officeDocument/2006/relationships/hyperlink" Target="mailto:dusan.hrstka@msmt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470376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Kódování studijních programů</a:t>
            </a:r>
            <a:endParaRPr lang="cs-CZ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 smtClean="0"/>
              <a:t>Karmelitská 529/5</a:t>
            </a:r>
            <a:r>
              <a:rPr lang="cs-CZ" sz="700" dirty="0"/>
              <a:t>, Malá </a:t>
            </a:r>
            <a:r>
              <a:rPr lang="cs-CZ" sz="700" dirty="0" smtClean="0"/>
              <a:t>Strana,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Nový způsob kódování studijních programů</a:t>
            </a:r>
          </a:p>
          <a:p>
            <a:endParaRPr lang="cs-CZ" sz="1000" dirty="0" smtClean="0"/>
          </a:p>
          <a:p>
            <a:r>
              <a:rPr lang="cs-CZ" sz="2800" dirty="0" smtClean="0"/>
              <a:t>Představen zástupcům vysokých škol na semináři ke kódování studijních programů dne 21. 5. 2018.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Nevyhovující struktura původního kódu </a:t>
            </a:r>
          </a:p>
          <a:p>
            <a:pPr lvl="1"/>
            <a:r>
              <a:rPr lang="cs-CZ" sz="2200" dirty="0"/>
              <a:t>s</a:t>
            </a:r>
            <a:r>
              <a:rPr lang="cs-CZ" sz="2200" dirty="0" smtClean="0"/>
              <a:t>tejný název – stejný kód – jiný obsah,</a:t>
            </a:r>
          </a:p>
          <a:p>
            <a:pPr lvl="1"/>
            <a:r>
              <a:rPr lang="cs-CZ" sz="2200" dirty="0"/>
              <a:t>s</a:t>
            </a:r>
            <a:r>
              <a:rPr lang="cs-CZ" sz="2200" dirty="0" smtClean="0"/>
              <a:t>tejný obsah – jiný název – jiný kód</a:t>
            </a:r>
            <a:r>
              <a:rPr lang="cs-CZ" sz="2200" dirty="0"/>
              <a:t>.</a:t>
            </a:r>
            <a:endParaRPr lang="cs-CZ" sz="2200" dirty="0" smtClean="0"/>
          </a:p>
          <a:p>
            <a:pPr marL="457200" lvl="1" indent="0">
              <a:buNone/>
            </a:pPr>
            <a:endParaRPr lang="cs-CZ" sz="2200" dirty="0" smtClean="0"/>
          </a:p>
          <a:p>
            <a:r>
              <a:rPr lang="cs-CZ" sz="2700" dirty="0" smtClean="0"/>
              <a:t>Pro studijní programy akreditované dle novely</a:t>
            </a:r>
            <a:endParaRPr lang="cs-CZ" sz="2700" dirty="0"/>
          </a:p>
          <a:p>
            <a:pPr lvl="1"/>
            <a:r>
              <a:rPr lang="cs-CZ" sz="2200" dirty="0"/>
              <a:t>p</a:t>
            </a:r>
            <a:r>
              <a:rPr lang="cs-CZ" sz="2200" dirty="0" smtClean="0"/>
              <a:t>opisuje obsah, </a:t>
            </a:r>
            <a:endParaRPr lang="cs-CZ" sz="2200" dirty="0"/>
          </a:p>
          <a:p>
            <a:pPr lvl="1"/>
            <a:r>
              <a:rPr lang="cs-CZ" sz="2200" dirty="0"/>
              <a:t>n</a:t>
            </a:r>
            <a:r>
              <a:rPr lang="cs-CZ" sz="2200" dirty="0" smtClean="0"/>
              <a:t>ezávislý na pojmenování,</a:t>
            </a:r>
          </a:p>
          <a:p>
            <a:pPr lvl="1"/>
            <a:r>
              <a:rPr lang="cs-CZ" sz="2200" dirty="0"/>
              <a:t>k</a:t>
            </a:r>
            <a:r>
              <a:rPr lang="cs-CZ" sz="2200" dirty="0" smtClean="0"/>
              <a:t>aždý jednotlivý studijní program = jiný kód,</a:t>
            </a:r>
          </a:p>
          <a:p>
            <a:pPr lvl="1"/>
            <a:r>
              <a:rPr lang="cs-CZ" sz="2200" dirty="0"/>
              <a:t>jednotlivý studijní </a:t>
            </a:r>
            <a:r>
              <a:rPr lang="cs-CZ" sz="2200" dirty="0" smtClean="0"/>
              <a:t>program</a:t>
            </a:r>
            <a:r>
              <a:rPr lang="cs-CZ" sz="2200" dirty="0"/>
              <a:t> </a:t>
            </a:r>
            <a:r>
              <a:rPr lang="cs-CZ" sz="2200" dirty="0" smtClean="0"/>
              <a:t>dán rozhodnutím </a:t>
            </a:r>
            <a:r>
              <a:rPr lang="cs-CZ" sz="2200" dirty="0"/>
              <a:t>o </a:t>
            </a:r>
            <a:r>
              <a:rPr lang="cs-CZ" sz="2200" dirty="0" smtClean="0"/>
              <a:t>akreditaci/schválení</a:t>
            </a:r>
            <a:r>
              <a:rPr lang="cs-CZ" sz="2200" dirty="0"/>
              <a:t> </a:t>
            </a:r>
            <a:r>
              <a:rPr lang="cs-CZ" sz="2200" dirty="0" smtClean="0"/>
              <a:t>v rámci IA (nevztahuje </a:t>
            </a:r>
            <a:r>
              <a:rPr lang="cs-CZ" sz="2200" dirty="0"/>
              <a:t>se na prodloužení a rozšíření </a:t>
            </a:r>
            <a:r>
              <a:rPr lang="cs-CZ" sz="2200" dirty="0" smtClean="0"/>
              <a:t>akreditace)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4804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Struktura kódu</a:t>
            </a:r>
          </a:p>
          <a:p>
            <a:r>
              <a:rPr lang="cs-CZ" sz="2800" dirty="0" smtClean="0"/>
              <a:t>Kód popisuje základní charakteristiky </a:t>
            </a:r>
            <a:r>
              <a:rPr lang="cs-CZ" sz="2800" dirty="0"/>
              <a:t>studijního </a:t>
            </a:r>
            <a:r>
              <a:rPr lang="cs-CZ" sz="2800" dirty="0" smtClean="0"/>
              <a:t>programu: </a:t>
            </a:r>
          </a:p>
          <a:p>
            <a:pPr lvl="1"/>
            <a:r>
              <a:rPr lang="cs-CZ" sz="2200" dirty="0"/>
              <a:t>t</a:t>
            </a:r>
            <a:r>
              <a:rPr lang="cs-CZ" sz="2200" dirty="0" smtClean="0"/>
              <a:t>yp studijního programu (B, M, N, P),</a:t>
            </a:r>
          </a:p>
          <a:p>
            <a:pPr lvl="1"/>
            <a:r>
              <a:rPr lang="cs-CZ" sz="2200" dirty="0" smtClean="0"/>
              <a:t>kód </a:t>
            </a:r>
            <a:r>
              <a:rPr lang="cs-CZ" sz="2200" dirty="0"/>
              <a:t>3. úrovně mezinárodní standardní klasifikace vzdělání ISCED-F 2013 (např. 0713),</a:t>
            </a:r>
          </a:p>
          <a:p>
            <a:pPr lvl="1"/>
            <a:r>
              <a:rPr lang="cs-CZ" sz="2200" dirty="0"/>
              <a:t>profil studijního programu (A, </a:t>
            </a:r>
            <a:r>
              <a:rPr lang="cs-CZ" sz="2200" dirty="0" smtClean="0"/>
              <a:t>P; pro doktorský - D),</a:t>
            </a:r>
            <a:endParaRPr lang="cs-CZ" sz="2200" dirty="0"/>
          </a:p>
          <a:p>
            <a:pPr lvl="1"/>
            <a:r>
              <a:rPr lang="cs-CZ" sz="2200" dirty="0"/>
              <a:t>převládající oblast vzdělávání (01-37), </a:t>
            </a:r>
          </a:p>
          <a:p>
            <a:pPr lvl="1"/>
            <a:r>
              <a:rPr lang="cs-CZ" sz="2200" dirty="0"/>
              <a:t>pořadí studijního programu (se stejnými údaji v předchozích položkách; čtyřmístné).</a:t>
            </a:r>
          </a:p>
          <a:p>
            <a:r>
              <a:rPr lang="cs-CZ" sz="2800" dirty="0"/>
              <a:t>Kód </a:t>
            </a:r>
            <a:r>
              <a:rPr lang="cs-CZ" sz="2800" dirty="0" smtClean="0"/>
              <a:t>akademicky zaměřeného bakalářského studijního </a:t>
            </a:r>
            <a:r>
              <a:rPr lang="cs-CZ" sz="2800" dirty="0"/>
              <a:t>programu </a:t>
            </a:r>
            <a:r>
              <a:rPr lang="cs-CZ" sz="2800" dirty="0" smtClean="0"/>
              <a:t>Sociologie: B0314A250001</a:t>
            </a:r>
            <a:endParaRPr lang="cs-CZ" sz="2500" b="1" dirty="0" smtClean="0">
              <a:solidFill>
                <a:srgbClr val="418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4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Dopady na vysoké školy</a:t>
            </a:r>
          </a:p>
          <a:p>
            <a:endParaRPr lang="cs-CZ" sz="2800" dirty="0" smtClean="0"/>
          </a:p>
          <a:p>
            <a:r>
              <a:rPr lang="cs-CZ" sz="2800" dirty="0" smtClean="0"/>
              <a:t>Nutnost upravit informační systémy, </a:t>
            </a:r>
          </a:p>
          <a:p>
            <a:r>
              <a:rPr lang="cs-CZ" sz="2800" dirty="0"/>
              <a:t>s</a:t>
            </a:r>
            <a:r>
              <a:rPr lang="cs-CZ" sz="2800" dirty="0" smtClean="0"/>
              <a:t>nížení administrativní zátěže pro vysoké školy při </a:t>
            </a:r>
            <a:r>
              <a:rPr lang="cs-CZ" sz="2800" dirty="0" smtClean="0"/>
              <a:t>přidělení </a:t>
            </a:r>
            <a:r>
              <a:rPr lang="cs-CZ" sz="2800" dirty="0" smtClean="0"/>
              <a:t>kódu, </a:t>
            </a:r>
          </a:p>
          <a:p>
            <a:r>
              <a:rPr lang="cs-CZ" sz="2800" dirty="0" smtClean="0"/>
              <a:t>zvětšení participace vysokých škol na tvorbě obsahu kódu. </a:t>
            </a:r>
          </a:p>
        </p:txBody>
      </p:sp>
    </p:spTree>
    <p:extLst>
      <p:ext uri="{BB962C8B-B14F-4D97-AF65-F5344CB8AC3E}">
        <p14:creationId xmlns:p14="http://schemas.microsoft.com/office/powerpoint/2010/main" val="252991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Proces </a:t>
            </a:r>
            <a:r>
              <a:rPr lang="cs-CZ" sz="2500" b="1" dirty="0" smtClean="0">
                <a:solidFill>
                  <a:srgbClr val="418E96"/>
                </a:solidFill>
              </a:rPr>
              <a:t>přidělení </a:t>
            </a:r>
            <a:r>
              <a:rPr lang="cs-CZ" sz="2500" b="1" dirty="0">
                <a:solidFill>
                  <a:srgbClr val="418E96"/>
                </a:solidFill>
              </a:rPr>
              <a:t>kódu studijního </a:t>
            </a:r>
            <a:r>
              <a:rPr lang="cs-CZ" sz="2500" b="1" dirty="0" smtClean="0">
                <a:solidFill>
                  <a:srgbClr val="418E96"/>
                </a:solidFill>
              </a:rPr>
              <a:t>programu</a:t>
            </a:r>
          </a:p>
          <a:p>
            <a:pPr marL="0" indent="0">
              <a:buNone/>
            </a:pPr>
            <a:endParaRPr lang="cs-CZ" sz="1200" dirty="0" smtClean="0"/>
          </a:p>
          <a:p>
            <a:pPr marL="0" indent="0">
              <a:buNone/>
            </a:pPr>
            <a:r>
              <a:rPr lang="cs-CZ" sz="2600" dirty="0" smtClean="0"/>
              <a:t>1</a:t>
            </a:r>
            <a:r>
              <a:rPr lang="cs-CZ" sz="2600" dirty="0"/>
              <a:t>. Vysoká </a:t>
            </a:r>
            <a:r>
              <a:rPr lang="cs-CZ" sz="2600" dirty="0" smtClean="0"/>
              <a:t>škola uvede návrh kódu </a:t>
            </a:r>
            <a:r>
              <a:rPr lang="cs-CZ" sz="2600"/>
              <a:t>klasifikace </a:t>
            </a:r>
            <a:r>
              <a:rPr lang="cs-CZ" sz="2600" smtClean="0"/>
              <a:t>oboru vzdělání ISCED-F </a:t>
            </a:r>
            <a:r>
              <a:rPr lang="cs-CZ" sz="2600" dirty="0"/>
              <a:t>2013 spolu s krátkým zdůvodněním</a:t>
            </a:r>
          </a:p>
          <a:p>
            <a:pPr marL="0" indent="0">
              <a:buNone/>
            </a:pPr>
            <a:r>
              <a:rPr lang="cs-CZ" sz="2600" dirty="0"/>
              <a:t>	a) </a:t>
            </a:r>
            <a:r>
              <a:rPr lang="cs-CZ" sz="2600" dirty="0" smtClean="0"/>
              <a:t>do </a:t>
            </a:r>
            <a:r>
              <a:rPr lang="cs-CZ" sz="2600" dirty="0"/>
              <a:t>žádosti o </a:t>
            </a:r>
            <a:r>
              <a:rPr lang="cs-CZ" sz="2600" dirty="0" smtClean="0"/>
              <a:t>akreditaci</a:t>
            </a:r>
          </a:p>
          <a:p>
            <a:pPr marL="0" indent="0">
              <a:buNone/>
            </a:pPr>
            <a:r>
              <a:rPr lang="cs-CZ" sz="2600" dirty="0" smtClean="0"/>
              <a:t>nebo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	b) </a:t>
            </a:r>
            <a:r>
              <a:rPr lang="cs-CZ" sz="2600" dirty="0" smtClean="0"/>
              <a:t>v </a:t>
            </a:r>
            <a:r>
              <a:rPr lang="cs-CZ" sz="2600" dirty="0"/>
              <a:t>rámci předání informace </a:t>
            </a:r>
            <a:r>
              <a:rPr lang="cs-CZ" sz="2600" dirty="0" smtClean="0"/>
              <a:t>Národnímu 	akreditačnímu úřadu pro vysoké školství 	(prostřednictvím </a:t>
            </a:r>
            <a:r>
              <a:rPr lang="cs-CZ" sz="2600" dirty="0"/>
              <a:t>příslušného formuláře</a:t>
            </a:r>
            <a:r>
              <a:rPr lang="cs-CZ" sz="2600" dirty="0" smtClean="0"/>
              <a:t>) o 	schváleném studijním programu vysokou školou 	v rámci institucionální akreditace. </a:t>
            </a:r>
            <a:r>
              <a:rPr lang="cs-CZ" dirty="0" smtClean="0"/>
              <a:t> 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53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700" b="1" dirty="0">
                <a:solidFill>
                  <a:srgbClr val="418E96"/>
                </a:solidFill>
              </a:rPr>
              <a:t>Proces </a:t>
            </a:r>
            <a:r>
              <a:rPr lang="cs-CZ" sz="2800" b="1" dirty="0">
                <a:solidFill>
                  <a:srgbClr val="418E96"/>
                </a:solidFill>
              </a:rPr>
              <a:t>přidělení</a:t>
            </a:r>
            <a:r>
              <a:rPr lang="cs-CZ" sz="2700" b="1" dirty="0" smtClean="0">
                <a:solidFill>
                  <a:srgbClr val="418E96"/>
                </a:solidFill>
              </a:rPr>
              <a:t> </a:t>
            </a:r>
            <a:r>
              <a:rPr lang="cs-CZ" sz="2700" b="1" dirty="0">
                <a:solidFill>
                  <a:srgbClr val="418E96"/>
                </a:solidFill>
              </a:rPr>
              <a:t>kódu studijního </a:t>
            </a:r>
            <a:r>
              <a:rPr lang="cs-CZ" sz="2700" b="1" dirty="0" smtClean="0">
                <a:solidFill>
                  <a:srgbClr val="418E96"/>
                </a:solidFill>
              </a:rPr>
              <a:t>programu</a:t>
            </a:r>
          </a:p>
          <a:p>
            <a:pPr marL="0" indent="0">
              <a:buNone/>
            </a:pPr>
            <a:r>
              <a:rPr lang="cs-CZ" sz="2600" dirty="0"/>
              <a:t>2</a:t>
            </a:r>
            <a:r>
              <a:rPr lang="cs-CZ" sz="3000" dirty="0"/>
              <a:t>.</a:t>
            </a:r>
            <a:r>
              <a:rPr lang="cs-CZ" sz="2600" dirty="0"/>
              <a:t> </a:t>
            </a:r>
            <a:r>
              <a:rPr lang="cs-CZ" sz="2400" dirty="0" smtClean="0"/>
              <a:t>Ministerstvo (odbor vysokých škol)</a:t>
            </a:r>
          </a:p>
          <a:p>
            <a:r>
              <a:rPr lang="cs-CZ" sz="2400" dirty="0" smtClean="0"/>
              <a:t>ověří </a:t>
            </a:r>
            <a:r>
              <a:rPr lang="cs-CZ" sz="2400" dirty="0"/>
              <a:t>správnost návrhu kódu klasifikace ISCED-F 2013 (v případě nesprávného určení návrh </a:t>
            </a:r>
            <a:r>
              <a:rPr lang="cs-CZ" sz="2400" dirty="0" smtClean="0"/>
              <a:t>ve spolupráci s vysokou školou upraví),</a:t>
            </a:r>
          </a:p>
          <a:p>
            <a:r>
              <a:rPr lang="cs-CZ" sz="2400" dirty="0" smtClean="0"/>
              <a:t>doplní </a:t>
            </a:r>
            <a:r>
              <a:rPr lang="cs-CZ" sz="2400" dirty="0"/>
              <a:t>zbylé položky kódu studijního </a:t>
            </a:r>
            <a:r>
              <a:rPr lang="cs-CZ" sz="2400" dirty="0" smtClean="0"/>
              <a:t>programu, </a:t>
            </a:r>
            <a:endParaRPr lang="cs-CZ" sz="2400" dirty="0"/>
          </a:p>
          <a:p>
            <a:r>
              <a:rPr lang="cs-CZ" sz="2400" dirty="0"/>
              <a:t>s</a:t>
            </a:r>
            <a:r>
              <a:rPr lang="cs-CZ" sz="2400" dirty="0" smtClean="0"/>
              <a:t>tanovený </a:t>
            </a:r>
            <a:r>
              <a:rPr lang="cs-CZ" sz="2400" dirty="0"/>
              <a:t>kód </a:t>
            </a:r>
            <a:r>
              <a:rPr lang="cs-CZ" sz="2400" dirty="0" smtClean="0"/>
              <a:t>zanese </a:t>
            </a:r>
            <a:r>
              <a:rPr lang="cs-CZ" sz="2400" dirty="0"/>
              <a:t>do ministerstvem spravovaných databází </a:t>
            </a:r>
            <a:r>
              <a:rPr lang="cs-CZ" sz="2400" dirty="0" smtClean="0"/>
              <a:t>a </a:t>
            </a:r>
            <a:r>
              <a:rPr lang="cs-CZ" sz="2400" dirty="0"/>
              <a:t>číselníků, </a:t>
            </a:r>
            <a:r>
              <a:rPr lang="cs-CZ" sz="2400" dirty="0" smtClean="0"/>
              <a:t>také do </a:t>
            </a:r>
            <a:r>
              <a:rPr lang="cs-CZ" sz="2400" dirty="0"/>
              <a:t>Registru vysokých škol a uskutečňovaných studijních programů, který bude i zdrojem informací o přiděleném kódu pro vysokou školu.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Cílem </a:t>
            </a:r>
            <a:r>
              <a:rPr lang="cs-CZ" sz="2400" dirty="0"/>
              <a:t>je zveřejnění kódu studijního programu v uvedeném registru </a:t>
            </a:r>
            <a:r>
              <a:rPr lang="cs-CZ" sz="2400" dirty="0" smtClean="0"/>
              <a:t>maximálně do </a:t>
            </a:r>
            <a:r>
              <a:rPr lang="cs-CZ" sz="2400" dirty="0"/>
              <a:t>třiceti dní od získání akreditace, respektive předání informace </a:t>
            </a:r>
            <a:r>
              <a:rPr lang="cs-CZ" sz="2400" dirty="0" smtClean="0"/>
              <a:t>o </a:t>
            </a:r>
            <a:r>
              <a:rPr lang="cs-CZ" sz="2400" dirty="0"/>
              <a:t>schváleném studijním programu od vysoké školy NAÚ.</a:t>
            </a:r>
            <a:r>
              <a:rPr lang="cs-CZ" dirty="0" smtClean="0"/>
              <a:t> 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943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700" b="1" dirty="0" smtClean="0">
                <a:solidFill>
                  <a:srgbClr val="418E96"/>
                </a:solidFill>
              </a:rPr>
              <a:t>Kontakt a informace</a:t>
            </a:r>
          </a:p>
          <a:p>
            <a:endParaRPr lang="cs-CZ" sz="2400" dirty="0" smtClean="0"/>
          </a:p>
          <a:p>
            <a:r>
              <a:rPr lang="cs-CZ" sz="2400" dirty="0" smtClean="0"/>
              <a:t>Mgr</a:t>
            </a:r>
            <a:r>
              <a:rPr lang="cs-CZ" sz="2400" dirty="0"/>
              <a:t>. Dušan Hrstka, tel.: 234 812 165, e-mail: </a:t>
            </a:r>
            <a:r>
              <a:rPr lang="cs-CZ" sz="2400" dirty="0" smtClean="0">
                <a:hlinkClick r:id="rId2"/>
              </a:rPr>
              <a:t>dusan.hrstka@msmt.cz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 </a:t>
            </a:r>
          </a:p>
          <a:p>
            <a:r>
              <a:rPr lang="cs-CZ" sz="2400" dirty="0" smtClean="0"/>
              <a:t>Webové stránky s detailními informacemi: </a:t>
            </a:r>
            <a:r>
              <a:rPr lang="cs-CZ" sz="2400" dirty="0">
                <a:hlinkClick r:id="rId3"/>
              </a:rPr>
              <a:t>http://</a:t>
            </a:r>
            <a:r>
              <a:rPr lang="cs-CZ" sz="2400" dirty="0" smtClean="0">
                <a:hlinkClick r:id="rId3"/>
              </a:rPr>
              <a:t>www.msmt.cz/vzdelavani/vysoke-skolstvi/postup-kodovani-studijnich-programu-a-oboru</a:t>
            </a:r>
            <a:r>
              <a:rPr lang="cs-CZ" sz="2400" dirty="0" smtClean="0"/>
              <a:t>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16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333</Words>
  <Application>Microsoft Office PowerPoint</Application>
  <PresentationFormat>Předvádění na obrazovce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Kódování studijních programů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Windows User</cp:lastModifiedBy>
  <cp:revision>39</cp:revision>
  <cp:lastPrinted>2018-05-29T07:15:29Z</cp:lastPrinted>
  <dcterms:created xsi:type="dcterms:W3CDTF">2013-10-09T10:41:53Z</dcterms:created>
  <dcterms:modified xsi:type="dcterms:W3CDTF">2018-05-31T06:47:10Z</dcterms:modified>
</cp:coreProperties>
</file>