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85" r:id="rId3"/>
    <p:sldId id="286" r:id="rId4"/>
    <p:sldId id="287" r:id="rId5"/>
    <p:sldId id="326" r:id="rId6"/>
    <p:sldId id="323" r:id="rId7"/>
    <p:sldId id="327" r:id="rId8"/>
    <p:sldId id="324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276" r:id="rId17"/>
    <p:sldId id="267" r:id="rId18"/>
    <p:sldId id="281" r:id="rId19"/>
    <p:sldId id="275" r:id="rId20"/>
    <p:sldId id="282" r:id="rId21"/>
    <p:sldId id="269" r:id="rId22"/>
    <p:sldId id="297" r:id="rId23"/>
    <p:sldId id="295" r:id="rId24"/>
    <p:sldId id="296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8" r:id="rId35"/>
    <p:sldId id="309" r:id="rId36"/>
    <p:sldId id="325" r:id="rId37"/>
    <p:sldId id="277" r:id="rId38"/>
    <p:sldId id="311" r:id="rId39"/>
    <p:sldId id="312" r:id="rId40"/>
    <p:sldId id="313" r:id="rId41"/>
    <p:sldId id="314" r:id="rId42"/>
    <p:sldId id="315" r:id="rId43"/>
    <p:sldId id="316" r:id="rId44"/>
    <p:sldId id="318" r:id="rId45"/>
    <p:sldId id="317" r:id="rId46"/>
    <p:sldId id="319" r:id="rId47"/>
    <p:sldId id="320" r:id="rId48"/>
    <p:sldId id="321" r:id="rId49"/>
    <p:sldId id="322" r:id="rId50"/>
    <p:sldId id="274" r:id="rId5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71" autoAdjust="0"/>
    <p:restoredTop sz="94686" autoAdjust="0"/>
  </p:normalViewPr>
  <p:slideViewPr>
    <p:cSldViewPr>
      <p:cViewPr varScale="1">
        <p:scale>
          <a:sx n="83" d="100"/>
          <a:sy n="83" d="100"/>
        </p:scale>
        <p:origin x="139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64EC7-B3E6-481A-971B-95B8561606AE}" type="datetimeFigureOut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E2BCB-987D-4CC0-A640-4CD6D67DF7BB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12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Cena ministra za mimořádné výsledky</a:t>
            </a:r>
            <a:r>
              <a:rPr lang="cs-CZ" baseline="0" smtClean="0"/>
              <a:t> výzkumu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smtClean="0"/>
              <a:t>Cena ministra </a:t>
            </a:r>
            <a:r>
              <a:rPr lang="cs-CZ" b="1" smtClean="0"/>
              <a:t>pro vynikající studenty a absolventy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38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Cena ministra za mimořádné výsledky</a:t>
            </a:r>
            <a:r>
              <a:rPr lang="cs-CZ" baseline="0" smtClean="0"/>
              <a:t> výzkumu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baseline="0" smtClean="0"/>
              <a:t>Cena ministra </a:t>
            </a:r>
            <a:r>
              <a:rPr lang="cs-CZ" b="1" smtClean="0"/>
              <a:t>pro vynikající studenty a absolventy</a:t>
            </a: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207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Státní podpora sportu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/>
              <a:t>Ministerstvo školství, mládeže a tělovýchovy</a:t>
            </a:r>
          </a:p>
          <a:p>
            <a:pPr algn="l"/>
            <a:r>
              <a:rPr lang="cs-CZ" sz="900" dirty="0"/>
              <a:t>Karmelitská 7, 118 12 Praha 1 • tel.:: +420 234 811 111</a:t>
            </a:r>
          </a:p>
          <a:p>
            <a:pPr algn="l"/>
            <a:r>
              <a:rPr lang="cs-CZ" sz="900" dirty="0"/>
              <a:t>msmt@msmt.cz • www.msmt.cz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pPr/>
              <a:t>31.05.2018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y-rozvoj@msmt.cz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y-rozvoj@msmt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y-rozvoj@msmt.cz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y-rozvoj@msmt.cz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y-rozvoj@msmt.cz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mailto:projekty-rozvoj@msmt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15816" y="3284984"/>
            <a:ext cx="5470376" cy="2376264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>
              <a:spcAft>
                <a:spcPts val="1200"/>
              </a:spcAft>
            </a:pPr>
            <a:r>
              <a:rPr lang="cs-CZ" sz="3300" b="1" dirty="0">
                <a:latin typeface="+mn-lt"/>
              </a:rPr>
              <a:t>Seminář </a:t>
            </a:r>
            <a:r>
              <a:rPr lang="cs-CZ" sz="3300" b="1" dirty="0" smtClean="0">
                <a:latin typeface="+mn-lt"/>
              </a:rPr>
              <a:t>k rozvoji </a:t>
            </a:r>
            <a:br>
              <a:rPr lang="cs-CZ" sz="3300" b="1" dirty="0" smtClean="0">
                <a:latin typeface="+mn-lt"/>
              </a:rPr>
            </a:br>
            <a:r>
              <a:rPr lang="cs-CZ" sz="3300" b="1" dirty="0" smtClean="0">
                <a:latin typeface="+mn-lt"/>
              </a:rPr>
              <a:t>vysokých </a:t>
            </a:r>
            <a:r>
              <a:rPr lang="cs-CZ" sz="3300" b="1" dirty="0">
                <a:latin typeface="+mn-lt"/>
              </a:rPr>
              <a:t>škol</a:t>
            </a:r>
            <a:r>
              <a:rPr lang="cs-CZ" sz="3200" b="1" dirty="0">
                <a:latin typeface="+mn-lt"/>
              </a:rPr>
              <a:t/>
            </a:r>
            <a:br>
              <a:rPr lang="cs-CZ" sz="3200" b="1" dirty="0">
                <a:latin typeface="+mn-lt"/>
              </a:rPr>
            </a:br>
            <a:r>
              <a:rPr lang="cs-CZ" sz="1000" b="1" dirty="0" smtClean="0">
                <a:latin typeface="+mn-lt"/>
              </a:rPr>
              <a:t/>
            </a:r>
            <a:br>
              <a:rPr lang="cs-CZ" sz="1000" b="1" dirty="0" smtClean="0">
                <a:latin typeface="+mn-lt"/>
              </a:rPr>
            </a:br>
            <a:r>
              <a:rPr lang="cs-CZ" sz="1000" b="1" dirty="0">
                <a:latin typeface="+mn-lt"/>
              </a:rPr>
              <a:t/>
            </a:r>
            <a:br>
              <a:rPr lang="cs-CZ" sz="1000" b="1" dirty="0">
                <a:latin typeface="+mn-lt"/>
              </a:rPr>
            </a:br>
            <a:r>
              <a:rPr lang="cs-CZ" sz="1900" b="1" dirty="0" smtClean="0">
                <a:latin typeface="+mn-lt"/>
              </a:rPr>
              <a:t>31. </a:t>
            </a:r>
            <a:r>
              <a:rPr lang="cs-CZ" sz="1900" b="1" dirty="0">
                <a:latin typeface="+mn-lt"/>
              </a:rPr>
              <a:t>května </a:t>
            </a:r>
            <a:r>
              <a:rPr lang="cs-CZ" sz="1900" b="1" dirty="0" smtClean="0">
                <a:latin typeface="+mn-lt"/>
              </a:rPr>
              <a:t>2018</a:t>
            </a:r>
            <a:r>
              <a:rPr lang="cs-CZ" sz="1900" b="1" dirty="0">
                <a:latin typeface="+mn-lt"/>
              </a:rPr>
              <a:t/>
            </a:r>
            <a:br>
              <a:rPr lang="cs-CZ" sz="1900" b="1" dirty="0">
                <a:latin typeface="+mn-lt"/>
              </a:rPr>
            </a:br>
            <a:r>
              <a:rPr lang="cs-CZ" sz="1900" b="1" dirty="0" smtClean="0">
                <a:latin typeface="+mn-lt"/>
              </a:rPr>
              <a:t>10:00 – 11:45</a:t>
            </a:r>
            <a:br>
              <a:rPr lang="cs-CZ" sz="1900" b="1" dirty="0" smtClean="0">
                <a:latin typeface="+mn-lt"/>
              </a:rPr>
            </a:br>
            <a:r>
              <a:rPr lang="cs-CZ" sz="1900" b="1" dirty="0">
                <a:latin typeface="+mn-lt"/>
              </a:rPr>
              <a:t/>
            </a:r>
            <a:br>
              <a:rPr lang="cs-CZ" sz="1900" b="1" dirty="0">
                <a:latin typeface="+mn-lt"/>
              </a:rPr>
            </a:b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endParaRPr lang="cs-CZ" sz="20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877272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900" dirty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900" dirty="0"/>
              <a:t>Karmelitská 529/5, 118 12 Praha 1 – Malá Strana </a:t>
            </a:r>
          </a:p>
          <a:p>
            <a:pPr marL="0" indent="0" algn="l">
              <a:buNone/>
            </a:pPr>
            <a:r>
              <a:rPr lang="cs-CZ" sz="9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>
                <a:solidFill>
                  <a:srgbClr val="418E96"/>
                </a:solidFill>
              </a:rPr>
              <a:t>Prioritní cíl 3: </a:t>
            </a:r>
            <a:r>
              <a:rPr lang="cs-CZ" b="1" smtClean="0">
                <a:solidFill>
                  <a:srgbClr val="418E96"/>
                </a:solidFill>
              </a:rPr>
              <a:t>Internacionalizace (doporučení)</a:t>
            </a:r>
          </a:p>
          <a:p>
            <a:r>
              <a:rPr lang="cs-CZ" smtClean="0"/>
              <a:t>Poskytovat </a:t>
            </a:r>
            <a:r>
              <a:rPr lang="cs-CZ"/>
              <a:t>příspěvek z vlastních zdrojů vysoké školy ke stipendiu na studijní pobyty v rámci mobilitních programů pro studující ze socioekonomicky znevýhodněného prostředí.</a:t>
            </a:r>
          </a:p>
          <a:p>
            <a:r>
              <a:rPr lang="cs-CZ" smtClean="0"/>
              <a:t>Podílet </a:t>
            </a:r>
            <a:r>
              <a:rPr lang="cs-CZ"/>
              <a:t>se na evropských iniciativách, jejichž cílem je vytvoření digitální platformy umožňující komunikaci mezi informačními systémy vysokých škol v Evropě a mající výrazně usnadnit rozeznávání statusu a identity studujících (např. European Student </a:t>
            </a:r>
            <a:r>
              <a:rPr lang="cs-CZ" smtClean="0"/>
              <a:t>Card).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270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>
                <a:solidFill>
                  <a:srgbClr val="418E96"/>
                </a:solidFill>
              </a:rPr>
              <a:t>Prioritní cíl 4: </a:t>
            </a:r>
            <a:r>
              <a:rPr lang="cs-CZ" b="1" smtClean="0">
                <a:solidFill>
                  <a:srgbClr val="418E96"/>
                </a:solidFill>
              </a:rPr>
              <a:t>Relevance</a:t>
            </a:r>
          </a:p>
          <a:p>
            <a:pPr lvl="0"/>
            <a:r>
              <a:rPr lang="cs-CZ"/>
              <a:t>Rozšiřovat datovou základnu pocházející z administrativních zdrojů pro monitoring uplatnění absolventů a absolventek vysokých škol.</a:t>
            </a:r>
          </a:p>
          <a:p>
            <a:pPr lvl="0"/>
            <a:r>
              <a:rPr lang="cs-CZ"/>
              <a:t>Pořádat další ročník konference o společenské odpovědnosti vysokých </a:t>
            </a:r>
            <a:r>
              <a:rPr lang="cs-CZ" smtClean="0"/>
              <a:t>škol.</a:t>
            </a:r>
          </a:p>
          <a:p>
            <a:pPr marL="0" indent="0">
              <a:buNone/>
            </a:pPr>
            <a:r>
              <a:rPr lang="cs-CZ" u="sng"/>
              <a:t>DOPORUČENÍ PRO VYSOKÉ ŠKOLY: </a:t>
            </a:r>
            <a:endParaRPr lang="cs-CZ"/>
          </a:p>
          <a:p>
            <a:pPr lvl="0"/>
            <a:r>
              <a:rPr lang="cs-CZ"/>
              <a:t>Propojovat obsahové složky studijních programů ve smyslu iniciativy Průmyslu </a:t>
            </a:r>
            <a:r>
              <a:rPr lang="cs-CZ" smtClean="0"/>
              <a:t>4.0.</a:t>
            </a:r>
          </a:p>
          <a:p>
            <a:pPr lvl="0"/>
            <a:r>
              <a:rPr lang="cs-CZ" smtClean="0"/>
              <a:t>Klást </a:t>
            </a:r>
            <a:r>
              <a:rPr lang="cs-CZ"/>
              <a:t>důraz na roli vysokých škol při rozvoji regionu, přispívat k řešení lokálních problémů a zapojovat studující.</a:t>
            </a:r>
          </a:p>
          <a:p>
            <a:pPr lvl="0"/>
            <a:r>
              <a:rPr lang="cs-CZ"/>
              <a:t>Podporovat inovativní studentské a akademické aktivity v podobě inkubátorů, sociálního podnikání, akcelerátorů a dalších.</a:t>
            </a:r>
          </a:p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6724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>
                <a:solidFill>
                  <a:srgbClr val="418E96"/>
                </a:solidFill>
              </a:rPr>
              <a:t>Prioritní cíl 5: Kvalitní a relevantní výzkum, vývoj a </a:t>
            </a:r>
            <a:r>
              <a:rPr lang="cs-CZ" b="1" smtClean="0">
                <a:solidFill>
                  <a:srgbClr val="418E96"/>
                </a:solidFill>
              </a:rPr>
              <a:t>inovace</a:t>
            </a:r>
          </a:p>
          <a:p>
            <a:pPr lvl="0"/>
            <a:r>
              <a:rPr lang="cs-CZ"/>
              <a:t>A</a:t>
            </a:r>
            <a:r>
              <a:rPr lang="cs-CZ" smtClean="0"/>
              <a:t>ktualizace </a:t>
            </a:r>
            <a:r>
              <a:rPr lang="cs-CZ"/>
              <a:t>„Cestovní mapy ČR velkých infrastruktur pro výzkum, experimentální vývoj a inovace pro léta 2016 až </a:t>
            </a:r>
            <a:r>
              <a:rPr lang="cs-CZ" smtClean="0"/>
              <a:t>2022“</a:t>
            </a:r>
          </a:p>
          <a:p>
            <a:pPr lvl="0"/>
            <a:r>
              <a:rPr lang="cs-CZ" smtClean="0"/>
              <a:t>Akční plán </a:t>
            </a:r>
            <a:r>
              <a:rPr lang="cs-CZ"/>
              <a:t>mezinárodní spolupráce ČR ve výzkumu a vývoji a internacionalizace prostředí výzkumu a vývoje v ČR na léta 2017 až </a:t>
            </a:r>
            <a:r>
              <a:rPr lang="cs-CZ" smtClean="0"/>
              <a:t>2020</a:t>
            </a:r>
          </a:p>
          <a:p>
            <a:pPr lvl="0"/>
            <a:r>
              <a:rPr lang="cs-CZ" smtClean="0"/>
              <a:t>Akční plán </a:t>
            </a:r>
            <a:r>
              <a:rPr lang="cs-CZ"/>
              <a:t>rozvoje lidských zdrojů pro výzkum, vývoj a inovace a genderové rovnosti ve výzkumu, vývoji a inovacích v ČR na léta 2018 až </a:t>
            </a:r>
            <a:r>
              <a:rPr lang="cs-CZ" smtClean="0"/>
              <a:t>2020.</a:t>
            </a:r>
          </a:p>
          <a:p>
            <a:pPr lvl="0"/>
            <a:r>
              <a:rPr lang="cs-CZ" smtClean="0"/>
              <a:t>Zapojit </a:t>
            </a:r>
            <a:r>
              <a:rPr lang="cs-CZ"/>
              <a:t>vysoké školy do aktivit Individuálního projektu systémového „</a:t>
            </a:r>
            <a:r>
              <a:rPr lang="cs-CZ" smtClean="0"/>
              <a:t>CzechELib“.</a:t>
            </a:r>
          </a:p>
          <a:p>
            <a:pPr lvl="0"/>
            <a:r>
              <a:rPr lang="cs-CZ" smtClean="0"/>
              <a:t>Zohlednit </a:t>
            </a:r>
            <a:r>
              <a:rPr lang="cs-CZ"/>
              <a:t>kulturní a institucionální změnu pro genderovou rovnost jakožto kritérium hodnocení vysokých škol pro účely poskytování institucionální podpory na jejich dlouhodobý koncepční rozvoj.</a:t>
            </a:r>
          </a:p>
          <a:p>
            <a:pPr lvl="0"/>
            <a:r>
              <a:rPr lang="cs-CZ"/>
              <a:t>Podporovat vysoké školy při přechodu na hodnocení výzkumných organizací podle nové metodiky. </a:t>
            </a:r>
          </a:p>
          <a:p>
            <a:pPr lvl="0"/>
            <a:r>
              <a:rPr lang="cs-CZ"/>
              <a:t>Usilovat o navýšení finančních prostředků na dlouhodobý koncepční rozvoj výzkumné organizace.</a:t>
            </a:r>
          </a:p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9925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>
                <a:solidFill>
                  <a:srgbClr val="418E96"/>
                </a:solidFill>
              </a:rPr>
              <a:t>Prioritní cíl 5: Kvalitní a relevantní výzkum, vývoj a </a:t>
            </a:r>
            <a:r>
              <a:rPr lang="cs-CZ" b="1" smtClean="0">
                <a:solidFill>
                  <a:srgbClr val="418E96"/>
                </a:solidFill>
              </a:rPr>
              <a:t>inovace (doporučení)</a:t>
            </a:r>
          </a:p>
          <a:p>
            <a:pPr lvl="0"/>
            <a:r>
              <a:rPr lang="cs-CZ" smtClean="0"/>
              <a:t>Připravit </a:t>
            </a:r>
            <a:r>
              <a:rPr lang="cs-CZ"/>
              <a:t>strategické rozvojové plány vědecké, výzkumné, vývojové a inovační činnosti a sebe-evaluační zprávy.</a:t>
            </a:r>
          </a:p>
          <a:p>
            <a:pPr lvl="0"/>
            <a:r>
              <a:rPr lang="cs-CZ"/>
              <a:t>Připravit efektivní mechanismy rozdělování prostředků na dlouhodobý koncepční rozvoj pro jednotlivé součásti vysoké školy se zvláštním zřetelem na udržitelnost výzkumných center vybudovaných za podpory Operačního programu Výzkum a vývoj pro inovace po ukončení čerpání podpory z Národních programů udržitelnosti.</a:t>
            </a:r>
          </a:p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1887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>
                <a:solidFill>
                  <a:srgbClr val="418E96"/>
                </a:solidFill>
              </a:rPr>
              <a:t>Prioritní cíl 6: Rozhodování založené na </a:t>
            </a:r>
            <a:r>
              <a:rPr lang="pt-BR" b="1" smtClean="0">
                <a:solidFill>
                  <a:srgbClr val="418E96"/>
                </a:solidFill>
              </a:rPr>
              <a:t>datech</a:t>
            </a:r>
            <a:endParaRPr lang="cs-CZ" b="1" smtClean="0">
              <a:solidFill>
                <a:srgbClr val="418E96"/>
              </a:solidFill>
            </a:endParaRPr>
          </a:p>
          <a:p>
            <a:pPr lvl="0"/>
            <a:r>
              <a:rPr lang="cs-CZ"/>
              <a:t>Zajistit realizaci </a:t>
            </a:r>
            <a:r>
              <a:rPr lang="cs-CZ" smtClean="0"/>
              <a:t>mezinárodního </a:t>
            </a:r>
            <a:r>
              <a:rPr lang="cs-CZ"/>
              <a:t>šetření studujících na vysokých školách EUROSTUDENT VII.</a:t>
            </a:r>
          </a:p>
          <a:p>
            <a:pPr lvl="0"/>
            <a:r>
              <a:rPr lang="cs-CZ"/>
              <a:t>Pokračovat v aktivní účasti na pilotu evropského šetření </a:t>
            </a:r>
            <a:r>
              <a:rPr lang="cs-CZ" smtClean="0"/>
              <a:t>EUROGRADUATE.</a:t>
            </a:r>
          </a:p>
          <a:p>
            <a:pPr lvl="0"/>
            <a:r>
              <a:rPr lang="cs-CZ" smtClean="0"/>
              <a:t>Dokončit </a:t>
            </a:r>
            <a:r>
              <a:rPr lang="cs-CZ"/>
              <a:t>a vyhodnotit výsledky šetření uplatnitelnosti absolventů a absolventek vysokých </a:t>
            </a:r>
            <a:r>
              <a:rPr lang="cs-CZ" smtClean="0"/>
              <a:t>škol.</a:t>
            </a:r>
          </a:p>
          <a:p>
            <a:pPr lvl="0"/>
            <a:r>
              <a:rPr lang="cs-CZ" smtClean="0"/>
              <a:t>Podporovat </a:t>
            </a:r>
            <a:r>
              <a:rPr lang="cs-CZ"/>
              <a:t>činnost Centra pro studium vysokého školství, </a:t>
            </a:r>
            <a:r>
              <a:rPr lang="cs-CZ" smtClean="0"/>
              <a:t>v.v.i.</a:t>
            </a:r>
          </a:p>
          <a:p>
            <a:pPr lvl="0"/>
            <a:r>
              <a:rPr lang="cs-CZ" smtClean="0"/>
              <a:t>Sledovat </a:t>
            </a:r>
            <a:r>
              <a:rPr lang="cs-CZ"/>
              <a:t>situaci českého vysokého školství v mezinárodním </a:t>
            </a:r>
            <a:r>
              <a:rPr lang="cs-CZ" smtClean="0"/>
              <a:t>srovnání.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4025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>
                <a:solidFill>
                  <a:srgbClr val="418E96"/>
                </a:solidFill>
              </a:rPr>
              <a:t>Prioritní cíl 7: Efektivní </a:t>
            </a:r>
            <a:r>
              <a:rPr lang="pt-BR" b="1" smtClean="0">
                <a:solidFill>
                  <a:srgbClr val="418E96"/>
                </a:solidFill>
              </a:rPr>
              <a:t>financování</a:t>
            </a:r>
            <a:endParaRPr lang="cs-CZ" b="1" smtClean="0">
              <a:solidFill>
                <a:srgbClr val="418E96"/>
              </a:solidFill>
            </a:endParaRPr>
          </a:p>
          <a:p>
            <a:pPr lvl="0"/>
            <a:r>
              <a:rPr lang="cs-CZ"/>
              <a:t>Vyjednávat s Ministerstvem financí o dalším výhledu státního rozpočtu a o navýšení rozpočtu vysokých </a:t>
            </a:r>
            <a:r>
              <a:rPr lang="cs-CZ" smtClean="0"/>
              <a:t>škol.</a:t>
            </a:r>
          </a:p>
          <a:p>
            <a:pPr lvl="0"/>
            <a:r>
              <a:rPr lang="cs-CZ" smtClean="0"/>
              <a:t>Systematicky </a:t>
            </a:r>
            <a:r>
              <a:rPr lang="cs-CZ"/>
              <a:t>finančně podpořit výuku ve studijních programech s významnou společenskou </a:t>
            </a:r>
            <a:r>
              <a:rPr lang="cs-CZ" smtClean="0"/>
              <a:t>potřebností/poptávkou.</a:t>
            </a:r>
          </a:p>
          <a:p>
            <a:pPr lvl="0"/>
            <a:r>
              <a:rPr lang="cs-CZ" smtClean="0"/>
              <a:t>V </a:t>
            </a:r>
            <a:r>
              <a:rPr lang="cs-CZ"/>
              <a:t>návaznosti na Akční plán lidských zdrojů navrhnout možnou úpravu pravidel rozdělování příspěvku na doktorská stipendia mezi vysoké </a:t>
            </a:r>
            <a:r>
              <a:rPr lang="cs-CZ" smtClean="0"/>
              <a:t>školy.</a:t>
            </a:r>
          </a:p>
          <a:p>
            <a:pPr lvl="0"/>
            <a:r>
              <a:rPr lang="cs-CZ" smtClean="0"/>
              <a:t>Vyhodnotit </a:t>
            </a:r>
            <a:r>
              <a:rPr lang="cs-CZ"/>
              <a:t>Institucionální rozvojový program pro veřejné vysoké školy pro roky 2016–2018</a:t>
            </a:r>
            <a:r>
              <a:rPr lang="cs-CZ" smtClean="0"/>
              <a:t>.</a:t>
            </a:r>
          </a:p>
          <a:p>
            <a:pPr marL="0" indent="0">
              <a:buNone/>
            </a:pPr>
            <a:r>
              <a:rPr lang="cs-CZ" u="sng"/>
              <a:t>DOPORUČENÍ PRO VYSOKÉ ŠKOLY: </a:t>
            </a:r>
            <a:endParaRPr lang="cs-CZ"/>
          </a:p>
          <a:p>
            <a:pPr lvl="0"/>
            <a:r>
              <a:rPr lang="cs-CZ"/>
              <a:t>Používat vlastní institucionální pravidla hodnocení kvality a výkonu podle priorit strategického řízení a cílů vysoké školy a používat je pro vnitřní přidělování institucionálních prostředků z rozpočtového okruhu I a podpory na dlouhodobý koncepční rozvoj výzkumné organizace.</a:t>
            </a:r>
          </a:p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5049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418E96"/>
                </a:solidFill>
              </a:rPr>
              <a:t>Centralizovaný rozvojový program </a:t>
            </a:r>
            <a:r>
              <a:rPr lang="cs-CZ" sz="3600" b="1" dirty="0" smtClean="0">
                <a:solidFill>
                  <a:srgbClr val="418E96"/>
                </a:solidFill>
              </a:rPr>
              <a:t>2019</a:t>
            </a:r>
            <a:endParaRPr lang="cs-CZ" sz="3600" b="1" dirty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968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Centralizovaný rozvojový program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2200" dirty="0"/>
          </a:p>
          <a:p>
            <a:r>
              <a:rPr lang="cs-CZ" sz="2200" dirty="0"/>
              <a:t>vyhlášen jeden </a:t>
            </a:r>
            <a:r>
              <a:rPr lang="cs-CZ" sz="2200" b="1" i="1" dirty="0" smtClean="0"/>
              <a:t>program na podporu </a:t>
            </a:r>
            <a:r>
              <a:rPr lang="cs-CZ" sz="2200" b="1" i="1" dirty="0"/>
              <a:t>sdílení kapacit a vytváření sítí vysokých škol v České republice</a:t>
            </a:r>
            <a:r>
              <a:rPr lang="cs-CZ" sz="2200" b="1" i="1" dirty="0" smtClean="0"/>
              <a:t>,</a:t>
            </a:r>
            <a:endParaRPr lang="cs-CZ" sz="2200" b="1" i="1" dirty="0"/>
          </a:p>
          <a:p>
            <a:r>
              <a:rPr lang="cs-CZ" sz="2200" dirty="0"/>
              <a:t>vysoká škola se může zapojit do </a:t>
            </a:r>
            <a:r>
              <a:rPr lang="cs-CZ" sz="2200" b="1" dirty="0"/>
              <a:t>nejvýše </a:t>
            </a:r>
            <a:r>
              <a:rPr lang="cs-CZ" sz="2200" b="1" dirty="0" smtClean="0"/>
              <a:t>čtyř </a:t>
            </a:r>
            <a:r>
              <a:rPr lang="cs-CZ" sz="2200" b="1" dirty="0"/>
              <a:t>rozvojových projektů </a:t>
            </a:r>
            <a:r>
              <a:rPr lang="cs-CZ" sz="2200" dirty="0"/>
              <a:t>a</a:t>
            </a:r>
            <a:r>
              <a:rPr lang="cs-CZ" sz="2200" b="1" dirty="0"/>
              <a:t> </a:t>
            </a:r>
            <a:r>
              <a:rPr lang="cs-CZ" sz="2200" dirty="0"/>
              <a:t>dále do neomezeného počtu projektů pro </a:t>
            </a:r>
            <a:r>
              <a:rPr lang="cs-CZ" sz="2200" b="1" u="sng" dirty="0"/>
              <a:t>nejméně</a:t>
            </a:r>
            <a:r>
              <a:rPr lang="cs-CZ" sz="2200" b="1" dirty="0"/>
              <a:t> </a:t>
            </a:r>
            <a:r>
              <a:rPr lang="cs-CZ" sz="2200" b="1" u="sng" dirty="0"/>
              <a:t>18 vysokých škol</a:t>
            </a:r>
            <a:r>
              <a:rPr lang="cs-CZ" sz="2200" b="1" dirty="0"/>
              <a:t>,</a:t>
            </a:r>
          </a:p>
          <a:p>
            <a:r>
              <a:rPr lang="cs-CZ" sz="2200" dirty="0" smtClean="0"/>
              <a:t>všechny </a:t>
            </a:r>
            <a:r>
              <a:rPr lang="cs-CZ" sz="2200" dirty="0"/>
              <a:t>vysoké školy zapojené do projektu budou moci čerpat všechny výstupy v rámci řešeného </a:t>
            </a:r>
            <a:r>
              <a:rPr lang="cs-CZ" sz="2200" dirty="0" smtClean="0"/>
              <a:t>projektu,</a:t>
            </a:r>
          </a:p>
          <a:p>
            <a:r>
              <a:rPr lang="cs-CZ" sz="2200" dirty="0" smtClean="0"/>
              <a:t>vysoké </a:t>
            </a:r>
            <a:r>
              <a:rPr lang="cs-CZ" sz="2200" dirty="0"/>
              <a:t>školy nemohou být do projektu zapojeny bez čerpání finančních prostředků a pouze využívat výsledky řešení projektu.</a:t>
            </a:r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Centralizovaný rozvojový program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Minimální a maximální výše rozpočtů projektů: </a:t>
            </a:r>
          </a:p>
          <a:p>
            <a:r>
              <a:rPr lang="cs-CZ" sz="2200" dirty="0" smtClean="0"/>
              <a:t>minimální </a:t>
            </a:r>
            <a:r>
              <a:rPr lang="cs-CZ" sz="2200" dirty="0"/>
              <a:t>celkový rozpočet projektu, do něhož bude </a:t>
            </a:r>
            <a:r>
              <a:rPr lang="cs-CZ" sz="2200" dirty="0" smtClean="0"/>
              <a:t>zapojeno nejméně </a:t>
            </a:r>
            <a:r>
              <a:rPr lang="cs-CZ" sz="2200" dirty="0"/>
              <a:t>18 VŠ – </a:t>
            </a:r>
            <a:r>
              <a:rPr lang="cs-CZ" sz="2200" b="1" dirty="0"/>
              <a:t>5 000 tis. Kč</a:t>
            </a:r>
            <a:r>
              <a:rPr lang="cs-CZ" sz="2200" dirty="0"/>
              <a:t>,</a:t>
            </a:r>
          </a:p>
          <a:p>
            <a:r>
              <a:rPr lang="cs-CZ" sz="2200" dirty="0" smtClean="0"/>
              <a:t>maximální </a:t>
            </a:r>
            <a:r>
              <a:rPr lang="cs-CZ" sz="2200" dirty="0"/>
              <a:t>celkový rozpočet projektu, do něhož bude zapojeno nejméně 18 VŠ – </a:t>
            </a:r>
            <a:r>
              <a:rPr lang="cs-CZ" sz="2200" b="1" dirty="0"/>
              <a:t>20 000 tis. Kč</a:t>
            </a:r>
            <a:r>
              <a:rPr lang="cs-CZ" sz="2200" dirty="0"/>
              <a:t>,</a:t>
            </a:r>
            <a:r>
              <a:rPr lang="cs-CZ" sz="2200" b="1" dirty="0"/>
              <a:t> </a:t>
            </a:r>
          </a:p>
          <a:p>
            <a:r>
              <a:rPr lang="cs-CZ" sz="2200" dirty="0" smtClean="0"/>
              <a:t>minimální </a:t>
            </a:r>
            <a:r>
              <a:rPr lang="cs-CZ" sz="2200" dirty="0"/>
              <a:t>celkový rozpočet projektu, do něhož bude zapojeno méně než 18 VŠ – </a:t>
            </a:r>
            <a:r>
              <a:rPr lang="cs-CZ" sz="2200" b="1" dirty="0"/>
              <a:t>1 000 tis. Kč</a:t>
            </a:r>
            <a:r>
              <a:rPr lang="cs-CZ" sz="2200" dirty="0"/>
              <a:t>,</a:t>
            </a:r>
          </a:p>
          <a:p>
            <a:r>
              <a:rPr lang="cs-CZ" sz="2200" dirty="0" smtClean="0"/>
              <a:t>maximální </a:t>
            </a:r>
            <a:r>
              <a:rPr lang="cs-CZ" sz="2200" dirty="0"/>
              <a:t>celkový rozpočet projektu, do něhož bude zapojeno méně než 18 VŠ – </a:t>
            </a:r>
            <a:r>
              <a:rPr lang="cs-CZ" sz="2200" b="1" dirty="0"/>
              <a:t>10 000 tis. </a:t>
            </a:r>
            <a:r>
              <a:rPr lang="cs-CZ" sz="2200" b="1" dirty="0" smtClean="0"/>
              <a:t>Kč.</a:t>
            </a:r>
            <a:endParaRPr lang="cs-CZ" sz="2200" dirty="0"/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40648499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Centralizovaný rozvojový program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2200" dirty="0"/>
          </a:p>
          <a:p>
            <a:r>
              <a:rPr lang="cs-CZ" sz="2200" dirty="0"/>
              <a:t>v rámci vyhlášeného programu </a:t>
            </a:r>
            <a:r>
              <a:rPr lang="cs-CZ" sz="2200" b="1" dirty="0"/>
              <a:t>budou podporovány níže uvedené aktivity (a – </a:t>
            </a:r>
            <a:r>
              <a:rPr lang="cs-CZ" sz="2200" b="1" dirty="0" smtClean="0"/>
              <a:t>h):</a:t>
            </a:r>
            <a:endParaRPr lang="cs-CZ" sz="2200" b="1" dirty="0"/>
          </a:p>
          <a:p>
            <a:pPr marL="900113" indent="-457200">
              <a:buAutoNum type="alphaLcParenR"/>
            </a:pPr>
            <a:r>
              <a:rPr lang="cs-CZ" sz="2200" dirty="0" smtClean="0"/>
              <a:t>rozvoj </a:t>
            </a:r>
            <a:r>
              <a:rPr lang="cs-CZ" sz="2200" dirty="0"/>
              <a:t>systému vnitřního hodnocení kvality vzdělávací a/nebo tvůrčích činnosti s důrazem na zapojení všech </a:t>
            </a:r>
            <a:r>
              <a:rPr lang="cs-CZ" sz="2200" dirty="0" smtClean="0"/>
              <a:t>aktérů,</a:t>
            </a:r>
            <a:endParaRPr lang="cs-CZ" sz="2200" dirty="0"/>
          </a:p>
          <a:p>
            <a:pPr marL="900113" indent="-457200">
              <a:buAutoNum type="alphaLcParenR"/>
            </a:pPr>
            <a:r>
              <a:rPr lang="cs-CZ" sz="2200" dirty="0" smtClean="0"/>
              <a:t>rozvoj </a:t>
            </a:r>
            <a:r>
              <a:rPr lang="cs-CZ" sz="2200" dirty="0"/>
              <a:t>opatření na snižování studijní </a:t>
            </a:r>
            <a:r>
              <a:rPr lang="cs-CZ" sz="2200" dirty="0" smtClean="0"/>
              <a:t>neúspěšnosti,</a:t>
            </a:r>
            <a:endParaRPr lang="cs-CZ" sz="2200" dirty="0"/>
          </a:p>
          <a:p>
            <a:pPr marL="900113" indent="-457200">
              <a:buAutoNum type="alphaLcParenR"/>
            </a:pPr>
            <a:r>
              <a:rPr lang="cs-CZ" sz="2200" dirty="0" smtClean="0"/>
              <a:t>elektronizace </a:t>
            </a:r>
            <a:r>
              <a:rPr lang="cs-CZ" sz="2200" dirty="0"/>
              <a:t>správní agendy vysoké školy (včetně přijímacího řízení a dokladů o průběžných i celkových výsledcích studia</a:t>
            </a:r>
            <a:r>
              <a:rPr lang="cs-CZ" sz="2200" dirty="0" smtClean="0"/>
              <a:t>),</a:t>
            </a:r>
          </a:p>
          <a:p>
            <a:pPr marL="442913" indent="0">
              <a:buNone/>
            </a:pPr>
            <a:endParaRPr lang="cs-CZ" sz="2400" dirty="0"/>
          </a:p>
          <a:p>
            <a:endParaRPr lang="cs-CZ" sz="2200" b="1" dirty="0"/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790337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30120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7500" b="1" dirty="0" smtClean="0">
                <a:solidFill>
                  <a:srgbClr val="418E96"/>
                </a:solidFill>
              </a:rPr>
              <a:t>PROGRAM SEMINÁŘE</a:t>
            </a:r>
            <a:endParaRPr lang="cs-CZ" sz="7500" b="1" dirty="0">
              <a:solidFill>
                <a:srgbClr val="418E96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3800" b="1" dirty="0" smtClean="0"/>
              <a:t>10.00 – 10.10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800" dirty="0" smtClean="0"/>
              <a:t>Zahájení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800" dirty="0" smtClean="0"/>
              <a:t>PhDr</a:t>
            </a:r>
            <a:r>
              <a:rPr lang="cs-CZ" sz="3800" dirty="0"/>
              <a:t>. Pavel Doleček, </a:t>
            </a:r>
            <a:r>
              <a:rPr lang="cs-CZ" sz="3800" dirty="0" smtClean="0"/>
              <a:t>náměstek </a:t>
            </a:r>
            <a:r>
              <a:rPr lang="cs-CZ" sz="3800" dirty="0"/>
              <a:t>sekce vysokého školství, vědy a výzkumu MŠMT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800" b="1" dirty="0" smtClean="0"/>
              <a:t>10.10 </a:t>
            </a:r>
            <a:r>
              <a:rPr lang="cs-CZ" sz="3800" b="1" dirty="0"/>
              <a:t>– </a:t>
            </a:r>
            <a:r>
              <a:rPr lang="cs-CZ" sz="3800" b="1" dirty="0" smtClean="0"/>
              <a:t>11.00</a:t>
            </a:r>
            <a:endParaRPr lang="cs-CZ" sz="3800" b="1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3800" dirty="0" smtClean="0"/>
              <a:t>Plán </a:t>
            </a:r>
            <a:r>
              <a:rPr lang="cs-CZ" sz="3800" dirty="0"/>
              <a:t>realizace Dlouhodobého záměru vzdělávací a vědecké, výzkumné, vývojové </a:t>
            </a:r>
            <a:r>
              <a:rPr lang="cs-CZ" sz="3800" dirty="0" smtClean="0"/>
              <a:t>a inovační</a:t>
            </a:r>
            <a:r>
              <a:rPr lang="cs-CZ" sz="3800" dirty="0"/>
              <a:t>, umělecké a další tvůrčí činnosti pro oblast vysokých škol pro rok </a:t>
            </a:r>
            <a:r>
              <a:rPr lang="cs-CZ" sz="3800" dirty="0" smtClean="0"/>
              <a:t>2019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800" dirty="0"/>
              <a:t>Vyhlášení centralizovaného rozvojového programu pro veřejné vysoké školy pro rok 2019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800" dirty="0" smtClean="0"/>
              <a:t>Vyhlášení </a:t>
            </a:r>
            <a:r>
              <a:rPr lang="cs-CZ" sz="3800" dirty="0"/>
              <a:t>institucionálního programu pro veřejné vysoké školy pro roky </a:t>
            </a:r>
            <a:r>
              <a:rPr lang="cs-CZ" sz="3800" dirty="0" smtClean="0"/>
              <a:t>2019-2020</a:t>
            </a:r>
            <a:endParaRPr lang="cs-CZ" sz="3800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3800" i="1" dirty="0" smtClean="0"/>
              <a:t>Představení jednotlivých materiálů a diskuze</a:t>
            </a:r>
            <a:endParaRPr lang="cs-CZ" sz="3800" i="1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3700" b="1" dirty="0"/>
              <a:t>11.00 – 11:30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700" dirty="0"/>
              <a:t>Šetření absolventů vysokých škol 2018–2019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3700" b="1" dirty="0"/>
              <a:t>11:30 – </a:t>
            </a:r>
            <a:r>
              <a:rPr lang="cs-CZ" sz="3700" b="1" dirty="0" smtClean="0"/>
              <a:t>11:45</a:t>
            </a:r>
            <a:endParaRPr lang="cs-CZ" sz="3700" b="1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3700" dirty="0"/>
              <a:t>Kódování studijních programů </a:t>
            </a:r>
            <a:endParaRPr lang="cs-CZ" sz="37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sz="3700" dirty="0" smtClean="0"/>
              <a:t>Informace </a:t>
            </a:r>
            <a:r>
              <a:rPr lang="cs-CZ" sz="3700" dirty="0"/>
              <a:t>z konference v Paříži – Pařížské komuniké ministrů </a:t>
            </a:r>
            <a:endParaRPr lang="cs-CZ" sz="37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sz="3700" dirty="0" smtClean="0"/>
              <a:t>Různé</a:t>
            </a:r>
            <a:r>
              <a:rPr lang="cs-CZ" sz="3700" dirty="0"/>
              <a:t>, </a:t>
            </a:r>
            <a:r>
              <a:rPr lang="cs-CZ" sz="3700" dirty="0" smtClean="0"/>
              <a:t>závěrečná </a:t>
            </a:r>
            <a:r>
              <a:rPr lang="cs-CZ" sz="3700" dirty="0"/>
              <a:t>diskuze</a:t>
            </a:r>
            <a:endParaRPr lang="cs-CZ" sz="37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cs-CZ" sz="3700" b="1" dirty="0" smtClean="0"/>
              <a:t>11:45</a:t>
            </a:r>
            <a:endParaRPr lang="cs-CZ" sz="3700" b="1" dirty="0"/>
          </a:p>
          <a:p>
            <a:pPr marL="0" indent="0">
              <a:lnSpc>
                <a:spcPct val="120000"/>
              </a:lnSpc>
              <a:buNone/>
            </a:pPr>
            <a:r>
              <a:rPr lang="cs-CZ" sz="3700" dirty="0" smtClean="0"/>
              <a:t>Občerstvení, ukončení semináře</a:t>
            </a:r>
            <a:endParaRPr lang="cs-CZ" sz="37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44499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Centralizovaný rozvojový program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2200" dirty="0"/>
          </a:p>
          <a:p>
            <a:pPr marL="900113" lvl="0" indent="-457200">
              <a:lnSpc>
                <a:spcPct val="80000"/>
              </a:lnSpc>
              <a:spcBef>
                <a:spcPts val="1200"/>
              </a:spcBef>
              <a:buFont typeface="+mj-lt"/>
              <a:buAutoNum type="alphaLcParenR" startAt="4"/>
            </a:pPr>
            <a:r>
              <a:rPr lang="cs-CZ" sz="2200" dirty="0" smtClean="0"/>
              <a:t>mezinárodní </a:t>
            </a:r>
            <a:r>
              <a:rPr lang="cs-CZ" sz="2200" dirty="0"/>
              <a:t>spolupráce veřejných vysokých škol  a podpora marketingu a prezentace vysokých škol v České republice a v zahraničí, vč. budování infrastruktury pro najímání a péči o zahraniční </a:t>
            </a:r>
            <a:r>
              <a:rPr lang="cs-CZ" sz="2200" dirty="0" smtClean="0"/>
              <a:t>studenty/zaměstnance,</a:t>
            </a:r>
            <a:endParaRPr lang="cs-CZ" sz="2200" dirty="0"/>
          </a:p>
          <a:p>
            <a:pPr marL="900113" lvl="0" indent="-457200">
              <a:lnSpc>
                <a:spcPct val="80000"/>
              </a:lnSpc>
              <a:spcBef>
                <a:spcPts val="1200"/>
              </a:spcBef>
              <a:buFont typeface="+mj-lt"/>
              <a:buAutoNum type="alphaLcParenR" startAt="4"/>
            </a:pPr>
            <a:r>
              <a:rPr lang="cs-CZ" sz="2200" dirty="0" smtClean="0"/>
              <a:t>pořádání </a:t>
            </a:r>
            <a:r>
              <a:rPr lang="cs-CZ" sz="2200" dirty="0"/>
              <a:t>festivalů, přehlídek, výstav a dalších obdobných akcí mající mimořádný </a:t>
            </a:r>
            <a:r>
              <a:rPr lang="cs-CZ" sz="2200" dirty="0" smtClean="0"/>
              <a:t>charakter,</a:t>
            </a:r>
            <a:endParaRPr lang="cs-CZ" sz="2200" dirty="0"/>
          </a:p>
          <a:p>
            <a:pPr marL="900113" lvl="0" indent="-457200">
              <a:lnSpc>
                <a:spcPct val="80000"/>
              </a:lnSpc>
              <a:spcBef>
                <a:spcPts val="1200"/>
              </a:spcBef>
              <a:buFont typeface="+mj-lt"/>
              <a:buAutoNum type="alphaLcParenR" startAt="4"/>
            </a:pPr>
            <a:r>
              <a:rPr lang="cs-CZ" sz="2200" dirty="0" smtClean="0"/>
              <a:t>posilování </a:t>
            </a:r>
            <a:r>
              <a:rPr lang="cs-CZ" sz="2200" dirty="0"/>
              <a:t>regionálního působení vysokých škol a zvyšování společenské odpovědnosti vysokých </a:t>
            </a:r>
            <a:r>
              <a:rPr lang="cs-CZ" sz="2200" dirty="0" smtClean="0"/>
              <a:t>škol,</a:t>
            </a:r>
          </a:p>
          <a:p>
            <a:pPr marL="900113" lvl="0" indent="-457200">
              <a:lnSpc>
                <a:spcPct val="80000"/>
              </a:lnSpc>
              <a:spcBef>
                <a:spcPts val="1200"/>
              </a:spcBef>
              <a:buFont typeface="+mj-lt"/>
              <a:buAutoNum type="alphaLcParenR" startAt="4"/>
            </a:pPr>
            <a:r>
              <a:rPr lang="cs-CZ" sz="2200" dirty="0" smtClean="0"/>
              <a:t>zvyšování </a:t>
            </a:r>
            <a:r>
              <a:rPr lang="cs-CZ" sz="2200" dirty="0"/>
              <a:t>kvality prostředí vysokých škol v oblasti řízení lidských zdrojů s ohledem na rovnost žen a </a:t>
            </a:r>
            <a:r>
              <a:rPr lang="cs-CZ" sz="2200" dirty="0" smtClean="0"/>
              <a:t>mužů,</a:t>
            </a:r>
            <a:endParaRPr lang="cs-CZ" sz="2200" dirty="0"/>
          </a:p>
          <a:p>
            <a:pPr marL="900113" lvl="0" indent="-457200">
              <a:lnSpc>
                <a:spcPct val="80000"/>
              </a:lnSpc>
              <a:spcBef>
                <a:spcPts val="1200"/>
              </a:spcBef>
              <a:buFont typeface="+mj-lt"/>
              <a:buAutoNum type="alphaLcParenR" startAt="4"/>
            </a:pPr>
            <a:r>
              <a:rPr lang="cs-CZ" sz="2200" dirty="0" smtClean="0"/>
              <a:t>plnění </a:t>
            </a:r>
            <a:r>
              <a:rPr lang="cs-CZ" sz="2200" dirty="0"/>
              <a:t>požadavků stanovených obecně závaznými právními předpisy nebo pokyny orgánů státní správy upravujících vnitřní organizaci a systémy vysokých škol.</a:t>
            </a:r>
          </a:p>
          <a:p>
            <a:pPr marL="900113" lvl="0" indent="-457200">
              <a:lnSpc>
                <a:spcPct val="80000"/>
              </a:lnSpc>
              <a:spcBef>
                <a:spcPts val="1200"/>
              </a:spcBef>
              <a:buFont typeface="+mj-lt"/>
              <a:buAutoNum type="alphaLcParenR" startAt="4"/>
            </a:pPr>
            <a:endParaRPr lang="cs-CZ" sz="2200" dirty="0"/>
          </a:p>
          <a:p>
            <a:endParaRPr 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8144132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</a:t>
            </a:r>
            <a:r>
              <a:rPr lang="cs-CZ" sz="3200" b="1" dirty="0" smtClean="0">
                <a:solidFill>
                  <a:srgbClr val="418E96"/>
                </a:solidFill>
              </a:rPr>
              <a:t>rozvojový program 2019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cs-CZ" sz="2800" b="1" dirty="0" smtClean="0">
                <a:solidFill>
                  <a:srgbClr val="418E96"/>
                </a:solidFill>
              </a:rPr>
              <a:t>změny v předkládání, administraci a hodnocení</a:t>
            </a:r>
            <a:endParaRPr lang="cs-CZ" sz="2800" b="1" dirty="0">
              <a:solidFill>
                <a:srgbClr val="418E96"/>
              </a:solidFill>
            </a:endParaRPr>
          </a:p>
          <a:p>
            <a:pPr marL="263525" lvl="0" indent="-263525" algn="just"/>
            <a:r>
              <a:rPr lang="cs-CZ" sz="2200" dirty="0"/>
              <a:t>k dále uvedeným změnám v centralizovaném rozvojovém programu došlo v důsledku novelizace zákona č. 218/2000 Sb., o rozpočtových pravidlech a o změně některých zákonů (rozpočtová pravidla), ve znění pozdějších předpisů </a:t>
            </a:r>
            <a:r>
              <a:rPr lang="cs-CZ" sz="2200" dirty="0">
                <a:cs typeface="Times New Roman" panose="02020603050405020304" pitchFamily="18" charset="0"/>
              </a:rPr>
              <a:t>→</a:t>
            </a:r>
            <a:r>
              <a:rPr lang="cs-CZ" sz="2200" dirty="0" smtClean="0"/>
              <a:t> </a:t>
            </a:r>
            <a:br>
              <a:rPr lang="cs-CZ" sz="2200" dirty="0" smtClean="0"/>
            </a:br>
            <a:r>
              <a:rPr lang="cs-CZ" sz="2200" dirty="0" smtClean="0">
                <a:cs typeface="Times New Roman" panose="02020603050405020304" pitchFamily="18" charset="0"/>
              </a:rPr>
              <a:t>→ </a:t>
            </a:r>
            <a:r>
              <a:rPr lang="cs-CZ" sz="2200" dirty="0" smtClean="0"/>
              <a:t>bylo </a:t>
            </a:r>
            <a:r>
              <a:rPr lang="cs-CZ" sz="2200" dirty="0"/>
              <a:t>nutné upravit znění Vyhlášení v souladu s touto </a:t>
            </a:r>
            <a:r>
              <a:rPr lang="cs-CZ" sz="2200" dirty="0" smtClean="0"/>
              <a:t>novelizací.</a:t>
            </a:r>
            <a:endParaRPr lang="cs-CZ" sz="2200" dirty="0"/>
          </a:p>
          <a:p>
            <a:pPr marL="0" indent="0">
              <a:spcBef>
                <a:spcPts val="1200"/>
              </a:spcBef>
              <a:buNone/>
            </a:pPr>
            <a:endParaRPr lang="cs-CZ" sz="2000" b="1" dirty="0" smtClean="0"/>
          </a:p>
          <a:p>
            <a:pPr marL="0" indent="0"/>
            <a:endParaRPr lang="cs-CZ" sz="3200" b="1" dirty="0"/>
          </a:p>
          <a:p>
            <a:pPr marL="0" indent="0" algn="just">
              <a:buNone/>
            </a:pP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55875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 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400" b="1" u="sng" dirty="0" smtClean="0"/>
              <a:t>Předkládání dokumentů</a:t>
            </a:r>
            <a:endParaRPr lang="cs-CZ" sz="2400" b="1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cs-CZ" sz="2200" b="1" dirty="0" smtClean="0"/>
              <a:t>Vysoké školy předloží ministerstvu níže uvedené:</a:t>
            </a:r>
          </a:p>
          <a:p>
            <a:pPr lvl="1" algn="just">
              <a:lnSpc>
                <a:spcPct val="115000"/>
              </a:lnSpc>
              <a:buFont typeface="+mj-lt"/>
              <a:buAutoNum type="arabicPeriod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formulář žádosti o poskytnutí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dotace,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buFont typeface="+mj-lt"/>
              <a:buAutoNum type="arabicPeriod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dílčí části všech projektů, do kterých je vysoká škola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zapojena,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buFont typeface="+mj-lt"/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metodiku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způsob vyhodnocení průběhu řešení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projektů,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5000"/>
              </a:lnSpc>
              <a:buFont typeface="+mj-lt"/>
              <a:buAutoNum type="arabicPeriod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kompletní projekt, pokud je vysoká škola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koordinátorem,</a:t>
            </a:r>
          </a:p>
          <a:p>
            <a:pPr lvl="1" algn="just">
              <a:lnSpc>
                <a:spcPct val="115000"/>
              </a:lnSpc>
              <a:buFont typeface="+mj-lt"/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tabulku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 projektům, pokud je vysoká škola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koordinátorem.</a:t>
            </a:r>
            <a:r>
              <a:rPr lang="cs-CZ" sz="2000" dirty="0" smtClean="0"/>
              <a:t> </a:t>
            </a:r>
            <a:endParaRPr lang="cs-CZ" sz="2000" b="1" dirty="0" smtClean="0"/>
          </a:p>
          <a:p>
            <a:pPr marL="0" indent="0"/>
            <a:endParaRPr lang="cs-CZ" sz="3200" b="1" dirty="0"/>
          </a:p>
          <a:p>
            <a:pPr marL="0" indent="0" algn="just">
              <a:buNone/>
            </a:pP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531948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200" b="1" dirty="0" smtClean="0"/>
              <a:t>Předkládání dokumentů</a:t>
            </a:r>
          </a:p>
          <a:p>
            <a:pPr marL="263525" indent="-263525"/>
            <a:r>
              <a:rPr lang="cs-CZ" dirty="0" smtClean="0"/>
              <a:t>vysoké školy doručí ministerstvu výše uvedené dokumenty </a:t>
            </a:r>
            <a:br>
              <a:rPr lang="cs-CZ" dirty="0" smtClean="0"/>
            </a:br>
            <a:r>
              <a:rPr lang="cs-CZ" b="1" u="sng" dirty="0" smtClean="0"/>
              <a:t>do 31. října 2018</a:t>
            </a:r>
            <a:r>
              <a:rPr lang="cs-CZ" dirty="0" smtClean="0"/>
              <a:t> v jednom vyhotovení v listinné podobě a rovněž v elektronické podobě do stejného data na adresu </a:t>
            </a:r>
            <a:r>
              <a:rPr lang="cs-CZ" b="1" dirty="0" smtClean="0">
                <a:hlinkClick r:id="rId2"/>
              </a:rPr>
              <a:t>projekty-rozvoj@msmt.cz</a:t>
            </a:r>
            <a:r>
              <a:rPr lang="cs-CZ" dirty="0" smtClean="0"/>
              <a:t>,</a:t>
            </a:r>
          </a:p>
          <a:p>
            <a:pPr marL="263525" indent="-263525"/>
            <a:r>
              <a:rPr lang="cs-CZ" dirty="0" smtClean="0"/>
              <a:t>nepředložení dokumentů v uvedeném termínu bude mít za následek ukončení řízení o poskytnutí dotace.</a:t>
            </a:r>
            <a:r>
              <a:rPr lang="cs-CZ" b="1" dirty="0" smtClean="0"/>
              <a:t> </a:t>
            </a:r>
            <a:endParaRPr lang="cs-CZ" b="1" dirty="0"/>
          </a:p>
          <a:p>
            <a:pPr marL="0" indent="0" algn="just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88263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200" b="1" dirty="0" smtClean="0"/>
              <a:t>Rozpočet projektu</a:t>
            </a:r>
          </a:p>
          <a:p>
            <a:r>
              <a:rPr lang="cs-CZ" dirty="0" smtClean="0"/>
              <a:t>rozpočet </a:t>
            </a:r>
            <a:r>
              <a:rPr lang="cs-CZ" dirty="0"/>
              <a:t>koordinující vysoké školy u projektů pro nejméně 18 </a:t>
            </a:r>
            <a:r>
              <a:rPr lang="cs-CZ" dirty="0" smtClean="0"/>
              <a:t>VŠ </a:t>
            </a:r>
            <a:r>
              <a:rPr lang="cs-CZ" dirty="0"/>
              <a:t>může dosáhnout maximální výše </a:t>
            </a:r>
            <a:r>
              <a:rPr lang="cs-CZ" b="1" dirty="0"/>
              <a:t>20 %</a:t>
            </a:r>
            <a:r>
              <a:rPr lang="cs-CZ" dirty="0"/>
              <a:t> z celkové finanční částky požadované na řešení </a:t>
            </a:r>
            <a:r>
              <a:rPr lang="cs-CZ" dirty="0" smtClean="0"/>
              <a:t>projektu,</a:t>
            </a:r>
          </a:p>
          <a:p>
            <a:r>
              <a:rPr lang="cs-CZ" dirty="0" smtClean="0"/>
              <a:t>rozpočty </a:t>
            </a:r>
            <a:r>
              <a:rPr lang="cs-CZ" dirty="0"/>
              <a:t>spoluřešitelských vysokých škol musí být v takové výši, aby zajistily plnohodnotnou roli vysoké školy při řešení, plnění cílů a využívání výsledků projektu.</a:t>
            </a:r>
            <a:endParaRPr lang="cs-CZ" dirty="0" smtClean="0"/>
          </a:p>
          <a:p>
            <a:pPr marL="0" indent="0">
              <a:buNone/>
            </a:pPr>
            <a:endParaRPr lang="cs-CZ" sz="3200" b="1" dirty="0"/>
          </a:p>
          <a:p>
            <a:pPr algn="just"/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95088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200" b="1" dirty="0" smtClean="0"/>
              <a:t>Čerpání rozpočtu – podmínky</a:t>
            </a:r>
          </a:p>
          <a:p>
            <a:r>
              <a:rPr lang="cs-CZ" dirty="0" smtClean="0"/>
              <a:t>částky </a:t>
            </a:r>
            <a:r>
              <a:rPr lang="cs-CZ" dirty="0"/>
              <a:t>kapitálových a běžných finančních prostředků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 smtClean="0">
                <a:cs typeface="Times New Roman" panose="02020603050405020304" pitchFamily="18" charset="0"/>
              </a:rPr>
              <a:t>nelze měnit,</a:t>
            </a:r>
          </a:p>
          <a:p>
            <a:r>
              <a:rPr lang="cs-CZ" dirty="0"/>
              <a:t>osobní náklady </a:t>
            </a:r>
            <a:r>
              <a:rPr lang="cs-CZ" dirty="0" smtClean="0"/>
              <a:t>a </a:t>
            </a:r>
            <a:r>
              <a:rPr lang="cs-CZ" dirty="0"/>
              <a:t>cestovní náhrady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 smtClean="0">
                <a:cs typeface="Times New Roman" panose="02020603050405020304" pitchFamily="18" charset="0"/>
              </a:rPr>
              <a:t>snížit o max. 20 % a nelze navyšovat,</a:t>
            </a:r>
          </a:p>
          <a:p>
            <a:r>
              <a:rPr lang="cs-CZ" dirty="0">
                <a:cs typeface="Times New Roman" panose="02020603050405020304" pitchFamily="18" charset="0"/>
              </a:rPr>
              <a:t>o</a:t>
            </a:r>
            <a:r>
              <a:rPr lang="cs-CZ" dirty="0" smtClean="0">
                <a:cs typeface="Times New Roman" panose="02020603050405020304" pitchFamily="18" charset="0"/>
              </a:rPr>
              <a:t>statní položky rozpočtu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 smtClean="0">
                <a:cs typeface="Times New Roman" panose="02020603050405020304" pitchFamily="18" charset="0"/>
              </a:rPr>
              <a:t>snížit či zvýšit o max. 20 %,</a:t>
            </a:r>
          </a:p>
          <a:p>
            <a:r>
              <a:rPr lang="cs-CZ" dirty="0">
                <a:cs typeface="Times New Roman" panose="02020603050405020304" pitchFamily="18" charset="0"/>
              </a:rPr>
              <a:t>není možné hradit nákup, opravu a údržbu dopravních prostředků a režijní </a:t>
            </a:r>
            <a:r>
              <a:rPr lang="cs-CZ" dirty="0" smtClean="0">
                <a:cs typeface="Times New Roman" panose="02020603050405020304" pitchFamily="18" charset="0"/>
              </a:rPr>
              <a:t>náklady,</a:t>
            </a:r>
          </a:p>
          <a:p>
            <a:r>
              <a:rPr lang="cs-CZ" dirty="0">
                <a:cs typeface="Times New Roman" panose="02020603050405020304" pitchFamily="18" charset="0"/>
              </a:rPr>
              <a:t>do rozpočtu projektu nesmí být zakalkulován zisk a ani nesmí být fakticky realizován.</a:t>
            </a:r>
            <a:endParaRPr lang="cs-CZ" dirty="0" smtClean="0">
              <a:cs typeface="Times New Roman" panose="02020603050405020304" pitchFamily="18" charset="0"/>
            </a:endParaRPr>
          </a:p>
          <a:p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6451482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Řízení o žádosti o poskytnutí dotace</a:t>
            </a:r>
          </a:p>
          <a:p>
            <a:r>
              <a:rPr lang="cs-CZ" dirty="0"/>
              <a:t>m</a:t>
            </a:r>
            <a:r>
              <a:rPr lang="cs-CZ" dirty="0" smtClean="0"/>
              <a:t>inisterstvo </a:t>
            </a:r>
            <a:r>
              <a:rPr lang="cs-CZ" dirty="0"/>
              <a:t>v souladu v souladu s § 14j odst. 2 zákona č. 218/2000 Sb., o rozpočtových pravidlech a o změně některých zákonů (rozpočtová pravidla), ve znění pozdějších předpisů, </a:t>
            </a:r>
            <a:r>
              <a:rPr lang="cs-CZ" b="1" dirty="0"/>
              <a:t>připouští odstranění vad v žádosti o dotaci, doložení dalších podkladů nebo údajů nezbytných pro vydání rozhodnutí o poskytnutí dotace a úpravu žádosti na základě doporučení </a:t>
            </a:r>
            <a:r>
              <a:rPr lang="cs-CZ" b="1" dirty="0" smtClean="0"/>
              <a:t>ministerstva,</a:t>
            </a:r>
          </a:p>
          <a:p>
            <a:r>
              <a:rPr lang="cs-CZ" dirty="0" smtClean="0"/>
              <a:t>před </a:t>
            </a:r>
            <a:r>
              <a:rPr lang="cs-CZ" dirty="0"/>
              <a:t>skončením řízení o žádosti je ministerstvo v souladu s ustanovením § 36 odst. 3 zákona č. 500/2004 Sb., správní řád, </a:t>
            </a:r>
            <a:r>
              <a:rPr lang="cs-CZ" b="1" dirty="0"/>
              <a:t>povinno vyzvat vysokou školu k seznámení se s podklady pro </a:t>
            </a:r>
            <a:r>
              <a:rPr lang="cs-CZ" b="1" dirty="0" smtClean="0"/>
              <a:t>rozhodnutí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 smtClean="0">
                <a:cs typeface="Times New Roman" panose="02020603050405020304" pitchFamily="18" charset="0"/>
              </a:rPr>
              <a:t>toto </a:t>
            </a:r>
            <a:r>
              <a:rPr lang="cs-CZ" dirty="0" smtClean="0"/>
              <a:t>neplatí</a:t>
            </a:r>
            <a:r>
              <a:rPr lang="cs-CZ" dirty="0"/>
              <a:t>, pokud se žádosti v plném rozsahu vyhovuje nebo se vysoká škola práva vyjádřit se k podkladům pro rozhodnutí vzdala.</a:t>
            </a:r>
            <a:endParaRPr lang="cs-CZ" dirty="0" smtClean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49306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Hodnocení žádosti o dotaci</a:t>
            </a:r>
          </a:p>
          <a:p>
            <a:r>
              <a:rPr lang="cs-CZ" dirty="0"/>
              <a:t>h</a:t>
            </a:r>
            <a:r>
              <a:rPr lang="cs-CZ" dirty="0" smtClean="0"/>
              <a:t>odnocení se dělí na </a:t>
            </a:r>
            <a:r>
              <a:rPr lang="cs-CZ" b="1" dirty="0" smtClean="0"/>
              <a:t>formální a věcné</a:t>
            </a:r>
            <a:r>
              <a:rPr lang="cs-CZ" dirty="0" smtClean="0"/>
              <a:t>,</a:t>
            </a:r>
          </a:p>
          <a:p>
            <a:r>
              <a:rPr lang="cs-CZ" dirty="0" smtClean="0"/>
              <a:t>při </a:t>
            </a:r>
            <a:r>
              <a:rPr lang="cs-CZ" b="1" dirty="0"/>
              <a:t>formálním hodnocení </a:t>
            </a:r>
            <a:r>
              <a:rPr lang="cs-CZ" dirty="0"/>
              <a:t>žádosti bude </a:t>
            </a:r>
            <a:r>
              <a:rPr lang="cs-CZ" dirty="0" smtClean="0"/>
              <a:t>posuzováno: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dodržení </a:t>
            </a:r>
            <a:r>
              <a:rPr lang="cs-CZ" sz="2000" dirty="0"/>
              <a:t>termínu pro podání žádosti, 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řádné</a:t>
            </a:r>
            <a:r>
              <a:rPr lang="cs-CZ" sz="2000" dirty="0"/>
              <a:t>, úplné a správné vyplnění žádosti, 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podání </a:t>
            </a:r>
            <a:r>
              <a:rPr lang="cs-CZ" sz="2000" dirty="0"/>
              <a:t>žádosti oprávněným žadatelem (vysokou školou), 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dodržení </a:t>
            </a:r>
            <a:r>
              <a:rPr lang="cs-CZ" sz="2000" dirty="0"/>
              <a:t>přípustné výše požadované dotace, 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2000" dirty="0" smtClean="0"/>
              <a:t>podpis </a:t>
            </a:r>
            <a:r>
              <a:rPr lang="cs-CZ" sz="2000" dirty="0"/>
              <a:t>osoby oprávněné jednat za žadatele (vysokou školu</a:t>
            </a:r>
            <a:r>
              <a:rPr lang="cs-CZ" sz="2000" dirty="0" smtClean="0"/>
              <a:t>),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000" dirty="0" smtClean="0"/>
              <a:t>datum </a:t>
            </a:r>
            <a:r>
              <a:rPr lang="cs-CZ" sz="2000" dirty="0"/>
              <a:t>podpisu a připojení všech požadovaných příloh žádosti.</a:t>
            </a:r>
            <a:r>
              <a:rPr lang="cs-CZ" dirty="0"/>
              <a:t>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dirty="0"/>
              <a:t>ž</a:t>
            </a:r>
            <a:r>
              <a:rPr lang="cs-CZ" sz="2000" dirty="0" smtClean="0"/>
              <a:t>ádost</a:t>
            </a:r>
            <a:r>
              <a:rPr lang="cs-CZ" sz="2000" dirty="0"/>
              <a:t>, která splnila podmínky formálního hodnocení, bude posuzována po věcné stránce. 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26399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pl-PL" b="1" dirty="0"/>
              <a:t>Věcné hodnocení žádostí o dotaci a </a:t>
            </a:r>
            <a:r>
              <a:rPr lang="pl-PL" b="1" dirty="0" smtClean="0"/>
              <a:t>projektů</a:t>
            </a:r>
          </a:p>
          <a:p>
            <a:r>
              <a:rPr lang="cs-CZ" sz="2200" dirty="0"/>
              <a:t>v</a:t>
            </a:r>
            <a:r>
              <a:rPr lang="cs-CZ" sz="2200" dirty="0" smtClean="0"/>
              <a:t> rámci věcného hodnocení budou </a:t>
            </a:r>
            <a:r>
              <a:rPr lang="cs-CZ" sz="2200" dirty="0"/>
              <a:t>hodnoceny jak dílčí části projektů, tak kompletní projekty ve vzájemné </a:t>
            </a:r>
            <a:r>
              <a:rPr lang="cs-CZ" sz="2200" dirty="0" smtClean="0"/>
              <a:t>souvislosti,</a:t>
            </a:r>
          </a:p>
          <a:p>
            <a:r>
              <a:rPr lang="cs-CZ" sz="2200" dirty="0" smtClean="0"/>
              <a:t>věcné </a:t>
            </a:r>
            <a:r>
              <a:rPr lang="cs-CZ" sz="2200" dirty="0"/>
              <a:t>hodnocení předložených žádostí provádí Rada programů, složená ze zástupců ministerstva, České konference rektorů a Rady vysokých </a:t>
            </a:r>
            <a:r>
              <a:rPr lang="cs-CZ" sz="2200" dirty="0" smtClean="0"/>
              <a:t>škol,</a:t>
            </a:r>
          </a:p>
          <a:p>
            <a:r>
              <a:rPr lang="cs-CZ" sz="2200" dirty="0" smtClean="0"/>
              <a:t>pro </a:t>
            </a:r>
            <a:r>
              <a:rPr lang="cs-CZ" sz="2200" dirty="0"/>
              <a:t>posuzování projektů v rámci výběrového řízení jsou </a:t>
            </a:r>
            <a:r>
              <a:rPr lang="cs-CZ" sz="2200" dirty="0" smtClean="0"/>
              <a:t>stanovena </a:t>
            </a:r>
            <a:r>
              <a:rPr lang="cs-CZ" sz="2200" dirty="0"/>
              <a:t>hodnotící </a:t>
            </a:r>
            <a:r>
              <a:rPr lang="cs-CZ" sz="2200" dirty="0" smtClean="0"/>
              <a:t>kritéria uvedena ve Vyhlášení centralizovaného rozvojového programu pro VVŠ 2019.</a:t>
            </a:r>
          </a:p>
        </p:txBody>
      </p:sp>
    </p:spTree>
    <p:extLst>
      <p:ext uri="{BB962C8B-B14F-4D97-AF65-F5344CB8AC3E}">
        <p14:creationId xmlns:p14="http://schemas.microsoft.com/office/powerpoint/2010/main" val="25128465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pl-PL" b="1" dirty="0"/>
              <a:t>Věcné hodnocení žádostí o dotaci a </a:t>
            </a:r>
            <a:r>
              <a:rPr lang="pl-PL" b="1" dirty="0" smtClean="0"/>
              <a:t>projektů</a:t>
            </a:r>
          </a:p>
          <a:p>
            <a:r>
              <a:rPr lang="cs-CZ" dirty="0"/>
              <a:t>pokud bude vysoká škola ministerstvem vyzvána k úpravám žádosti o poskytnutí dotace, </a:t>
            </a:r>
            <a:r>
              <a:rPr lang="cs-CZ" b="1" dirty="0"/>
              <a:t>předloží v termínu stanoveném ministerstvem v jednom vyhotovení v listinné podobě </a:t>
            </a:r>
            <a:r>
              <a:rPr lang="cs-CZ" dirty="0"/>
              <a:t>tu část žádosti nebo ty části žádosti, kterých se bude úprava </a:t>
            </a:r>
            <a:r>
              <a:rPr lang="cs-CZ" dirty="0" smtClean="0"/>
              <a:t>týkat,</a:t>
            </a:r>
          </a:p>
          <a:p>
            <a:r>
              <a:rPr lang="cs-CZ" dirty="0" smtClean="0"/>
              <a:t>dokumenty </a:t>
            </a:r>
            <a:r>
              <a:rPr lang="cs-CZ" dirty="0"/>
              <a:t>budou rovněž </a:t>
            </a:r>
            <a:r>
              <a:rPr lang="cs-CZ" b="1" dirty="0"/>
              <a:t>zaslány v elektronické podobě </a:t>
            </a:r>
            <a:r>
              <a:rPr lang="cs-CZ" dirty="0"/>
              <a:t>se všemi náležitostmi (podpisy, razítka) na e-mailovou adresu </a:t>
            </a:r>
            <a:r>
              <a:rPr lang="cs-CZ" dirty="0" smtClean="0">
                <a:hlinkClick r:id="rId2"/>
              </a:rPr>
              <a:t>projekty-rozvoj@msmt.cz</a:t>
            </a:r>
            <a:r>
              <a:rPr lang="cs-CZ" dirty="0" smtClean="0"/>
              <a:t>,</a:t>
            </a:r>
          </a:p>
          <a:p>
            <a:r>
              <a:rPr lang="cs-CZ" dirty="0"/>
              <a:t>p</a:t>
            </a:r>
            <a:r>
              <a:rPr lang="cs-CZ" dirty="0" smtClean="0"/>
              <a:t>roti </a:t>
            </a:r>
            <a:r>
              <a:rPr lang="cs-CZ" dirty="0"/>
              <a:t>rozhodnutí o poskytnutí dotace a proti rozhodnutí o neposkytnutí části dotace nebo celé dotace </a:t>
            </a:r>
            <a:r>
              <a:rPr lang="cs-CZ" b="1" dirty="0"/>
              <a:t>nelze podat řádný opravný prostředek</a:t>
            </a:r>
            <a:r>
              <a:rPr lang="cs-CZ" dirty="0"/>
              <a:t>, </a:t>
            </a:r>
            <a:r>
              <a:rPr lang="cs-CZ" b="1" dirty="0"/>
              <a:t>nelze jej přezkoumat v přezkumném řízení </a:t>
            </a:r>
            <a:r>
              <a:rPr lang="cs-CZ" dirty="0"/>
              <a:t>s výjimkou ustanovení § 153 odst. 1 písm. a) správního řádu, </a:t>
            </a:r>
            <a:r>
              <a:rPr lang="cs-CZ" b="1" dirty="0"/>
              <a:t>ani nelze žádat obnovu řízení.</a:t>
            </a:r>
          </a:p>
        </p:txBody>
      </p:sp>
    </p:spTree>
    <p:extLst>
      <p:ext uri="{BB962C8B-B14F-4D97-AF65-F5344CB8AC3E}">
        <p14:creationId xmlns:p14="http://schemas.microsoft.com/office/powerpoint/2010/main" val="1760271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3000" b="1" dirty="0">
              <a:solidFill>
                <a:srgbClr val="418E96"/>
              </a:solidFill>
            </a:endParaRPr>
          </a:p>
          <a:p>
            <a:pPr marL="0" indent="0" algn="ctr">
              <a:buNone/>
            </a:pPr>
            <a:endParaRPr lang="cs-CZ" sz="30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3000" b="1" dirty="0">
                <a:solidFill>
                  <a:srgbClr val="418E96"/>
                </a:solidFill>
              </a:rPr>
              <a:t>Plán realizace Dlouhodobého záměru vzdělávací a vědecké, výzkumné, vývojové a inovační, umělecké a další tvůrčí činnosti pro oblast vysokých škol pro rok </a:t>
            </a:r>
            <a:r>
              <a:rPr lang="cs-CZ" sz="3000" b="1" dirty="0" smtClean="0">
                <a:solidFill>
                  <a:srgbClr val="418E96"/>
                </a:solidFill>
              </a:rPr>
              <a:t>2019</a:t>
            </a:r>
            <a:endParaRPr lang="cs-CZ" sz="30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4304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pl-PL" b="1" dirty="0" smtClean="0"/>
              <a:t>Předkládní zpráv o vysledků řešení a vyhodnocení projektů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závěrečné zprávy se předkládají v </a:t>
            </a:r>
            <a:r>
              <a:rPr lang="cs-CZ" b="1" dirty="0">
                <a:solidFill>
                  <a:prstClr val="black"/>
                </a:solidFill>
              </a:rPr>
              <a:t>jednom vyhotovení  </a:t>
            </a:r>
            <a:r>
              <a:rPr lang="cs-CZ" dirty="0">
                <a:solidFill>
                  <a:prstClr val="black"/>
                </a:solidFill>
              </a:rPr>
              <a:t>v listinné podobě a v elektronické podobě </a:t>
            </a:r>
            <a:r>
              <a:rPr lang="cs-CZ" dirty="0" smtClean="0">
                <a:solidFill>
                  <a:prstClr val="black"/>
                </a:solidFill>
              </a:rPr>
              <a:t>(datovou schránkou) </a:t>
            </a:r>
            <a:br>
              <a:rPr lang="cs-CZ" dirty="0" smtClean="0">
                <a:solidFill>
                  <a:prstClr val="black"/>
                </a:solidFill>
              </a:rPr>
            </a:br>
            <a:r>
              <a:rPr lang="cs-CZ" dirty="0" smtClean="0">
                <a:solidFill>
                  <a:prstClr val="black"/>
                </a:solidFill>
              </a:rPr>
              <a:t>do </a:t>
            </a:r>
            <a:r>
              <a:rPr lang="cs-CZ" b="1" dirty="0">
                <a:solidFill>
                  <a:prstClr val="black"/>
                </a:solidFill>
              </a:rPr>
              <a:t>28. </a:t>
            </a:r>
            <a:r>
              <a:rPr lang="cs-CZ" b="1" dirty="0" smtClean="0">
                <a:solidFill>
                  <a:prstClr val="black"/>
                </a:solidFill>
              </a:rPr>
              <a:t>února </a:t>
            </a:r>
            <a:r>
              <a:rPr lang="cs-CZ" b="1" dirty="0">
                <a:solidFill>
                  <a:prstClr val="black"/>
                </a:solidFill>
              </a:rPr>
              <a:t>2019</a:t>
            </a:r>
            <a:r>
              <a:rPr lang="cs-CZ" b="1" dirty="0" smtClean="0">
                <a:solidFill>
                  <a:prstClr val="black"/>
                </a:solidFill>
              </a:rPr>
              <a:t>,</a:t>
            </a:r>
          </a:p>
          <a:p>
            <a:pPr lvl="0"/>
            <a:r>
              <a:rPr lang="cs-CZ" dirty="0"/>
              <a:t>koordinující vysoká škola předkládá závěrečnou zprávu za celý projekt, jejíž součástí jsou dílčí zprávy spoluřešitelských vysokých </a:t>
            </a:r>
            <a:r>
              <a:rPr lang="cs-CZ" dirty="0" smtClean="0"/>
              <a:t>škol,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případné </a:t>
            </a:r>
            <a:r>
              <a:rPr lang="cs-CZ" dirty="0">
                <a:solidFill>
                  <a:prstClr val="black"/>
                </a:solidFill>
              </a:rPr>
              <a:t>změny provedené v rozpočtu projektu v rámci jeho řešení musí být vysokou školou v závěrečné zprávě náležitě </a:t>
            </a:r>
            <a:r>
              <a:rPr lang="cs-CZ" dirty="0" smtClean="0">
                <a:solidFill>
                  <a:prstClr val="black"/>
                </a:solidFill>
              </a:rPr>
              <a:t>zdůvodněny,</a:t>
            </a:r>
          </a:p>
          <a:p>
            <a:pPr lvl="0"/>
            <a:r>
              <a:rPr lang="cs-CZ" dirty="0" smtClean="0">
                <a:solidFill>
                  <a:prstClr val="black"/>
                </a:solidFill>
              </a:rPr>
              <a:t>vysoké </a:t>
            </a:r>
            <a:r>
              <a:rPr lang="cs-CZ" dirty="0">
                <a:solidFill>
                  <a:prstClr val="black"/>
                </a:solidFill>
              </a:rPr>
              <a:t>školy provedou u projektů, na jejichž řešení se </a:t>
            </a:r>
            <a:r>
              <a:rPr lang="cs-CZ" dirty="0" smtClean="0">
                <a:solidFill>
                  <a:prstClr val="black"/>
                </a:solidFill>
              </a:rPr>
              <a:t>podílely, </a:t>
            </a:r>
            <a:r>
              <a:rPr lang="cs-CZ" dirty="0">
                <a:solidFill>
                  <a:prstClr val="black"/>
                </a:solidFill>
              </a:rPr>
              <a:t>kontrolu, jež se bude týkat alespoň </a:t>
            </a:r>
            <a:r>
              <a:rPr lang="cs-CZ" b="1" dirty="0">
                <a:solidFill>
                  <a:prstClr val="black"/>
                </a:solidFill>
              </a:rPr>
              <a:t>30 %</a:t>
            </a:r>
            <a:r>
              <a:rPr lang="cs-CZ" dirty="0">
                <a:solidFill>
                  <a:prstClr val="black"/>
                </a:solidFill>
              </a:rPr>
              <a:t> celkové finanční částky přidělené na řešení projektů v roce </a:t>
            </a:r>
            <a:r>
              <a:rPr lang="cs-CZ" dirty="0" smtClean="0">
                <a:solidFill>
                  <a:prstClr val="black"/>
                </a:solidFill>
              </a:rPr>
              <a:t>2019,</a:t>
            </a:r>
          </a:p>
          <a:p>
            <a:pPr lvl="0"/>
            <a:r>
              <a:rPr lang="cs-CZ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výsledky </a:t>
            </a:r>
            <a:r>
              <a:rPr lang="cs-CZ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kontroly zašlou vysoké školy ministerstvu do </a:t>
            </a:r>
            <a:r>
              <a:rPr lang="cs-CZ" b="1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31. března </a:t>
            </a:r>
            <a:r>
              <a:rPr lang="cs-CZ" b="1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2020. </a:t>
            </a:r>
            <a:endParaRPr lang="cs-CZ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99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pl-PL" b="1" dirty="0" smtClean="0"/>
              <a:t>Předkládní zpráv o vysledků řešení a vyhodnocení projektů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vysoké školy (</a:t>
            </a:r>
            <a:r>
              <a:rPr lang="cs-CZ" b="1" dirty="0">
                <a:solidFill>
                  <a:prstClr val="black"/>
                </a:solidFill>
              </a:rPr>
              <a:t>koordinující i spoluřešitelské</a:t>
            </a:r>
            <a:r>
              <a:rPr lang="cs-CZ" dirty="0">
                <a:solidFill>
                  <a:prstClr val="black"/>
                </a:solidFill>
              </a:rPr>
              <a:t>) provedou </a:t>
            </a:r>
            <a:r>
              <a:rPr lang="cs-CZ" dirty="0" smtClean="0">
                <a:solidFill>
                  <a:prstClr val="black"/>
                </a:solidFill>
              </a:rPr>
              <a:t>vyhodnocení </a:t>
            </a:r>
            <a:r>
              <a:rPr lang="cs-CZ" dirty="0">
                <a:solidFill>
                  <a:prstClr val="black"/>
                </a:solidFill>
              </a:rPr>
              <a:t>průběhu řešení projektů za rok </a:t>
            </a:r>
            <a:r>
              <a:rPr lang="cs-CZ" dirty="0" smtClean="0">
                <a:solidFill>
                  <a:prstClr val="black"/>
                </a:solidFill>
              </a:rPr>
              <a:t>2019,</a:t>
            </a:r>
          </a:p>
          <a:p>
            <a:pPr lvl="0"/>
            <a:r>
              <a:rPr lang="cs-CZ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vysoké </a:t>
            </a:r>
            <a:r>
              <a:rPr lang="cs-CZ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školy budou informovat ministerstvo o  způsobu a termínu konání vyhodnocení na adresu </a:t>
            </a:r>
            <a:r>
              <a:rPr lang="cs-CZ" u="sng" spc="2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projekty-rozvoj@msmt.cz</a:t>
            </a:r>
            <a:r>
              <a:rPr lang="cs-CZ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nejméně </a:t>
            </a:r>
            <a:r>
              <a:rPr lang="cs-CZ" b="1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pracovních dnů před jeho </a:t>
            </a:r>
            <a:r>
              <a:rPr lang="cs-CZ" b="1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konáním</a:t>
            </a:r>
            <a:r>
              <a:rPr lang="cs-CZ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zástupce MŠMT má právo se tohoto vyhodnocení </a:t>
            </a:r>
            <a:r>
              <a:rPr lang="cs-CZ" dirty="0" smtClean="0">
                <a:solidFill>
                  <a:prstClr val="black"/>
                </a:solidFill>
              </a:rPr>
              <a:t>zúčastnit,</a:t>
            </a:r>
          </a:p>
          <a:p>
            <a:pPr lvl="0"/>
            <a:r>
              <a:rPr lang="cs-CZ" spc="2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pc="2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yhodnocení musí proběhnout do </a:t>
            </a:r>
            <a:r>
              <a:rPr lang="cs-CZ" b="1" spc="2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25. února 2020</a:t>
            </a:r>
            <a:r>
              <a:rPr lang="cs-CZ" spc="2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cs-CZ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cs-CZ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opie zápisu z vyhodnocení bude zaslána ministerstvu do </a:t>
            </a:r>
            <a:br>
              <a:rPr lang="cs-CZ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b="1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 února 2020. </a:t>
            </a:r>
          </a:p>
          <a:p>
            <a:pPr lvl="0"/>
            <a:endParaRPr lang="cs-CZ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428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pl-PL" b="1" dirty="0" smtClean="0"/>
              <a:t>Předkládní zpráv o vysledků řešení a vyhodnocení projektů</a:t>
            </a:r>
          </a:p>
          <a:p>
            <a:pPr lvl="0"/>
            <a:r>
              <a:rPr lang="cs-CZ" spc="3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ministerstvo </a:t>
            </a:r>
            <a:r>
              <a:rPr lang="cs-CZ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může do </a:t>
            </a:r>
            <a:r>
              <a:rPr lang="cs-CZ" b="1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31. </a:t>
            </a:r>
            <a:r>
              <a:rPr lang="cs-CZ" b="1" spc="3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prosince </a:t>
            </a:r>
            <a:r>
              <a:rPr lang="cs-CZ" b="1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2019 </a:t>
            </a:r>
            <a:r>
              <a:rPr lang="cs-CZ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požádat koordinující vysoké školy, aby do </a:t>
            </a:r>
            <a:r>
              <a:rPr lang="cs-CZ" b="1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25. </a:t>
            </a:r>
            <a:r>
              <a:rPr lang="cs-CZ" b="1" spc="3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února </a:t>
            </a:r>
            <a:r>
              <a:rPr lang="cs-CZ" b="1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 </a:t>
            </a:r>
            <a:r>
              <a:rPr lang="cs-CZ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provedly ve spolupráci se spoluřešitelskými vysokými školami veřejné vyhodnocení průběhu řešení, výstupů a výsledků kompletních projektů (vč. dílčích částí), které </a:t>
            </a:r>
            <a:r>
              <a:rPr lang="cs-CZ" spc="3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koordinovaly,</a:t>
            </a:r>
          </a:p>
          <a:p>
            <a:pPr lvl="0"/>
            <a:r>
              <a:rPr lang="cs-CZ" spc="3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vysoké </a:t>
            </a:r>
            <a:r>
              <a:rPr lang="cs-CZ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školy budou informovat ministerstvo o způsobu a termínu konání na emailovou adresu </a:t>
            </a:r>
            <a:r>
              <a:rPr lang="cs-CZ" spc="3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projekty-rozvoj@msmt.cz</a:t>
            </a:r>
            <a:r>
              <a:rPr lang="cs-CZ" spc="3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nejméně </a:t>
            </a:r>
            <a:r>
              <a:rPr lang="cs-CZ" b="1" spc="3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pracovních dnů před jeho </a:t>
            </a:r>
            <a:r>
              <a:rPr lang="cs-CZ" b="1" spc="3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konáním</a:t>
            </a:r>
            <a:r>
              <a:rPr lang="cs-CZ" spc="3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zástupce MŠMT má právo se tohoto vyhodnocení </a:t>
            </a:r>
            <a:r>
              <a:rPr lang="cs-CZ" dirty="0" smtClean="0">
                <a:solidFill>
                  <a:prstClr val="black"/>
                </a:solidFill>
              </a:rPr>
              <a:t>zúčastnit. </a:t>
            </a:r>
            <a:endParaRPr lang="cs-CZ" spc="3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cs-CZ" spc="3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cs-CZ" sz="2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9562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pl-PL" b="1" dirty="0" smtClean="0"/>
              <a:t>Kontrola použití dotace</a:t>
            </a:r>
          </a:p>
          <a:p>
            <a:pPr lvl="0"/>
            <a:r>
              <a:rPr lang="cs-CZ" sz="2200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ministerstvo </a:t>
            </a:r>
            <a:r>
              <a:rPr lang="cs-CZ" sz="2200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provede na vybraných vysokých školách veřejnosprávní kontrolu použití poskytnuté </a:t>
            </a:r>
            <a:r>
              <a:rPr lang="cs-CZ" sz="2200" spc="2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dotace,</a:t>
            </a:r>
          </a:p>
          <a:p>
            <a:r>
              <a:rPr lang="cs-CZ" sz="2200" dirty="0"/>
              <a:t>k</a:t>
            </a:r>
            <a:r>
              <a:rPr lang="cs-CZ" sz="2200" dirty="0" smtClean="0"/>
              <a:t>ontrola </a:t>
            </a:r>
            <a:r>
              <a:rPr lang="cs-CZ" sz="2200" dirty="0"/>
              <a:t>ministerstva bude zpravidla provedena alespoň u 5 % celkového objemu poskytnuté dotace. </a:t>
            </a:r>
          </a:p>
          <a:p>
            <a:pPr marL="0" lvl="0" indent="0">
              <a:buNone/>
            </a:pPr>
            <a:endParaRPr lang="cs-CZ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1702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pl-PL" b="1" dirty="0" smtClean="0"/>
              <a:t>Řízení o odnětí dotace</a:t>
            </a:r>
          </a:p>
          <a:p>
            <a:pPr lvl="0"/>
            <a:r>
              <a:rPr lang="cs-CZ" dirty="0"/>
              <a:t>ř</a:t>
            </a:r>
            <a:r>
              <a:rPr lang="cs-CZ" dirty="0" smtClean="0"/>
              <a:t>ízení </a:t>
            </a:r>
            <a:r>
              <a:rPr lang="cs-CZ" dirty="0"/>
              <a:t>o odnětí dotace může ministerstvo zahájit v případech uvedených v § 15 odst. 1 písm. a) až f) zákona č. 218/2000 Sb., o rozpočtových pravidlech a o změně některých zákonů (rozpočtová pravidla), ve znění pozdějších </a:t>
            </a:r>
            <a:r>
              <a:rPr lang="cs-CZ" dirty="0" smtClean="0"/>
              <a:t>předpisů,</a:t>
            </a:r>
          </a:p>
          <a:p>
            <a:r>
              <a:rPr lang="cs-CZ" dirty="0"/>
              <a:t>ř</a:t>
            </a:r>
            <a:r>
              <a:rPr lang="cs-CZ" dirty="0" smtClean="0"/>
              <a:t>ízení </a:t>
            </a:r>
            <a:r>
              <a:rPr lang="cs-CZ" dirty="0"/>
              <a:t>o odnětí dotace probíhá podle zákona č. 500/2004 Sb., správní řád. </a:t>
            </a:r>
          </a:p>
          <a:p>
            <a:pPr lvl="0"/>
            <a:endParaRPr lang="cs-CZ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1128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Centralizované rozvojové projekty </a:t>
            </a:r>
            <a:r>
              <a:rPr lang="cs-CZ" sz="3200" b="1" dirty="0" smtClean="0">
                <a:solidFill>
                  <a:srgbClr val="418E96"/>
                </a:solidFill>
              </a:rPr>
              <a:t>2019</a:t>
            </a:r>
            <a:endParaRPr lang="cs-CZ" sz="3200" b="1" dirty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200" b="1" dirty="0"/>
              <a:t>Žádost o změnu rozhodnutí o poskytnutí dotace </a:t>
            </a:r>
            <a:endParaRPr lang="cs-CZ" sz="2200" b="1" dirty="0" smtClean="0"/>
          </a:p>
          <a:p>
            <a:r>
              <a:rPr lang="cs-CZ" sz="2200" dirty="0"/>
              <a:t>v</a:t>
            </a:r>
            <a:r>
              <a:rPr lang="cs-CZ" sz="2200" dirty="0" smtClean="0"/>
              <a:t>ysoká </a:t>
            </a:r>
            <a:r>
              <a:rPr lang="cs-CZ" sz="2200" dirty="0"/>
              <a:t>škola může požádat ministerstvo o změnu práv a povinností uvedených v rozhodnutí o poskytnutí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dotace</a:t>
            </a:r>
            <a:r>
              <a:rPr lang="cs-CZ" sz="2200" dirty="0"/>
              <a:t>, a </a:t>
            </a:r>
            <a:r>
              <a:rPr lang="cs-CZ" sz="2200" dirty="0" smtClean="0"/>
              <a:t>to konkrétně o: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změnu </a:t>
            </a:r>
            <a:r>
              <a:rPr lang="cs-CZ" sz="2000" dirty="0"/>
              <a:t>poskytnuté částky, 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změnu </a:t>
            </a:r>
            <a:r>
              <a:rPr lang="cs-CZ" sz="2000" dirty="0"/>
              <a:t>lhůty, v níž má být dosaženo účelu dotace, </a:t>
            </a:r>
            <a:endParaRPr lang="cs-CZ" sz="2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 smtClean="0"/>
              <a:t>změnu </a:t>
            </a:r>
            <a:r>
              <a:rPr lang="cs-CZ" sz="2000" dirty="0"/>
              <a:t>podmínek poskytnutí dotace a změnu povinností, jejichž nedodržení není neoprávněným použitím dotace</a:t>
            </a:r>
            <a:r>
              <a:rPr lang="cs-CZ" sz="2000" dirty="0" smtClean="0"/>
              <a:t>.</a:t>
            </a:r>
            <a:endParaRPr lang="cs-CZ" sz="2000" dirty="0">
              <a:solidFill>
                <a:prstClr val="black"/>
              </a:solidFill>
            </a:endParaRPr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odmínky </a:t>
            </a:r>
            <a:r>
              <a:rPr lang="cs-CZ" sz="2200" dirty="0"/>
              <a:t>žádosti jsou uvedeny ve Vyhlášení centralizovaného rozvojového programu pro VVŠ 2019.</a:t>
            </a:r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9144826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cs-CZ" sz="4000" b="1" dirty="0"/>
              <a:t>Děkujeme za pozornost. </a:t>
            </a:r>
          </a:p>
        </p:txBody>
      </p:sp>
    </p:spTree>
    <p:extLst>
      <p:ext uri="{BB962C8B-B14F-4D97-AF65-F5344CB8AC3E}">
        <p14:creationId xmlns:p14="http://schemas.microsoft.com/office/powerpoint/2010/main" val="34015007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3600" b="1" dirty="0">
                <a:solidFill>
                  <a:srgbClr val="418E96"/>
                </a:solidFill>
              </a:rPr>
              <a:t>Institucionální program </a:t>
            </a:r>
            <a:r>
              <a:rPr lang="cs-CZ" sz="3600" b="1" dirty="0" smtClean="0">
                <a:solidFill>
                  <a:srgbClr val="418E96"/>
                </a:solidFill>
              </a:rPr>
              <a:t>2019-2020</a:t>
            </a:r>
            <a:endParaRPr lang="cs-CZ" sz="3600" b="1" dirty="0">
              <a:solidFill>
                <a:srgbClr val="418E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48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program 2019-2020</a:t>
            </a:r>
            <a:endParaRPr lang="cs-CZ" sz="3200" b="1" dirty="0" smtClean="0"/>
          </a:p>
          <a:p>
            <a:pPr algn="just"/>
            <a:r>
              <a:rPr lang="cs-CZ" dirty="0"/>
              <a:t>c</a:t>
            </a:r>
            <a:r>
              <a:rPr lang="cs-CZ" dirty="0" smtClean="0"/>
              <a:t>ílem </a:t>
            </a:r>
            <a:r>
              <a:rPr lang="cs-CZ" dirty="0"/>
              <a:t>Institucionálního programu je přispět k naplňování jednotlivých prioritních cílů Dlouhodobého záměru ministerstva, Plánů realizace pro roky 2019 a 2020 a na ně navazujících cílů jednotlivých vysokých </a:t>
            </a:r>
            <a:r>
              <a:rPr lang="cs-CZ" dirty="0" smtClean="0"/>
              <a:t>škol,</a:t>
            </a:r>
          </a:p>
          <a:p>
            <a:pPr algn="just"/>
            <a:r>
              <a:rPr lang="cs-CZ" dirty="0" smtClean="0"/>
              <a:t>institucionální plán předložený VŠ v rámci institucionálního programu </a:t>
            </a:r>
            <a:r>
              <a:rPr lang="cs-CZ" dirty="0"/>
              <a:t>bude obsahovat návrh sledovatelných ukazatelů výkonu a jejich cílových hodnot, </a:t>
            </a:r>
            <a:r>
              <a:rPr lang="cs-CZ" dirty="0" smtClean="0"/>
              <a:t>kterými VŠ </a:t>
            </a:r>
            <a:r>
              <a:rPr lang="cs-CZ" dirty="0"/>
              <a:t>prokáže splnění stanovených </a:t>
            </a:r>
            <a:r>
              <a:rPr lang="cs-CZ" dirty="0" smtClean="0"/>
              <a:t>cílů,</a:t>
            </a:r>
          </a:p>
          <a:p>
            <a:pPr algn="just"/>
            <a:r>
              <a:rPr lang="cs-CZ" dirty="0"/>
              <a:t>v</a:t>
            </a:r>
            <a:r>
              <a:rPr lang="cs-CZ" dirty="0" smtClean="0"/>
              <a:t> rámci institucionálních </a:t>
            </a:r>
            <a:r>
              <a:rPr lang="cs-CZ" dirty="0"/>
              <a:t>plánů VŠ rozdělí min. 10 % z finančních </a:t>
            </a:r>
            <a:r>
              <a:rPr lang="cs-CZ" dirty="0" smtClean="0"/>
              <a:t>prostředků na </a:t>
            </a:r>
            <a:r>
              <a:rPr lang="cs-CZ" b="1" dirty="0" smtClean="0"/>
              <a:t>vnitřní soutěž</a:t>
            </a:r>
            <a:r>
              <a:rPr lang="cs-CZ" dirty="0" smtClean="0"/>
              <a:t>,</a:t>
            </a:r>
          </a:p>
          <a:p>
            <a:pPr algn="just"/>
            <a:r>
              <a:rPr lang="cs-CZ" dirty="0" smtClean="0"/>
              <a:t>v rámci vnitřní soutěže jsou vypsány dva okruhy:</a:t>
            </a:r>
          </a:p>
          <a:p>
            <a:pPr marL="811213" indent="-452438">
              <a:buFont typeface="Wingdings" pitchFamily="2" charset="2"/>
              <a:buChar char="Ø"/>
            </a:pPr>
            <a:r>
              <a:rPr lang="cs-CZ" sz="1900" dirty="0" smtClean="0"/>
              <a:t>Podpora pedagogické práce akademických pracovníků a profilace </a:t>
            </a:r>
            <a:br>
              <a:rPr lang="cs-CZ" sz="1900" dirty="0" smtClean="0"/>
            </a:br>
            <a:r>
              <a:rPr lang="cs-CZ" sz="1900" dirty="0" smtClean="0"/>
              <a:t>a inovace studijních programů na úrovni předmětů/kurzů,</a:t>
            </a:r>
          </a:p>
          <a:p>
            <a:pPr marL="811213" indent="-452438" algn="just">
              <a:buFont typeface="Wingdings" pitchFamily="2" charset="2"/>
              <a:buChar char="Ø"/>
            </a:pPr>
            <a:r>
              <a:rPr lang="cs-CZ" sz="1900" dirty="0" smtClean="0"/>
              <a:t>Tvůrčí práce studentů směřující k inovaci vzdělávací činnosti,</a:t>
            </a:r>
          </a:p>
          <a:p>
            <a:pPr algn="just"/>
            <a:r>
              <a:rPr lang="cs-CZ" dirty="0" smtClean="0"/>
              <a:t>formu a rozsah vnitřní soutěže si VŠ stanoví sama, popíše ji rámcově v předkládaném institucionálním plánu.</a:t>
            </a:r>
          </a:p>
          <a:p>
            <a:endParaRPr lang="cs-CZ" sz="2200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30816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  <a:endParaRPr lang="cs-CZ" sz="3200" b="1" dirty="0" smtClean="0"/>
          </a:p>
          <a:p>
            <a:r>
              <a:rPr lang="cs-CZ" sz="2200" dirty="0" smtClean="0"/>
              <a:t>institucionální plán bude obsahovat zejm.</a:t>
            </a:r>
          </a:p>
          <a:p>
            <a:pPr marL="631825" indent="-273050">
              <a:buFont typeface="Wingdings" pitchFamily="2" charset="2"/>
              <a:buChar char="Ø"/>
            </a:pPr>
            <a:r>
              <a:rPr lang="cs-CZ" dirty="0" smtClean="0"/>
              <a:t>popis konkrétních cílů, které se VŠ zavazuje dosáhnout do roku 2020,</a:t>
            </a:r>
            <a:br>
              <a:rPr lang="cs-CZ" dirty="0" smtClean="0"/>
            </a:br>
            <a:r>
              <a:rPr lang="cs-CZ" dirty="0" smtClean="0"/>
              <a:t>a jejich návaznosti na prioritní cíle Dlouhodobého záměru ministerstva a dlouhodobého záměru dané VŠ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2100" dirty="0"/>
              <a:t>tyto cíle musí přímo popisovat změnu kvality nebo povahy vykonávaných činností </a:t>
            </a:r>
            <a:r>
              <a:rPr lang="cs-CZ" sz="2100" dirty="0" smtClean="0"/>
              <a:t>VŠ,</a:t>
            </a:r>
            <a:endParaRPr lang="cs-CZ" sz="2100" dirty="0"/>
          </a:p>
          <a:p>
            <a:pPr marL="631825" indent="-273050">
              <a:buFont typeface="Wingdings" pitchFamily="2" charset="2"/>
              <a:buChar char="Ø"/>
            </a:pPr>
            <a:r>
              <a:rPr lang="cs-CZ" dirty="0"/>
              <a:t>popis hlavních kroků a aktivit plánovaných k dosažení stanovených cílů, včetně harmonogramu, zodpovědných gestorů a pokud možno orientační finanční náročnosti těchto plánovaných kroků a aktivit</a:t>
            </a:r>
            <a:r>
              <a:rPr lang="cs-CZ" dirty="0" smtClean="0"/>
              <a:t>,</a:t>
            </a:r>
          </a:p>
          <a:p>
            <a:pPr marL="631825" lvl="0" indent="-273050">
              <a:buFont typeface="Wingdings" pitchFamily="2" charset="2"/>
              <a:buChar char="Ø"/>
            </a:pPr>
            <a:r>
              <a:rPr lang="cs-CZ" dirty="0"/>
              <a:t>popis relevantních ukazatelů výkonu, jejichž prostřednictvím lze doložit míru dosahování stanovených cílů, včetně výchozích (k roku 2018 nebo posledním známým údajům) a cílových (jichž vysoká škola hodlá dosáhnout k datu 31. 12. 2020) hodnot, přičemž ukazatele mohou být kvantitativní i kvalitativní </a:t>
            </a:r>
            <a:r>
              <a:rPr lang="cs-CZ" dirty="0" smtClean="0"/>
              <a:t>povahy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dirty="0" smtClean="0"/>
              <a:t> cílovou </a:t>
            </a:r>
            <a:r>
              <a:rPr lang="cs-CZ" dirty="0"/>
              <a:t>hodnotu každého </a:t>
            </a:r>
            <a:r>
              <a:rPr lang="cs-CZ" dirty="0" smtClean="0"/>
              <a:t>indikátoru si </a:t>
            </a:r>
            <a:r>
              <a:rPr lang="cs-CZ" dirty="0"/>
              <a:t>stanoví každá vysoká škola sama a její výši zdůvodní</a:t>
            </a:r>
            <a:r>
              <a:rPr lang="cs-CZ" dirty="0" smtClean="0"/>
              <a:t>.</a:t>
            </a:r>
          </a:p>
          <a:p>
            <a:pPr marL="631825" indent="-273050">
              <a:buFont typeface="Wingdings" pitchFamily="2" charset="2"/>
              <a:buChar char="Ø"/>
            </a:pPr>
            <a:endParaRPr lang="cs-CZ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40999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>
                <a:solidFill>
                  <a:srgbClr val="418E96"/>
                </a:solidFill>
              </a:rPr>
              <a:t>Plán realizace Dlouhodobého záměru 2019</a:t>
            </a:r>
            <a:endParaRPr lang="cs-CZ" b="1" dirty="0">
              <a:solidFill>
                <a:srgbClr val="418E96"/>
              </a:solidFill>
            </a:endParaRPr>
          </a:p>
          <a:p>
            <a:r>
              <a:rPr lang="cs-CZ" smtClean="0"/>
              <a:t>VŠ </a:t>
            </a:r>
            <a:r>
              <a:rPr lang="cs-CZ" dirty="0"/>
              <a:t>předloží Plán realizace pro rok 2019 odboru vysokých </a:t>
            </a:r>
            <a:r>
              <a:rPr lang="cs-CZ" dirty="0" smtClean="0"/>
              <a:t>škol ministerstva </a:t>
            </a:r>
            <a:r>
              <a:rPr lang="cs-CZ" b="1" dirty="0"/>
              <a:t>do 31. října </a:t>
            </a:r>
            <a:r>
              <a:rPr lang="cs-CZ" b="1" smtClean="0"/>
              <a:t>2018;</a:t>
            </a:r>
          </a:p>
          <a:p>
            <a:r>
              <a:rPr lang="cs-CZ" smtClean="0"/>
              <a:t>Nová </a:t>
            </a:r>
            <a:r>
              <a:rPr lang="cs-CZ" b="1" smtClean="0"/>
              <a:t>Příloha </a:t>
            </a:r>
            <a:r>
              <a:rPr lang="cs-CZ" b="1"/>
              <a:t>č. 1: Osnova plánu investičních aktivit vysoké školy pro rok 2019</a:t>
            </a:r>
            <a:r>
              <a:rPr lang="cs-CZ"/>
              <a:t>, </a:t>
            </a:r>
            <a:r>
              <a:rPr lang="cs-CZ" smtClean="0"/>
              <a:t>na jejím základě VŠ tvoří </a:t>
            </a:r>
            <a:r>
              <a:rPr lang="cs-CZ" b="1" smtClean="0"/>
              <a:t>plány </a:t>
            </a:r>
            <a:r>
              <a:rPr lang="cs-CZ" b="1"/>
              <a:t>investičních aktivit </a:t>
            </a:r>
            <a:r>
              <a:rPr lang="cs-CZ"/>
              <a:t>do vlastního Plánu realizace pro rok </a:t>
            </a:r>
            <a:r>
              <a:rPr lang="cs-CZ" smtClean="0"/>
              <a:t>2019.</a:t>
            </a:r>
          </a:p>
          <a:p>
            <a:pPr lvl="1"/>
            <a:r>
              <a:rPr lang="cs-CZ"/>
              <a:t>Na základě zkušeností z realizace programu Rozvoj a obnova materiálně technické základny </a:t>
            </a:r>
            <a:r>
              <a:rPr lang="cs-CZ" smtClean="0"/>
              <a:t>VVŠ</a:t>
            </a:r>
          </a:p>
          <a:p>
            <a:pPr lvl="1"/>
            <a:r>
              <a:rPr lang="cs-CZ" smtClean="0"/>
              <a:t>Požadavek důslednějšího </a:t>
            </a:r>
            <a:r>
              <a:rPr lang="cs-CZ"/>
              <a:t>plánování </a:t>
            </a:r>
            <a:r>
              <a:rPr lang="cs-CZ" smtClean="0"/>
              <a:t>investičních </a:t>
            </a:r>
            <a:r>
              <a:rPr lang="cs-CZ"/>
              <a:t>priorit a jejich vkládání do </a:t>
            </a:r>
            <a:r>
              <a:rPr lang="cs-CZ" smtClean="0"/>
              <a:t>strategických dokumentů.</a:t>
            </a:r>
          </a:p>
          <a:p>
            <a:pPr lvl="1"/>
            <a:r>
              <a:rPr lang="cs-CZ" smtClean="0"/>
              <a:t>Evidence </a:t>
            </a:r>
            <a:r>
              <a:rPr lang="cs-CZ"/>
              <a:t>realizace investičních akcí a krátkodobý </a:t>
            </a:r>
            <a:r>
              <a:rPr lang="cs-CZ" smtClean="0"/>
              <a:t>plán jejich realizace.</a:t>
            </a:r>
            <a:endParaRPr lang="cs-CZ"/>
          </a:p>
          <a:p>
            <a:r>
              <a:rPr lang="cs-CZ" smtClean="0"/>
              <a:t>Nově </a:t>
            </a:r>
            <a:r>
              <a:rPr lang="cs-CZ"/>
              <a:t>zahrnuje </a:t>
            </a:r>
            <a:r>
              <a:rPr lang="cs-CZ" b="1" smtClean="0"/>
              <a:t>doporučení </a:t>
            </a:r>
            <a:r>
              <a:rPr lang="cs-CZ" b="1"/>
              <a:t>pro vysoké </a:t>
            </a:r>
            <a:r>
              <a:rPr lang="cs-CZ" b="1" smtClean="0"/>
              <a:t>školy</a:t>
            </a:r>
            <a:r>
              <a:rPr lang="cs-CZ"/>
              <a:t>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7761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  <a:endParaRPr lang="cs-CZ" sz="3200" b="1" dirty="0" smtClean="0"/>
          </a:p>
          <a:p>
            <a:pPr marL="631825" indent="-273050">
              <a:spcAft>
                <a:spcPts val="1200"/>
              </a:spcAft>
              <a:buFont typeface="Wingdings" pitchFamily="2" charset="2"/>
              <a:buChar char="Ø"/>
            </a:pPr>
            <a:r>
              <a:rPr lang="cs-CZ" dirty="0" smtClean="0"/>
              <a:t>celkovou předpokládanou </a:t>
            </a:r>
            <a:r>
              <a:rPr lang="cs-CZ" dirty="0"/>
              <a:t>finanční náročnost naplňování cílů institucionálního plánu, včetně rozdělení na investiční a neinvestiční prostředky, </a:t>
            </a:r>
            <a:r>
              <a:rPr lang="cs-CZ" dirty="0" smtClean="0"/>
              <a:t>uvedenou </a:t>
            </a:r>
            <a:r>
              <a:rPr lang="cs-CZ" dirty="0"/>
              <a:t>celkem pro celé období let 2019–2020 a samostatně pro rok </a:t>
            </a:r>
            <a:r>
              <a:rPr lang="cs-CZ" dirty="0" smtClean="0"/>
              <a:t>2019,</a:t>
            </a:r>
          </a:p>
          <a:p>
            <a:pPr marL="361950" indent="-180975"/>
            <a:r>
              <a:rPr lang="cs-CZ" dirty="0"/>
              <a:t>i</a:t>
            </a:r>
            <a:r>
              <a:rPr lang="cs-CZ" dirty="0" smtClean="0"/>
              <a:t>nstitucionální </a:t>
            </a:r>
            <a:r>
              <a:rPr lang="cs-CZ" dirty="0"/>
              <a:t>plán </a:t>
            </a:r>
            <a:r>
              <a:rPr lang="cs-CZ" b="1" dirty="0"/>
              <a:t>bude vypracován formou textového </a:t>
            </a:r>
            <a:r>
              <a:rPr lang="cs-CZ" b="1" dirty="0" smtClean="0"/>
              <a:t>dokumentu</a:t>
            </a:r>
            <a:r>
              <a:rPr lang="cs-CZ" dirty="0" smtClean="0"/>
              <a:t>,</a:t>
            </a:r>
          </a:p>
          <a:p>
            <a:pPr marL="361950" indent="-180975"/>
            <a:r>
              <a:rPr lang="cs-CZ" dirty="0"/>
              <a:t>i</a:t>
            </a:r>
            <a:r>
              <a:rPr lang="cs-CZ" dirty="0" smtClean="0"/>
              <a:t>nstitucionální </a:t>
            </a:r>
            <a:r>
              <a:rPr lang="cs-CZ" dirty="0"/>
              <a:t>plán může obsahovat další přílohu či přílohy, např. ve formě tabulky.  </a:t>
            </a:r>
          </a:p>
          <a:p>
            <a:pPr marL="358775" indent="0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80934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</a:p>
          <a:p>
            <a:pPr marL="0" indent="0">
              <a:buNone/>
            </a:pPr>
            <a:r>
              <a:rPr lang="cs-CZ" sz="2400" b="1" dirty="0" smtClean="0"/>
              <a:t>Předkládání </a:t>
            </a:r>
          </a:p>
          <a:p>
            <a:pPr marL="358775" indent="-358775"/>
            <a:r>
              <a:rPr lang="cs-CZ" dirty="0" smtClean="0"/>
              <a:t>VŠ předloží ministerstvu institucionální plán do </a:t>
            </a:r>
            <a:r>
              <a:rPr lang="cs-CZ" b="1" dirty="0" smtClean="0"/>
              <a:t>15. listopadu 2018</a:t>
            </a:r>
            <a:r>
              <a:rPr lang="cs-CZ" dirty="0" smtClean="0"/>
              <a:t>,</a:t>
            </a:r>
          </a:p>
          <a:p>
            <a:pPr marL="358775" indent="-358775"/>
            <a:r>
              <a:rPr lang="cs-CZ" dirty="0"/>
              <a:t>2 výtisky v listinné formě a v elektronické podobě na adresu </a:t>
            </a:r>
            <a:r>
              <a:rPr lang="cs-CZ" dirty="0" smtClean="0">
                <a:hlinkClick r:id="rId2"/>
              </a:rPr>
              <a:t>projekty-rozvoj@msmt.cz</a:t>
            </a:r>
            <a:r>
              <a:rPr lang="cs-CZ" dirty="0" smtClean="0"/>
              <a:t>,</a:t>
            </a:r>
          </a:p>
          <a:p>
            <a:pPr marL="358775" indent="-358775"/>
            <a:r>
              <a:rPr lang="cs-CZ" dirty="0"/>
              <a:t>i</a:t>
            </a:r>
            <a:r>
              <a:rPr lang="cs-CZ" dirty="0" smtClean="0"/>
              <a:t>nstitucionální plán musí být projednaný správní radou VŠ,</a:t>
            </a:r>
          </a:p>
          <a:p>
            <a:pPr marL="358775" indent="-358775"/>
            <a:r>
              <a:rPr lang="cs-CZ" dirty="0" smtClean="0"/>
              <a:t>VŠ nepřeloží ve stanoveném termínu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dirty="0" smtClean="0">
                <a:cs typeface="Times New Roman" panose="02020603050405020304" pitchFamily="18" charset="0"/>
              </a:rPr>
              <a:t>ztrácí nárok na poskytnutí příspěvku. </a:t>
            </a:r>
            <a:endParaRPr lang="cs-CZ" dirty="0"/>
          </a:p>
          <a:p>
            <a:pPr marL="358775" indent="-358775"/>
            <a:endParaRPr lang="cs-CZ" sz="2200" dirty="0" smtClean="0"/>
          </a:p>
          <a:p>
            <a:pPr marL="0" indent="0">
              <a:buNone/>
            </a:pPr>
            <a:endParaRPr lang="cs-CZ" sz="3200" b="1" dirty="0" smtClean="0"/>
          </a:p>
          <a:p>
            <a:endParaRPr lang="cs-CZ" sz="2200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34418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</a:p>
          <a:p>
            <a:pPr marL="0" indent="0">
              <a:buNone/>
            </a:pPr>
            <a:r>
              <a:rPr lang="cs-CZ" sz="2400" b="1" dirty="0" smtClean="0"/>
              <a:t>Projednání</a:t>
            </a:r>
          </a:p>
          <a:p>
            <a:pPr marL="358775" indent="-358775"/>
            <a:r>
              <a:rPr lang="cs-CZ" dirty="0" smtClean="0"/>
              <a:t>institucionální plán musí být projednán s ministerstvem,</a:t>
            </a:r>
          </a:p>
          <a:p>
            <a:pPr marL="358775" indent="-358775"/>
            <a:r>
              <a:rPr lang="cs-CZ" dirty="0" smtClean="0"/>
              <a:t>ministerstvo </a:t>
            </a:r>
            <a:r>
              <a:rPr lang="cs-CZ" dirty="0"/>
              <a:t>může v rámci projednávání doporučit změny a úpravy institucionálního </a:t>
            </a:r>
            <a:r>
              <a:rPr lang="cs-CZ" dirty="0" smtClean="0"/>
              <a:t>plánu,</a:t>
            </a:r>
          </a:p>
          <a:p>
            <a:pPr marL="358775" indent="-358775"/>
            <a:r>
              <a:rPr lang="cs-CZ" dirty="0" smtClean="0"/>
              <a:t>ministerstvo </a:t>
            </a:r>
            <a:r>
              <a:rPr lang="cs-CZ" dirty="0"/>
              <a:t>si vyhrazuje právo neschválit institucionální </a:t>
            </a:r>
            <a:r>
              <a:rPr lang="cs-CZ" dirty="0" smtClean="0"/>
              <a:t>plán, pokud: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/>
              <a:t>nebude vyhovovat </a:t>
            </a:r>
            <a:r>
              <a:rPr lang="cs-CZ" sz="1800" dirty="0" smtClean="0"/>
              <a:t>požadavkům Vyhlášení IP 2019 -2020,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/>
              <a:t>nebude obsahovat dostatečný soubor ukazatelů umožňující sledování a vyhodnocení naplňování stanovených </a:t>
            </a:r>
            <a:r>
              <a:rPr lang="cs-CZ" sz="1800" dirty="0" smtClean="0"/>
              <a:t>cílů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endParaRPr lang="cs-CZ" sz="3200" b="1" dirty="0" smtClean="0"/>
          </a:p>
          <a:p>
            <a:endParaRPr lang="cs-CZ" sz="2200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1951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</a:p>
          <a:p>
            <a:pPr marL="0" indent="0">
              <a:buNone/>
            </a:pPr>
            <a:r>
              <a:rPr lang="cs-CZ" sz="2400" b="1" dirty="0" smtClean="0"/>
              <a:t>Výše a čerpání příspěvku</a:t>
            </a:r>
            <a:endParaRPr lang="cs-CZ" sz="2400" b="1" dirty="0"/>
          </a:p>
          <a:p>
            <a:r>
              <a:rPr lang="cs-CZ" dirty="0" smtClean="0"/>
              <a:t>výše </a:t>
            </a:r>
            <a:r>
              <a:rPr lang="cs-CZ" dirty="0"/>
              <a:t>příspěvku na plnění cílů institucionálních plánů je stanovena na celé období 2019–2020, </a:t>
            </a:r>
          </a:p>
          <a:p>
            <a:r>
              <a:rPr lang="cs-CZ" dirty="0" smtClean="0"/>
              <a:t>každý </a:t>
            </a:r>
            <a:r>
              <a:rPr lang="cs-CZ" dirty="0"/>
              <a:t>rok bude vyplacena jedna polovina vypočtené částky podle podmínek stanovených </a:t>
            </a:r>
            <a:r>
              <a:rPr lang="cs-CZ" dirty="0" smtClean="0"/>
              <a:t>ve Vyhlášení,</a:t>
            </a:r>
          </a:p>
          <a:p>
            <a:r>
              <a:rPr lang="cs-CZ" dirty="0"/>
              <a:t>v</a:t>
            </a:r>
            <a:r>
              <a:rPr lang="cs-CZ" dirty="0" smtClean="0"/>
              <a:t>ýše </a:t>
            </a:r>
            <a:r>
              <a:rPr lang="cs-CZ" dirty="0"/>
              <a:t>příspěvku je ministerstvem pro konkrétní vysokou školu stanovena na </a:t>
            </a:r>
            <a:r>
              <a:rPr lang="cs-CZ" dirty="0" smtClean="0"/>
              <a:t>základě ukazatelů uvedených ve Vyhlášení IP 2019-2020,</a:t>
            </a:r>
          </a:p>
          <a:p>
            <a:r>
              <a:rPr lang="cs-CZ" b="1" u="sng" dirty="0"/>
              <a:t>investiční činnost bude tvořit max. 35 % z poskytnutého příspěvku na jeden kalendářní rok</a:t>
            </a:r>
            <a:r>
              <a:rPr lang="cs-CZ" dirty="0"/>
              <a:t>,</a:t>
            </a:r>
          </a:p>
          <a:p>
            <a:r>
              <a:rPr lang="cs-CZ" dirty="0"/>
              <a:t>z příspěvku není možné hradit nákup, opravu a údržbu dopravních prostředků a režijní náklady.</a:t>
            </a:r>
          </a:p>
          <a:p>
            <a:endParaRPr lang="cs-CZ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90627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</a:p>
          <a:p>
            <a:pPr marL="0" indent="0">
              <a:buNone/>
            </a:pPr>
            <a:r>
              <a:rPr lang="cs-CZ" sz="2400" b="1" dirty="0" smtClean="0"/>
              <a:t>Podávání žádosti o příspěvek na rok 2019</a:t>
            </a:r>
          </a:p>
          <a:p>
            <a:r>
              <a:rPr lang="cs-CZ" dirty="0" smtClean="0"/>
              <a:t>žádost se podává do </a:t>
            </a:r>
            <a:r>
              <a:rPr lang="cs-CZ" b="1" dirty="0" smtClean="0"/>
              <a:t>15. února 2019 </a:t>
            </a:r>
            <a:r>
              <a:rPr lang="cs-CZ" dirty="0" smtClean="0"/>
              <a:t>na předepsaném formuláři,</a:t>
            </a:r>
          </a:p>
          <a:p>
            <a:r>
              <a:rPr lang="cs-CZ" dirty="0" smtClean="0"/>
              <a:t>žádost </a:t>
            </a:r>
            <a:r>
              <a:rPr lang="cs-CZ" dirty="0"/>
              <a:t>se podává datovou schránkou nebo v listinné podobě odboru podpory vysokých škol </a:t>
            </a:r>
            <a:r>
              <a:rPr lang="cs-CZ" dirty="0" smtClean="0"/>
              <a:t>a </a:t>
            </a:r>
            <a:r>
              <a:rPr lang="cs-CZ" dirty="0"/>
              <a:t>výzkumu </a:t>
            </a:r>
            <a:r>
              <a:rPr lang="cs-CZ" dirty="0" smtClean="0"/>
              <a:t>ministerstva,</a:t>
            </a:r>
          </a:p>
          <a:p>
            <a:r>
              <a:rPr lang="cs-CZ" dirty="0"/>
              <a:t>p</a:t>
            </a:r>
            <a:r>
              <a:rPr lang="cs-CZ" dirty="0" smtClean="0"/>
              <a:t>řílohou </a:t>
            </a:r>
            <a:r>
              <a:rPr lang="cs-CZ" dirty="0"/>
              <a:t>žádosti o </a:t>
            </a:r>
            <a:r>
              <a:rPr lang="cs-CZ" dirty="0" smtClean="0"/>
              <a:t>příspěvek </a:t>
            </a:r>
            <a:r>
              <a:rPr lang="cs-CZ" dirty="0"/>
              <a:t>musí být institucionální plán splňující </a:t>
            </a:r>
            <a:r>
              <a:rPr lang="cs-CZ" dirty="0" smtClean="0"/>
              <a:t>podmínky Vyhlášení IP 2019-2020 projednaný s</a:t>
            </a:r>
            <a:r>
              <a:rPr lang="cs-CZ" dirty="0"/>
              <a:t> ministerstvem.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64488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</a:p>
          <a:p>
            <a:pPr marL="0" indent="0">
              <a:buNone/>
            </a:pPr>
            <a:r>
              <a:rPr lang="cs-CZ" sz="2400" b="1" dirty="0" smtClean="0"/>
              <a:t>Podávání žádosti o příspěvek na rok 2020</a:t>
            </a:r>
          </a:p>
          <a:p>
            <a:r>
              <a:rPr lang="cs-CZ" dirty="0" smtClean="0"/>
              <a:t>žádost se podává do </a:t>
            </a:r>
            <a:r>
              <a:rPr lang="cs-CZ" b="1" dirty="0" smtClean="0"/>
              <a:t>14. února 2020 </a:t>
            </a:r>
            <a:r>
              <a:rPr lang="cs-CZ" dirty="0" smtClean="0"/>
              <a:t>na předepsaném formuláři,</a:t>
            </a:r>
          </a:p>
          <a:p>
            <a:r>
              <a:rPr lang="cs-CZ" dirty="0" smtClean="0"/>
              <a:t>žádost se podává datovou schránkou nebo v listinné podobě odboru podpory vysokých škol a výzkumu ministerstva,</a:t>
            </a:r>
          </a:p>
          <a:p>
            <a:r>
              <a:rPr lang="cs-CZ" b="1" dirty="0"/>
              <a:t>p</a:t>
            </a:r>
            <a:r>
              <a:rPr lang="cs-CZ" b="1" dirty="0" smtClean="0"/>
              <a:t>řílohou žádosti musí být</a:t>
            </a:r>
            <a:r>
              <a:rPr lang="cs-CZ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 smtClean="0"/>
              <a:t>institucionální </a:t>
            </a:r>
            <a:r>
              <a:rPr lang="cs-CZ" sz="1800" dirty="0"/>
              <a:t>plán zahrnující případné změny schválené ministerstvem podle podmínek uvedených v části </a:t>
            </a:r>
            <a:r>
              <a:rPr lang="cs-CZ" sz="1800" dirty="0" smtClean="0"/>
              <a:t>šesté Vyhlášení IP 2019-2020,</a:t>
            </a:r>
            <a:endParaRPr lang="cs-CZ" sz="1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 smtClean="0"/>
              <a:t>průběžná </a:t>
            </a:r>
            <a:r>
              <a:rPr lang="cs-CZ" sz="1800" dirty="0"/>
              <a:t>verze zprávy o plnění stanovených cílů institucionálního plánu za rok 2019 podle části </a:t>
            </a:r>
            <a:r>
              <a:rPr lang="cs-CZ" sz="1800" dirty="0" smtClean="0"/>
              <a:t>sedmé Vyhlášení IP 2019-2020.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dirty="0"/>
              <a:t>z</a:t>
            </a:r>
            <a:r>
              <a:rPr lang="cs-CZ" sz="2000" dirty="0" smtClean="0"/>
              <a:t>jištění </a:t>
            </a:r>
            <a:r>
              <a:rPr lang="cs-CZ" sz="2000" dirty="0"/>
              <a:t>závažných nedostatků v plnění institucionálního plánu může vést k neposkytnutí nebo částečnému neposkytnutí příspěvku na rok 2020.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655301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</a:p>
          <a:p>
            <a:pPr marL="0" indent="0">
              <a:buNone/>
            </a:pPr>
            <a:r>
              <a:rPr lang="cs-CZ" sz="2400" b="1" dirty="0" smtClean="0"/>
              <a:t>Změna institucionálních plánů </a:t>
            </a:r>
          </a:p>
          <a:p>
            <a:r>
              <a:rPr lang="cs-CZ" dirty="0" smtClean="0"/>
              <a:t>VŠ může požádat ministerstvo o schválení změny,</a:t>
            </a:r>
          </a:p>
          <a:p>
            <a:r>
              <a:rPr lang="cs-CZ" dirty="0" smtClean="0"/>
              <a:t>změny mohou být zohledněny pouze: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/>
              <a:t>p</a:t>
            </a:r>
            <a:r>
              <a:rPr lang="cs-CZ" sz="1800" dirty="0" smtClean="0"/>
              <a:t>ři poskytnutí příspěvku na rok 2020,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p</a:t>
            </a:r>
            <a:r>
              <a:rPr lang="cs-CZ" sz="1800" dirty="0" smtClean="0"/>
              <a:t>ři předložení žádosti do 30. listopadu 2019.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000" dirty="0"/>
              <a:t>důvody žádosti o změnu</a:t>
            </a:r>
            <a:r>
              <a:rPr lang="cs-CZ" sz="2000" dirty="0" smtClean="0"/>
              <a:t>:</a:t>
            </a:r>
          </a:p>
          <a:p>
            <a:pPr marL="742950" lvl="2" indent="-342900">
              <a:buFont typeface="+mj-lt"/>
              <a:buAutoNum type="alphaLcParenR"/>
            </a:pPr>
            <a:r>
              <a:rPr lang="cs-CZ" sz="1800" dirty="0"/>
              <a:t>p</a:t>
            </a:r>
            <a:r>
              <a:rPr lang="cs-CZ" sz="1800" dirty="0" smtClean="0"/>
              <a:t>řesun finančních prostředků mezi investicemi a neinvesticemi na rok 2020,</a:t>
            </a:r>
          </a:p>
          <a:p>
            <a:pPr marL="742950" lvl="2" indent="-342900">
              <a:buFont typeface="+mj-lt"/>
              <a:buAutoNum type="alphaLcParenR"/>
            </a:pPr>
            <a:r>
              <a:rPr lang="cs-CZ" sz="1800" dirty="0"/>
              <a:t>zrušení stanoveného </a:t>
            </a:r>
            <a:r>
              <a:rPr lang="cs-CZ" sz="1800" dirty="0" smtClean="0"/>
              <a:t>cíle, </a:t>
            </a:r>
          </a:p>
          <a:p>
            <a:pPr marL="742950" lvl="2" indent="-342900">
              <a:buFont typeface="+mj-lt"/>
              <a:buAutoNum type="alphaLcParenR"/>
            </a:pPr>
            <a:r>
              <a:rPr lang="cs-CZ" sz="1800" dirty="0"/>
              <a:t>snížení hodnoty či zrušení stanoveného </a:t>
            </a:r>
            <a:r>
              <a:rPr lang="cs-CZ" sz="1800" dirty="0" smtClean="0"/>
              <a:t>indikátoru,</a:t>
            </a:r>
          </a:p>
          <a:p>
            <a:pPr marL="685800" lvl="2" indent="-285750">
              <a:buFont typeface="Wingdings" panose="05000000000000000000" pitchFamily="2" charset="2"/>
              <a:buChar char="v"/>
            </a:pPr>
            <a:r>
              <a:rPr lang="cs-CZ" sz="1800" dirty="0" smtClean="0"/>
              <a:t>v </a:t>
            </a:r>
            <a:r>
              <a:rPr lang="cs-CZ" sz="1800" dirty="0"/>
              <a:t>případech b) nebo c) </a:t>
            </a:r>
            <a:r>
              <a:rPr lang="cs-CZ" sz="1800" b="1" dirty="0"/>
              <a:t>musí být </a:t>
            </a:r>
            <a:r>
              <a:rPr lang="cs-CZ" sz="1800" dirty="0"/>
              <a:t>zrušené či snížení cíle/indikátory nahrazeny přidáním či zvýšením jiných </a:t>
            </a:r>
            <a:r>
              <a:rPr lang="cs-CZ" sz="1800" dirty="0" smtClean="0"/>
              <a:t>cílů/indikátorů.</a:t>
            </a:r>
          </a:p>
          <a:p>
            <a:pPr marL="342900" lvl="2" indent="-342900"/>
            <a:r>
              <a:rPr lang="cs-CZ" sz="2000" dirty="0"/>
              <a:t>žádost musí být zdůvodněna a musí k ní být připojeno vyjádření </a:t>
            </a:r>
            <a:r>
              <a:rPr lang="cs-CZ" sz="2000" dirty="0" smtClean="0"/>
              <a:t>správní </a:t>
            </a:r>
            <a:r>
              <a:rPr lang="cs-CZ" sz="2000" dirty="0"/>
              <a:t>rady vysoké </a:t>
            </a:r>
            <a:r>
              <a:rPr lang="cs-CZ" sz="2000" dirty="0" smtClean="0"/>
              <a:t>školy. </a:t>
            </a:r>
            <a:endParaRPr lang="cs-CZ" sz="2000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94563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</a:p>
          <a:p>
            <a:pPr marL="0" indent="0">
              <a:buNone/>
            </a:pPr>
            <a:r>
              <a:rPr lang="cs-CZ" sz="2400" b="1" dirty="0" smtClean="0"/>
              <a:t>Vyhodnocení institucionálních plánů</a:t>
            </a:r>
          </a:p>
          <a:p>
            <a:r>
              <a:rPr lang="cs-CZ" i="1" dirty="0"/>
              <a:t>P</a:t>
            </a:r>
            <a:r>
              <a:rPr lang="cs-CZ" i="1" dirty="0" smtClean="0"/>
              <a:t>růběžná verze </a:t>
            </a:r>
            <a:r>
              <a:rPr lang="cs-CZ" i="1" dirty="0"/>
              <a:t>zprávy o plnění stanovených cílů institucionálního plánu za rok </a:t>
            </a:r>
            <a:r>
              <a:rPr lang="cs-CZ" i="1" dirty="0" smtClean="0"/>
              <a:t>2019: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 smtClean="0"/>
              <a:t>VŠ předloží ministerstvu do 31. prosince 2019,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/>
              <a:t>b</a:t>
            </a:r>
            <a:r>
              <a:rPr lang="cs-CZ" sz="1800" dirty="0" smtClean="0"/>
              <a:t>ude obsahovat informace k 31. říjnu 2019 vč. informací o využití příspěvku,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/>
              <a:t>p</a:t>
            </a:r>
            <a:r>
              <a:rPr lang="cs-CZ" sz="1800" dirty="0" smtClean="0"/>
              <a:t>ři zjištění závažných nedostatků v plnění 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sz="1800" dirty="0">
                <a:cs typeface="Times New Roman" panose="02020603050405020304" pitchFamily="18" charset="0"/>
              </a:rPr>
              <a:t>neposkytnutí nebo </a:t>
            </a:r>
            <a:r>
              <a:rPr lang="cs-CZ" sz="1800" dirty="0" smtClean="0">
                <a:cs typeface="Times New Roman" panose="02020603050405020304" pitchFamily="18" charset="0"/>
              </a:rPr>
              <a:t>částečné </a:t>
            </a:r>
            <a:r>
              <a:rPr lang="cs-CZ" sz="1800" dirty="0">
                <a:cs typeface="Times New Roman" panose="02020603050405020304" pitchFamily="18" charset="0"/>
              </a:rPr>
              <a:t>neposkytnutí příspěvku na rok 2020. </a:t>
            </a:r>
            <a:endParaRPr lang="cs-CZ" sz="18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cs-CZ" sz="18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67206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</a:p>
          <a:p>
            <a:pPr marL="0" indent="0">
              <a:buNone/>
            </a:pPr>
            <a:r>
              <a:rPr lang="cs-CZ" sz="2400" b="1" dirty="0" smtClean="0"/>
              <a:t>Vyhodnocení institucionálních plánů</a:t>
            </a:r>
          </a:p>
          <a:p>
            <a:r>
              <a:rPr lang="cs-CZ" i="1" dirty="0" smtClean="0"/>
              <a:t>Úplné zprávy </a:t>
            </a:r>
            <a:r>
              <a:rPr lang="cs-CZ" i="1" dirty="0"/>
              <a:t>o plnění stanovených cílů institucionálního plánu za </a:t>
            </a:r>
            <a:r>
              <a:rPr lang="cs-CZ" i="1" dirty="0" smtClean="0"/>
              <a:t>roky 2019 a 2020: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 smtClean="0"/>
              <a:t>VŠ předloží ministerstvu do 31. dubna 2019 a do 30. dubna 2020,</a:t>
            </a:r>
          </a:p>
          <a:p>
            <a:pPr marL="457200" lvl="1" indent="0">
              <a:buNone/>
            </a:pPr>
            <a:r>
              <a:rPr lang="cs-CZ" sz="1800" dirty="0" smtClean="0"/>
              <a:t>Budou obsahovat zejm.: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přehled </a:t>
            </a:r>
            <a:r>
              <a:rPr lang="cs-CZ" sz="1600" dirty="0"/>
              <a:t>dosažených cílů a hodnot stanovených indikátorů, porovnání výchozích a cílových hodnot příslušných ukazatelů </a:t>
            </a:r>
            <a:r>
              <a:rPr lang="cs-CZ" sz="1600" dirty="0" smtClean="0"/>
              <a:t>výkonu,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/>
              <a:t>zhodnocení způsobu/aktivity vedoucí k jejich dosažení</a:t>
            </a:r>
            <a:r>
              <a:rPr lang="cs-CZ" sz="1600" dirty="0" smtClean="0"/>
              <a:t>;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1600" dirty="0" smtClean="0"/>
              <a:t>dodržení </a:t>
            </a:r>
            <a:r>
              <a:rPr lang="cs-CZ" sz="1600" dirty="0"/>
              <a:t>stanovené výše poskytnutých investičních a neinvestičních finančních prostředků, dodržení podmínek stanovených ve </a:t>
            </a:r>
            <a:r>
              <a:rPr lang="cs-CZ" sz="1600" dirty="0" smtClean="0"/>
              <a:t>Vyhlášení.</a:t>
            </a:r>
            <a:endParaRPr lang="cs-CZ" dirty="0" smtClean="0"/>
          </a:p>
          <a:p>
            <a:endParaRPr lang="cs-CZ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62339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Institucionální plán 2019-2020</a:t>
            </a:r>
          </a:p>
          <a:p>
            <a:pPr marL="0" indent="0">
              <a:buNone/>
            </a:pPr>
            <a:r>
              <a:rPr lang="cs-CZ" sz="2400" b="1" dirty="0" smtClean="0"/>
              <a:t>Vyhodnocení institucionálních plánů</a:t>
            </a:r>
          </a:p>
          <a:p>
            <a:r>
              <a:rPr lang="cs-CZ" dirty="0" smtClean="0"/>
              <a:t>VŠ provedou </a:t>
            </a:r>
            <a:r>
              <a:rPr lang="cs-CZ" dirty="0"/>
              <a:t>vyhodnocení průběhu řešení institucionálního plánu za daný kalendářní </a:t>
            </a:r>
            <a:r>
              <a:rPr lang="cs-CZ" dirty="0" smtClean="0"/>
              <a:t>rok,</a:t>
            </a:r>
          </a:p>
          <a:p>
            <a:pPr lvl="0"/>
            <a:r>
              <a:rPr lang="cs-CZ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vysoké školy budou informovat ministerstvo o  způsobu a termínu konání vyhodnocení na adresu </a:t>
            </a:r>
            <a:r>
              <a:rPr lang="cs-CZ" u="sng" spc="2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projekty-rozvoj@msmt.cz</a:t>
            </a:r>
            <a:r>
              <a:rPr lang="cs-CZ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nejméně </a:t>
            </a:r>
            <a:r>
              <a:rPr lang="cs-CZ" b="1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pracovních dnů před jeho konáním</a:t>
            </a:r>
            <a:r>
              <a:rPr lang="cs-CZ" spc="2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lvl="0"/>
            <a:r>
              <a:rPr lang="cs-CZ" dirty="0">
                <a:solidFill>
                  <a:prstClr val="black"/>
                </a:solidFill>
              </a:rPr>
              <a:t>zástupce MŠMT má právo se tohoto vyhodnocení zúčastnit,</a:t>
            </a:r>
          </a:p>
          <a:p>
            <a:r>
              <a:rPr lang="cs-CZ" dirty="0" smtClean="0"/>
              <a:t>vyhodnocení </a:t>
            </a:r>
            <a:r>
              <a:rPr lang="cs-CZ" dirty="0"/>
              <a:t>za rok 2019 se uskuteční do 15. dubna </a:t>
            </a:r>
            <a:r>
              <a:rPr lang="cs-CZ" dirty="0" smtClean="0"/>
              <a:t>2020,</a:t>
            </a:r>
          </a:p>
          <a:p>
            <a:r>
              <a:rPr lang="cs-CZ" dirty="0" smtClean="0"/>
              <a:t>vyhodnocení </a:t>
            </a:r>
            <a:r>
              <a:rPr lang="cs-CZ" dirty="0"/>
              <a:t>za roky 2019–2020 se uskuteční do 15. dubna 2021.</a:t>
            </a:r>
            <a:endParaRPr lang="cs-CZ" dirty="0" smtClean="0"/>
          </a:p>
          <a:p>
            <a:r>
              <a:rPr lang="cs-CZ" dirty="0" smtClean="0"/>
              <a:t>kopie </a:t>
            </a:r>
            <a:r>
              <a:rPr lang="cs-CZ" dirty="0"/>
              <a:t>zápisu ze závěrečného projednání </a:t>
            </a:r>
            <a:r>
              <a:rPr lang="cs-CZ" dirty="0" smtClean="0"/>
              <a:t>za </a:t>
            </a:r>
            <a:r>
              <a:rPr lang="cs-CZ" dirty="0"/>
              <a:t>daný kalendářní rok bude ministerstvu zaslána společně s </a:t>
            </a:r>
            <a:r>
              <a:rPr lang="cs-CZ" dirty="0" smtClean="0"/>
              <a:t>Úplnou </a:t>
            </a:r>
            <a:r>
              <a:rPr lang="cs-CZ" dirty="0"/>
              <a:t>zprávou o plnění stanovených cílů institucionálního plánu za konkrétní kalendářní rok. </a:t>
            </a:r>
            <a:endParaRPr lang="cs-CZ" dirty="0" smtClean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4148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>
                <a:solidFill>
                  <a:srgbClr val="418E96"/>
                </a:solidFill>
              </a:rPr>
              <a:t>Příloha č. 1: Osnova plánu investičních aktivit vysoké školy pro rok </a:t>
            </a:r>
            <a:r>
              <a:rPr lang="cs-CZ" b="1" smtClean="0">
                <a:solidFill>
                  <a:srgbClr val="418E96"/>
                </a:solidFill>
              </a:rPr>
              <a:t>2019</a:t>
            </a:r>
          </a:p>
          <a:p>
            <a:pPr lvl="0"/>
            <a:r>
              <a:rPr lang="cs-CZ"/>
              <a:t>Shrnutí investičních aktivit pro rok </a:t>
            </a:r>
            <a:r>
              <a:rPr lang="cs-CZ" smtClean="0"/>
              <a:t>2019</a:t>
            </a:r>
          </a:p>
          <a:p>
            <a:pPr lvl="0"/>
            <a:r>
              <a:rPr lang="cs-CZ" smtClean="0"/>
              <a:t>Seznam </a:t>
            </a:r>
            <a:r>
              <a:rPr lang="cs-CZ"/>
              <a:t>jednotlivých investičních akcí, jejichž realizace bude probíhat v roce </a:t>
            </a:r>
            <a:r>
              <a:rPr lang="cs-CZ" smtClean="0"/>
              <a:t>2019</a:t>
            </a:r>
          </a:p>
          <a:p>
            <a:pPr lvl="1"/>
            <a:r>
              <a:rPr lang="cs-CZ"/>
              <a:t>Údaje o akci jako celku, bez ohledu na konkrétní aktivity plánované pro rok 2019</a:t>
            </a:r>
          </a:p>
          <a:p>
            <a:pPr lvl="1"/>
            <a:r>
              <a:rPr lang="cs-CZ"/>
              <a:t>Aktuální stav investiční akce (projektová fáze) a postup prací v roce 2019</a:t>
            </a:r>
          </a:p>
          <a:p>
            <a:pPr lvl="1"/>
            <a:endParaRPr lang="cs-CZ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77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lang="cs-CZ" sz="4000" b="1" dirty="0"/>
              <a:t>Děkujeme za pozornost. 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smtClean="0">
                <a:solidFill>
                  <a:srgbClr val="418E96"/>
                </a:solidFill>
              </a:rPr>
              <a:t>Prioritní </a:t>
            </a:r>
            <a:r>
              <a:rPr lang="cs-CZ" b="1">
                <a:solidFill>
                  <a:srgbClr val="418E96"/>
                </a:solidFill>
              </a:rPr>
              <a:t>cíl 1: Zajišťování </a:t>
            </a:r>
            <a:r>
              <a:rPr lang="cs-CZ" b="1" smtClean="0">
                <a:solidFill>
                  <a:srgbClr val="418E96"/>
                </a:solidFill>
              </a:rPr>
              <a:t>kvality</a:t>
            </a:r>
          </a:p>
          <a:p>
            <a:pPr lvl="0"/>
            <a:r>
              <a:rPr lang="cs-CZ"/>
              <a:t>Připravit vyhlášení ceny </a:t>
            </a:r>
            <a:r>
              <a:rPr lang="cs-CZ" smtClean="0"/>
              <a:t>pro </a:t>
            </a:r>
            <a:r>
              <a:rPr lang="cs-CZ"/>
              <a:t>akademické pracovníky oceňující mimořádné působení ve vzdělávací činnosti na vysokých </a:t>
            </a:r>
            <a:r>
              <a:rPr lang="cs-CZ" smtClean="0"/>
              <a:t>školách.</a:t>
            </a:r>
          </a:p>
          <a:p>
            <a:pPr lvl="0"/>
            <a:r>
              <a:rPr lang="cs-CZ" smtClean="0"/>
              <a:t>Zorganizovat </a:t>
            </a:r>
            <a:r>
              <a:rPr lang="cs-CZ"/>
              <a:t>workshop </a:t>
            </a:r>
            <a:r>
              <a:rPr lang="cs-CZ" smtClean="0"/>
              <a:t>na </a:t>
            </a:r>
            <a:r>
              <a:rPr lang="cs-CZ"/>
              <a:t>podporu sdílení zkušeností se zvyšováním kvality výuky a pedagogických </a:t>
            </a:r>
            <a:r>
              <a:rPr lang="cs-CZ" smtClean="0"/>
              <a:t>dovedností.</a:t>
            </a:r>
          </a:p>
          <a:p>
            <a:pPr lvl="0"/>
            <a:r>
              <a:rPr lang="cs-CZ" smtClean="0"/>
              <a:t>Stanovit </a:t>
            </a:r>
            <a:r>
              <a:rPr lang="cs-CZ"/>
              <a:t>očekávané výsledky učení v rámci doktorských studijních programů prostřednictvím Rámce kvalifikací vysokoškolského vzdělávání.</a:t>
            </a:r>
          </a:p>
          <a:p>
            <a:pPr lvl="0"/>
            <a:r>
              <a:rPr lang="cs-CZ" smtClean="0"/>
              <a:t>Realizovat </a:t>
            </a:r>
            <a:r>
              <a:rPr lang="cs-CZ"/>
              <a:t>seminář </a:t>
            </a:r>
            <a:r>
              <a:rPr lang="cs-CZ" smtClean="0"/>
              <a:t>k </a:t>
            </a:r>
            <a:r>
              <a:rPr lang="cs-CZ"/>
              <a:t>tématu řízení lidských zdrojů s ohledem na rovnost žen a mužů.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494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smtClean="0">
                <a:solidFill>
                  <a:srgbClr val="418E96"/>
                </a:solidFill>
              </a:rPr>
              <a:t>Prioritní </a:t>
            </a:r>
            <a:r>
              <a:rPr lang="cs-CZ" b="1">
                <a:solidFill>
                  <a:srgbClr val="418E96"/>
                </a:solidFill>
              </a:rPr>
              <a:t>cíl 1: Zajišťování </a:t>
            </a:r>
            <a:r>
              <a:rPr lang="cs-CZ" b="1" smtClean="0">
                <a:solidFill>
                  <a:srgbClr val="418E96"/>
                </a:solidFill>
              </a:rPr>
              <a:t>kvality (doporučení)</a:t>
            </a:r>
          </a:p>
          <a:p>
            <a:pPr lvl="0"/>
            <a:r>
              <a:rPr lang="cs-CZ" smtClean="0"/>
              <a:t>Podporovat </a:t>
            </a:r>
            <a:r>
              <a:rPr lang="cs-CZ"/>
              <a:t>prostřednictvím rozvoje pedagogických kompetencí akademických pracovníků kvalitu vzdělávací činnosti.</a:t>
            </a:r>
          </a:p>
          <a:p>
            <a:pPr lvl="0"/>
            <a:r>
              <a:rPr lang="cs-CZ" smtClean="0"/>
              <a:t>Podporovat </a:t>
            </a:r>
            <a:r>
              <a:rPr lang="cs-CZ"/>
              <a:t>získávání a rozvoj pedagogických kompetencí u doktorandů a </a:t>
            </a:r>
            <a:r>
              <a:rPr lang="cs-CZ" smtClean="0"/>
              <a:t>doktorandek.</a:t>
            </a:r>
          </a:p>
          <a:p>
            <a:pPr lvl="0"/>
            <a:r>
              <a:rPr lang="cs-CZ" smtClean="0"/>
              <a:t>U </a:t>
            </a:r>
            <a:r>
              <a:rPr lang="cs-CZ"/>
              <a:t>vybraných doktorandů a doktorandek využívat dle možností pracovně-právní vztah s vysokou školou doplňující studium.</a:t>
            </a:r>
          </a:p>
          <a:p>
            <a:pPr lvl="0"/>
            <a:r>
              <a:rPr lang="cs-CZ" smtClean="0"/>
              <a:t>Provádět </a:t>
            </a:r>
            <a:r>
              <a:rPr lang="cs-CZ"/>
              <a:t>institucionální reformy v oblasti řízení lidských zdrojů s ohledem na rovnost žen a </a:t>
            </a:r>
            <a:r>
              <a:rPr lang="cs-CZ" smtClean="0"/>
              <a:t>mužů.</a:t>
            </a:r>
          </a:p>
          <a:p>
            <a:pPr lvl="0"/>
            <a:r>
              <a:rPr lang="cs-CZ" smtClean="0"/>
              <a:t>Zvyšovat </a:t>
            </a:r>
            <a:r>
              <a:rPr lang="cs-CZ"/>
              <a:t>kvalitu prostředí vysokých škol prostřednictvím zavádění opatření proti sexuálnímu obtěžování a dalším projevům nevhodného chování.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8388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>
                <a:solidFill>
                  <a:srgbClr val="418E96"/>
                </a:solidFill>
              </a:rPr>
              <a:t>Prioritní cíl 2: Diverzita a </a:t>
            </a:r>
            <a:r>
              <a:rPr lang="cs-CZ" b="1" smtClean="0">
                <a:solidFill>
                  <a:srgbClr val="418E96"/>
                </a:solidFill>
              </a:rPr>
              <a:t>dostupnost</a:t>
            </a:r>
          </a:p>
          <a:p>
            <a:r>
              <a:rPr lang="cs-CZ" smtClean="0"/>
              <a:t>Zvýšit </a:t>
            </a:r>
            <a:r>
              <a:rPr lang="cs-CZ"/>
              <a:t>cílenou kampaní informovanost studujících na středních školách o základních podmínkách studia na vysoké </a:t>
            </a:r>
            <a:r>
              <a:rPr lang="cs-CZ" smtClean="0"/>
              <a:t>škole.</a:t>
            </a:r>
          </a:p>
          <a:p>
            <a:r>
              <a:rPr lang="cs-CZ" smtClean="0"/>
              <a:t>Zahájit </a:t>
            </a:r>
            <a:r>
              <a:rPr lang="cs-CZ"/>
              <a:t>jednání s Ministerstvem práce a sociálních věcí ve věci optimalizace výhod pro studující-rodiče v doktorských studijních </a:t>
            </a:r>
            <a:r>
              <a:rPr lang="cs-CZ" smtClean="0"/>
              <a:t>programech.</a:t>
            </a:r>
          </a:p>
          <a:p>
            <a:pPr marL="0" indent="0">
              <a:buNone/>
            </a:pPr>
            <a:r>
              <a:rPr lang="cs-CZ" u="sng"/>
              <a:t>DOPORUČENÍ PRO VYSOKÉ ŠKOLY:</a:t>
            </a:r>
            <a:endParaRPr lang="cs-CZ"/>
          </a:p>
          <a:p>
            <a:pPr lvl="0"/>
            <a:r>
              <a:rPr lang="cs-CZ"/>
              <a:t>Využít doporučení analýzy kombinovaných a distančních forem </a:t>
            </a:r>
            <a:r>
              <a:rPr lang="cs-CZ" smtClean="0"/>
              <a:t>studia.</a:t>
            </a:r>
          </a:p>
          <a:p>
            <a:pPr lvl="0"/>
            <a:r>
              <a:rPr lang="cs-CZ" smtClean="0"/>
              <a:t>Věnovat </a:t>
            </a:r>
            <a:r>
              <a:rPr lang="cs-CZ"/>
              <a:t>zvýšenou pozornost a poradenskou péči uchazečům a uchazečkám a studujícím ze středních odborných škol, kteří častěji pochází z neakademického rodinného prostředí.</a:t>
            </a:r>
          </a:p>
          <a:p>
            <a:pPr lvl="0"/>
            <a:r>
              <a:rPr lang="cs-CZ"/>
              <a:t>Rozvíjet aktivity cílené na posílení atraktivity studijních programů s převahou mužů / žen u studentek / studentů.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0196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>
                <a:solidFill>
                  <a:srgbClr val="418E96"/>
                </a:solidFill>
              </a:rPr>
              <a:t>Prioritní cíl 3: </a:t>
            </a:r>
            <a:r>
              <a:rPr lang="cs-CZ" b="1" smtClean="0">
                <a:solidFill>
                  <a:srgbClr val="418E96"/>
                </a:solidFill>
              </a:rPr>
              <a:t>Internacionalizace</a:t>
            </a:r>
          </a:p>
          <a:p>
            <a:r>
              <a:rPr lang="cs-CZ" smtClean="0"/>
              <a:t>Spolupracovat </a:t>
            </a:r>
            <a:r>
              <a:rPr lang="cs-CZ"/>
              <a:t>na přípravě budoucí podoby sítě tzv. Evropských univerzit připravované Evropskou </a:t>
            </a:r>
            <a:r>
              <a:rPr lang="cs-CZ" smtClean="0"/>
              <a:t>komisí.</a:t>
            </a:r>
          </a:p>
          <a:p>
            <a:r>
              <a:rPr lang="cs-CZ" smtClean="0"/>
              <a:t>Zvážit </a:t>
            </a:r>
            <a:r>
              <a:rPr lang="cs-CZ"/>
              <a:t>začlenění studijních programů uskutečňovaných ve spolupráci se zahraničními vysokými školami jako možného indikátoru kvality a výkonu ve </a:t>
            </a:r>
            <a:r>
              <a:rPr lang="cs-CZ" smtClean="0"/>
              <a:t>financování.</a:t>
            </a:r>
          </a:p>
          <a:p>
            <a:r>
              <a:rPr lang="cs-CZ" smtClean="0"/>
              <a:t>Posoudit </a:t>
            </a:r>
            <a:r>
              <a:rPr lang="cs-CZ"/>
              <a:t>možnosti a bariéry </a:t>
            </a:r>
            <a:r>
              <a:rPr lang="cs-CZ" smtClean="0"/>
              <a:t>implementace </a:t>
            </a:r>
            <a:r>
              <a:rPr lang="cs-CZ"/>
              <a:t>společného evropského přístupu k akreditaci studijních programů typu joint </a:t>
            </a:r>
            <a:r>
              <a:rPr lang="cs-CZ" smtClean="0"/>
              <a:t>degree (European </a:t>
            </a:r>
            <a:r>
              <a:rPr lang="cs-CZ"/>
              <a:t>Approach for Quality Assurance of Joint </a:t>
            </a:r>
            <a:r>
              <a:rPr lang="cs-CZ" smtClean="0"/>
              <a:t>Programmes).</a:t>
            </a:r>
            <a:endParaRPr lang="cs-CZ"/>
          </a:p>
          <a:p>
            <a:r>
              <a:rPr lang="cs-CZ" smtClean="0"/>
              <a:t>Zvážit </a:t>
            </a:r>
            <a:r>
              <a:rPr lang="cs-CZ"/>
              <a:t>možnosti dalších způsobů posuzování zahraničního </a:t>
            </a:r>
            <a:r>
              <a:rPr lang="cs-CZ" smtClean="0"/>
              <a:t>vzdělání.</a:t>
            </a:r>
          </a:p>
          <a:p>
            <a:r>
              <a:rPr lang="cs-CZ" smtClean="0"/>
              <a:t>Naplňovat </a:t>
            </a:r>
            <a:r>
              <a:rPr lang="cs-CZ"/>
              <a:t>priority Boloňského procesu formulované na Ministerské konferenci v Paříži (24. až 25. května 2018) a zejména se aktivně účastnit práce podpůrných skupin (tzv. peer groups</a:t>
            </a:r>
            <a:r>
              <a:rPr lang="cs-CZ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9886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2363</TotalTime>
  <Words>2786</Words>
  <Application>Microsoft Office PowerPoint</Application>
  <PresentationFormat>Předvádění na obrazovce (4:3)</PresentationFormat>
  <Paragraphs>310</Paragraphs>
  <Slides>50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5" baseType="lpstr">
      <vt:lpstr>Arial</vt:lpstr>
      <vt:lpstr>Calibri</vt:lpstr>
      <vt:lpstr>Times New Roman</vt:lpstr>
      <vt:lpstr>Wingdings</vt:lpstr>
      <vt:lpstr>Motiv systému Office</vt:lpstr>
      <vt:lpstr>Seminář k rozvoji  vysokých škol   31. května 2018 10:00 – 11:45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Uživatel</cp:lastModifiedBy>
  <cp:revision>234</cp:revision>
  <cp:lastPrinted>2016-06-09T13:14:40Z</cp:lastPrinted>
  <dcterms:created xsi:type="dcterms:W3CDTF">2013-10-09T10:41:53Z</dcterms:created>
  <dcterms:modified xsi:type="dcterms:W3CDTF">2018-05-31T09:22:00Z</dcterms:modified>
</cp:coreProperties>
</file>