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5" r:id="rId4"/>
    <p:sldId id="277" r:id="rId5"/>
    <p:sldId id="282" r:id="rId6"/>
    <p:sldId id="283" r:id="rId7"/>
    <p:sldId id="284" r:id="rId8"/>
    <p:sldId id="294" r:id="rId9"/>
    <p:sldId id="295" r:id="rId10"/>
    <p:sldId id="285" r:id="rId11"/>
    <p:sldId id="286" r:id="rId12"/>
    <p:sldId id="296" r:id="rId13"/>
    <p:sldId id="297" r:id="rId14"/>
    <p:sldId id="298" r:id="rId15"/>
    <p:sldId id="299" r:id="rId16"/>
    <p:sldId id="300" r:id="rId17"/>
    <p:sldId id="29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15" autoAdjust="0"/>
  </p:normalViewPr>
  <p:slideViewPr>
    <p:cSldViewPr>
      <p:cViewPr varScale="1">
        <p:scale>
          <a:sx n="80" d="100"/>
          <a:sy n="80" d="100"/>
        </p:scale>
        <p:origin x="-25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3C53-209C-40A5-8BC7-2A222E9E8B5F}" type="datetimeFigureOut">
              <a:rPr lang="cs-CZ" smtClean="0"/>
              <a:t>30.5.2018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157-68E0-4F13-9BFD-18D668B664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72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Upozornit na kulaté výročí boloňského procesu</a:t>
            </a:r>
            <a:r>
              <a:rPr lang="cs-CZ" baseline="0" dirty="0" smtClean="0"/>
              <a:t> – 20 let od Sorbonnské deklarace – přesně stejné datum Pařížská konference na jak jinak než </a:t>
            </a:r>
            <a:r>
              <a:rPr lang="cs-CZ" baseline="0" smtClean="0"/>
              <a:t>Sorbonně.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44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cs-CZ" dirty="0" smtClean="0"/>
          </a:p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institutions and programmes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choose to be evaluated by a suitable QA agency from outside the country to fulfil their obligations for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 QA, while complying with national requirements. EQAR registration always serves as a criterion for agencies to be allowed to carry out</a:t>
            </a:r>
          </a:p>
          <a:p>
            <a:r>
              <a:rPr lang="cs-CZ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cross-border evaluation/accreditation/audit.</a:t>
            </a:r>
          </a:p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institutions and programmes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choose to be evaluated by a suitable QA agency from outside the country to fulfil their obligations for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 QA, while complying with national requirements. EQAR registration does not always serve as a criterion for agencies to be allowed to</a:t>
            </a:r>
          </a:p>
          <a:p>
            <a:r>
              <a:rPr lang="cs-CZ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carry out cross-border evaluation/accreditation/audit.</a:t>
            </a:r>
          </a:p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some cases, institutions and/or programmes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choose to be evaluated by a QA agency from outside the country to fulfil their obligations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external QA, while complying with national requirements. EQAR registration always serves as a criterion for agencies to be allowed to carry</a:t>
            </a:r>
          </a:p>
          <a:p>
            <a:r>
              <a:rPr lang="cs-CZ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cross-border evaluation/accreditation/audit.</a:t>
            </a:r>
          </a:p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Discussions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on-going or plans have been made to establish a legal framework allowing EQAR-registered agencies to operate in the country.</a:t>
            </a:r>
          </a:p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programmes cannot be evaluated by QA agencies from outside the country to fulfil their obligations for external QA, and no plans</a:t>
            </a:r>
          </a:p>
          <a:p>
            <a:r>
              <a:rPr lang="cs-CZ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being discussed.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00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nationally established procedures, guidelines or policy for assessment and recognition of prior learning as a basis for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access to higher education programmes, and 2) allocation of credits towards a qualification and/or exemption from some programme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requirements, AND these procedures are monitored regularly by top-level authorities.</a:t>
            </a:r>
          </a:p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nationally established procedures, guidelines or policy for assessment and recognition of prior learning as a basis for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access to higher education programmes, and 2) allocation of credits towards a qualification and/or exemption from some programme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requirements, BUT these procedures are not monitored regularly by top-level authorities.</a:t>
            </a:r>
          </a:p>
          <a:p>
            <a:r>
              <a:rPr lang="cs-CZ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nationally established procedures, guidelines or policy EITHER for 1) OR for 2) (see above),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these procedures are monitored regularly by top-level authorities.</a:t>
            </a:r>
          </a:p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nationally established procedures, guidelines or policy EITHER for 1) OR for 2) (see above),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these procedures are not monitored regularly by top-level authorities.</a:t>
            </a:r>
          </a:p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no specific procedures/national guidelines or policy for assessment of prior learning, but procedures for recognition of prior learning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in operation at some higher education institutions or study programmes.</a:t>
            </a:r>
          </a:p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procedures for recognition of prior learning are in place EITHER at the national OR at institutional/programme level.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3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99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nás drobná odchylka u minima –</a:t>
            </a:r>
            <a:r>
              <a:rPr lang="cs-CZ" baseline="0" dirty="0" smtClean="0"/>
              <a:t> jen 240 (4 roky). Standard je 300. </a:t>
            </a:r>
          </a:p>
          <a:p>
            <a:r>
              <a:rPr lang="cs-CZ" baseline="0" dirty="0" smtClean="0"/>
              <a:t>Belgie – Vlámsko – půlka 240 ECTS, půlka 300</a:t>
            </a:r>
          </a:p>
          <a:p>
            <a:endParaRPr lang="cs-CZ" baseline="0" dirty="0" smtClean="0"/>
          </a:p>
          <a:p>
            <a:r>
              <a:rPr lang="cs-CZ" baseline="0" dirty="0" smtClean="0"/>
              <a:t>Obecně k tomuto: ČR velmi úspěšná (hlavně formálně):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Struktura jako taková, 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typická studijní zátěž</a:t>
            </a:r>
          </a:p>
          <a:p>
            <a:r>
              <a:rPr lang="cs-CZ" baseline="0" dirty="0" smtClean="0"/>
              <a:t>Praktické „nedostatky“: 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Jeden z nejvyšších podílů studentů magisterského stupně (přes 30 %) – ale podobně Německo, Rakousko, Polsko, ještě více Slovensko.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Chybějící </a:t>
            </a:r>
            <a:r>
              <a:rPr lang="cs-CZ" baseline="0" dirty="0" err="1" smtClean="0"/>
              <a:t>short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cycle</a:t>
            </a:r>
            <a:endParaRPr lang="cs-CZ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cs-CZ" baseline="0" dirty="0" err="1" smtClean="0"/>
              <a:t>Chybjící</a:t>
            </a:r>
            <a:r>
              <a:rPr lang="cs-CZ" baseline="0" dirty="0" smtClean="0"/>
              <a:t> rámec kvalifikací a hlavně jeho praktické využívání – například v QA</a:t>
            </a:r>
          </a:p>
          <a:p>
            <a:pPr marL="228600" indent="-22860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29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Velmi rozšířené v:</a:t>
            </a:r>
            <a:r>
              <a:rPr lang="cs-CZ" baseline="0" dirty="0" smtClean="0"/>
              <a:t> medicína a veterinární medicína. Středně: </a:t>
            </a:r>
            <a:r>
              <a:rPr lang="cs-CZ" baseline="0" dirty="0" err="1" smtClean="0"/>
              <a:t>archit</a:t>
            </a:r>
            <a:r>
              <a:rPr lang="cs-CZ" baseline="0" dirty="0" smtClean="0"/>
              <a:t>. a farmacie. Méně: Učitelství, Technické obory, !!Právo!!, Teologie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9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Existují v polovině zemí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9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ECTS Users' Guide 2015 principles are required to be used by external quality assurance as a basis to assess the implementation of ECTS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all higher education institutions.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following issues are monitored specifically: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ECTS credits are allocated on the basis of learning outcomes &amp; student workload;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ECTS credit allocation is regularly monitored and followed up by appropriate revision if necessary;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ECTS is used as a credit system for the accumulation of credits acquired within higher education institutions;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ECTS is used as a credit system for the transfer of credits for student learning outcomes acquired in another institution in the country;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ECTS is used as a credit system for the transfer of credits for periods of study abroad;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The higher education institution has an appropriate appeals procedure to deal with problems of credit recognition.</a:t>
            </a:r>
            <a:endParaRPr lang="cs-CZ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Žlutá: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ECTS Users' Guide 2015 principles are required to be used by external quality assurance agencies as a basis to assess the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 of ECTS in all higher education institutions.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to three of the above issues are monitored specifically.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28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Steps 10-11: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11. Stakeholders* use the NQF (as a reference point) for at least one specific agreed purpose.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10. The NQF has self-certified its compatibility with the Qualifications Framework for the European Higher Education Area.</a:t>
            </a:r>
          </a:p>
          <a:p>
            <a:r>
              <a:rPr lang="cs-CZ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Steps 7-9: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9. Qualifications have been included in the NQF.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8. Study programmes have been re-designed on the basis of the learning outcomes included in the NQF.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7. Implementation of the NQF has started with</a:t>
            </a:r>
            <a:endParaRPr lang="cs-CZ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Steps 5-6: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6. The NQF has been adopted in legislation or in other high level policy fora.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5. Consultation/national discussion has taken place and the design of the NQF has been agreed by stakeholders.</a:t>
            </a:r>
            <a:endParaRPr lang="cs-CZ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4: The level structure, level descriptors (learning outcomes), and credit ranges have been agreed.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02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EHEA je daleko od automatického uznávání.</a:t>
            </a:r>
          </a:p>
          <a:p>
            <a:r>
              <a:rPr lang="cs-CZ" dirty="0" smtClean="0"/>
              <a:t>Jen čtyři země.</a:t>
            </a:r>
          </a:p>
          <a:p>
            <a:r>
              <a:rPr lang="cs-CZ" dirty="0" smtClean="0"/>
              <a:t>Zelená:</a:t>
            </a:r>
            <a:r>
              <a:rPr lang="cs-CZ" baseline="0" dirty="0" smtClean="0"/>
              <a:t> automatické uznávání kvalifikací z EHEA</a:t>
            </a:r>
          </a:p>
          <a:p>
            <a:r>
              <a:rPr lang="cs-CZ" baseline="0" dirty="0" smtClean="0"/>
              <a:t>Světle zelená: částečně automatické </a:t>
            </a:r>
            <a:r>
              <a:rPr lang="cs-CZ" baseline="0" dirty="0" err="1" smtClean="0"/>
              <a:t>uznávání+plněny</a:t>
            </a:r>
            <a:r>
              <a:rPr lang="cs-CZ" baseline="0" dirty="0" smtClean="0"/>
              <a:t> podmínky  (LRC, rozhodnutí do 4 měsíců, možnost odvolání, kontrola v rámci QA)</a:t>
            </a:r>
          </a:p>
          <a:p>
            <a:r>
              <a:rPr lang="cs-CZ" baseline="0" dirty="0" smtClean="0"/>
              <a:t>Žlutá: automatické uznávání pro některé země (v případě ČR Maďarsko, Polsko, Slovensko, Slovinsko), ale nejsou splněny všechny uvedené požadavky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91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ESG</a:t>
            </a:r>
          </a:p>
          <a:p>
            <a:r>
              <a:rPr lang="cs-CZ" dirty="0" smtClean="0"/>
              <a:t>U nás:</a:t>
            </a:r>
          </a:p>
          <a:p>
            <a:pPr marL="228600" indent="-228600">
              <a:buFont typeface="+mj-lt"/>
              <a:buAutoNum type="arabicPeriod"/>
            </a:pPr>
            <a:r>
              <a:rPr lang="cs-CZ" dirty="0" smtClean="0"/>
              <a:t>vysoké zapojení studentů</a:t>
            </a:r>
          </a:p>
          <a:p>
            <a:pPr marL="228600" indent="-228600">
              <a:buFont typeface="+mj-lt"/>
              <a:buAutoNum type="arabicPeriod"/>
            </a:pPr>
            <a:r>
              <a:rPr lang="cs-CZ" dirty="0" smtClean="0"/>
              <a:t>Nízká mezinárodní participace</a:t>
            </a:r>
            <a:r>
              <a:rPr lang="cs-CZ" baseline="0" dirty="0" smtClean="0"/>
              <a:t> v QA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Nízká otevřenost přeshraniční QA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Nepoužívá se </a:t>
            </a:r>
            <a:r>
              <a:rPr lang="en-US" baseline="0" dirty="0" smtClean="0"/>
              <a:t>European Approach for Quality Assurance of Joint </a:t>
            </a:r>
            <a:r>
              <a:rPr lang="en-US" baseline="0" dirty="0" err="1" smtClean="0"/>
              <a:t>Programmes</a:t>
            </a:r>
            <a:r>
              <a:rPr lang="cs-CZ" baseline="0" dirty="0" smtClean="0"/>
              <a:t> (ve 28 zemích není překážka pro jeho využívání)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Chybí registrace v EQAR – způsobeno zavedením nového systému</a:t>
            </a:r>
          </a:p>
          <a:p>
            <a:pPr marL="0" indent="0">
              <a:buFont typeface="+mj-lt"/>
              <a:buNone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 baseline="0" dirty="0" smtClean="0"/>
              <a:t>Zajímavé téma: </a:t>
            </a:r>
            <a:r>
              <a:rPr lang="cs-CZ" dirty="0" err="1" smtClean="0"/>
              <a:t>Improvement-oriented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QA X </a:t>
            </a:r>
            <a:r>
              <a:rPr lang="cs-CZ" dirty="0" err="1" smtClean="0"/>
              <a:t>supervisory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endParaRPr lang="cs-CZ" dirty="0" smtClean="0"/>
          </a:p>
          <a:p>
            <a:pPr marL="0" indent="0">
              <a:buFont typeface="+mj-lt"/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9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470376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dirty="0" smtClean="0">
                <a:latin typeface="+mn-lt"/>
              </a:rPr>
              <a:t>Státní podpora sportu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pro rok 2013</a:t>
            </a:r>
            <a:endParaRPr lang="cs-CZ" b="1" dirty="0">
              <a:latin typeface="+mn-lt"/>
            </a:endParaRP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7824" y="5949280"/>
            <a:ext cx="4784576" cy="432048"/>
          </a:xfrm>
        </p:spPr>
        <p:txBody>
          <a:bodyPr>
            <a:normAutofit fontScale="77500" lnSpcReduction="20000"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cs-CZ" sz="900" dirty="0" smtClean="0"/>
              <a:t>Ministerstvo školství, mládeže a tělovýchovy</a:t>
            </a:r>
          </a:p>
          <a:p>
            <a:pPr algn="l"/>
            <a:r>
              <a:rPr lang="cs-CZ" sz="900" dirty="0" smtClean="0"/>
              <a:t>Karmelitská 7, 118 12 Praha 1 • tel.:: +420 234 811 111</a:t>
            </a:r>
          </a:p>
          <a:p>
            <a:pPr algn="l"/>
            <a:r>
              <a:rPr lang="cs-CZ" sz="900" dirty="0" smtClean="0"/>
              <a:t>msmt@msmt.cz • www.msmt.cz</a:t>
            </a:r>
            <a:endParaRPr lang="cs-CZ" sz="900" dirty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23528" y="6093296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B30BC-CCD8-4378-88BC-430872E484EC}" type="datetime1">
              <a:rPr lang="cs-CZ" smtClean="0"/>
              <a:t>30.5.2018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5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CB82B-603D-4E52-A075-E2D552D01AC5}" type="datetime1">
              <a:rPr lang="cs-CZ" smtClean="0"/>
              <a:t>30.5.2018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0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470376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dirty="0" smtClean="0">
                <a:latin typeface="+mn-lt"/>
              </a:rPr>
              <a:t>Státní podpora sportu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pro rok 2013</a:t>
            </a:r>
            <a:endParaRPr lang="cs-CZ" b="1" dirty="0">
              <a:latin typeface="+mn-lt"/>
            </a:endParaRP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7824" y="5949280"/>
            <a:ext cx="4784576" cy="432048"/>
          </a:xfrm>
        </p:spPr>
        <p:txBody>
          <a:bodyPr>
            <a:normAutofit fontScale="77500" lnSpcReduction="20000"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cs-CZ" sz="900" dirty="0" smtClean="0"/>
              <a:t>Ministerstvo školství, mládeže a tělovýchovy</a:t>
            </a:r>
          </a:p>
          <a:p>
            <a:pPr algn="l"/>
            <a:r>
              <a:rPr lang="cs-CZ" sz="900" dirty="0" smtClean="0"/>
              <a:t>Karmelitská 7, 118 12 Praha 1 • tel.:: +420 234 811 111</a:t>
            </a:r>
          </a:p>
          <a:p>
            <a:pPr algn="l"/>
            <a:r>
              <a:rPr lang="cs-CZ" sz="900" dirty="0" smtClean="0"/>
              <a:t>msmt@msmt.cz • www.msmt.cz</a:t>
            </a:r>
            <a:endParaRPr lang="cs-CZ" sz="900" dirty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23528" y="6093296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 smtClean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 smtClean="0"/>
              <a:t>Státní podpora sportu pro rok 2013 byla projednána poradou vedení MŠMT dne 19. června 2012. </a:t>
            </a:r>
            <a:r>
              <a:rPr lang="cs-CZ" sz="2000" dirty="0" smtClean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 smtClean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 smtClean="0"/>
          </a:p>
          <a:p>
            <a:r>
              <a:rPr lang="cs-CZ" sz="2000" dirty="0" smtClean="0"/>
              <a:t>a) výdajový okruh: „Sportovní reprezentace“ </a:t>
            </a:r>
          </a:p>
          <a:p>
            <a:r>
              <a:rPr lang="cs-CZ" sz="2000" dirty="0" smtClean="0"/>
              <a:t>b) výdajový okruh: „Všeobecná sportovní činnost“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01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32F09-55A8-4CD1-800E-DE1F37E16F05}" type="datetime1">
              <a:rPr lang="cs-CZ" smtClean="0">
                <a:solidFill>
                  <a:prstClr val="black"/>
                </a:solidFill>
              </a:rPr>
              <a:pPr/>
              <a:t>30.5.2018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738B8-AF64-4FE4-B405-ED8BCA522024}" type="datetime1">
              <a:rPr lang="cs-CZ" smtClean="0">
                <a:solidFill>
                  <a:prstClr val="black"/>
                </a:solidFill>
              </a:rPr>
              <a:pPr/>
              <a:t>30.5.2018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D8058-F576-4074-B136-4DCC072DDC84}" type="datetime1">
              <a:rPr lang="cs-CZ" smtClean="0">
                <a:solidFill>
                  <a:prstClr val="black"/>
                </a:solidFill>
              </a:rPr>
              <a:pPr/>
              <a:t>30.5.2018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22AEC-62FD-44ED-A00D-A24AEE9FD083}" type="datetime1">
              <a:rPr lang="cs-CZ" smtClean="0">
                <a:solidFill>
                  <a:prstClr val="black"/>
                </a:solidFill>
              </a:rPr>
              <a:pPr/>
              <a:t>30.5.2018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11B5A-1E28-4D66-A5E1-E485A822FC52}" type="datetime1">
              <a:rPr lang="cs-CZ" smtClean="0">
                <a:solidFill>
                  <a:prstClr val="black"/>
                </a:solidFill>
              </a:rPr>
              <a:pPr/>
              <a:t>30.5.2018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C10FC-2AAA-47B9-B9B2-B0B97568D014}" type="datetime1">
              <a:rPr lang="cs-CZ" smtClean="0">
                <a:solidFill>
                  <a:prstClr val="black"/>
                </a:solidFill>
              </a:rPr>
              <a:pPr/>
              <a:t>30.5.2018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 smtClean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 smtClean="0"/>
              <a:t>Státní podpora sportu pro rok 2013 byla projednána poradou vedení MŠMT dne 19. června 2012. </a:t>
            </a:r>
            <a:r>
              <a:rPr lang="cs-CZ" sz="2000" dirty="0" smtClean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 smtClean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 smtClean="0"/>
          </a:p>
          <a:p>
            <a:r>
              <a:rPr lang="cs-CZ" sz="2000" dirty="0" smtClean="0"/>
              <a:t>a) výdajový okruh: „Sportovní reprezentace“ </a:t>
            </a:r>
          </a:p>
          <a:p>
            <a:r>
              <a:rPr lang="cs-CZ" sz="2000" dirty="0" smtClean="0"/>
              <a:t>b) výdajový okruh: „Všeobecná sportovní činnost“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930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B8E4B-2AB7-4C74-93BC-179C3E3648DF}" type="datetime1">
              <a:rPr lang="cs-CZ" smtClean="0">
                <a:solidFill>
                  <a:prstClr val="black"/>
                </a:solidFill>
              </a:rPr>
              <a:pPr/>
              <a:t>30.5.2018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B30BC-CCD8-4378-88BC-430872E484EC}" type="datetime1">
              <a:rPr lang="cs-CZ" smtClean="0">
                <a:solidFill>
                  <a:prstClr val="black"/>
                </a:solidFill>
              </a:rPr>
              <a:pPr/>
              <a:t>30.5.2018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CB82B-603D-4E52-A075-E2D552D01AC5}" type="datetime1">
              <a:rPr lang="cs-CZ" smtClean="0">
                <a:solidFill>
                  <a:prstClr val="black"/>
                </a:solidFill>
              </a:rPr>
              <a:pPr/>
              <a:t>30.5.2018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32F09-55A8-4CD1-800E-DE1F37E16F05}" type="datetime1">
              <a:rPr lang="cs-CZ" smtClean="0"/>
              <a:t>30.5.2018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738B8-AF64-4FE4-B405-ED8BCA522024}" type="datetime1">
              <a:rPr lang="cs-CZ" smtClean="0"/>
              <a:t>30.5.2018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2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D8058-F576-4074-B136-4DCC072DDC84}" type="datetime1">
              <a:rPr lang="cs-CZ" smtClean="0"/>
              <a:t>30.5.2018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22AEC-62FD-44ED-A00D-A24AEE9FD083}" type="datetime1">
              <a:rPr lang="cs-CZ" smtClean="0"/>
              <a:t>30.5.2018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7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11B5A-1E28-4D66-A5E1-E485A822FC52}" type="datetime1">
              <a:rPr lang="cs-CZ" smtClean="0"/>
              <a:t>30.5.2018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0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C10FC-2AAA-47B9-B9B2-B0B97568D014}" type="datetime1">
              <a:rPr lang="cs-CZ" smtClean="0"/>
              <a:t>30.5.2018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9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B8E4B-2AB7-4C74-93BC-179C3E3648DF}" type="datetime1">
              <a:rPr lang="cs-CZ" smtClean="0"/>
              <a:t>30.5.2018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1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757118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251520" y="6356350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043-C0B2-4D5E-9D2E-6F925F59FAF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757118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251520" y="6356350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043-C0B2-4D5E-9D2E-6F925F59FAFC}" type="slidenum">
              <a:rPr lang="cs-CZ" smtClean="0">
                <a:solidFill>
                  <a:prstClr val="black"/>
                </a:solidFill>
              </a:rPr>
              <a:pPr algn="r"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4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qar.eu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eanstudentcard.eu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hea.info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national-policies/eurydice/content/european-higher-education-area-2018-bologna-process-implementation-report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3429000"/>
            <a:ext cx="6048672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sz="3900" b="1" smtClean="0">
                <a:latin typeface="+mn-lt"/>
              </a:rPr>
              <a:t>Boloňský proces</a:t>
            </a:r>
            <a:br>
              <a:rPr lang="pl-PL" sz="3900" b="1" smtClean="0">
                <a:latin typeface="+mn-lt"/>
              </a:rPr>
            </a:br>
            <a:r>
              <a:rPr lang="pl-PL" sz="2500" b="1" smtClean="0">
                <a:latin typeface="+mn-lt"/>
              </a:rPr>
              <a:t>Stav implementace 2018</a:t>
            </a:r>
            <a:r>
              <a:rPr lang="pl-PL" sz="3900" b="1" smtClean="0">
                <a:latin typeface="+mn-lt"/>
              </a:rPr>
              <a:t/>
            </a:r>
            <a:br>
              <a:rPr lang="pl-PL" sz="3900" b="1" smtClean="0">
                <a:latin typeface="+mn-lt"/>
              </a:rPr>
            </a:br>
            <a:r>
              <a:rPr lang="pl-PL" sz="2400" b="1" smtClean="0">
                <a:latin typeface="+mn-lt"/>
              </a:rPr>
              <a:t/>
            </a:r>
            <a:br>
              <a:rPr lang="pl-PL" sz="2400" b="1" smtClean="0">
                <a:latin typeface="+mn-lt"/>
              </a:rPr>
            </a:br>
            <a:r>
              <a:rPr lang="pl-PL" sz="1800" b="1" smtClean="0">
                <a:latin typeface="+mn-lt"/>
              </a:rPr>
              <a:t>Seminář Rozvoj vysokých škol, 31. května 2018, Praha</a:t>
            </a:r>
            <a:r>
              <a:rPr lang="pl-PL" sz="2400" b="1" smtClean="0">
                <a:latin typeface="+mn-lt"/>
              </a:rPr>
              <a:t/>
            </a:r>
            <a:br>
              <a:rPr lang="pl-PL" sz="2400" b="1" smtClean="0">
                <a:latin typeface="+mn-lt"/>
              </a:rPr>
            </a:br>
            <a:endParaRPr lang="cs-CZ" sz="1800" b="1" spc="3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955776" y="5877272"/>
            <a:ext cx="4784576" cy="50405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1500" b="1" dirty="0" smtClean="0"/>
              <a:t>Tomáš </a:t>
            </a:r>
            <a:r>
              <a:rPr lang="cs-CZ" sz="1500" b="1" dirty="0" err="1" smtClean="0"/>
              <a:t>Fliegl</a:t>
            </a:r>
            <a:endParaRPr lang="cs-CZ" sz="1500" b="1" dirty="0" smtClean="0"/>
          </a:p>
          <a:p>
            <a:pPr marL="0" indent="0" algn="l">
              <a:buNone/>
            </a:pPr>
            <a:r>
              <a:rPr lang="cs-CZ" sz="1200" dirty="0" smtClean="0"/>
              <a:t>Odbor vysokých škol</a:t>
            </a:r>
          </a:p>
        </p:txBody>
      </p:sp>
    </p:spTree>
    <p:extLst>
      <p:ext uri="{BB962C8B-B14F-4D97-AF65-F5344CB8AC3E}">
        <p14:creationId xmlns:p14="http://schemas.microsoft.com/office/powerpoint/2010/main" val="940358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6192688"/>
          </a:xfrm>
        </p:spPr>
        <p:txBody>
          <a:bodyPr/>
          <a:lstStyle/>
          <a:p>
            <a:pPr marL="0" indent="0" algn="ctr">
              <a:buNone/>
            </a:pPr>
            <a:r>
              <a:rPr lang="cs-CZ" b="1">
                <a:solidFill>
                  <a:schemeClr val="bg1"/>
                </a:solidFill>
              </a:rPr>
              <a:t>Zajišťování </a:t>
            </a:r>
            <a:r>
              <a:rPr lang="cs-CZ" b="1" smtClean="0">
                <a:solidFill>
                  <a:schemeClr val="bg1"/>
                </a:solidFill>
              </a:rPr>
              <a:t>kvality:</a:t>
            </a:r>
            <a:endParaRPr lang="cs-CZ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b="1" u="sng" smtClean="0">
                <a:solidFill>
                  <a:schemeClr val="bg1"/>
                </a:solidFill>
              </a:rPr>
              <a:t>Rozvinutost systému vnějšího zajišťování kvality</a:t>
            </a:r>
            <a:endParaRPr lang="cs-CZ" b="1" u="sng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Tomášek\Desktop\Telč\obrázky\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7" y="1196752"/>
            <a:ext cx="8389463" cy="51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36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6192688"/>
          </a:xfrm>
        </p:spPr>
        <p:txBody>
          <a:bodyPr/>
          <a:lstStyle/>
          <a:p>
            <a:pPr marL="0" indent="0" algn="ctr">
              <a:buNone/>
            </a:pPr>
            <a:r>
              <a:rPr lang="cs-CZ" b="1">
                <a:solidFill>
                  <a:schemeClr val="bg1"/>
                </a:solidFill>
              </a:rPr>
              <a:t>Zajišťování </a:t>
            </a:r>
            <a:r>
              <a:rPr lang="cs-CZ" b="1" smtClean="0">
                <a:solidFill>
                  <a:schemeClr val="bg1"/>
                </a:solidFill>
              </a:rPr>
              <a:t>kvality:</a:t>
            </a:r>
            <a:endParaRPr lang="cs-CZ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b="1" u="sng" smtClean="0">
                <a:solidFill>
                  <a:schemeClr val="bg1"/>
                </a:solidFill>
              </a:rPr>
              <a:t>Otevřenost přeshraničnímu zajišťování kvality</a:t>
            </a:r>
            <a:endParaRPr lang="cs-CZ" b="1" u="sng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58" y="1340768"/>
            <a:ext cx="7931224" cy="48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2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619268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smtClean="0">
                <a:solidFill>
                  <a:schemeClr val="bg1"/>
                </a:solidFill>
              </a:rPr>
              <a:t>Další:</a:t>
            </a:r>
            <a:endParaRPr lang="cs-CZ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b="1" u="sng" smtClean="0">
                <a:solidFill>
                  <a:schemeClr val="bg1"/>
                </a:solidFill>
              </a:rPr>
              <a:t>Uznávání výsledků předchozího neformálního a informálního učení</a:t>
            </a:r>
            <a:endParaRPr lang="cs-CZ" b="1" u="sng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196752"/>
            <a:ext cx="8247866" cy="50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17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err="1"/>
              <a:t>Empowering</a:t>
            </a:r>
            <a:r>
              <a:rPr lang="cs-CZ" b="1" dirty="0"/>
              <a:t> EHEA 2018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Konference </a:t>
            </a:r>
            <a:r>
              <a:rPr lang="cs-CZ" dirty="0"/>
              <a:t>ministrů zodpovědných za vysoké školství zemí Boloňského </a:t>
            </a:r>
            <a:r>
              <a:rPr lang="cs-CZ" dirty="0" smtClean="0"/>
              <a:t>procesu, 23. – 25. května 2018, Paříž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Přijetí společného dokumentu Paris </a:t>
            </a:r>
            <a:r>
              <a:rPr lang="cs-CZ" dirty="0" err="1" smtClean="0"/>
              <a:t>Communiqué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důraz na autonomii vysokých škol, společně sdílené hodnoty, postavení vysokých škol ve společnosti a jejich význam pro demokracii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Priority</a:t>
            </a:r>
          </a:p>
          <a:p>
            <a:pPr marL="0" indent="0">
              <a:buNone/>
            </a:pPr>
            <a:r>
              <a:rPr lang="cs-CZ" dirty="0" smtClean="0"/>
              <a:t>Zajišťování kvality – jako prostředek vzájemné důvěry, nezbytný pro zvýšení mobility a rovného uznávání kvalifikací a vzdělání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UNESCO 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Convention</a:t>
            </a:r>
            <a:r>
              <a:rPr lang="cs-CZ" dirty="0" smtClean="0"/>
              <a:t> on the </a:t>
            </a:r>
            <a:r>
              <a:rPr lang="cs-CZ" dirty="0" err="1" smtClean="0"/>
              <a:t>Recognition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záměr EU do roku 2025 zavést v rámci EU/EHEA automatické uznávání (VŠ a SŠ vzdělání a kvalifikace) pro účely dalšího studia</a:t>
            </a:r>
          </a:p>
          <a:p>
            <a:pPr marL="0" indent="0">
              <a:buNone/>
            </a:pPr>
            <a:r>
              <a:rPr lang="cs-CZ" dirty="0" smtClean="0"/>
              <a:t>DEQAR – databáze výsledků externího hodnocení kvality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www.eqar.eu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8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Užší propojení EHEA a ERA</a:t>
            </a:r>
            <a:endParaRPr lang="cs-CZ" dirty="0"/>
          </a:p>
          <a:p>
            <a:r>
              <a:rPr lang="cs-CZ" dirty="0" smtClean="0"/>
              <a:t>Digitalizace studijní agendy (elektronická výměna informací o studentech mezi VŠ) a vzdělávání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/>
              <a:t>European Student </a:t>
            </a:r>
            <a:r>
              <a:rPr lang="cs-CZ" sz="2000" dirty="0" err="1" smtClean="0"/>
              <a:t>Card</a:t>
            </a:r>
            <a:r>
              <a:rPr lang="cs-CZ" sz="2000" dirty="0" smtClean="0"/>
              <a:t> </a:t>
            </a:r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://europeanstudentcard.eu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r>
              <a:rPr lang="cs-CZ" dirty="0" smtClean="0"/>
              <a:t>ECTS, </a:t>
            </a:r>
            <a:r>
              <a:rPr lang="cs-CZ" dirty="0" err="1" smtClean="0"/>
              <a:t>Diploma</a:t>
            </a:r>
            <a:r>
              <a:rPr lang="cs-CZ" dirty="0" smtClean="0"/>
              <a:t> </a:t>
            </a:r>
            <a:r>
              <a:rPr lang="cs-CZ" dirty="0" err="1" smtClean="0"/>
              <a:t>Supplement</a:t>
            </a:r>
            <a:r>
              <a:rPr lang="cs-CZ" dirty="0" smtClean="0"/>
              <a:t> (nový formát)</a:t>
            </a:r>
          </a:p>
          <a:p>
            <a:r>
              <a:rPr lang="cs-CZ" dirty="0" smtClean="0"/>
              <a:t>Kvalifikační rámce</a:t>
            </a:r>
          </a:p>
          <a:p>
            <a:r>
              <a:rPr lang="cs-CZ" dirty="0" smtClean="0"/>
              <a:t>Inovace ve vzdělávání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/>
              <a:t>důraz na vzdělávací činnost a její kvalitu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/>
              <a:t>propojování akademické a praktické výuky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/>
              <a:t>celoživotní vzdělávání </a:t>
            </a:r>
          </a:p>
          <a:p>
            <a:r>
              <a:rPr lang="cs-CZ" dirty="0" smtClean="0"/>
              <a:t>Sociální dimenze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1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Peer support </a:t>
            </a:r>
            <a:r>
              <a:rPr lang="cs-CZ" dirty="0" err="1" smtClean="0"/>
              <a:t>approach</a:t>
            </a:r>
            <a:r>
              <a:rPr lang="cs-CZ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/>
              <a:t>tematické pracovní skupiny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/>
              <a:t>vzájemná podpora a učení se z příkladů dobré praxe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 smtClean="0"/>
          </a:p>
          <a:p>
            <a:r>
              <a:rPr lang="cs-CZ" dirty="0" err="1" smtClean="0"/>
              <a:t>Belarus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 2018-2020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/>
              <a:t>specifický plán implementace Boloňského procesu v Bělorusku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 smtClean="0"/>
          </a:p>
          <a:p>
            <a:r>
              <a:rPr lang="cs-CZ" dirty="0" smtClean="0"/>
              <a:t>Bologna Policy </a:t>
            </a:r>
            <a:r>
              <a:rPr lang="cs-CZ" dirty="0" err="1" smtClean="0"/>
              <a:t>Forum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/>
              <a:t>zapojení zemí mimo EHEA</a:t>
            </a:r>
            <a:endParaRPr lang="cs-CZ" sz="2000" dirty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http://www.ehea.info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1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3429000"/>
            <a:ext cx="6048672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/>
            <a:r>
              <a:rPr lang="pl-PL" sz="2400" b="1" dirty="0" smtClean="0">
                <a:latin typeface="+mn-lt"/>
              </a:rPr>
              <a:t/>
            </a:r>
            <a:br>
              <a:rPr lang="pl-PL" sz="2400" b="1" dirty="0" smtClean="0">
                <a:latin typeface="+mn-lt"/>
              </a:rPr>
            </a:br>
            <a:r>
              <a:rPr lang="cs-CZ" sz="2400" b="1" dirty="0"/>
              <a:t>Tomáš Fliegl</a:t>
            </a:r>
            <a:br>
              <a:rPr lang="cs-CZ" sz="2400" b="1" dirty="0"/>
            </a:br>
            <a:r>
              <a:rPr lang="cs-CZ" sz="2400" dirty="0"/>
              <a:t>Odbor vysokých škol</a:t>
            </a:r>
            <a:br>
              <a:rPr lang="cs-CZ" sz="2400" dirty="0"/>
            </a:br>
            <a:r>
              <a:rPr lang="cs-CZ" sz="2400" dirty="0"/>
              <a:t>Tomas.Fliegl@msmt.cz</a:t>
            </a:r>
            <a:br>
              <a:rPr lang="cs-CZ" sz="2400" dirty="0"/>
            </a:br>
            <a:r>
              <a:rPr lang="pl-PL" sz="2400" b="1" dirty="0" smtClean="0">
                <a:latin typeface="+mn-lt"/>
              </a:rPr>
              <a:t/>
            </a:r>
            <a:br>
              <a:rPr lang="pl-PL" sz="2400" b="1" dirty="0" smtClean="0">
                <a:latin typeface="+mn-lt"/>
              </a:rPr>
            </a:br>
            <a:endParaRPr lang="cs-CZ" sz="1800" b="1" spc="3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915816" y="5877272"/>
            <a:ext cx="5184576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b="1" spc="300" dirty="0">
                <a:solidFill>
                  <a:srgbClr val="418E96"/>
                </a:solidFill>
              </a:rPr>
              <a:t>Děkuji vám za pozornost</a:t>
            </a:r>
            <a:endParaRPr lang="cs-CZ" sz="3000" spc="300" dirty="0"/>
          </a:p>
        </p:txBody>
      </p:sp>
    </p:spTree>
    <p:extLst>
      <p:ext uri="{BB962C8B-B14F-4D97-AF65-F5344CB8AC3E}">
        <p14:creationId xmlns:p14="http://schemas.microsoft.com/office/powerpoint/2010/main" val="27108063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15616" y="1556792"/>
            <a:ext cx="712879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spc="300" smtClean="0">
                <a:solidFill>
                  <a:srgbClr val="418E96"/>
                </a:solidFill>
              </a:rPr>
              <a:t>Výročí Boloňského procesu</a:t>
            </a:r>
            <a:endParaRPr lang="en-US" sz="2500" b="1" spc="300" dirty="0">
              <a:solidFill>
                <a:srgbClr val="418E96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sz="2000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Sorbonnská deklarace 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(25. </a:t>
            </a:r>
            <a:r>
              <a:rPr lang="cs-CZ" sz="2000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května 1998)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sz="2000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Boloňsá deklarace (19. června 1999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cs-CZ" sz="2000" i="1" dirty="0" smtClean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en-US" sz="2000" b="1" dirty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flieglt\Desktop\640px-Bologna-Prozess-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47582"/>
            <a:ext cx="1512168" cy="20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77" y="3419586"/>
            <a:ext cx="17462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81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15616" y="1556792"/>
            <a:ext cx="712879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300" dirty="0" err="1">
                <a:solidFill>
                  <a:srgbClr val="418E96"/>
                </a:solidFill>
              </a:rPr>
              <a:t>Jak</a:t>
            </a:r>
            <a:r>
              <a:rPr lang="en-US" sz="2500" b="1" spc="300" dirty="0">
                <a:solidFill>
                  <a:srgbClr val="418E96"/>
                </a:solidFill>
              </a:rPr>
              <a:t> </a:t>
            </a:r>
            <a:r>
              <a:rPr lang="en-US" sz="2500" b="1" spc="300" dirty="0" err="1">
                <a:solidFill>
                  <a:srgbClr val="418E96"/>
                </a:solidFill>
              </a:rPr>
              <a:t>si</a:t>
            </a:r>
            <a:r>
              <a:rPr lang="en-US" sz="2500" b="1" spc="300" dirty="0">
                <a:solidFill>
                  <a:srgbClr val="418E96"/>
                </a:solidFill>
              </a:rPr>
              <a:t> </a:t>
            </a:r>
            <a:r>
              <a:rPr lang="en-US" sz="2500" b="1" spc="300" dirty="0" err="1">
                <a:solidFill>
                  <a:srgbClr val="418E96"/>
                </a:solidFill>
              </a:rPr>
              <a:t>naše</a:t>
            </a:r>
            <a:r>
              <a:rPr lang="en-US" sz="2500" b="1" spc="300" dirty="0">
                <a:solidFill>
                  <a:srgbClr val="418E96"/>
                </a:solidFill>
              </a:rPr>
              <a:t> </a:t>
            </a:r>
            <a:r>
              <a:rPr lang="en-US" sz="2500" b="1" spc="300" dirty="0" err="1">
                <a:solidFill>
                  <a:srgbClr val="418E96"/>
                </a:solidFill>
              </a:rPr>
              <a:t>vysoké</a:t>
            </a:r>
            <a:r>
              <a:rPr lang="en-US" sz="2500" b="1" spc="300" dirty="0">
                <a:solidFill>
                  <a:srgbClr val="418E96"/>
                </a:solidFill>
              </a:rPr>
              <a:t> </a:t>
            </a:r>
            <a:r>
              <a:rPr lang="en-US" sz="2500" b="1" spc="300" dirty="0" err="1">
                <a:solidFill>
                  <a:srgbClr val="418E96"/>
                </a:solidFill>
              </a:rPr>
              <a:t>školství</a:t>
            </a:r>
            <a:r>
              <a:rPr lang="en-US" sz="2500" b="1" spc="300" dirty="0">
                <a:solidFill>
                  <a:srgbClr val="418E96"/>
                </a:solidFill>
              </a:rPr>
              <a:t> </a:t>
            </a:r>
            <a:r>
              <a:rPr lang="en-US" sz="2500" b="1" spc="300" dirty="0" err="1">
                <a:solidFill>
                  <a:srgbClr val="418E96"/>
                </a:solidFill>
              </a:rPr>
              <a:t>vede</a:t>
            </a:r>
            <a:r>
              <a:rPr lang="en-US" sz="2500" b="1" spc="300" dirty="0">
                <a:solidFill>
                  <a:srgbClr val="418E96"/>
                </a:solidFill>
              </a:rPr>
              <a:t> 20 let od </a:t>
            </a:r>
            <a:r>
              <a:rPr lang="en-US" sz="2500" b="1" spc="300" dirty="0" err="1">
                <a:solidFill>
                  <a:srgbClr val="418E96"/>
                </a:solidFill>
              </a:rPr>
              <a:t>počátku</a:t>
            </a:r>
            <a:r>
              <a:rPr lang="en-US" sz="2500" b="1" spc="300" dirty="0">
                <a:solidFill>
                  <a:srgbClr val="418E96"/>
                </a:solidFill>
              </a:rPr>
              <a:t> </a:t>
            </a:r>
            <a:r>
              <a:rPr lang="en-US" sz="2500" b="1" spc="300" dirty="0" err="1">
                <a:solidFill>
                  <a:srgbClr val="418E96"/>
                </a:solidFill>
              </a:rPr>
              <a:t>Boloňského</a:t>
            </a:r>
            <a:r>
              <a:rPr lang="en-US" sz="2500" b="1" spc="300" dirty="0">
                <a:solidFill>
                  <a:srgbClr val="418E96"/>
                </a:solidFill>
              </a:rPr>
              <a:t> </a:t>
            </a:r>
            <a:r>
              <a:rPr lang="en-US" sz="2500" b="1" spc="300" dirty="0" err="1">
                <a:solidFill>
                  <a:srgbClr val="418E96"/>
                </a:solidFill>
              </a:rPr>
              <a:t>procesu</a:t>
            </a:r>
            <a:r>
              <a:rPr lang="en-US" sz="2500" b="1" spc="300" dirty="0">
                <a:solidFill>
                  <a:srgbClr val="418E96"/>
                </a:solidFill>
              </a:rPr>
              <a:t>?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sz="2000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Zpracováno podle publikace </a:t>
            </a:r>
            <a:r>
              <a:rPr lang="en-US" sz="2000" i="1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  <a:hlinkClick r:id="rId3"/>
              </a:rPr>
              <a:t>The </a:t>
            </a:r>
            <a:r>
              <a:rPr lang="en-US" sz="2000" i="1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  <a:hlinkClick r:id="rId3"/>
              </a:rPr>
              <a:t>European</a:t>
            </a:r>
            <a:r>
              <a:rPr lang="cs-CZ" sz="2000" i="1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  <a:hlinkClick r:id="rId3"/>
              </a:rPr>
              <a:t> </a:t>
            </a:r>
            <a:r>
              <a:rPr lang="en-US" sz="2000" i="1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  <a:hlinkClick r:id="rId3"/>
              </a:rPr>
              <a:t>Higher Education</a:t>
            </a:r>
            <a:r>
              <a:rPr lang="cs-CZ" sz="2000" i="1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  <a:hlinkClick r:id="rId3"/>
              </a:rPr>
              <a:t> </a:t>
            </a:r>
            <a:r>
              <a:rPr lang="en-US" sz="2000" i="1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  <a:hlinkClick r:id="rId3"/>
              </a:rPr>
              <a:t>Area </a:t>
            </a:r>
            <a:r>
              <a:rPr lang="en-US" sz="2000" i="1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  <a:hlinkClick r:id="rId3"/>
              </a:rPr>
              <a:t>in </a:t>
            </a:r>
            <a:r>
              <a:rPr lang="en-US" sz="2000" i="1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  <a:hlinkClick r:id="rId3"/>
              </a:rPr>
              <a:t>2018</a:t>
            </a:r>
            <a:r>
              <a:rPr lang="cs-CZ" sz="2000" i="1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  <a:hlinkClick r:id="rId3"/>
              </a:rPr>
              <a:t>: Bologna Process Implementation Report</a:t>
            </a:r>
            <a:endParaRPr lang="cs-CZ" sz="2000" i="1" smtClean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sz="2000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Klíčové závazky:</a:t>
            </a:r>
            <a:endParaRPr lang="cs-CZ" sz="2000" dirty="0" smtClean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Třístupňová struktura studijních programů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Uznávání kvalifikací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sz="200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Zajišťování </a:t>
            </a:r>
            <a:r>
              <a:rPr lang="cs-CZ" sz="2000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kvality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000" smtClean="0">
                <a:solidFill>
                  <a:schemeClr val="tx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+ další vybraná témata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sz="2000" dirty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cs-CZ" sz="2000" i="1" dirty="0" smtClean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en-US" sz="2000" b="1" dirty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26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619268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smtClean="0">
                <a:solidFill>
                  <a:schemeClr val="bg1"/>
                </a:solidFill>
              </a:rPr>
              <a:t>Struktura studijních programů:</a:t>
            </a:r>
          </a:p>
          <a:p>
            <a:pPr marL="0" indent="0" algn="ctr">
              <a:buNone/>
            </a:pPr>
            <a:r>
              <a:rPr lang="cs-CZ" b="1" u="sng" smtClean="0">
                <a:solidFill>
                  <a:schemeClr val="bg1"/>
                </a:solidFill>
              </a:rPr>
              <a:t>Typická </a:t>
            </a:r>
            <a:r>
              <a:rPr lang="cs-CZ" b="1" u="sng" dirty="0" smtClean="0">
                <a:solidFill>
                  <a:schemeClr val="bg1"/>
                </a:solidFill>
              </a:rPr>
              <a:t>studijní zátěž bakalářského plus magisterského stupně</a:t>
            </a:r>
            <a:endParaRPr lang="cs-CZ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Tomášek\Desktop\Telč\obrázky\workload bc+m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4" y="1196752"/>
            <a:ext cx="829000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87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6192688"/>
          </a:xfrm>
        </p:spPr>
        <p:txBody>
          <a:bodyPr/>
          <a:lstStyle/>
          <a:p>
            <a:pPr marL="0" indent="0" algn="ctr">
              <a:buNone/>
            </a:pPr>
            <a:r>
              <a:rPr lang="cs-CZ" b="1">
                <a:solidFill>
                  <a:schemeClr val="bg1"/>
                </a:solidFill>
              </a:rPr>
              <a:t>Struktura studijních programů</a:t>
            </a:r>
            <a:r>
              <a:rPr lang="cs-CZ" b="1" smtClean="0">
                <a:solidFill>
                  <a:schemeClr val="bg1"/>
                </a:solidFill>
              </a:rPr>
              <a:t>:</a:t>
            </a:r>
            <a:endParaRPr lang="cs-CZ" b="1" u="sng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b="1" u="sng" smtClean="0">
                <a:solidFill>
                  <a:schemeClr val="bg1"/>
                </a:solidFill>
              </a:rPr>
              <a:t>Studenti </a:t>
            </a:r>
            <a:r>
              <a:rPr lang="cs-CZ" b="1" u="sng" dirty="0" smtClean="0">
                <a:solidFill>
                  <a:schemeClr val="bg1"/>
                </a:solidFill>
              </a:rPr>
              <a:t>v „dlouhých“ magisterských studijních programech</a:t>
            </a:r>
            <a:endParaRPr lang="cs-CZ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Tomášek\Desktop\Telč\obrázky\Integr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74629" cy="51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21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619268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smtClean="0">
                <a:solidFill>
                  <a:schemeClr val="bg1"/>
                </a:solidFill>
              </a:rPr>
              <a:t>Struktura </a:t>
            </a:r>
            <a:r>
              <a:rPr lang="cs-CZ" b="1">
                <a:solidFill>
                  <a:schemeClr val="bg1"/>
                </a:solidFill>
              </a:rPr>
              <a:t>studijních programů:</a:t>
            </a:r>
          </a:p>
          <a:p>
            <a:pPr marL="0" indent="0" algn="ctr">
              <a:buNone/>
            </a:pPr>
            <a:r>
              <a:rPr lang="cs-CZ" b="1" u="sng" smtClean="0">
                <a:solidFill>
                  <a:schemeClr val="bg1"/>
                </a:solidFill>
              </a:rPr>
              <a:t>Studijní </a:t>
            </a:r>
            <a:r>
              <a:rPr lang="cs-CZ" b="1" u="sng" dirty="0" smtClean="0">
                <a:solidFill>
                  <a:schemeClr val="bg1"/>
                </a:solidFill>
              </a:rPr>
              <a:t>programy „krátkého cyklu“</a:t>
            </a:r>
            <a:endParaRPr lang="cs-CZ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Tomášek\Desktop\Telč\obrázky\short 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5" y="1196752"/>
            <a:ext cx="849050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45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6192688"/>
          </a:xfrm>
        </p:spPr>
        <p:txBody>
          <a:bodyPr/>
          <a:lstStyle/>
          <a:p>
            <a:pPr marL="0" indent="0" algn="ctr">
              <a:buNone/>
            </a:pPr>
            <a:r>
              <a:rPr lang="cs-CZ" b="1">
                <a:solidFill>
                  <a:schemeClr val="bg1"/>
                </a:solidFill>
              </a:rPr>
              <a:t>Struktura studijních programů:</a:t>
            </a:r>
          </a:p>
          <a:p>
            <a:pPr marL="0" indent="0" algn="ctr">
              <a:buNone/>
            </a:pPr>
            <a:r>
              <a:rPr lang="cs-CZ" b="1" u="sng" smtClean="0">
                <a:solidFill>
                  <a:schemeClr val="bg1"/>
                </a:solidFill>
              </a:rPr>
              <a:t>Monitoring implementace ECTS v rámci vnějšího zajišťování kvality</a:t>
            </a:r>
            <a:endParaRPr lang="cs-CZ" b="1" u="sng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12726"/>
            <a:ext cx="8182869" cy="48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43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619268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smtClean="0">
                <a:solidFill>
                  <a:schemeClr val="bg1"/>
                </a:solidFill>
              </a:rPr>
              <a:t>Struktura </a:t>
            </a:r>
            <a:r>
              <a:rPr lang="cs-CZ" b="1">
                <a:solidFill>
                  <a:schemeClr val="bg1"/>
                </a:solidFill>
              </a:rPr>
              <a:t>studijních programů:</a:t>
            </a:r>
          </a:p>
          <a:p>
            <a:pPr marL="0" indent="0" algn="ctr">
              <a:buNone/>
            </a:pPr>
            <a:r>
              <a:rPr lang="cs-CZ" b="1" u="sng" smtClean="0">
                <a:solidFill>
                  <a:schemeClr val="bg1"/>
                </a:solidFill>
              </a:rPr>
              <a:t>Zavedení národního rámce kvalifikací</a:t>
            </a:r>
            <a:endParaRPr lang="cs-CZ" b="1" u="sng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17" y="1196752"/>
            <a:ext cx="8130982" cy="49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50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6192688"/>
          </a:xfrm>
        </p:spPr>
        <p:txBody>
          <a:bodyPr/>
          <a:lstStyle/>
          <a:p>
            <a:pPr marL="0" indent="0" algn="ctr">
              <a:buNone/>
            </a:pPr>
            <a:r>
              <a:rPr lang="cs-CZ" b="1">
                <a:solidFill>
                  <a:schemeClr val="bg1"/>
                </a:solidFill>
              </a:rPr>
              <a:t>Uznávání </a:t>
            </a:r>
            <a:r>
              <a:rPr lang="cs-CZ" b="1" smtClean="0">
                <a:solidFill>
                  <a:schemeClr val="bg1"/>
                </a:solidFill>
              </a:rPr>
              <a:t>kvalifikací:</a:t>
            </a:r>
          </a:p>
          <a:p>
            <a:pPr marL="0" indent="0" algn="ctr">
              <a:buNone/>
            </a:pPr>
            <a:r>
              <a:rPr lang="cs-CZ" b="1" u="sng" smtClean="0">
                <a:solidFill>
                  <a:schemeClr val="bg1"/>
                </a:solidFill>
              </a:rPr>
              <a:t>Úroveň </a:t>
            </a:r>
            <a:r>
              <a:rPr lang="cs-CZ" b="1" u="sng" dirty="0" smtClean="0">
                <a:solidFill>
                  <a:schemeClr val="bg1"/>
                </a:solidFill>
              </a:rPr>
              <a:t>systému uznávání kvalifikací pro akademické účely</a:t>
            </a:r>
            <a:endParaRPr lang="cs-CZ" b="1" u="sng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Tomášek\Desktop\Telč\obrázky\recogn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2" y="1196752"/>
            <a:ext cx="84663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21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SM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E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dp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SM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E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dp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1408</Words>
  <Application>Microsoft Office PowerPoint</Application>
  <PresentationFormat>Předvádění na obrazovce (4:3)</PresentationFormat>
  <Paragraphs>162</Paragraphs>
  <Slides>16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systému Office</vt:lpstr>
      <vt:lpstr>1_Motiv systému Office</vt:lpstr>
      <vt:lpstr>Boloňský proces Stav implementace 2018  Seminář Rozvoj vysokých škol, 31. května 2018, Praha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Tomáš Fliegl Odbor vysokých škol Tomas.Fliegl@msmt.cz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podpora sportu  pro rok 2013</dc:title>
  <dc:creator>User</dc:creator>
  <cp:lastModifiedBy>Instalace a servis</cp:lastModifiedBy>
  <cp:revision>118</cp:revision>
  <dcterms:created xsi:type="dcterms:W3CDTF">2013-10-09T10:41:53Z</dcterms:created>
  <dcterms:modified xsi:type="dcterms:W3CDTF">2018-05-30T16:57:41Z</dcterms:modified>
</cp:coreProperties>
</file>