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9" d="100"/>
          <a:sy n="99" d="100"/>
        </p:scale>
        <p:origin x="-72" y="-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sp>
        <p:nvSpPr>
          <p:cNvPr id="15" name="Zaoblený obdélník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Zaoblený obdélník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Nadpis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cs-CZ" smtClean="0"/>
              <a:t>Kliknutím lze upravit styl.</a:t>
            </a:r>
            <a:endParaRPr kumimoji="0" lang="en-US"/>
          </a:p>
        </p:txBody>
      </p:sp>
      <p:sp>
        <p:nvSpPr>
          <p:cNvPr id="20" name="Podnadpis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cs-CZ" smtClean="0"/>
              <a:t>Kliknutím lze upravit styl předlohy.</a:t>
            </a:r>
            <a:endParaRPr kumimoji="0" lang="en-US"/>
          </a:p>
        </p:txBody>
      </p:sp>
      <p:sp>
        <p:nvSpPr>
          <p:cNvPr id="19" name="Zástupný symbol pro datum 18"/>
          <p:cNvSpPr>
            <a:spLocks noGrp="1"/>
          </p:cNvSpPr>
          <p:nvPr>
            <p:ph type="dt" sz="half" idx="10"/>
          </p:nvPr>
        </p:nvSpPr>
        <p:spPr/>
        <p:txBody>
          <a:bodyPr/>
          <a:lstStyle>
            <a:extLst/>
          </a:lstStyle>
          <a:p>
            <a:fld id="{9ECB5D39-D56E-4EB8-BD41-43562CE1D895}" type="datetimeFigureOut">
              <a:rPr lang="cs-CZ" smtClean="0"/>
              <a:pPr/>
              <a:t>21.7.2011</a:t>
            </a:fld>
            <a:endParaRPr lang="cs-CZ"/>
          </a:p>
        </p:txBody>
      </p:sp>
      <p:sp>
        <p:nvSpPr>
          <p:cNvPr id="8" name="Zástupný symbol pro zápatí 7"/>
          <p:cNvSpPr>
            <a:spLocks noGrp="1"/>
          </p:cNvSpPr>
          <p:nvPr>
            <p:ph type="ftr" sz="quarter" idx="11"/>
          </p:nvPr>
        </p:nvSpPr>
        <p:spPr/>
        <p:txBody>
          <a:bodyPr/>
          <a:lstStyle>
            <a:extLst/>
          </a:lstStyle>
          <a:p>
            <a:endParaRPr lang="cs-CZ"/>
          </a:p>
        </p:txBody>
      </p:sp>
      <p:sp>
        <p:nvSpPr>
          <p:cNvPr id="11" name="Zástupný symbol pro číslo snímku 10"/>
          <p:cNvSpPr>
            <a:spLocks noGrp="1"/>
          </p:cNvSpPr>
          <p:nvPr>
            <p:ph type="sldNum" sz="quarter" idx="12"/>
          </p:nvPr>
        </p:nvSpPr>
        <p:spPr/>
        <p:txBody>
          <a:bodyPr/>
          <a:lstStyle>
            <a:extLst/>
          </a:lstStyle>
          <a:p>
            <a:fld id="{D53296E2-F84F-43DF-B2C7-BBFE60B39423}" type="slidenum">
              <a:rPr lang="cs-CZ" smtClean="0"/>
              <a:pPr/>
              <a:t>‹#›</a:t>
            </a:fld>
            <a:endParaRPr lang="cs-C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a:xfrm>
            <a:off x="502920" y="4983480"/>
            <a:ext cx="8183880" cy="1051560"/>
          </a:xfrm>
        </p:spPr>
        <p:txBody>
          <a:bodyPr/>
          <a:lstStyle>
            <a:extLst/>
          </a:lstStyle>
          <a:p>
            <a:r>
              <a:rPr kumimoji="0" lang="cs-CZ" smtClean="0"/>
              <a:t>Kliknutím lze upravit styl.</a:t>
            </a:r>
            <a:endParaRPr kumimoji="0" lang="en-US"/>
          </a:p>
        </p:txBody>
      </p:sp>
      <p:sp>
        <p:nvSpPr>
          <p:cNvPr id="3" name="Zástupný symbol pro svislý text 2"/>
          <p:cNvSpPr>
            <a:spLocks noGrp="1"/>
          </p:cNvSpPr>
          <p:nvPr>
            <p:ph type="body" orient="vert" idx="1"/>
          </p:nvPr>
        </p:nvSpPr>
        <p:spPr>
          <a:xfrm>
            <a:off x="502920" y="530352"/>
            <a:ext cx="8183880" cy="4187952"/>
          </a:xfrm>
        </p:spPr>
        <p:txBody>
          <a:bodyPr vert="eaVert"/>
          <a:lstStyle>
            <a:extLs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extLst/>
          </a:lstStyle>
          <a:p>
            <a:fld id="{9ECB5D39-D56E-4EB8-BD41-43562CE1D895}" type="datetimeFigureOut">
              <a:rPr lang="cs-CZ" smtClean="0"/>
              <a:pPr/>
              <a:t>21.7.2011</a:t>
            </a:fld>
            <a:endParaRPr lang="cs-CZ"/>
          </a:p>
        </p:txBody>
      </p:sp>
      <p:sp>
        <p:nvSpPr>
          <p:cNvPr id="5" name="Zástupný symbol pro zápatí 4"/>
          <p:cNvSpPr>
            <a:spLocks noGrp="1"/>
          </p:cNvSpPr>
          <p:nvPr>
            <p:ph type="ftr" sz="quarter" idx="11"/>
          </p:nvPr>
        </p:nvSpPr>
        <p:spPr/>
        <p:txBody>
          <a:bodyPr/>
          <a:lstStyle>
            <a:extLst/>
          </a:lstStyle>
          <a:p>
            <a:endParaRPr lang="cs-CZ"/>
          </a:p>
        </p:txBody>
      </p:sp>
      <p:sp>
        <p:nvSpPr>
          <p:cNvPr id="6" name="Zástupný symbol pro číslo snímku 5"/>
          <p:cNvSpPr>
            <a:spLocks noGrp="1"/>
          </p:cNvSpPr>
          <p:nvPr>
            <p:ph type="sldNum" sz="quarter" idx="12"/>
          </p:nvPr>
        </p:nvSpPr>
        <p:spPr/>
        <p:txBody>
          <a:bodyPr/>
          <a:lstStyle>
            <a:extLst/>
          </a:lstStyle>
          <a:p>
            <a:fld id="{D53296E2-F84F-43DF-B2C7-BBFE60B39423}"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533404"/>
            <a:ext cx="1981200" cy="5257799"/>
          </a:xfrm>
        </p:spPr>
        <p:txBody>
          <a:bodyPr vert="eaVert"/>
          <a:lstStyle>
            <a:extLst/>
          </a:lstStyle>
          <a:p>
            <a:r>
              <a:rPr kumimoji="0" lang="cs-CZ" smtClean="0"/>
              <a:t>Kliknutím lze upravit styl.</a:t>
            </a:r>
            <a:endParaRPr kumimoji="0" lang="en-US"/>
          </a:p>
        </p:txBody>
      </p:sp>
      <p:sp>
        <p:nvSpPr>
          <p:cNvPr id="3" name="Zástupný symbol pro svislý text 2"/>
          <p:cNvSpPr>
            <a:spLocks noGrp="1"/>
          </p:cNvSpPr>
          <p:nvPr>
            <p:ph type="body" orient="vert" idx="1"/>
          </p:nvPr>
        </p:nvSpPr>
        <p:spPr>
          <a:xfrm>
            <a:off x="533400" y="533402"/>
            <a:ext cx="5943600" cy="5257801"/>
          </a:xfrm>
        </p:spPr>
        <p:txBody>
          <a:bodyPr vert="eaVert"/>
          <a:lstStyle>
            <a:extLs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extLst/>
          </a:lstStyle>
          <a:p>
            <a:fld id="{9ECB5D39-D56E-4EB8-BD41-43562CE1D895}" type="datetimeFigureOut">
              <a:rPr lang="cs-CZ" smtClean="0"/>
              <a:pPr/>
              <a:t>21.7.2011</a:t>
            </a:fld>
            <a:endParaRPr lang="cs-CZ"/>
          </a:p>
        </p:txBody>
      </p:sp>
      <p:sp>
        <p:nvSpPr>
          <p:cNvPr id="5" name="Zástupný symbol pro zápatí 4"/>
          <p:cNvSpPr>
            <a:spLocks noGrp="1"/>
          </p:cNvSpPr>
          <p:nvPr>
            <p:ph type="ftr" sz="quarter" idx="11"/>
          </p:nvPr>
        </p:nvSpPr>
        <p:spPr/>
        <p:txBody>
          <a:bodyPr/>
          <a:lstStyle>
            <a:extLst/>
          </a:lstStyle>
          <a:p>
            <a:endParaRPr lang="cs-CZ"/>
          </a:p>
        </p:txBody>
      </p:sp>
      <p:sp>
        <p:nvSpPr>
          <p:cNvPr id="6" name="Zástupný symbol pro číslo snímku 5"/>
          <p:cNvSpPr>
            <a:spLocks noGrp="1"/>
          </p:cNvSpPr>
          <p:nvPr>
            <p:ph type="sldNum" sz="quarter" idx="12"/>
          </p:nvPr>
        </p:nvSpPr>
        <p:spPr/>
        <p:txBody>
          <a:bodyPr/>
          <a:lstStyle>
            <a:extLst/>
          </a:lstStyle>
          <a:p>
            <a:fld id="{D53296E2-F84F-43DF-B2C7-BBFE60B39423}" type="slidenum">
              <a:rPr lang="cs-CZ" smtClean="0"/>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a:xfrm>
            <a:off x="502920" y="4983480"/>
            <a:ext cx="8183880" cy="1051560"/>
          </a:xfrm>
        </p:spPr>
        <p:txBody>
          <a:bodyPr/>
          <a:lstStyle>
            <a:extLst/>
          </a:lstStyle>
          <a:p>
            <a:r>
              <a:rPr kumimoji="0" lang="cs-CZ" smtClean="0"/>
              <a:t>Kliknutím lze upravit styl.</a:t>
            </a:r>
            <a:endParaRPr kumimoji="0" lang="en-US"/>
          </a:p>
        </p:txBody>
      </p:sp>
      <p:sp>
        <p:nvSpPr>
          <p:cNvPr id="3" name="Zástupný symbol pro obsah 2"/>
          <p:cNvSpPr>
            <a:spLocks noGrp="1"/>
          </p:cNvSpPr>
          <p:nvPr>
            <p:ph idx="1"/>
          </p:nvPr>
        </p:nvSpPr>
        <p:spPr>
          <a:xfrm>
            <a:off x="502920" y="530352"/>
            <a:ext cx="8183880" cy="4187952"/>
          </a:xfrm>
        </p:spPr>
        <p:txBody>
          <a:bodyPr/>
          <a:lstStyle>
            <a:extLs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extLst/>
          </a:lstStyle>
          <a:p>
            <a:fld id="{9ECB5D39-D56E-4EB8-BD41-43562CE1D895}" type="datetimeFigureOut">
              <a:rPr lang="cs-CZ" smtClean="0"/>
              <a:pPr/>
              <a:t>21.7.2011</a:t>
            </a:fld>
            <a:endParaRPr lang="cs-CZ"/>
          </a:p>
        </p:txBody>
      </p:sp>
      <p:sp>
        <p:nvSpPr>
          <p:cNvPr id="5" name="Zástupný symbol pro zápatí 4"/>
          <p:cNvSpPr>
            <a:spLocks noGrp="1"/>
          </p:cNvSpPr>
          <p:nvPr>
            <p:ph type="ftr" sz="quarter" idx="11"/>
          </p:nvPr>
        </p:nvSpPr>
        <p:spPr/>
        <p:txBody>
          <a:bodyPr/>
          <a:lstStyle>
            <a:extLst/>
          </a:lstStyle>
          <a:p>
            <a:endParaRPr lang="cs-CZ"/>
          </a:p>
        </p:txBody>
      </p:sp>
      <p:sp>
        <p:nvSpPr>
          <p:cNvPr id="6" name="Zástupný symbol pro číslo snímku 5"/>
          <p:cNvSpPr>
            <a:spLocks noGrp="1"/>
          </p:cNvSpPr>
          <p:nvPr>
            <p:ph type="sldNum" sz="quarter" idx="12"/>
          </p:nvPr>
        </p:nvSpPr>
        <p:spPr/>
        <p:txBody>
          <a:bodyPr/>
          <a:lstStyle>
            <a:extLst/>
          </a:lstStyle>
          <a:p>
            <a:fld id="{D53296E2-F84F-43DF-B2C7-BBFE60B39423}" type="slidenum">
              <a:rPr lang="cs-CZ" smtClean="0"/>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spTree>
      <p:nvGrpSpPr>
        <p:cNvPr id="1" name=""/>
        <p:cNvGrpSpPr/>
        <p:nvPr/>
      </p:nvGrpSpPr>
      <p:grpSpPr>
        <a:xfrm>
          <a:off x="0" y="0"/>
          <a:ext cx="0" cy="0"/>
          <a:chOff x="0" y="0"/>
          <a:chExt cx="0" cy="0"/>
        </a:xfrm>
      </p:grpSpPr>
      <p:sp>
        <p:nvSpPr>
          <p:cNvPr id="14" name="Zaoblený obdélník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Zaoblený obdélník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Nadpis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cs-CZ" smtClean="0"/>
              <a:t>Kliknutím lze upravit styl.</a:t>
            </a:r>
            <a:endParaRPr kumimoji="0" lang="en-US"/>
          </a:p>
        </p:txBody>
      </p:sp>
      <p:sp>
        <p:nvSpPr>
          <p:cNvPr id="3" name="Zástupný symbol pro text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cs-CZ" smtClean="0"/>
              <a:t>Kliknutím lze upravit styly předlohy textu.</a:t>
            </a:r>
          </a:p>
        </p:txBody>
      </p:sp>
      <p:sp>
        <p:nvSpPr>
          <p:cNvPr id="4" name="Zástupný symbol pro datum 3"/>
          <p:cNvSpPr>
            <a:spLocks noGrp="1"/>
          </p:cNvSpPr>
          <p:nvPr>
            <p:ph type="dt" sz="half" idx="10"/>
          </p:nvPr>
        </p:nvSpPr>
        <p:spPr/>
        <p:txBody>
          <a:bodyPr/>
          <a:lstStyle>
            <a:extLst/>
          </a:lstStyle>
          <a:p>
            <a:fld id="{9ECB5D39-D56E-4EB8-BD41-43562CE1D895}" type="datetimeFigureOut">
              <a:rPr lang="cs-CZ" smtClean="0"/>
              <a:pPr/>
              <a:t>21.7.2011</a:t>
            </a:fld>
            <a:endParaRPr lang="cs-CZ"/>
          </a:p>
        </p:txBody>
      </p:sp>
      <p:sp>
        <p:nvSpPr>
          <p:cNvPr id="5" name="Zástupný symbol pro zápatí 4"/>
          <p:cNvSpPr>
            <a:spLocks noGrp="1"/>
          </p:cNvSpPr>
          <p:nvPr>
            <p:ph type="ftr" sz="quarter" idx="11"/>
          </p:nvPr>
        </p:nvSpPr>
        <p:spPr/>
        <p:txBody>
          <a:bodyPr/>
          <a:lstStyle>
            <a:extLst/>
          </a:lstStyle>
          <a:p>
            <a:endParaRPr lang="cs-CZ"/>
          </a:p>
        </p:txBody>
      </p:sp>
      <p:sp>
        <p:nvSpPr>
          <p:cNvPr id="6" name="Zástupný symbol pro číslo snímku 5"/>
          <p:cNvSpPr>
            <a:spLocks noGrp="1"/>
          </p:cNvSpPr>
          <p:nvPr>
            <p:ph type="sldNum" sz="quarter" idx="12"/>
          </p:nvPr>
        </p:nvSpPr>
        <p:spPr/>
        <p:txBody>
          <a:bodyPr/>
          <a:lstStyle>
            <a:extLst/>
          </a:lstStyle>
          <a:p>
            <a:fld id="{D53296E2-F84F-43DF-B2C7-BBFE60B39423}" type="slidenum">
              <a:rPr lang="cs-CZ" smtClean="0"/>
              <a:pPr/>
              <a:t>‹#›</a:t>
            </a:fld>
            <a:endParaRPr lang="cs-C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extLst/>
          </a:lstStyle>
          <a:p>
            <a:r>
              <a:rPr kumimoji="0" lang="cs-CZ" smtClean="0"/>
              <a:t>Kliknutím lze upravit styl.</a:t>
            </a:r>
            <a:endParaRPr kumimoji="0" lang="en-US"/>
          </a:p>
        </p:txBody>
      </p:sp>
      <p:sp>
        <p:nvSpPr>
          <p:cNvPr id="3" name="Zástupný symbol pro obsah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obsah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extLst/>
          </a:lstStyle>
          <a:p>
            <a:fld id="{9ECB5D39-D56E-4EB8-BD41-43562CE1D895}" type="datetimeFigureOut">
              <a:rPr lang="cs-CZ" smtClean="0"/>
              <a:pPr/>
              <a:t>21.7.2011</a:t>
            </a:fld>
            <a:endParaRPr lang="cs-CZ"/>
          </a:p>
        </p:txBody>
      </p:sp>
      <p:sp>
        <p:nvSpPr>
          <p:cNvPr id="6" name="Zástupný symbol pro zápatí 5"/>
          <p:cNvSpPr>
            <a:spLocks noGrp="1"/>
          </p:cNvSpPr>
          <p:nvPr>
            <p:ph type="ftr" sz="quarter" idx="11"/>
          </p:nvPr>
        </p:nvSpPr>
        <p:spPr/>
        <p:txBody>
          <a:bodyPr/>
          <a:lstStyle>
            <a:extLst/>
          </a:lstStyle>
          <a:p>
            <a:endParaRPr lang="cs-CZ"/>
          </a:p>
        </p:txBody>
      </p:sp>
      <p:sp>
        <p:nvSpPr>
          <p:cNvPr id="7" name="Zástupný symbol pro číslo snímku 6"/>
          <p:cNvSpPr>
            <a:spLocks noGrp="1"/>
          </p:cNvSpPr>
          <p:nvPr>
            <p:ph type="sldNum" sz="quarter" idx="12"/>
          </p:nvPr>
        </p:nvSpPr>
        <p:spPr/>
        <p:txBody>
          <a:bodyPr/>
          <a:lstStyle>
            <a:extLst/>
          </a:lstStyle>
          <a:p>
            <a:fld id="{D53296E2-F84F-43DF-B2C7-BBFE60B39423}" type="slidenum">
              <a:rPr lang="cs-CZ" smtClean="0"/>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502920" y="4983480"/>
            <a:ext cx="8183880" cy="1051560"/>
          </a:xfrm>
        </p:spPr>
        <p:txBody>
          <a:bodyPr anchor="b"/>
          <a:lstStyle>
            <a:lvl1pPr>
              <a:defRPr b="1"/>
            </a:lvl1pPr>
            <a:extLst/>
          </a:lstStyle>
          <a:p>
            <a:r>
              <a:rPr kumimoji="0" lang="cs-CZ" smtClean="0"/>
              <a:t>Kliknutím lze upravit styl.</a:t>
            </a:r>
            <a:endParaRPr kumimoji="0" lang="en-US"/>
          </a:p>
        </p:txBody>
      </p:sp>
      <p:sp>
        <p:nvSpPr>
          <p:cNvPr id="3" name="Zástupný symbol pro text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cs-CZ" smtClean="0"/>
              <a:t>Kliknutím lze upravit styly předlohy textu.</a:t>
            </a:r>
          </a:p>
        </p:txBody>
      </p:sp>
      <p:sp>
        <p:nvSpPr>
          <p:cNvPr id="4" name="Zástupný symbol pro text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cs-CZ" smtClean="0"/>
              <a:t>Kliknutím lze upravit styly předlohy textu.</a:t>
            </a:r>
          </a:p>
        </p:txBody>
      </p:sp>
      <p:sp>
        <p:nvSpPr>
          <p:cNvPr id="5" name="Zástupný symbol pro obsah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6" name="Zástupný symbol pro obsah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7" name="Zástupný symbol pro datum 6"/>
          <p:cNvSpPr>
            <a:spLocks noGrp="1"/>
          </p:cNvSpPr>
          <p:nvPr>
            <p:ph type="dt" sz="half" idx="10"/>
          </p:nvPr>
        </p:nvSpPr>
        <p:spPr/>
        <p:txBody>
          <a:bodyPr/>
          <a:lstStyle>
            <a:extLst/>
          </a:lstStyle>
          <a:p>
            <a:fld id="{9ECB5D39-D56E-4EB8-BD41-43562CE1D895}" type="datetimeFigureOut">
              <a:rPr lang="cs-CZ" smtClean="0"/>
              <a:pPr/>
              <a:t>21.7.2011</a:t>
            </a:fld>
            <a:endParaRPr lang="cs-CZ"/>
          </a:p>
        </p:txBody>
      </p:sp>
      <p:sp>
        <p:nvSpPr>
          <p:cNvPr id="8" name="Zástupný symbol pro zápatí 7"/>
          <p:cNvSpPr>
            <a:spLocks noGrp="1"/>
          </p:cNvSpPr>
          <p:nvPr>
            <p:ph type="ftr" sz="quarter" idx="11"/>
          </p:nvPr>
        </p:nvSpPr>
        <p:spPr/>
        <p:txBody>
          <a:bodyPr/>
          <a:lstStyle>
            <a:extLst/>
          </a:lstStyle>
          <a:p>
            <a:endParaRPr lang="cs-CZ"/>
          </a:p>
        </p:txBody>
      </p:sp>
      <p:sp>
        <p:nvSpPr>
          <p:cNvPr id="9" name="Zástupný symbol pro číslo snímku 8"/>
          <p:cNvSpPr>
            <a:spLocks noGrp="1"/>
          </p:cNvSpPr>
          <p:nvPr>
            <p:ph type="sldNum" sz="quarter" idx="12"/>
          </p:nvPr>
        </p:nvSpPr>
        <p:spPr/>
        <p:txBody>
          <a:bodyPr/>
          <a:lstStyle>
            <a:extLst/>
          </a:lstStyle>
          <a:p>
            <a:fld id="{D53296E2-F84F-43DF-B2C7-BBFE60B39423}" type="slidenum">
              <a:rPr lang="cs-CZ" smtClean="0"/>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extLst/>
          </a:lstStyle>
          <a:p>
            <a:r>
              <a:rPr kumimoji="0" lang="cs-CZ" smtClean="0"/>
              <a:t>Kliknutím lze upravit styl.</a:t>
            </a:r>
            <a:endParaRPr kumimoji="0" lang="en-US"/>
          </a:p>
        </p:txBody>
      </p:sp>
      <p:sp>
        <p:nvSpPr>
          <p:cNvPr id="3" name="Zástupný symbol pro datum 2"/>
          <p:cNvSpPr>
            <a:spLocks noGrp="1"/>
          </p:cNvSpPr>
          <p:nvPr>
            <p:ph type="dt" sz="half" idx="10"/>
          </p:nvPr>
        </p:nvSpPr>
        <p:spPr/>
        <p:txBody>
          <a:bodyPr/>
          <a:lstStyle>
            <a:extLst/>
          </a:lstStyle>
          <a:p>
            <a:fld id="{9ECB5D39-D56E-4EB8-BD41-43562CE1D895}" type="datetimeFigureOut">
              <a:rPr lang="cs-CZ" smtClean="0"/>
              <a:pPr/>
              <a:t>21.7.2011</a:t>
            </a:fld>
            <a:endParaRPr lang="cs-CZ"/>
          </a:p>
        </p:txBody>
      </p:sp>
      <p:sp>
        <p:nvSpPr>
          <p:cNvPr id="4" name="Zástupný symbol pro zápatí 3"/>
          <p:cNvSpPr>
            <a:spLocks noGrp="1"/>
          </p:cNvSpPr>
          <p:nvPr>
            <p:ph type="ftr" sz="quarter" idx="11"/>
          </p:nvPr>
        </p:nvSpPr>
        <p:spPr/>
        <p:txBody>
          <a:bodyPr/>
          <a:lstStyle>
            <a:extLst/>
          </a:lstStyle>
          <a:p>
            <a:endParaRPr lang="cs-CZ"/>
          </a:p>
        </p:txBody>
      </p:sp>
      <p:sp>
        <p:nvSpPr>
          <p:cNvPr id="5" name="Zástupný symbol pro číslo snímku 4"/>
          <p:cNvSpPr>
            <a:spLocks noGrp="1"/>
          </p:cNvSpPr>
          <p:nvPr>
            <p:ph type="sldNum" sz="quarter" idx="12"/>
          </p:nvPr>
        </p:nvSpPr>
        <p:spPr/>
        <p:txBody>
          <a:bodyPr/>
          <a:lstStyle>
            <a:extLst/>
          </a:lstStyle>
          <a:p>
            <a:fld id="{D53296E2-F84F-43DF-B2C7-BBFE60B39423}" type="slidenum">
              <a:rPr lang="cs-CZ" smtClean="0"/>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7" name="Zaoblený obdélník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Zástupný symbol pro datum 1"/>
          <p:cNvSpPr>
            <a:spLocks noGrp="1"/>
          </p:cNvSpPr>
          <p:nvPr>
            <p:ph type="dt" sz="half" idx="10"/>
          </p:nvPr>
        </p:nvSpPr>
        <p:spPr/>
        <p:txBody>
          <a:bodyPr/>
          <a:lstStyle>
            <a:extLst/>
          </a:lstStyle>
          <a:p>
            <a:fld id="{9ECB5D39-D56E-4EB8-BD41-43562CE1D895}" type="datetimeFigureOut">
              <a:rPr lang="cs-CZ" smtClean="0"/>
              <a:pPr/>
              <a:t>21.7.2011</a:t>
            </a:fld>
            <a:endParaRPr lang="cs-CZ"/>
          </a:p>
        </p:txBody>
      </p:sp>
      <p:sp>
        <p:nvSpPr>
          <p:cNvPr id="3" name="Zástupný symbol pro zápatí 2"/>
          <p:cNvSpPr>
            <a:spLocks noGrp="1"/>
          </p:cNvSpPr>
          <p:nvPr>
            <p:ph type="ftr" sz="quarter" idx="11"/>
          </p:nvPr>
        </p:nvSpPr>
        <p:spPr/>
        <p:txBody>
          <a:bodyPr/>
          <a:lstStyle>
            <a:extLst/>
          </a:lstStyle>
          <a:p>
            <a:endParaRPr lang="cs-CZ"/>
          </a:p>
        </p:txBody>
      </p:sp>
      <p:sp>
        <p:nvSpPr>
          <p:cNvPr id="4" name="Zástupný symbol pro číslo snímku 3"/>
          <p:cNvSpPr>
            <a:spLocks noGrp="1"/>
          </p:cNvSpPr>
          <p:nvPr>
            <p:ph type="sldNum" sz="quarter" idx="12"/>
          </p:nvPr>
        </p:nvSpPr>
        <p:spPr/>
        <p:txBody>
          <a:bodyPr/>
          <a:lstStyle>
            <a:extLst/>
          </a:lstStyle>
          <a:p>
            <a:fld id="{D53296E2-F84F-43DF-B2C7-BBFE60B39423}" type="slidenum">
              <a:rPr lang="cs-CZ" smtClean="0"/>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cs-CZ" smtClean="0"/>
              <a:t>Kliknutím lze upravit styl.</a:t>
            </a:r>
            <a:endParaRPr kumimoji="0" lang="en-US"/>
          </a:p>
        </p:txBody>
      </p:sp>
      <p:sp>
        <p:nvSpPr>
          <p:cNvPr id="3" name="Zástupný symbol pro text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obsah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extLst/>
          </a:lstStyle>
          <a:p>
            <a:fld id="{9ECB5D39-D56E-4EB8-BD41-43562CE1D895}" type="datetimeFigureOut">
              <a:rPr lang="cs-CZ" smtClean="0"/>
              <a:pPr/>
              <a:t>21.7.2011</a:t>
            </a:fld>
            <a:endParaRPr lang="cs-CZ"/>
          </a:p>
        </p:txBody>
      </p:sp>
      <p:sp>
        <p:nvSpPr>
          <p:cNvPr id="6" name="Zástupný symbol pro zápatí 5"/>
          <p:cNvSpPr>
            <a:spLocks noGrp="1"/>
          </p:cNvSpPr>
          <p:nvPr>
            <p:ph type="ftr" sz="quarter" idx="11"/>
          </p:nvPr>
        </p:nvSpPr>
        <p:spPr/>
        <p:txBody>
          <a:bodyPr/>
          <a:lstStyle>
            <a:extLst/>
          </a:lstStyle>
          <a:p>
            <a:endParaRPr lang="cs-CZ"/>
          </a:p>
        </p:txBody>
      </p:sp>
      <p:sp>
        <p:nvSpPr>
          <p:cNvPr id="7" name="Zástupný symbol pro číslo snímku 6"/>
          <p:cNvSpPr>
            <a:spLocks noGrp="1"/>
          </p:cNvSpPr>
          <p:nvPr>
            <p:ph type="sldNum" sz="quarter" idx="12"/>
          </p:nvPr>
        </p:nvSpPr>
        <p:spPr/>
        <p:txBody>
          <a:bodyPr/>
          <a:lstStyle>
            <a:extLst/>
          </a:lstStyle>
          <a:p>
            <a:fld id="{D53296E2-F84F-43DF-B2C7-BBFE60B39423}" type="slidenum">
              <a:rPr lang="cs-CZ" smtClean="0"/>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15" name="Zaoblený obdélník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Obdélník s jedním zakulaceným rohem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Nadpis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cs-CZ" smtClean="0"/>
              <a:t>Kliknutím lze upravit styl.</a:t>
            </a:r>
            <a:endParaRPr kumimoji="0" lang="en-US"/>
          </a:p>
        </p:txBody>
      </p:sp>
      <p:sp>
        <p:nvSpPr>
          <p:cNvPr id="4" name="Zástupný symbol pro text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extLst/>
          </a:lstStyle>
          <a:p>
            <a:fld id="{9ECB5D39-D56E-4EB8-BD41-43562CE1D895}" type="datetimeFigureOut">
              <a:rPr lang="cs-CZ" smtClean="0"/>
              <a:pPr/>
              <a:t>21.7.2011</a:t>
            </a:fld>
            <a:endParaRPr lang="cs-CZ"/>
          </a:p>
        </p:txBody>
      </p:sp>
      <p:sp>
        <p:nvSpPr>
          <p:cNvPr id="6" name="Zástupný symbol pro zápatí 5"/>
          <p:cNvSpPr>
            <a:spLocks noGrp="1"/>
          </p:cNvSpPr>
          <p:nvPr>
            <p:ph type="ftr" sz="quarter" idx="11"/>
          </p:nvPr>
        </p:nvSpPr>
        <p:spPr/>
        <p:txBody>
          <a:bodyPr/>
          <a:lstStyle>
            <a:extLst/>
          </a:lstStyle>
          <a:p>
            <a:endParaRPr lang="cs-CZ"/>
          </a:p>
        </p:txBody>
      </p:sp>
      <p:sp>
        <p:nvSpPr>
          <p:cNvPr id="7" name="Zástupný symbol pro číslo snímku 6"/>
          <p:cNvSpPr>
            <a:spLocks noGrp="1"/>
          </p:cNvSpPr>
          <p:nvPr>
            <p:ph type="sldNum" sz="quarter" idx="12"/>
          </p:nvPr>
        </p:nvSpPr>
        <p:spPr/>
        <p:txBody>
          <a:bodyPr/>
          <a:lstStyle>
            <a:extLst/>
          </a:lstStyle>
          <a:p>
            <a:fld id="{D53296E2-F84F-43DF-B2C7-BBFE60B39423}" type="slidenum">
              <a:rPr lang="cs-CZ" smtClean="0"/>
              <a:pPr/>
              <a:t>‹#›</a:t>
            </a:fld>
            <a:endParaRPr lang="cs-CZ"/>
          </a:p>
        </p:txBody>
      </p:sp>
      <p:sp>
        <p:nvSpPr>
          <p:cNvPr id="3" name="Zástupný symbol pro obrázek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cs-CZ" smtClean="0"/>
              <a:t>Kliknutím na ikonu přidáte obrázek.</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Zaoblený obdélník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Zaoblený obdélník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Zástupný symbol pro nadpis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cs-CZ" smtClean="0"/>
              <a:t>Kliknutím lze upravit styl.</a:t>
            </a:r>
            <a:endParaRPr kumimoji="0" lang="en-US"/>
          </a:p>
        </p:txBody>
      </p:sp>
      <p:sp>
        <p:nvSpPr>
          <p:cNvPr id="4" name="Zástupný symbol pro text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cs-CZ" smtClean="0"/>
              <a:t>Kliknutím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
        <p:nvSpPr>
          <p:cNvPr id="25" name="Zástupný symbol pro datum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9ECB5D39-D56E-4EB8-BD41-43562CE1D895}" type="datetimeFigureOut">
              <a:rPr lang="cs-CZ" smtClean="0"/>
              <a:pPr/>
              <a:t>21.7.2011</a:t>
            </a:fld>
            <a:endParaRPr lang="cs-CZ"/>
          </a:p>
        </p:txBody>
      </p:sp>
      <p:sp>
        <p:nvSpPr>
          <p:cNvPr id="18" name="Zástupný symbol pro zápatí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cs-CZ"/>
          </a:p>
        </p:txBody>
      </p:sp>
      <p:sp>
        <p:nvSpPr>
          <p:cNvPr id="5" name="Zástupný symbol pro číslo snímku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D53296E2-F84F-43DF-B2C7-BBFE60B39423}" type="slidenum">
              <a:rPr lang="cs-CZ" smtClean="0"/>
              <a:pPr/>
              <a:t>‹#›</a:t>
            </a:fld>
            <a:endParaRPr lang="cs-CZ"/>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cs-CZ" dirty="0" smtClean="0"/>
              <a:t>Posuzování kvality a akreditace</a:t>
            </a:r>
            <a:endParaRPr lang="cs-CZ" dirty="0"/>
          </a:p>
        </p:txBody>
      </p:sp>
      <p:sp>
        <p:nvSpPr>
          <p:cNvPr id="3" name="Podnadpis 2"/>
          <p:cNvSpPr>
            <a:spLocks noGrp="1"/>
          </p:cNvSpPr>
          <p:nvPr>
            <p:ph type="subTitle" idx="1"/>
          </p:nvPr>
        </p:nvSpPr>
        <p:spPr/>
        <p:txBody>
          <a:bodyPr/>
          <a:lstStyle/>
          <a:p>
            <a:r>
              <a:rPr lang="cs-CZ" dirty="0" smtClean="0"/>
              <a:t>Michal Stehlík</a:t>
            </a:r>
          </a:p>
          <a:p>
            <a:r>
              <a:rPr lang="cs-CZ" dirty="0" smtClean="0"/>
              <a:t>Praha, 29. 6. 2011</a:t>
            </a:r>
            <a:endParaRPr lang="cs-CZ" dirty="0"/>
          </a:p>
        </p:txBody>
      </p:sp>
    </p:spTree>
    <p:extLst>
      <p:ext uri="{BB962C8B-B14F-4D97-AF65-F5344CB8AC3E}">
        <p14:creationId xmlns:p14="http://schemas.microsoft.com/office/powerpoint/2010/main" xmlns="" val="22379920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Oddělení aktuálního řešení od koncepce</a:t>
            </a:r>
            <a:endParaRPr lang="cs-CZ" dirty="0"/>
          </a:p>
        </p:txBody>
      </p:sp>
      <p:sp>
        <p:nvSpPr>
          <p:cNvPr id="3" name="Zástupný symbol pro obsah 2"/>
          <p:cNvSpPr>
            <a:spLocks noGrp="1"/>
          </p:cNvSpPr>
          <p:nvPr>
            <p:ph idx="1"/>
          </p:nvPr>
        </p:nvSpPr>
        <p:spPr/>
        <p:txBody>
          <a:bodyPr>
            <a:normAutofit lnSpcReduction="10000"/>
          </a:bodyPr>
          <a:lstStyle/>
          <a:p>
            <a:r>
              <a:rPr lang="cs-CZ" dirty="0"/>
              <a:t>Je velmi těžké zakotvit v deseti minutách problematiku hodnocení kvality a akreditačního procesu. Poslední léta přinesla navíc mnoho pokusů, variant, návrhů. </a:t>
            </a:r>
            <a:r>
              <a:rPr lang="cs-CZ" b="1" dirty="0"/>
              <a:t>Ne vždy se přitom dle mého názoru daří oddělovat nutnost řešení aktuální situace kvality českých vysokých škol a koncepční výhled toho, co bychom rádi viděli do </a:t>
            </a:r>
            <a:r>
              <a:rPr lang="cs-CZ" b="1" dirty="0" smtClean="0"/>
              <a:t>budoucna.</a:t>
            </a:r>
            <a:endParaRPr lang="cs-CZ" b="1" dirty="0"/>
          </a:p>
        </p:txBody>
      </p:sp>
    </p:spTree>
    <p:extLst>
      <p:ext uri="{BB962C8B-B14F-4D97-AF65-F5344CB8AC3E}">
        <p14:creationId xmlns:p14="http://schemas.microsoft.com/office/powerpoint/2010/main" xmlns="" val="26647673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Aktuální situace</a:t>
            </a:r>
            <a:endParaRPr lang="cs-CZ" dirty="0"/>
          </a:p>
        </p:txBody>
      </p:sp>
      <p:sp>
        <p:nvSpPr>
          <p:cNvPr id="3" name="Zástupný symbol pro obsah 2"/>
          <p:cNvSpPr>
            <a:spLocks noGrp="1"/>
          </p:cNvSpPr>
          <p:nvPr>
            <p:ph idx="1"/>
          </p:nvPr>
        </p:nvSpPr>
        <p:spPr/>
        <p:txBody>
          <a:bodyPr>
            <a:normAutofit fontScale="92500" lnSpcReduction="10000"/>
          </a:bodyPr>
          <a:lstStyle/>
          <a:p>
            <a:r>
              <a:rPr lang="cs-CZ" dirty="0"/>
              <a:t>Aktuální situace je postižena mimořádně dynamickým nárůstem počtu vysokých škol, kterým byla udělena akreditace a ne vždy splňují byť jen minimální kritéria pro vysokoškolské studium. Je zde proto jistě nutná jistá </a:t>
            </a:r>
            <a:r>
              <a:rPr lang="cs-CZ" b="1" dirty="0"/>
              <a:t>první fáze, která </a:t>
            </a:r>
            <a:r>
              <a:rPr lang="cs-CZ" b="1" dirty="0" smtClean="0"/>
              <a:t>pročistí </a:t>
            </a:r>
            <a:r>
              <a:rPr lang="cs-CZ" b="1" dirty="0"/>
              <a:t>tento stav zaplevelení vzdělávacího procesy nejrůznějšími nekvalitními variantami</a:t>
            </a:r>
            <a:r>
              <a:rPr lang="cs-CZ" dirty="0"/>
              <a:t>. Hovořil bych tedy spíše o kontrole a legislativně připravených variantách omezování a zastavování akreditací. </a:t>
            </a:r>
          </a:p>
        </p:txBody>
      </p:sp>
    </p:spTree>
    <p:extLst>
      <p:ext uri="{BB962C8B-B14F-4D97-AF65-F5344CB8AC3E}">
        <p14:creationId xmlns:p14="http://schemas.microsoft.com/office/powerpoint/2010/main" xmlns="" val="11398833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Hodnocení kvality</a:t>
            </a:r>
            <a:endParaRPr lang="cs-CZ" dirty="0"/>
          </a:p>
        </p:txBody>
      </p:sp>
      <p:sp>
        <p:nvSpPr>
          <p:cNvPr id="3" name="Zástupný symbol pro obsah 2"/>
          <p:cNvSpPr>
            <a:spLocks noGrp="1"/>
          </p:cNvSpPr>
          <p:nvPr>
            <p:ph idx="1"/>
          </p:nvPr>
        </p:nvSpPr>
        <p:spPr/>
        <p:txBody>
          <a:bodyPr>
            <a:normAutofit lnSpcReduction="10000"/>
          </a:bodyPr>
          <a:lstStyle/>
          <a:p>
            <a:r>
              <a:rPr lang="cs-CZ" dirty="0"/>
              <a:t>Hodnocení kvality jako předpoklad pro akreditační proces by do budoucna v každém případě měla obsahovat několik základních parametrů, jako jsou </a:t>
            </a:r>
            <a:r>
              <a:rPr lang="cs-CZ" b="1" dirty="0"/>
              <a:t>definice nároků na vzdělávací instituce, definice hodnotících kritérií, definice hodnotících postupů a procesů a samozřejmě pohled na pravomoci a odpovědnost, a to jak institucí, tak státu.</a:t>
            </a:r>
          </a:p>
          <a:p>
            <a:endParaRPr lang="cs-CZ" dirty="0"/>
          </a:p>
        </p:txBody>
      </p:sp>
    </p:spTree>
    <p:extLst>
      <p:ext uri="{BB962C8B-B14F-4D97-AF65-F5344CB8AC3E}">
        <p14:creationId xmlns:p14="http://schemas.microsoft.com/office/powerpoint/2010/main" xmlns="" val="5439302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Čtyři otázky…</a:t>
            </a:r>
            <a:endParaRPr lang="cs-CZ" dirty="0"/>
          </a:p>
        </p:txBody>
      </p:sp>
      <p:sp>
        <p:nvSpPr>
          <p:cNvPr id="3" name="Zástupný symbol pro obsah 2"/>
          <p:cNvSpPr>
            <a:spLocks noGrp="1"/>
          </p:cNvSpPr>
          <p:nvPr>
            <p:ph idx="1"/>
          </p:nvPr>
        </p:nvSpPr>
        <p:spPr/>
        <p:txBody>
          <a:bodyPr>
            <a:normAutofit fontScale="92500" lnSpcReduction="10000"/>
          </a:bodyPr>
          <a:lstStyle/>
          <a:p>
            <a:r>
              <a:rPr lang="cs-CZ" dirty="0" smtClean="0"/>
              <a:t>1</a:t>
            </a:r>
            <a:r>
              <a:rPr lang="cs-CZ" dirty="0"/>
              <a:t>) otázka nutnosti vnitřního hodnocení </a:t>
            </a:r>
            <a:r>
              <a:rPr lang="cs-CZ" dirty="0" smtClean="0"/>
              <a:t>instituce</a:t>
            </a:r>
          </a:p>
          <a:p>
            <a:r>
              <a:rPr lang="cs-CZ" dirty="0" smtClean="0"/>
              <a:t>2</a:t>
            </a:r>
            <a:r>
              <a:rPr lang="cs-CZ" dirty="0"/>
              <a:t>) otázka akreditace na úrovni institucí, nikoliv konkrétních oborů, propojeno s jistou periodickou </a:t>
            </a:r>
            <a:r>
              <a:rPr lang="cs-CZ" dirty="0" smtClean="0"/>
              <a:t>kontrolou – doposud nejasné</a:t>
            </a:r>
          </a:p>
          <a:p>
            <a:r>
              <a:rPr lang="cs-CZ" dirty="0" smtClean="0"/>
              <a:t>3</a:t>
            </a:r>
            <a:r>
              <a:rPr lang="cs-CZ" dirty="0"/>
              <a:t>) </a:t>
            </a:r>
            <a:r>
              <a:rPr lang="cs-CZ" dirty="0" smtClean="0"/>
              <a:t>otázka orientace </a:t>
            </a:r>
            <a:r>
              <a:rPr lang="cs-CZ" dirty="0"/>
              <a:t>na proměnu hodnocení, kdy je to nyní pouze úroveň vstupů do akreditace a tento moment by měl být do budoucna kombinován s hodnocením procesů a </a:t>
            </a:r>
            <a:r>
              <a:rPr lang="cs-CZ" dirty="0" smtClean="0"/>
              <a:t>výstupů</a:t>
            </a:r>
          </a:p>
          <a:p>
            <a:r>
              <a:rPr lang="cs-CZ" dirty="0" smtClean="0"/>
              <a:t>4</a:t>
            </a:r>
            <a:r>
              <a:rPr lang="cs-CZ" dirty="0"/>
              <a:t>) </a:t>
            </a:r>
            <a:r>
              <a:rPr lang="cs-CZ" dirty="0" smtClean="0"/>
              <a:t>otázka profesionalizace </a:t>
            </a:r>
            <a:r>
              <a:rPr lang="cs-CZ" dirty="0"/>
              <a:t>procesu </a:t>
            </a:r>
            <a:r>
              <a:rPr lang="cs-CZ" dirty="0" smtClean="0"/>
              <a:t>hodnocení</a:t>
            </a:r>
            <a:endParaRPr lang="cs-CZ" dirty="0"/>
          </a:p>
        </p:txBody>
      </p:sp>
    </p:spTree>
    <p:extLst>
      <p:ext uri="{BB962C8B-B14F-4D97-AF65-F5344CB8AC3E}">
        <p14:creationId xmlns:p14="http://schemas.microsoft.com/office/powerpoint/2010/main" xmlns="" val="30526470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Rizika…</a:t>
            </a:r>
            <a:endParaRPr lang="cs-CZ" dirty="0"/>
          </a:p>
        </p:txBody>
      </p:sp>
      <p:sp>
        <p:nvSpPr>
          <p:cNvPr id="3" name="Zástupný symbol pro obsah 2"/>
          <p:cNvSpPr>
            <a:spLocks noGrp="1"/>
          </p:cNvSpPr>
          <p:nvPr>
            <p:ph idx="1"/>
          </p:nvPr>
        </p:nvSpPr>
        <p:spPr>
          <a:xfrm>
            <a:off x="502920" y="530352"/>
            <a:ext cx="8183880" cy="4626840"/>
          </a:xfrm>
        </p:spPr>
        <p:txBody>
          <a:bodyPr>
            <a:normAutofit fontScale="62500" lnSpcReduction="20000"/>
          </a:bodyPr>
          <a:lstStyle/>
          <a:p>
            <a:r>
              <a:rPr lang="cs-CZ" dirty="0" smtClean="0"/>
              <a:t>vnitřní </a:t>
            </a:r>
            <a:r>
              <a:rPr lang="cs-CZ" dirty="0"/>
              <a:t>hodnocení </a:t>
            </a:r>
            <a:r>
              <a:rPr lang="cs-CZ" dirty="0" smtClean="0"/>
              <a:t>instituce - </a:t>
            </a:r>
            <a:r>
              <a:rPr lang="cs-CZ" dirty="0"/>
              <a:t>vždy do něj musí vstupovat aspekt nastavených mantinelů kýmsi zvenku, kde je tedy otevřená oblast pro větší či menší zásah do hodnocení akademické půdy ze strany státu či jeho organizace. Ostatně, dle návrhu mí ministerstvo zajistit vyhláškou podmínky vnitřní </a:t>
            </a:r>
            <a:r>
              <a:rPr lang="cs-CZ" dirty="0" smtClean="0"/>
              <a:t>akreditace – nehledě na riziko další byrokracie…</a:t>
            </a:r>
            <a:endParaRPr lang="cs-CZ" dirty="0"/>
          </a:p>
          <a:p>
            <a:r>
              <a:rPr lang="cs-CZ" dirty="0" smtClean="0"/>
              <a:t>vnější hodnocení instituce – zde je již </a:t>
            </a:r>
            <a:r>
              <a:rPr lang="cs-CZ" dirty="0"/>
              <a:t>přímá souvislost tohoto vnějšího zásahu s procesem akreditace, což se týká i záležitosti profesionalizace celého procesu, kterým se záměr jistým způsobem (celkem oprávněně) zaklíná. To je bezesporu nutné, jedná se o veřejné prostředky a definovaný zájem státu, avšak opět se v konkrétních návrzích zákona oslabuje dosavadní vstup akademické půdy do procesu </a:t>
            </a:r>
            <a:r>
              <a:rPr lang="cs-CZ" dirty="0" smtClean="0"/>
              <a:t>akreditací formou akreditační komise.  </a:t>
            </a:r>
            <a:endParaRPr lang="cs-CZ" dirty="0"/>
          </a:p>
          <a:p>
            <a:r>
              <a:rPr lang="cs-CZ" dirty="0" smtClean="0"/>
              <a:t>nebezpečí </a:t>
            </a:r>
            <a:r>
              <a:rPr lang="cs-CZ" dirty="0"/>
              <a:t>v samotných kritériích hodnocení je opět v nastavení těchto kritérií, a to v nalezení přesné definice, které procesy a výstupy budou hodnoceny a v jakém poměru bude tento aspekt hodnocení k dosavadní záležitosti </a:t>
            </a:r>
            <a:r>
              <a:rPr lang="cs-CZ" dirty="0" smtClean="0"/>
              <a:t>vstupů – a jak bude navázán na systém financování… </a:t>
            </a:r>
            <a:endParaRPr lang="cs-CZ" dirty="0"/>
          </a:p>
          <a:p>
            <a:endParaRPr lang="cs-CZ" dirty="0"/>
          </a:p>
        </p:txBody>
      </p:sp>
    </p:spTree>
    <p:extLst>
      <p:ext uri="{BB962C8B-B14F-4D97-AF65-F5344CB8AC3E}">
        <p14:creationId xmlns:p14="http://schemas.microsoft.com/office/powerpoint/2010/main" xmlns="" val="13643954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Povaha věcného záměru zákona</a:t>
            </a:r>
            <a:endParaRPr lang="cs-CZ" dirty="0"/>
          </a:p>
        </p:txBody>
      </p:sp>
      <p:sp>
        <p:nvSpPr>
          <p:cNvPr id="3" name="Zástupný symbol pro obsah 2"/>
          <p:cNvSpPr>
            <a:spLocks noGrp="1"/>
          </p:cNvSpPr>
          <p:nvPr>
            <p:ph idx="1"/>
          </p:nvPr>
        </p:nvSpPr>
        <p:spPr/>
        <p:txBody>
          <a:bodyPr>
            <a:normAutofit fontScale="85000" lnSpcReduction="10000"/>
          </a:bodyPr>
          <a:lstStyle/>
          <a:p>
            <a:r>
              <a:rPr lang="cs-CZ" dirty="0"/>
              <a:t>Když nahlížíme na věcný záměr zákona, a berme nyní v potaz jeho třetí verzi, obecně se tak spíše vytváří </a:t>
            </a:r>
            <a:r>
              <a:rPr lang="cs-CZ" b="1" dirty="0"/>
              <a:t>soubor procesních nástrojů</a:t>
            </a:r>
            <a:r>
              <a:rPr lang="cs-CZ" dirty="0"/>
              <a:t>, aniž by bylo zřejmé jejich obsahové naplnění. Jedná se tak o dvousečné zbraně, které mohou přinést slibovaný pozitivní efekt nebo na druhé straně </a:t>
            </a:r>
            <a:r>
              <a:rPr lang="cs-CZ" dirty="0" err="1"/>
              <a:t>ingerentně</a:t>
            </a:r>
            <a:r>
              <a:rPr lang="cs-CZ" dirty="0"/>
              <a:t> zasáhnout do dosavadní autonomie vysokých škol celým souborem systematických nástrojů. </a:t>
            </a:r>
            <a:r>
              <a:rPr lang="cs-CZ" b="1" dirty="0"/>
              <a:t>Právě v nejasnosti obsahového směrování v nově nastavených procesech vidím jeden z klíčů jisté nedůvěry akademické obce k celému procesu.    </a:t>
            </a:r>
          </a:p>
          <a:p>
            <a:endParaRPr lang="cs-CZ" dirty="0"/>
          </a:p>
        </p:txBody>
      </p:sp>
    </p:spTree>
    <p:extLst>
      <p:ext uri="{BB962C8B-B14F-4D97-AF65-F5344CB8AC3E}">
        <p14:creationId xmlns:p14="http://schemas.microsoft.com/office/powerpoint/2010/main" xmlns="" val="41725772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502920" y="5445224"/>
            <a:ext cx="8183880" cy="589816"/>
          </a:xfrm>
        </p:spPr>
        <p:txBody>
          <a:bodyPr>
            <a:normAutofit fontScale="90000"/>
          </a:bodyPr>
          <a:lstStyle/>
          <a:p>
            <a:r>
              <a:rPr lang="cs-CZ" dirty="0" smtClean="0"/>
              <a:t>Agentura pro kvalitu</a:t>
            </a:r>
            <a:endParaRPr lang="cs-CZ" dirty="0"/>
          </a:p>
        </p:txBody>
      </p:sp>
      <p:sp>
        <p:nvSpPr>
          <p:cNvPr id="3" name="Zástupný symbol pro obsah 2"/>
          <p:cNvSpPr>
            <a:spLocks noGrp="1"/>
          </p:cNvSpPr>
          <p:nvPr>
            <p:ph idx="1"/>
          </p:nvPr>
        </p:nvSpPr>
        <p:spPr>
          <a:xfrm>
            <a:off x="502920" y="530352"/>
            <a:ext cx="8183880" cy="5130896"/>
          </a:xfrm>
        </p:spPr>
        <p:txBody>
          <a:bodyPr>
            <a:normAutofit fontScale="70000" lnSpcReduction="20000"/>
          </a:bodyPr>
          <a:lstStyle/>
          <a:p>
            <a:r>
              <a:rPr lang="cs-CZ" dirty="0" smtClean="0"/>
              <a:t>Vznik </a:t>
            </a:r>
            <a:r>
              <a:rPr lang="cs-CZ" dirty="0"/>
              <a:t>nové instituce „Agentury pro kvalitu vysokého školství“ má být jistým všelékem pro pozitivní změnu. Osobně nedůvěřuji podobě pojatému všeléku, který navíc </a:t>
            </a:r>
            <a:r>
              <a:rPr lang="cs-CZ" b="1" dirty="0"/>
              <a:t>omezuje dosavadní akademický vstup do akreditačního procesu prostřednictvím role akreditační komise</a:t>
            </a:r>
            <a:r>
              <a:rPr lang="cs-CZ" dirty="0"/>
              <a:t>. Agentura jako všemocný institut, jednoznačně odříznutá od akademického prostředí a stejně tak jednoznačně závislá na exekutivě je pro svobodný vývoj (kvalitního) vysokého školství nebezpečným institutem. Zvláště když má ve věcném záměru zákona jasně definován princip vzniku a obsazení pozic, o mnoho méně pak samotný obsah práce a pravomoci. </a:t>
            </a:r>
            <a:endParaRPr lang="cs-CZ" dirty="0" smtClean="0"/>
          </a:p>
          <a:p>
            <a:r>
              <a:rPr lang="cs-CZ" i="1" dirty="0" smtClean="0"/>
              <a:t>Možná </a:t>
            </a:r>
            <a:r>
              <a:rPr lang="cs-CZ" i="1" dirty="0"/>
              <a:t>provokativně bych mohl říci, že pokud má agentura vzniknout z důvodů profesionalizace procesu, co brání ministerstvu zajistit profesionální zázemí akreditační komisi</a:t>
            </a:r>
            <a:r>
              <a:rPr lang="cs-CZ" i="1" dirty="0" smtClean="0"/>
              <a:t>?</a:t>
            </a:r>
          </a:p>
          <a:p>
            <a:r>
              <a:rPr lang="cs-CZ" dirty="0" smtClean="0"/>
              <a:t>Návrh na dva principy: </a:t>
            </a:r>
          </a:p>
          <a:p>
            <a:pPr lvl="1"/>
            <a:r>
              <a:rPr lang="cs-CZ" b="1" dirty="0" smtClean="0"/>
              <a:t>Posílit výkonný aparát AK ČR</a:t>
            </a:r>
          </a:p>
          <a:p>
            <a:pPr lvl="1"/>
            <a:r>
              <a:rPr lang="cs-CZ" b="1" dirty="0" smtClean="0"/>
              <a:t>„Zlegalizovat“ posuzovací panely AK ČR, které by byly personálně odděleny od komise samotné.</a:t>
            </a:r>
            <a:endParaRPr lang="cs-CZ" b="1" dirty="0"/>
          </a:p>
          <a:p>
            <a:endParaRPr lang="cs-CZ" dirty="0"/>
          </a:p>
        </p:txBody>
      </p:sp>
    </p:spTree>
    <p:extLst>
      <p:ext uri="{BB962C8B-B14F-4D97-AF65-F5344CB8AC3E}">
        <p14:creationId xmlns:p14="http://schemas.microsoft.com/office/powerpoint/2010/main" xmlns="" val="8052806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Diskuse</a:t>
            </a:r>
            <a:endParaRPr lang="cs-CZ" dirty="0"/>
          </a:p>
        </p:txBody>
      </p:sp>
      <p:sp>
        <p:nvSpPr>
          <p:cNvPr id="3" name="Zástupný symbol pro obsah 2"/>
          <p:cNvSpPr>
            <a:spLocks noGrp="1"/>
          </p:cNvSpPr>
          <p:nvPr>
            <p:ph idx="1"/>
          </p:nvPr>
        </p:nvSpPr>
        <p:spPr/>
        <p:txBody>
          <a:bodyPr/>
          <a:lstStyle/>
          <a:p>
            <a:r>
              <a:rPr lang="cs-CZ" dirty="0" smtClean="0"/>
              <a:t>Děkuji </a:t>
            </a:r>
            <a:r>
              <a:rPr lang="cs-CZ" smtClean="0"/>
              <a:t>za pozornost</a:t>
            </a:r>
            <a:endParaRPr lang="cs-CZ"/>
          </a:p>
        </p:txBody>
      </p:sp>
    </p:spTree>
    <p:extLst>
      <p:ext uri="{BB962C8B-B14F-4D97-AF65-F5344CB8AC3E}">
        <p14:creationId xmlns:p14="http://schemas.microsoft.com/office/powerpoint/2010/main" xmlns="" val="229490821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kt">
  <a:themeElements>
    <a:clrScheme name="Aspek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k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k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14</TotalTime>
  <Words>361</Words>
  <Application>Microsoft Office PowerPoint</Application>
  <PresentationFormat>Předvádění na obrazovce (4:3)</PresentationFormat>
  <Paragraphs>28</Paragraphs>
  <Slides>9</Slides>
  <Notes>0</Notes>
  <HiddenSlides>0</HiddenSlides>
  <MMClips>0</MMClips>
  <ScaleCrop>false</ScaleCrop>
  <HeadingPairs>
    <vt:vector size="4" baseType="variant">
      <vt:variant>
        <vt:lpstr>Motiv</vt:lpstr>
      </vt:variant>
      <vt:variant>
        <vt:i4>1</vt:i4>
      </vt:variant>
      <vt:variant>
        <vt:lpstr>Nadpisy snímků</vt:lpstr>
      </vt:variant>
      <vt:variant>
        <vt:i4>9</vt:i4>
      </vt:variant>
    </vt:vector>
  </HeadingPairs>
  <TitlesOfParts>
    <vt:vector size="10" baseType="lpstr">
      <vt:lpstr>Aspekt</vt:lpstr>
      <vt:lpstr>Posuzování kvality a akreditace</vt:lpstr>
      <vt:lpstr>Oddělení aktuálního řešení od koncepce</vt:lpstr>
      <vt:lpstr>Aktuální situace</vt:lpstr>
      <vt:lpstr>Hodnocení kvality</vt:lpstr>
      <vt:lpstr>Čtyři otázky…</vt:lpstr>
      <vt:lpstr>Rizika…</vt:lpstr>
      <vt:lpstr>Povaha věcného záměru zákona</vt:lpstr>
      <vt:lpstr>Agentura pro kvalitu</vt:lpstr>
      <vt:lpstr>Diskuse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Posuzování kvality a akreditace</dc:title>
  <dc:creator>Děkan</dc:creator>
  <cp:lastModifiedBy>ondracek</cp:lastModifiedBy>
  <cp:revision>2</cp:revision>
  <dcterms:created xsi:type="dcterms:W3CDTF">2011-07-07T08:42:31Z</dcterms:created>
  <dcterms:modified xsi:type="dcterms:W3CDTF">2011-07-21T07:54:30Z</dcterms:modified>
</cp:coreProperties>
</file>