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67" r:id="rId4"/>
    <p:sldId id="264" r:id="rId5"/>
    <p:sldId id="259" r:id="rId6"/>
    <p:sldId id="268" r:id="rId7"/>
    <p:sldId id="269" r:id="rId8"/>
    <p:sldId id="262" r:id="rId9"/>
    <p:sldId id="263" r:id="rId10"/>
    <p:sldId id="270" r:id="rId11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660"/>
  </p:normalViewPr>
  <p:slideViewPr>
    <p:cSldViewPr>
      <p:cViewPr varScale="1">
        <p:scale>
          <a:sx n="73" d="100"/>
          <a:sy n="73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DF687-DC19-440E-BB2B-40C261CA7E65}" type="datetimeFigureOut">
              <a:rPr lang="cs-CZ" smtClean="0"/>
              <a:pPr/>
              <a:t>21.7.2011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CF19-D43A-499A-9C5B-ADFB4391D38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3465347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F352E-4AF3-4D10-95D7-3904291CD998}" type="datetimeFigureOut">
              <a:rPr lang="cs-CZ" smtClean="0"/>
              <a:pPr/>
              <a:t>21.7.2011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5A352-260F-44DB-803D-71B6F6DFDDB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69431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424FEC4-3852-41D3-95EF-D6BD84F3BCF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 rot="19140000">
            <a:off x="435493" y="709717"/>
            <a:ext cx="5648623" cy="2367674"/>
          </a:xfrm>
        </p:spPr>
        <p:txBody>
          <a:bodyPr>
            <a:noAutofit/>
          </a:bodyPr>
          <a:lstStyle/>
          <a:p>
            <a:r>
              <a:rPr lang="cs-CZ" sz="8000" dirty="0" smtClean="0"/>
              <a:t>Kariérní postup</a:t>
            </a:r>
            <a:endParaRPr lang="cs-CZ" sz="80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sz="3200" dirty="0" smtClean="0"/>
              <a:t>akademických pracovníků </a:t>
            </a:r>
            <a:r>
              <a:rPr lang="cs-CZ" sz="3200" dirty="0"/>
              <a:t>  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4572000" y="3501008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bg1"/>
                </a:solidFill>
              </a:rPr>
              <a:t>doc. Ing. Jiří Cakl, CSc. </a:t>
            </a:r>
            <a:br>
              <a:rPr lang="en-US" sz="2400" b="1" smtClean="0">
                <a:solidFill>
                  <a:schemeClr val="bg1"/>
                </a:solidFill>
              </a:rPr>
            </a:br>
            <a:r>
              <a:rPr lang="en-US" sz="2400" b="1" smtClean="0">
                <a:solidFill>
                  <a:schemeClr val="bg1"/>
                </a:solidFill>
              </a:rPr>
              <a:t>Univerzita Pardubice</a:t>
            </a:r>
            <a:r>
              <a:rPr lang="en-US" b="1" smtClean="0">
                <a:solidFill>
                  <a:schemeClr val="bg1"/>
                </a:solidFill>
              </a:rPr>
              <a:t/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en-US" b="1" smtClean="0">
                <a:solidFill>
                  <a:schemeClr val="bg1"/>
                </a:solidFill>
              </a:rPr>
              <a:t>prorektor pro vnitřní záležitosti, statutární zástupce rektora</a:t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en-US" b="1" smtClean="0">
                <a:solidFill>
                  <a:schemeClr val="bg1"/>
                </a:solidFill>
              </a:rPr>
              <a:t>telefon +420 466 036 554, 551</a:t>
            </a:r>
            <a:r>
              <a:rPr lang="en-US" smtClean="0">
                <a:solidFill>
                  <a:schemeClr val="bg1"/>
                </a:solidFill>
              </a:rPr>
              <a:t/>
            </a:r>
            <a:br>
              <a:rPr lang="en-US" smtClean="0">
                <a:solidFill>
                  <a:schemeClr val="bg1"/>
                </a:solidFill>
              </a:rPr>
            </a:br>
            <a:r>
              <a:rPr lang="cs-CZ" smtClean="0">
                <a:solidFill>
                  <a:schemeClr val="bg1"/>
                </a:solidFill>
              </a:rPr>
              <a:t> </a:t>
            </a:r>
            <a:endParaRPr lang="cs-CZ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267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48640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cs-CZ" sz="3200" b="1" dirty="0" smtClean="0">
                <a:latin typeface="Arial" pitchFamily="34" charset="0"/>
                <a:cs typeface="Arial" pitchFamily="34" charset="0"/>
              </a:rPr>
              <a:t>Otázky do diskuze</a:t>
            </a:r>
            <a:endParaRPr lang="cs-CZ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07504" y="764704"/>
            <a:ext cx="87129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cs-CZ" dirty="0" smtClean="0"/>
              <a:t>Stávající systém habilitací a jmenování je silný motivační systém kariérního růstu. Přechod na systém funkčních míst tuto vazbu asi silně omezí.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/>
              <a:t>Vazba na funkční  místa pravděpodobně vyvolá tlak na systemizaci v rámci jednotlivých institucí, kterou bude mít snahu ovlivňovat stát (minimálně prostřednictvím akreditační agentury (komise)).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/>
              <a:t>Jaká bude vyváženost celého systému zodpovědností a pravomocí při ustavování profesorů s ohledem na značnou ztrátu autonomie VŠ (strategii by určovali do značné míry externisté)? V mezním případě může nastat politizace systému (viz hořká normalizační zkušenost).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/>
              <a:t>Podmínkou pro ustavení profesora by měla být pravděpodobně předchozí habilitace.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/>
              <a:t>Profesorem a docentem může být dle návrhu buď akademický pracovník (vzdělávací a tvůrčí činnost) nebo jenom vědecký pracovník (rozpor s posláním prof. a doc.)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cs-CZ" dirty="0" smtClean="0"/>
              <a:t>Omezuje skutečně stávající systém mobilitu akademických pracovníků a zaměstnávání cizinců na pozicích profesorů a docentů? Není problém pouze ve vztahu k Akreditační komisi.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cs-CZ" dirty="0" smtClean="0"/>
              <a:t>Problém časové posloupnosti: akreditace instituce </a:t>
            </a:r>
            <a:r>
              <a:rPr lang="cs-CZ" dirty="0" err="1" smtClean="0"/>
              <a:t>vs</a:t>
            </a:r>
            <a:r>
              <a:rPr lang="cs-CZ" dirty="0" smtClean="0"/>
              <a:t> ustavování profesorů.</a:t>
            </a:r>
            <a:endParaRPr lang="cs-CZ" dirty="0"/>
          </a:p>
          <a:p>
            <a:pPr marL="285750" indent="-285750">
              <a:buFont typeface="Arial" pitchFamily="34" charset="0"/>
              <a:buChar char="•"/>
            </a:pP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2506513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88641"/>
            <a:ext cx="9144000" cy="720079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cs-CZ" sz="3200" b="1" dirty="0" smtClean="0">
                <a:latin typeface="Arial" pitchFamily="34" charset="0"/>
                <a:cs typeface="Arial" pitchFamily="34" charset="0"/>
              </a:rPr>
              <a:t>vyšší Autonomie vysokých škol</a:t>
            </a:r>
            <a:endParaRPr lang="cs-CZ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dirty="0" smtClean="0"/>
              <a:t>Praha 29.6.2011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06441" y="1124744"/>
            <a:ext cx="376150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latin typeface="Arial" pitchFamily="34" charset="0"/>
                <a:cs typeface="Arial" pitchFamily="34" charset="0"/>
              </a:rPr>
              <a:t>stát regulátor     →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Pravidla pro </a:t>
            </a:r>
            <a:r>
              <a:rPr lang="cs-CZ" dirty="0">
                <a:latin typeface="Arial" pitchFamily="34" charset="0"/>
                <a:cs typeface="Arial" pitchFamily="34" charset="0"/>
              </a:rPr>
              <a:t>provoz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jsou </a:t>
            </a:r>
            <a:r>
              <a:rPr lang="cs-CZ" dirty="0">
                <a:latin typeface="Arial" pitchFamily="34" charset="0"/>
                <a:cs typeface="Arial" pitchFamily="34" charset="0"/>
              </a:rPr>
              <a:t>podrobně stanovena veřejnými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orgány.</a:t>
            </a:r>
          </a:p>
          <a:p>
            <a:r>
              <a:rPr lang="cs-CZ" dirty="0" smtClean="0"/>
              <a:t>Jejich </a:t>
            </a:r>
            <a:r>
              <a:rPr lang="cs-CZ" dirty="0"/>
              <a:t>dodržování se zajišťuje prostřednictvím úředních </a:t>
            </a:r>
            <a:r>
              <a:rPr lang="cs-CZ" dirty="0" smtClean="0"/>
              <a:t>předpisů a mechanismů inspekce. </a:t>
            </a:r>
          </a:p>
        </p:txBody>
      </p:sp>
      <p:sp>
        <p:nvSpPr>
          <p:cNvPr id="10" name="Obdélník 9"/>
          <p:cNvSpPr/>
          <p:nvPr/>
        </p:nvSpPr>
        <p:spPr>
          <a:xfrm>
            <a:off x="4283968" y="1124744"/>
            <a:ext cx="475252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latin typeface="Arial" pitchFamily="34" charset="0"/>
                <a:cs typeface="Arial" pitchFamily="34" charset="0"/>
              </a:rPr>
              <a:t>stát dohlížitel</a:t>
            </a:r>
            <a:r>
              <a:rPr lang="cs-CZ" dirty="0" smtClean="0"/>
              <a:t>.</a:t>
            </a:r>
            <a:endParaRPr lang="cs-CZ" dirty="0"/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Instituce mají rozsáhlou </a:t>
            </a:r>
            <a:r>
              <a:rPr lang="cs-CZ" dirty="0">
                <a:latin typeface="Arial" pitchFamily="34" charset="0"/>
                <a:cs typeface="Arial" pitchFamily="34" charset="0"/>
              </a:rPr>
              <a:t>autonomii. 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Kontrola </a:t>
            </a:r>
            <a:r>
              <a:rPr lang="cs-CZ" dirty="0">
                <a:latin typeface="Arial" pitchFamily="34" charset="0"/>
                <a:cs typeface="Arial" pitchFamily="34" charset="0"/>
              </a:rPr>
              <a:t>se opírá o vymezení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národních cílů. Je typická </a:t>
            </a:r>
            <a:r>
              <a:rPr lang="cs-CZ" dirty="0" smtClean="0"/>
              <a:t>podpora </a:t>
            </a:r>
            <a:r>
              <a:rPr lang="cs-CZ" dirty="0"/>
              <a:t>soutěžení mezi </a:t>
            </a:r>
            <a:r>
              <a:rPr lang="cs-CZ" dirty="0" smtClean="0"/>
              <a:t>institucemi.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r>
              <a:rPr lang="cs-CZ" dirty="0" smtClean="0">
                <a:solidFill>
                  <a:srgbClr val="FF0000"/>
                </a:solidFill>
              </a:rPr>
              <a:t>Vzrůstá vliv </a:t>
            </a:r>
            <a:r>
              <a:rPr lang="cs-CZ" dirty="0">
                <a:solidFill>
                  <a:srgbClr val="FF0000"/>
                </a:solidFill>
              </a:rPr>
              <a:t>externích </a:t>
            </a:r>
            <a:r>
              <a:rPr lang="cs-CZ" dirty="0" smtClean="0">
                <a:solidFill>
                  <a:srgbClr val="FF0000"/>
                </a:solidFill>
              </a:rPr>
              <a:t>aktérů.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0" y="3068960"/>
            <a:ext cx="9143999" cy="1508105"/>
          </a:xfrm>
          <a:prstGeom prst="rect">
            <a:avLst/>
          </a:prstGeom>
          <a:solidFill>
            <a:schemeClr val="accent2">
              <a:lumMod val="20000"/>
              <a:lumOff val="80000"/>
              <a:alpha val="44000"/>
            </a:schemeClr>
          </a:solidFill>
        </p:spPr>
        <p:txBody>
          <a:bodyPr wrap="square">
            <a:spAutoFit/>
          </a:bodyPr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Externí </a:t>
            </a:r>
            <a:r>
              <a:rPr lang="cs-CZ" dirty="0">
                <a:latin typeface="Arial" pitchFamily="34" charset="0"/>
                <a:cs typeface="Arial" pitchFamily="34" charset="0"/>
              </a:rPr>
              <a:t>účastníci mohou zajistit propojení strategických záměrů a plánů školy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 širšími hospodářskými </a:t>
            </a:r>
            <a:r>
              <a:rPr lang="cs-CZ" dirty="0">
                <a:latin typeface="Arial" pitchFamily="34" charset="0"/>
                <a:cs typeface="Arial" pitchFamily="34" charset="0"/>
              </a:rPr>
              <a:t>a společenskými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zájmy. Rozhodují-li však o </a:t>
            </a:r>
            <a:r>
              <a:rPr lang="cs-CZ" dirty="0">
                <a:latin typeface="Arial" pitchFamily="34" charset="0"/>
                <a:cs typeface="Arial" pitchFamily="34" charset="0"/>
              </a:rPr>
              <a:t>strategických plánech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instituce </a:t>
            </a:r>
            <a:r>
              <a:rPr lang="cs-CZ" sz="2000" b="1" dirty="0">
                <a:latin typeface="Arial" pitchFamily="34" charset="0"/>
                <a:cs typeface="Arial" pitchFamily="34" charset="0"/>
              </a:rPr>
              <a:t>dominantně lidé,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které zaměstnává nebo jmenovala vláda a</a:t>
            </a:r>
            <a:r>
              <a:rPr lang="cs-CZ" sz="2000" b="1" dirty="0">
                <a:latin typeface="Arial" pitchFamily="34" charset="0"/>
                <a:cs typeface="Arial" pitchFamily="34" charset="0"/>
              </a:rPr>
              <a:t> kteří v instituci nepracují,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lze takovou instituci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pokládat za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3600" b="1" dirty="0">
                <a:latin typeface="Arial" pitchFamily="34" charset="0"/>
                <a:cs typeface="Arial" pitchFamily="34" charset="0"/>
              </a:rPr>
              <a:t>autonomní</a:t>
            </a:r>
            <a:r>
              <a:rPr lang="cs-CZ" sz="32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2187192" y="5157192"/>
            <a:ext cx="6705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v přibližně dvou třetinách evropských </a:t>
            </a:r>
            <a:r>
              <a:rPr lang="cs-CZ" dirty="0" smtClean="0"/>
              <a:t>zemí odpovídají </a:t>
            </a:r>
            <a:r>
              <a:rPr lang="cs-CZ" dirty="0"/>
              <a:t>za určení cílů a za strategické plánování správní útvary </a:t>
            </a:r>
            <a:endParaRPr lang="cs-CZ" dirty="0" smtClean="0"/>
          </a:p>
          <a:p>
            <a:r>
              <a:rPr lang="cs-CZ" b="1" dirty="0" smtClean="0"/>
              <a:t>složené </a:t>
            </a:r>
            <a:r>
              <a:rPr lang="cs-CZ" b="1" dirty="0"/>
              <a:t>výhradně z interních </a:t>
            </a:r>
            <a:r>
              <a:rPr lang="cs-CZ" b="1" dirty="0" smtClean="0"/>
              <a:t>aktérů </a:t>
            </a:r>
            <a:r>
              <a:rPr lang="cs-CZ" dirty="0" smtClean="0"/>
              <a:t>(Eurydice 2009)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0669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670" y="2924944"/>
            <a:ext cx="414433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0" y="620688"/>
            <a:ext cx="4932040" cy="4392488"/>
          </a:xfrm>
          <a:solidFill>
            <a:schemeClr val="accent2">
              <a:lumMod val="20000"/>
              <a:lumOff val="80000"/>
              <a:alpha val="42000"/>
            </a:schemeClr>
          </a:solidFill>
        </p:spPr>
        <p:txBody>
          <a:bodyPr>
            <a:noAutofit/>
          </a:bodyPr>
          <a:lstStyle/>
          <a:p>
            <a:r>
              <a:rPr lang="cs-CZ" sz="1600" b="0" dirty="0">
                <a:latin typeface="Arial" pitchFamily="34" charset="0"/>
                <a:cs typeface="Arial" pitchFamily="34" charset="0"/>
              </a:rPr>
              <a:t>• </a:t>
            </a:r>
            <a:r>
              <a:rPr lang="cs-CZ" sz="1600" b="0" dirty="0" smtClean="0">
                <a:latin typeface="Arial" pitchFamily="34" charset="0"/>
                <a:cs typeface="Arial" pitchFamily="34" charset="0"/>
              </a:rPr>
              <a:t>Kdo zodpovídá za stanovení </a:t>
            </a:r>
            <a:r>
              <a:rPr lang="cs-CZ" sz="1600" b="0" u="sng" dirty="0" smtClean="0">
                <a:latin typeface="Arial" pitchFamily="34" charset="0"/>
                <a:cs typeface="Arial" pitchFamily="34" charset="0"/>
              </a:rPr>
              <a:t>funkční stupnice </a:t>
            </a:r>
            <a:r>
              <a:rPr lang="cs-CZ" sz="1600" b="0" dirty="0" smtClean="0">
                <a:latin typeface="Arial" pitchFamily="34" charset="0"/>
                <a:cs typeface="Arial" pitchFamily="34" charset="0"/>
              </a:rPr>
              <a:t>a pravidla pro zařazení AP na jednotlivé stupně?</a:t>
            </a:r>
            <a:endParaRPr lang="cs-CZ" sz="1600" b="0" dirty="0">
              <a:latin typeface="Arial" pitchFamily="34" charset="0"/>
              <a:cs typeface="Arial" pitchFamily="34" charset="0"/>
            </a:endParaRPr>
          </a:p>
          <a:p>
            <a:r>
              <a:rPr lang="cs-CZ" sz="1600" b="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cs-CZ" sz="1600" b="0" dirty="0">
                <a:latin typeface="Arial" pitchFamily="34" charset="0"/>
                <a:cs typeface="Arial" pitchFamily="34" charset="0"/>
              </a:rPr>
              <a:t>Kteří aktéři </a:t>
            </a:r>
            <a:r>
              <a:rPr lang="cs-CZ" sz="1600" b="0" dirty="0" smtClean="0">
                <a:latin typeface="Arial" pitchFamily="34" charset="0"/>
                <a:cs typeface="Arial" pitchFamily="34" charset="0"/>
              </a:rPr>
              <a:t>odpovídají </a:t>
            </a:r>
            <a:r>
              <a:rPr lang="cs-CZ" sz="1600" b="0" dirty="0">
                <a:latin typeface="Arial" pitchFamily="34" charset="0"/>
                <a:cs typeface="Arial" pitchFamily="34" charset="0"/>
              </a:rPr>
              <a:t>za </a:t>
            </a:r>
            <a:r>
              <a:rPr lang="cs-CZ" sz="1600" b="0" u="sng" dirty="0">
                <a:latin typeface="Arial" pitchFamily="34" charset="0"/>
                <a:cs typeface="Arial" pitchFamily="34" charset="0"/>
              </a:rPr>
              <a:t>nábor</a:t>
            </a:r>
            <a:r>
              <a:rPr lang="cs-CZ" sz="1600" b="0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0" dirty="0" smtClean="0">
                <a:latin typeface="Arial" pitchFamily="34" charset="0"/>
                <a:cs typeface="Arial" pitchFamily="34" charset="0"/>
              </a:rPr>
              <a:t>AP </a:t>
            </a:r>
            <a:r>
              <a:rPr lang="cs-CZ" sz="1600" b="0" dirty="0">
                <a:latin typeface="Arial" pitchFamily="34" charset="0"/>
                <a:cs typeface="Arial" pitchFamily="34" charset="0"/>
              </a:rPr>
              <a:t>a jak daleko sahá jejich pravomoc v takových záležitostech, jako je určování </a:t>
            </a:r>
            <a:r>
              <a:rPr lang="cs-CZ" sz="1600" b="0" u="sng" dirty="0">
                <a:latin typeface="Arial" pitchFamily="34" charset="0"/>
                <a:cs typeface="Arial" pitchFamily="34" charset="0"/>
              </a:rPr>
              <a:t>počtu </a:t>
            </a:r>
            <a:r>
              <a:rPr lang="cs-CZ" sz="1600" b="0" u="sng" dirty="0" smtClean="0">
                <a:latin typeface="Arial" pitchFamily="34" charset="0"/>
                <a:cs typeface="Arial" pitchFamily="34" charset="0"/>
              </a:rPr>
              <a:t>zaměstnanců.</a:t>
            </a:r>
            <a:endParaRPr lang="cs-CZ" sz="1600" b="0" dirty="0">
              <a:latin typeface="Arial" pitchFamily="34" charset="0"/>
              <a:cs typeface="Arial" pitchFamily="34" charset="0"/>
            </a:endParaRPr>
          </a:p>
          <a:p>
            <a:r>
              <a:rPr lang="cs-CZ" sz="1600" b="0" dirty="0">
                <a:latin typeface="Arial" pitchFamily="34" charset="0"/>
                <a:cs typeface="Arial" pitchFamily="34" charset="0"/>
              </a:rPr>
              <a:t>• Jaký prostor pro vlastní rozhodování institucím zbývá, jsou-li pravidla pro přijímání zaměstnanců stanovena v úředních předpisech?</a:t>
            </a:r>
          </a:p>
          <a:p>
            <a:r>
              <a:rPr lang="cs-CZ" sz="1600" b="0" dirty="0">
                <a:latin typeface="Arial" pitchFamily="34" charset="0"/>
                <a:cs typeface="Arial" pitchFamily="34" charset="0"/>
              </a:rPr>
              <a:t>• Kdo je zaměstnavatelem akademických pracovníků a který orgán s nimi </a:t>
            </a:r>
            <a:r>
              <a:rPr lang="cs-CZ" sz="1600" b="0" u="sng" dirty="0">
                <a:latin typeface="Arial" pitchFamily="34" charset="0"/>
                <a:cs typeface="Arial" pitchFamily="34" charset="0"/>
              </a:rPr>
              <a:t>uzavírá pracovní smlouvy</a:t>
            </a:r>
            <a:r>
              <a:rPr lang="cs-CZ" sz="1600" b="0" dirty="0">
                <a:latin typeface="Arial" pitchFamily="34" charset="0"/>
                <a:cs typeface="Arial" pitchFamily="34" charset="0"/>
              </a:rPr>
              <a:t>?</a:t>
            </a:r>
          </a:p>
          <a:p>
            <a:r>
              <a:rPr lang="cs-CZ" sz="1600" b="0" dirty="0">
                <a:latin typeface="Arial" pitchFamily="34" charset="0"/>
                <a:cs typeface="Arial" pitchFamily="34" charset="0"/>
              </a:rPr>
              <a:t>• Jak daleko sahá autonomie vysokých škol, pokud jde o </a:t>
            </a:r>
            <a:r>
              <a:rPr lang="cs-CZ" sz="1600" b="0" u="sng" dirty="0">
                <a:latin typeface="Arial" pitchFamily="34" charset="0"/>
                <a:cs typeface="Arial" pitchFamily="34" charset="0"/>
              </a:rPr>
              <a:t>odměňování a kariérní postup zaměstnanců</a:t>
            </a:r>
            <a:r>
              <a:rPr lang="cs-CZ" sz="1600" b="0" dirty="0">
                <a:latin typeface="Arial" pitchFamily="34" charset="0"/>
                <a:cs typeface="Arial" pitchFamily="34" charset="0"/>
              </a:rPr>
              <a:t>?</a:t>
            </a:r>
          </a:p>
          <a:p>
            <a:r>
              <a:rPr lang="cs-CZ" sz="1600" b="0" dirty="0">
                <a:latin typeface="Arial" pitchFamily="34" charset="0"/>
                <a:cs typeface="Arial" pitchFamily="34" charset="0"/>
              </a:rPr>
              <a:t>• </a:t>
            </a:r>
            <a:r>
              <a:rPr lang="cs-CZ" sz="1600" b="0" dirty="0" smtClean="0">
                <a:latin typeface="Arial" pitchFamily="34" charset="0"/>
                <a:cs typeface="Arial" pitchFamily="34" charset="0"/>
              </a:rPr>
              <a:t>Kdo určuje </a:t>
            </a:r>
            <a:r>
              <a:rPr lang="cs-CZ" sz="1600" b="0" u="sng" dirty="0" smtClean="0">
                <a:latin typeface="Arial" pitchFamily="34" charset="0"/>
                <a:cs typeface="Arial" pitchFamily="34" charset="0"/>
              </a:rPr>
              <a:t>pracovní úvazky </a:t>
            </a:r>
            <a:r>
              <a:rPr lang="cs-CZ" sz="1600" b="0" u="sng" dirty="0">
                <a:latin typeface="Arial" pitchFamily="34" charset="0"/>
                <a:cs typeface="Arial" pitchFamily="34" charset="0"/>
              </a:rPr>
              <a:t>a </a:t>
            </a:r>
            <a:r>
              <a:rPr lang="cs-CZ" sz="1600" b="0" u="sng" dirty="0" smtClean="0">
                <a:latin typeface="Arial" pitchFamily="34" charset="0"/>
                <a:cs typeface="Arial" pitchFamily="34" charset="0"/>
              </a:rPr>
              <a:t>úkoly</a:t>
            </a:r>
            <a:r>
              <a:rPr lang="cs-CZ" sz="1600" b="0" dirty="0" smtClean="0">
                <a:latin typeface="Arial" pitchFamily="34" charset="0"/>
                <a:cs typeface="Arial" pitchFamily="34" charset="0"/>
              </a:rPr>
              <a:t>?</a:t>
            </a:r>
            <a:endParaRPr lang="cs-CZ" sz="1600" b="0" dirty="0">
              <a:latin typeface="Arial" pitchFamily="34" charset="0"/>
              <a:cs typeface="Arial" pitchFamily="34" charset="0"/>
            </a:endParaRPr>
          </a:p>
          <a:p>
            <a:r>
              <a:rPr lang="cs-CZ" sz="1600" b="0" dirty="0">
                <a:latin typeface="Arial" pitchFamily="34" charset="0"/>
                <a:cs typeface="Arial" pitchFamily="34" charset="0"/>
              </a:rPr>
              <a:t>• Kdo stanoví kritéria </a:t>
            </a:r>
            <a:r>
              <a:rPr lang="cs-CZ" sz="1600" b="0" u="sng" dirty="0">
                <a:latin typeface="Arial" pitchFamily="34" charset="0"/>
                <a:cs typeface="Arial" pitchFamily="34" charset="0"/>
              </a:rPr>
              <a:t>pracovního hodnocení</a:t>
            </a:r>
            <a:r>
              <a:rPr lang="cs-CZ" sz="1600" b="0" dirty="0" smtClean="0">
                <a:latin typeface="Arial" pitchFamily="34" charset="0"/>
                <a:cs typeface="Arial" pitchFamily="34" charset="0"/>
              </a:rPr>
              <a:t>?</a:t>
            </a:r>
            <a:endParaRPr lang="cs-CZ" sz="16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>
          <a:xfrm>
            <a:off x="5076056" y="692696"/>
            <a:ext cx="3816424" cy="2376264"/>
          </a:xfrm>
        </p:spPr>
        <p:txBody>
          <a:bodyPr>
            <a:normAutofit fontScale="47500" lnSpcReduction="20000"/>
          </a:bodyPr>
          <a:lstStyle/>
          <a:p>
            <a:r>
              <a:rPr lang="cs-CZ" sz="2900" b="0" dirty="0">
                <a:latin typeface="Arial" pitchFamily="34" charset="0"/>
                <a:cs typeface="Arial" pitchFamily="34" charset="0"/>
              </a:rPr>
              <a:t>Při stanovení funkční stupnice a kritérií pro zařazení na jednotlivé stupně se v naprosté většině zemí </a:t>
            </a:r>
            <a:r>
              <a:rPr lang="cs-CZ" sz="2900" b="0" dirty="0" smtClean="0">
                <a:latin typeface="Arial" pitchFamily="34" charset="0"/>
                <a:cs typeface="Arial" pitchFamily="34" charset="0"/>
              </a:rPr>
              <a:t>plně uplatňuje </a:t>
            </a:r>
            <a:r>
              <a:rPr lang="cs-CZ" sz="2900" b="0" dirty="0">
                <a:latin typeface="Arial" pitchFamily="34" charset="0"/>
                <a:cs typeface="Arial" pitchFamily="34" charset="0"/>
              </a:rPr>
              <a:t>model </a:t>
            </a:r>
            <a:r>
              <a:rPr lang="cs-CZ" sz="2900" dirty="0" smtClean="0">
                <a:latin typeface="Arial" pitchFamily="34" charset="0"/>
                <a:cs typeface="Arial" pitchFamily="34" charset="0"/>
              </a:rPr>
              <a:t>státu-regulátora</a:t>
            </a:r>
            <a:r>
              <a:rPr lang="cs-CZ" sz="2900" dirty="0">
                <a:latin typeface="Arial" pitchFamily="34" charset="0"/>
                <a:cs typeface="Arial" pitchFamily="34" charset="0"/>
              </a:rPr>
              <a:t>. </a:t>
            </a:r>
            <a:endParaRPr lang="cs-CZ" sz="29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900" b="0" dirty="0" smtClean="0">
                <a:latin typeface="Arial" pitchFamily="34" charset="0"/>
                <a:cs typeface="Arial" pitchFamily="34" charset="0"/>
              </a:rPr>
              <a:t>Pravidla </a:t>
            </a:r>
            <a:r>
              <a:rPr lang="cs-CZ" sz="2900" b="0" dirty="0">
                <a:latin typeface="Arial" pitchFamily="34" charset="0"/>
                <a:cs typeface="Arial" pitchFamily="34" charset="0"/>
              </a:rPr>
              <a:t>postupu v dalších fázích náborové procedury jsou </a:t>
            </a:r>
            <a:r>
              <a:rPr lang="cs-CZ" sz="2900" b="0" dirty="0" smtClean="0">
                <a:latin typeface="Arial" pitchFamily="34" charset="0"/>
                <a:cs typeface="Arial" pitchFamily="34" charset="0"/>
              </a:rPr>
              <a:t>spíše v </a:t>
            </a:r>
            <a:r>
              <a:rPr lang="cs-CZ" sz="2900" b="0" dirty="0">
                <a:latin typeface="Arial" pitchFamily="34" charset="0"/>
                <a:cs typeface="Arial" pitchFamily="34" charset="0"/>
              </a:rPr>
              <a:t>kompetenci jednotlivých institucí. </a:t>
            </a:r>
            <a:r>
              <a:rPr lang="cs-CZ" sz="2900" b="0" dirty="0" smtClean="0">
                <a:latin typeface="Arial" pitchFamily="34" charset="0"/>
                <a:cs typeface="Arial" pitchFamily="34" charset="0"/>
              </a:rPr>
              <a:t>Přitom pouze v </a:t>
            </a:r>
            <a:r>
              <a:rPr lang="cs-CZ" sz="2900" b="0" dirty="0">
                <a:latin typeface="Arial" pitchFamily="34" charset="0"/>
                <a:cs typeface="Arial" pitchFamily="34" charset="0"/>
              </a:rPr>
              <a:t>pěti zemích (Česká republika, Řecko, Nizozemsko, </a:t>
            </a:r>
            <a:r>
              <a:rPr lang="cs-CZ" sz="2900" b="0" dirty="0" smtClean="0">
                <a:latin typeface="Arial" pitchFamily="34" charset="0"/>
                <a:cs typeface="Arial" pitchFamily="34" charset="0"/>
              </a:rPr>
              <a:t>Slovinsko, Spojené </a:t>
            </a:r>
            <a:r>
              <a:rPr lang="cs-CZ" sz="2900" b="0" dirty="0">
                <a:latin typeface="Arial" pitchFamily="34" charset="0"/>
                <a:cs typeface="Arial" pitchFamily="34" charset="0"/>
              </a:rPr>
              <a:t>království) mají jednotlivé instituce </a:t>
            </a:r>
            <a:r>
              <a:rPr lang="cs-CZ" sz="2900" b="0" dirty="0" smtClean="0">
                <a:latin typeface="Arial" pitchFamily="34" charset="0"/>
                <a:cs typeface="Arial" pitchFamily="34" charset="0"/>
              </a:rPr>
              <a:t>jednoznačnou </a:t>
            </a:r>
            <a:r>
              <a:rPr lang="cs-CZ" sz="2900" b="0" dirty="0">
                <a:latin typeface="Arial" pitchFamily="34" charset="0"/>
                <a:cs typeface="Arial" pitchFamily="34" charset="0"/>
              </a:rPr>
              <a:t>pravomoc nad celým procesem</a:t>
            </a:r>
            <a:r>
              <a:rPr lang="cs-CZ" b="0" dirty="0" smtClean="0">
                <a:latin typeface="Arial" pitchFamily="34" charset="0"/>
                <a:cs typeface="Arial" pitchFamily="34" charset="0"/>
              </a:rPr>
              <a:t>.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48640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cs-CZ" sz="3200" b="1" dirty="0">
                <a:latin typeface="Arial" pitchFamily="34" charset="0"/>
                <a:cs typeface="Arial" pitchFamily="34" charset="0"/>
              </a:rPr>
              <a:t>EURYDICE – Akademičtí pracovníci</a:t>
            </a:r>
          </a:p>
        </p:txBody>
      </p:sp>
    </p:spTree>
    <p:extLst>
      <p:ext uri="{BB962C8B-B14F-4D97-AF65-F5344CB8AC3E}">
        <p14:creationId xmlns="" xmlns:p14="http://schemas.microsoft.com/office/powerpoint/2010/main" val="16391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65760"/>
            <a:ext cx="9144000" cy="548640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cs-CZ" sz="3200" b="1" dirty="0" smtClean="0">
                <a:latin typeface="Arial" pitchFamily="34" charset="0"/>
                <a:cs typeface="Arial" pitchFamily="34" charset="0"/>
              </a:rPr>
              <a:t>Česká republika v kontextu Evropy </a:t>
            </a:r>
            <a:endParaRPr lang="cs-CZ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5496" y="1124744"/>
            <a:ext cx="91085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>
                <a:latin typeface="Arial" pitchFamily="34" charset="0"/>
                <a:cs typeface="Arial" pitchFamily="34" charset="0"/>
              </a:rPr>
              <a:t>V 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České republice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mají jednotlivé vysoké školy v personálních záležitostech značnou pravomoc.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Mohou samy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, bez jakékoli regulace, rozhodovat o počtu akademických pracovníků na všech stupních.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Rozsah přímého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vyučovacího úvazku není zákonem stanoven, takže jednotlivé fakulty a dokonce i katedry se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mohou v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tomto ohledu značně lišit. Jelikož není výslovně stanoven ani typ pracovních smluv, zákon umožňuje,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aby vysoké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školy samy rozhodovaly o tom, zda své učitele zaměstnají na dobu určitou či neurčitou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. Vysoké školy též mají své vlastní mzdové předpisy (Eurydice 2009)</a:t>
            </a:r>
            <a:endParaRPr lang="cs-CZ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40995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48640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cs-CZ" sz="3200" b="1" dirty="0">
                <a:latin typeface="Arial" pitchFamily="34" charset="0"/>
                <a:cs typeface="Arial" pitchFamily="34" charset="0"/>
              </a:rPr>
              <a:t>Návrh věcného záměru zákona</a:t>
            </a:r>
          </a:p>
        </p:txBody>
      </p:sp>
      <p:sp>
        <p:nvSpPr>
          <p:cNvPr id="3" name="Obdélník 2"/>
          <p:cNvSpPr/>
          <p:nvPr/>
        </p:nvSpPr>
        <p:spPr>
          <a:xfrm>
            <a:off x="-5375" y="1412776"/>
            <a:ext cx="9123614" cy="2308324"/>
          </a:xfrm>
          <a:prstGeom prst="rect">
            <a:avLst/>
          </a:prstGeom>
          <a:solidFill>
            <a:schemeClr val="accent2">
              <a:lumMod val="20000"/>
              <a:lumOff val="80000"/>
              <a:alpha val="48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cs-CZ" sz="2400" dirty="0">
                <a:latin typeface="Arial" pitchFamily="34" charset="0"/>
                <a:cs typeface="Arial" pitchFamily="34" charset="0"/>
              </a:rPr>
              <a:t>Důsledné chápání pozic akademických pracovníků jako </a:t>
            </a:r>
            <a:r>
              <a:rPr lang="cs-CZ" sz="2400" u="sng" dirty="0">
                <a:latin typeface="Arial" pitchFamily="34" charset="0"/>
                <a:cs typeface="Arial" pitchFamily="34" charset="0"/>
              </a:rPr>
              <a:t>funkčních míst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v rámci struktury vysoké školy (návrat k prvorepublikové tradici) se zákonem nastaveným standardem postupu při prvním ustanovení na místo plnoprávného vysokoškolského učitele (docenta); vyhrazení </a:t>
            </a:r>
            <a:r>
              <a:rPr lang="cs-CZ" sz="2400" u="sng" dirty="0">
                <a:latin typeface="Arial" pitchFamily="34" charset="0"/>
                <a:cs typeface="Arial" pitchFamily="34" charset="0"/>
              </a:rPr>
              <a:t>funkčních míst </a:t>
            </a:r>
            <a:r>
              <a:rPr lang="cs-CZ" sz="2400" u="sng" dirty="0" smtClean="0">
                <a:latin typeface="Arial" pitchFamily="34" charset="0"/>
                <a:cs typeface="Arial" pitchFamily="34" charset="0"/>
              </a:rPr>
              <a:t>profesorů jen </a:t>
            </a:r>
            <a:r>
              <a:rPr lang="cs-CZ" sz="2400" u="sng" dirty="0">
                <a:latin typeface="Arial" pitchFamily="34" charset="0"/>
                <a:cs typeface="Arial" pitchFamily="34" charset="0"/>
              </a:rPr>
              <a:t>pro univerzity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(jako osobností určujících vědecký nebo umělecký profil oboru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).</a:t>
            </a:r>
            <a:endParaRPr lang="cs-CZ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13382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Varianta 1.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0879" y="1646802"/>
            <a:ext cx="3200400" cy="3366373"/>
          </a:xfrm>
        </p:spPr>
        <p:txBody>
          <a:bodyPr>
            <a:normAutofit fontScale="62500" lnSpcReduction="20000"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Zákon upraví postavení akademických pracovníků, jež bude svázáno se zastáváním příslušného </a:t>
            </a:r>
            <a:r>
              <a:rPr lang="cs-CZ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funkčního místa </a:t>
            </a:r>
            <a:r>
              <a:rPr lang="cs-CZ" dirty="0">
                <a:latin typeface="Arial" pitchFamily="34" charset="0"/>
                <a:cs typeface="Arial" pitchFamily="34" charset="0"/>
              </a:rPr>
              <a:t>akademického pracovníka podle zákona a vnitřního předpisu vysoké školy. Zákon bude vyžadovat, aby na univerzitě vysokoškolské </a:t>
            </a:r>
            <a:r>
              <a:rPr lang="cs-CZ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kvalifikace třetího cyklu </a:t>
            </a:r>
            <a:r>
              <a:rPr lang="cs-CZ" dirty="0">
                <a:latin typeface="Arial" pitchFamily="34" charset="0"/>
                <a:cs typeface="Arial" pitchFamily="34" charset="0"/>
              </a:rPr>
              <a:t>dosáhla </a:t>
            </a:r>
            <a:r>
              <a:rPr lang="cs-CZ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nejméně polovina </a:t>
            </a:r>
            <a:r>
              <a:rPr lang="cs-CZ" dirty="0">
                <a:latin typeface="Arial" pitchFamily="34" charset="0"/>
                <a:cs typeface="Arial" pitchFamily="34" charset="0"/>
              </a:rPr>
              <a:t>všech akademických pracovníků. 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Varianta2.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275856" y="1646803"/>
            <a:ext cx="5832648" cy="3366373"/>
          </a:xfrm>
        </p:spPr>
        <p:txBody>
          <a:bodyPr>
            <a:noAutofit/>
          </a:bodyPr>
          <a:lstStyle/>
          <a:p>
            <a:r>
              <a:rPr lang="cs-CZ" sz="1200" dirty="0">
                <a:latin typeface="Arial" pitchFamily="34" charset="0"/>
                <a:cs typeface="Arial" pitchFamily="34" charset="0"/>
              </a:rPr>
              <a:t>Zákon stanoví, že na vysokých školách působí 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akademičtí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 pracovníci, 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pedagogičtí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 pracovníci, 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vědečtí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 pracovníci a 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ostatní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 pracovníci. O zařazení zaměstnanců do těchto kategorií se 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rozhoduje v rámci uzavírání </a:t>
            </a:r>
            <a:r>
              <a:rPr lang="cs-CZ" sz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pracovněprávního 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vztahu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 a rozhodujícím hlediskem je očekávaný rozsah činnosti v oblasti vzdělávací, příp. u ostatních pracovníků rozsah zajišťovaných služeb. Pracovník je pak hodnocen a odměňován v závislosti na rozsahu, náročnosti a kvalitě činností, které charakterizují jeho postavení. </a:t>
            </a:r>
          </a:p>
          <a:p>
            <a:r>
              <a:rPr lang="cs-CZ" sz="1200" dirty="0">
                <a:latin typeface="Arial" pitchFamily="34" charset="0"/>
                <a:cs typeface="Arial" pitchFamily="34" charset="0"/>
              </a:rPr>
              <a:t> </a:t>
            </a:r>
            <a:r>
              <a:rPr lang="cs-CZ" sz="1200" dirty="0" smtClean="0">
                <a:latin typeface="Arial" pitchFamily="34" charset="0"/>
                <a:cs typeface="Arial" pitchFamily="34" charset="0"/>
              </a:rPr>
              <a:t>Akademičtí 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pracovníci zajišťují jak činnost vzdělávací, tak činnosti tvůrčí. Akademičtí pracovníci mají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postavení profesora, docenta 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nebo jsou zařazeni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 jiných funkcích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, které stanoví vnitřní předpis </a:t>
            </a:r>
            <a:r>
              <a:rPr lang="cs-CZ" sz="1200" dirty="0" smtClean="0">
                <a:latin typeface="Arial" pitchFamily="34" charset="0"/>
                <a:cs typeface="Arial" pitchFamily="34" charset="0"/>
              </a:rPr>
              <a:t>VŠ.</a:t>
            </a:r>
            <a:endParaRPr lang="cs-CZ" sz="1200" dirty="0">
              <a:latin typeface="Arial" pitchFamily="34" charset="0"/>
              <a:cs typeface="Arial" pitchFamily="34" charset="0"/>
            </a:endParaRPr>
          </a:p>
          <a:p>
            <a:r>
              <a:rPr lang="cs-CZ" sz="1200" dirty="0">
                <a:latin typeface="Arial" pitchFamily="34" charset="0"/>
                <a:cs typeface="Arial" pitchFamily="34" charset="0"/>
              </a:rPr>
              <a:t> </a:t>
            </a:r>
            <a:r>
              <a:rPr lang="cs-CZ" sz="1200" dirty="0" smtClean="0">
                <a:latin typeface="Arial" pitchFamily="34" charset="0"/>
                <a:cs typeface="Arial" pitchFamily="34" charset="0"/>
              </a:rPr>
              <a:t>Pedagogičtí 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pracovníci zajišťují zejména činnosti vzdělávací. Vědečtí pracovníci provádějí zejména výzkumné a vývojové činnosti. Pedagogičtí a vědečtí pracovníci jsou zařazeni na funkcích, které stanoví vnitřní předpis vysoké školy.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Vědecký pracovník může být zařazen v postavení profesora nebo docenta</a:t>
            </a:r>
            <a:r>
              <a:rPr lang="cs-CZ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cs-CZ" sz="1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 rot="19140000">
            <a:off x="266623" y="5799673"/>
            <a:ext cx="2176272" cy="201168"/>
          </a:xfrm>
        </p:spPr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9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48640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cs-CZ" sz="3200" b="1" dirty="0">
                <a:latin typeface="Arial" pitchFamily="34" charset="0"/>
                <a:cs typeface="Arial" pitchFamily="34" charset="0"/>
              </a:rPr>
              <a:t>Akademičtí pracovníci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0" y="620688"/>
            <a:ext cx="910850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00" dirty="0">
                <a:latin typeface="Arial" pitchFamily="34" charset="0"/>
                <a:cs typeface="Arial" pitchFamily="34" charset="0"/>
              </a:rPr>
              <a:t>Vysoká škola bude povinna zajistit, aby akademičtí pracovníci měli v mezích zákona svobodu klást odborné otázky, podrobovat kritice přijaté odborné znalosti, předkládat kontroverzní nebo nepopulární odborné názory, aniž by se  vystavovali ohrožení ztráty zaměstnání, oprávnění vyučovat nebo jiných práv.</a:t>
            </a:r>
          </a:p>
          <a:p>
            <a:endParaRPr lang="cs-CZ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2987824" y="5110464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>
                <a:latin typeface="Arial" pitchFamily="34" charset="0"/>
                <a:cs typeface="Arial" pitchFamily="34" charset="0"/>
              </a:rPr>
              <a:t>Funkční místa akademických pracovníků (případně také pedagogických a vědeckých pracovníků) se budou obsazovat zásadně </a:t>
            </a:r>
            <a:r>
              <a:rPr lang="cs-CZ" sz="1200" u="sng" dirty="0">
                <a:latin typeface="Arial" pitchFamily="34" charset="0"/>
                <a:cs typeface="Arial" pitchFamily="34" charset="0"/>
              </a:rPr>
              <a:t>na základě výběrového řízení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, jehož pravidla upraví vnitřní předpis vysoké školy a jehož kvalita a účinnost bude jedním z kritérií hodnocení vnitřního systému zajišťování kvality vysoké školy. </a:t>
            </a:r>
            <a:r>
              <a:rPr lang="cs-CZ" sz="1200" u="sng" dirty="0">
                <a:latin typeface="Arial" pitchFamily="34" charset="0"/>
                <a:cs typeface="Arial" pitchFamily="34" charset="0"/>
              </a:rPr>
              <a:t>Výjimkou budou případy, kdy ke změně pracovního zařazení dojde na základě hodnocení akademického pracovníka podle vnitřního předpisu.</a:t>
            </a:r>
          </a:p>
        </p:txBody>
      </p:sp>
    </p:spTree>
    <p:extLst>
      <p:ext uri="{BB962C8B-B14F-4D97-AF65-F5344CB8AC3E}">
        <p14:creationId xmlns="" xmlns:p14="http://schemas.microsoft.com/office/powerpoint/2010/main" val="133875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59632" y="476672"/>
            <a:ext cx="3200400" cy="548640"/>
          </a:xfrm>
        </p:spPr>
        <p:txBody>
          <a:bodyPr/>
          <a:lstStyle/>
          <a:p>
            <a:r>
              <a:rPr lang="cs-CZ" dirty="0" smtClean="0"/>
              <a:t>Varianta1.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0" y="980728"/>
            <a:ext cx="5004048" cy="3960440"/>
          </a:xfrm>
        </p:spPr>
        <p:txBody>
          <a:bodyPr>
            <a:noAutofit/>
          </a:bodyPr>
          <a:lstStyle/>
          <a:p>
            <a:r>
              <a:rPr lang="cs-CZ" sz="1200" dirty="0">
                <a:latin typeface="Arial" pitchFamily="34" charset="0"/>
                <a:cs typeface="Arial" pitchFamily="34" charset="0"/>
              </a:rPr>
              <a:t>Zákon vymezí z hlediska rámcové charakteristiky pracovní funkce docenta jako akademického pracovníka, který v určité oblasti vzdělávání je oprávněn samostatně konat výuku v rámci vysokoškolského vzdělávání ve všech jeho cyklech v souvislosti s vlastní tvůrčí činností. Docentem bude moci být ustanoven pouze ten, kdo dosáhl vysokoškolské kvalifikace třetího cyklu, nebo kdo dosáhl vysokoškolské kvalifikace druhého cyklu a má odpovídající a prokazatelné výsledky z předchozího působení v příslušné odborné praxi vyznačující se odpovídající tvůrčí činností. </a:t>
            </a:r>
          </a:p>
          <a:p>
            <a:r>
              <a:rPr lang="cs-CZ" sz="1200" dirty="0">
                <a:latin typeface="Arial" pitchFamily="34" charset="0"/>
                <a:cs typeface="Arial" pitchFamily="34" charset="0"/>
              </a:rPr>
              <a:t>V souvislosti s tím bude stanovena zásada, že 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podmínkou ustanovení na místo docenta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 na vysoké škole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je předchozí habilitace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 ve smyslu ověření způsobilosti dané osoby zastávat pracovní funkci docenta podle uvedeného vymezení. Habilitaci bude 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oprávněna provést vysoká škola, která je oprávněna uskutečňovat vysokoškolské vzdělávání třetího cyklu v příslušné oblasti vzdělávání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, podle svého vnitřního předpisu; o provedené habilitaci </a:t>
            </a:r>
            <a:r>
              <a:rPr lang="cs-CZ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vydá dotčené osobě osvědčení, které bude veřejnou listinou</a:t>
            </a:r>
            <a:r>
              <a:rPr lang="cs-CZ" sz="1200" dirty="0">
                <a:latin typeface="Arial" pitchFamily="34" charset="0"/>
                <a:cs typeface="Arial" pitchFamily="34" charset="0"/>
              </a:rPr>
              <a:t> a bude potvrzovat, že dotčená osoba je způsobilá vykonávat funkci docenta na vysokých školách v České republice</a:t>
            </a:r>
            <a:r>
              <a:rPr lang="cs-CZ" sz="1200" dirty="0" smtClean="0">
                <a:latin typeface="Arial" pitchFamily="34" charset="0"/>
                <a:cs typeface="Arial" pitchFamily="34" charset="0"/>
              </a:rPr>
              <a:t>.</a:t>
            </a:r>
            <a:endParaRPr lang="cs-CZ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24128" y="476672"/>
            <a:ext cx="3200400" cy="548640"/>
          </a:xfrm>
        </p:spPr>
        <p:txBody>
          <a:bodyPr/>
          <a:lstStyle/>
          <a:p>
            <a:r>
              <a:rPr lang="cs-CZ" dirty="0" smtClean="0"/>
              <a:t>Varianta 2.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004048" y="1196752"/>
            <a:ext cx="4032448" cy="3816424"/>
          </a:xfrm>
        </p:spPr>
        <p:txBody>
          <a:bodyPr>
            <a:noAutofit/>
          </a:bodyPr>
          <a:lstStyle/>
          <a:p>
            <a:r>
              <a:rPr lang="cs-CZ" sz="1400" dirty="0">
                <a:latin typeface="Arial" pitchFamily="34" charset="0"/>
                <a:cs typeface="Arial" pitchFamily="34" charset="0"/>
              </a:rPr>
              <a:t>Zákon vymezí docenta jako akademického pracovníka, který v určité oblasti vzdělávání je oprávněn samostatně vést výuku v rámci vysokoškolského vzdělávání ve všech jeho cyklech  v souvislosti s vlastní tvůrčí činností. Docentem bude moci být ustanoven pouze ten, kdo dosáhl vysokoškolské kvalifikace třetího cyklu, nebo kdo dosáhl vysokoškolské kvalifikace druhého cyklu a má odpovídající a prokazatelné výsledky z předchozího působení v příslušné odborné praxi vyznačující se odpovídající tvůrčí činností.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Podmínky a postup ustanovení docentem vymezí vnitřní předpis vysoké školy, </a:t>
            </a:r>
          </a:p>
          <a:p>
            <a:endParaRPr lang="cs-CZ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9" name="Nadpis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48640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cs-CZ" sz="3200" b="1" dirty="0">
                <a:latin typeface="Arial" pitchFamily="34" charset="0"/>
                <a:cs typeface="Arial" pitchFamily="34" charset="0"/>
              </a:rPr>
              <a:t>Docenti, habilitace</a:t>
            </a:r>
          </a:p>
        </p:txBody>
      </p:sp>
    </p:spTree>
    <p:extLst>
      <p:ext uri="{BB962C8B-B14F-4D97-AF65-F5344CB8AC3E}">
        <p14:creationId xmlns="" xmlns:p14="http://schemas.microsoft.com/office/powerpoint/2010/main" val="1608113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446860" y="764704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 smtClean="0">
                <a:latin typeface="Arial" pitchFamily="34" charset="0"/>
                <a:cs typeface="Arial" pitchFamily="34" charset="0"/>
              </a:rPr>
              <a:t>Zákon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vymezí profesora jako akademického pracovníka, jehož úkolem je určovat vědecký nebo umělecký profil určitého oboru zejména tím, že v tomto oboru vede výzkum nebo jinou tvůrčí činnost odpovídající poslání univerzity. </a:t>
            </a:r>
            <a:r>
              <a:rPr lang="cs-CZ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Profesory budou ustanoveni vědci nebo umělci s potřebně vysokou vědeckou nebo uměleckou a profesní kvalifikací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v oboru, který odpovídá místu, jež má být obsazeno. Profesor na základě své tvůrčí činnosti zabezpečuje (přímo koná a organizuje) výuku v rámci vysokoškolského vzdělávání ve všech jeho cyklech. </a:t>
            </a:r>
            <a:r>
              <a:rPr lang="cs-CZ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Profesora bude možno ustanovit pouze na univerzitě. 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6" name="Nadpis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48640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cs-CZ" sz="3200" b="1" dirty="0" smtClean="0">
                <a:latin typeface="Arial" pitchFamily="34" charset="0"/>
                <a:cs typeface="Arial" pitchFamily="34" charset="0"/>
              </a:rPr>
              <a:t>Profesoři</a:t>
            </a:r>
            <a:endParaRPr lang="cs-CZ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9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0" y="764705"/>
            <a:ext cx="91440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>
                <a:latin typeface="Arial" pitchFamily="34" charset="0"/>
                <a:cs typeface="Arial" pitchFamily="34" charset="0"/>
              </a:rPr>
              <a:t>Pracovní </a:t>
            </a:r>
            <a:r>
              <a:rPr lang="cs-CZ" sz="1400" dirty="0">
                <a:latin typeface="Arial" pitchFamily="34" charset="0"/>
                <a:cs typeface="Arial" pitchFamily="34" charset="0"/>
              </a:rPr>
              <a:t>funkce akademického pracovníka bude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vždy vykonávána v pracovním poměru k dané vysoké škole</a:t>
            </a:r>
            <a:r>
              <a:rPr lang="cs-CZ" sz="1400" dirty="0">
                <a:latin typeface="Arial" pitchFamily="34" charset="0"/>
                <a:cs typeface="Arial" pitchFamily="34" charset="0"/>
              </a:rPr>
              <a:t>. Pracovní poměr se bude zakládat podle obecné právní úpravy pracovní smlouvou na základě výběrového řízení. Vysoká škola stanoví svým vnitřním předpisem postup výběrového řízení a případné výjimky související s projektovým financováním vázaným na konkrétní osoby.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 základě hodnocení akademických pracovníků podle vnitřního předpisu bude přípustné provedení změny pracovní smlouvy zahrnující změnu pracovní funkce</a:t>
            </a:r>
            <a:r>
              <a:rPr lang="cs-CZ" sz="1400" dirty="0">
                <a:latin typeface="Arial" pitchFamily="34" charset="0"/>
                <a:cs typeface="Arial" pitchFamily="34" charset="0"/>
              </a:rPr>
              <a:t>. Kritéria a explicitní výkonové předpoklady, která pro jednotlivé funkce akademických pracovníků vysoká škola, budou moci být považovány za nesplnění stanovených předpokladů pro výkon práce vyplývající z dané pracovní funkce akademického pracovníka. </a:t>
            </a:r>
          </a:p>
          <a:p>
            <a:r>
              <a:rPr lang="cs-CZ" sz="1400" dirty="0">
                <a:latin typeface="Arial" pitchFamily="34" charset="0"/>
                <a:cs typeface="Arial" pitchFamily="34" charset="0"/>
              </a:rPr>
              <a:t>Úprava pracovního poměru akademických pracovníků se bude řídit obecnou úpravou zákoníku práce.</a:t>
            </a:r>
          </a:p>
          <a:p>
            <a:r>
              <a:rPr lang="cs-CZ" sz="1400" dirty="0">
                <a:latin typeface="Arial" pitchFamily="34" charset="0"/>
                <a:cs typeface="Arial" pitchFamily="34" charset="0"/>
              </a:rPr>
              <a:t>Docenti a profesoři budou mít ze zákona nárok na přiměřené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tvůrčí volno</a:t>
            </a:r>
            <a:r>
              <a:rPr lang="cs-CZ" sz="1400" dirty="0">
                <a:latin typeface="Arial" pitchFamily="34" charset="0"/>
                <a:cs typeface="Arial" pitchFamily="34" charset="0"/>
              </a:rPr>
              <a:t> s nárokem na mzdu. Jeho délku a pravidla pro poskytování stanoví vnitřní předpis vysoké školy.</a:t>
            </a:r>
            <a:r>
              <a:rPr lang="cs-CZ" sz="1400" i="1" u="sng" dirty="0">
                <a:latin typeface="Arial" pitchFamily="34" charset="0"/>
                <a:cs typeface="Arial" pitchFamily="34" charset="0"/>
              </a:rPr>
              <a:t> </a:t>
            </a:r>
            <a:endParaRPr lang="cs-CZ" sz="1400" dirty="0">
              <a:latin typeface="Arial" pitchFamily="34" charset="0"/>
              <a:cs typeface="Arial" pitchFamily="34" charset="0"/>
            </a:endParaRPr>
          </a:p>
          <a:p>
            <a:r>
              <a:rPr lang="cs-CZ" sz="1400" dirty="0" smtClean="0">
                <a:latin typeface="Arial" pitchFamily="34" charset="0"/>
                <a:cs typeface="Arial" pitchFamily="34" charset="0"/>
              </a:rPr>
              <a:t>Zákon </a:t>
            </a:r>
            <a:r>
              <a:rPr lang="cs-CZ" sz="1400" dirty="0">
                <a:latin typeface="Arial" pitchFamily="34" charset="0"/>
                <a:cs typeface="Arial" pitchFamily="34" charset="0"/>
              </a:rPr>
              <a:t>bude i nadále připouštět, aby se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 zabezpečování výuky podíleli také jiní zaměstnanci než akademičtí pracovníci na základě dohod o pracích konaných mimo pracovní poměr. Zákon však stanoví minimální podíl výuky zabezpečované akademickými pracovníky</a:t>
            </a:r>
            <a:r>
              <a:rPr lang="cs-CZ" sz="1400" dirty="0">
                <a:latin typeface="Arial" pitchFamily="34" charset="0"/>
                <a:cs typeface="Arial" pitchFamily="34" charset="0"/>
              </a:rPr>
              <a:t>, anebo požadavek, aby takový podíl vymezil vnitřní předpis vysoké školy. </a:t>
            </a:r>
          </a:p>
          <a:p>
            <a:r>
              <a:rPr lang="cs-CZ" sz="1400" dirty="0" smtClean="0">
                <a:latin typeface="Arial" pitchFamily="34" charset="0"/>
                <a:cs typeface="Arial" pitchFamily="34" charset="0"/>
              </a:rPr>
              <a:t>Zákon </a:t>
            </a:r>
            <a:r>
              <a:rPr lang="cs-CZ" sz="1400" dirty="0">
                <a:latin typeface="Arial" pitchFamily="34" charset="0"/>
                <a:cs typeface="Arial" pitchFamily="34" charset="0"/>
              </a:rPr>
              <a:t>bude vyžadovat, aby též pracovní místa zaměstnanců vysoké školy podílejících se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 výkonu její správy </a:t>
            </a:r>
            <a:r>
              <a:rPr lang="cs-CZ" sz="1400" dirty="0">
                <a:latin typeface="Arial" pitchFamily="34" charset="0"/>
                <a:cs typeface="Arial" pitchFamily="34" charset="0"/>
              </a:rPr>
              <a:t>přípravou nebo prováděním rozhodování podle tohoto zákona </a:t>
            </a:r>
            <a:r>
              <a:rPr lang="cs-CZ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byla obsazována na základě výběrového řízení</a:t>
            </a:r>
            <a:r>
              <a:rPr lang="cs-CZ" sz="1400" dirty="0">
                <a:latin typeface="Arial" pitchFamily="34" charset="0"/>
                <a:cs typeface="Arial" pitchFamily="34" charset="0"/>
              </a:rPr>
              <a:t>, přičemž vnitřní předpis vysoké školy stanoví předpoklady a postup pro ustanovení na taková pracovní místa. V souvislosti s tím bude novelizován zákon o občanské službě státních zaměstnanců ve správních úřadech a zákon o úřednících územních samosprávných celků tak, aby praxe zaměstnanců vykonávajících správu vysoké školy byla započítávána pro kariérní postup v těchto kategoriích veřejné služby.</a:t>
            </a:r>
          </a:p>
          <a:p>
            <a:r>
              <a:rPr lang="cs-CZ" sz="1400" dirty="0">
                <a:latin typeface="Arial" pitchFamily="34" charset="0"/>
                <a:cs typeface="Arial" pitchFamily="34" charset="0"/>
              </a:rPr>
              <a:t>Pracovněprávní vztahy ostatních zaměstnanců se budou v plném rozsahu řídit obecnými předpisy. </a:t>
            </a:r>
          </a:p>
          <a:p>
            <a:r>
              <a:rPr lang="cs-CZ" sz="1400" dirty="0">
                <a:latin typeface="Arial" pitchFamily="34" charset="0"/>
                <a:cs typeface="Arial" pitchFamily="34" charset="0"/>
              </a:rPr>
              <a:t>Odměňování všech kategorií zaměstnanců vysoké školy stanoví vnitřní předpis vysoké školy. 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Praha 29.6.2011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Právní rámec reformy vysokých škol</a:t>
            </a:r>
            <a:endParaRPr lang="cs-CZ"/>
          </a:p>
        </p:txBody>
      </p:sp>
      <p:sp>
        <p:nvSpPr>
          <p:cNvPr id="6" name="Nadpis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48640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cs-CZ" sz="3200" b="1" dirty="0" smtClean="0">
                <a:latin typeface="Arial" pitchFamily="34" charset="0"/>
                <a:cs typeface="Arial" pitchFamily="34" charset="0"/>
              </a:rPr>
              <a:t>Pracovněprávní vztahy</a:t>
            </a:r>
            <a:endParaRPr lang="cs-CZ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612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Úhly">
  <a:themeElements>
    <a:clrScheme name="Úhly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Úhly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Úhl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910</TotalTime>
  <Words>882</Words>
  <Application>Microsoft Office PowerPoint</Application>
  <PresentationFormat>Předvádění na obrazovce (4:3)</PresentationFormat>
  <Paragraphs>81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Úhly</vt:lpstr>
      <vt:lpstr>Kariérní postup</vt:lpstr>
      <vt:lpstr>vyšší Autonomie vysokých škol</vt:lpstr>
      <vt:lpstr>EURYDICE – Akademičtí pracovníci</vt:lpstr>
      <vt:lpstr>Česká republika v kontextu Evropy </vt:lpstr>
      <vt:lpstr>Návrh věcného záměru zákona</vt:lpstr>
      <vt:lpstr>Akademičtí pracovníci</vt:lpstr>
      <vt:lpstr>Docenti, habilitace</vt:lpstr>
      <vt:lpstr>Profesoři</vt:lpstr>
      <vt:lpstr>Pracovněprávní vztahy</vt:lpstr>
      <vt:lpstr>Otázky do diskuze</vt:lpstr>
    </vt:vector>
  </TitlesOfParts>
  <Company>Univerzita Pardubice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UPa</dc:creator>
  <cp:lastModifiedBy>ondracek</cp:lastModifiedBy>
  <cp:revision>39</cp:revision>
  <cp:lastPrinted>2011-06-28T17:21:15Z</cp:lastPrinted>
  <dcterms:created xsi:type="dcterms:W3CDTF">2011-06-27T11:58:20Z</dcterms:created>
  <dcterms:modified xsi:type="dcterms:W3CDTF">2011-07-21T07:33:33Z</dcterms:modified>
</cp:coreProperties>
</file>