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75" r:id="rId4"/>
    <p:sldId id="274" r:id="rId5"/>
    <p:sldId id="276" r:id="rId6"/>
    <p:sldId id="277" r:id="rId7"/>
    <p:sldId id="278" r:id="rId8"/>
    <p:sldId id="279" r:id="rId9"/>
    <p:sldId id="280" r:id="rId10"/>
    <p:sldId id="281" r:id="rId11"/>
    <p:sldId id="28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5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FP9\kulat&#253;%20st&#367;l\graf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FP9\kulat&#253;%20st&#367;l\graf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FP9\kulat&#253;%20st&#367;l\grafy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FP9\kulat&#253;%20st&#367;l\graf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FP9\kulat&#253;%20st&#367;l\graf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FP9\kulat&#253;%20st&#367;l\graf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FP9\kulat&#253;%20st&#367;l\graf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barChart>
        <c:barDir val="col"/>
        <c:grouping val="clustered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gradFill flip="none" rotWithShape="1">
                <a:gsLst>
                  <a:gs pos="0">
                    <a:srgbClr val="F49914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/>
              </a:gradFill>
            </c:spPr>
          </c:dPt>
          <c:dPt>
            <c:idx val="3"/>
            <c:spPr>
              <a:solidFill>
                <a:schemeClr val="bg1">
                  <a:lumMod val="65000"/>
                </a:schemeClr>
              </a:solidFill>
            </c:spPr>
          </c:dPt>
          <c:cat>
            <c:strRef>
              <c:f>List1!$B$2:$E$2</c:f>
              <c:strCache>
                <c:ptCount val="4"/>
                <c:pt idx="0">
                  <c:v>ANO</c:v>
                </c:pt>
                <c:pt idx="1">
                  <c:v>NE</c:v>
                </c:pt>
                <c:pt idx="2">
                  <c:v>Komentář</c:v>
                </c:pt>
                <c:pt idx="3">
                  <c:v>Bez Odp.</c:v>
                </c:pt>
              </c:strCache>
            </c:strRef>
          </c:cat>
          <c:val>
            <c:numRef>
              <c:f>List1!$B$3:$E$3</c:f>
              <c:numCache>
                <c:formatCode>General</c:formatCode>
                <c:ptCount val="4"/>
                <c:pt idx="0">
                  <c:v>35</c:v>
                </c:pt>
                <c:pt idx="1">
                  <c:v>14</c:v>
                </c:pt>
                <c:pt idx="2">
                  <c:v>42</c:v>
                </c:pt>
                <c:pt idx="3">
                  <c:v>30</c:v>
                </c:pt>
              </c:numCache>
            </c:numRef>
          </c:val>
        </c:ser>
        <c:axId val="82308096"/>
        <c:axId val="61211392"/>
      </c:barChart>
      <c:catAx>
        <c:axId val="82308096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61211392"/>
        <c:crosses val="autoZero"/>
        <c:auto val="1"/>
        <c:lblAlgn val="ctr"/>
        <c:lblOffset val="100"/>
      </c:catAx>
      <c:valAx>
        <c:axId val="612113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82308096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barChart>
        <c:barDir val="col"/>
        <c:grouping val="clustered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gradFill>
                <a:gsLst>
                  <a:gs pos="0">
                    <a:srgbClr val="F49914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</a:gradFill>
            </c:spPr>
          </c:dPt>
          <c:dPt>
            <c:idx val="3"/>
            <c:spPr>
              <a:solidFill>
                <a:schemeClr val="bg1">
                  <a:lumMod val="65000"/>
                </a:schemeClr>
              </a:solidFill>
            </c:spPr>
          </c:dPt>
          <c:cat>
            <c:strRef>
              <c:f>List1!$B$27:$E$27</c:f>
              <c:strCache>
                <c:ptCount val="4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  <c:pt idx="3">
                  <c:v>Bez odp.</c:v>
                </c:pt>
              </c:strCache>
            </c:strRef>
          </c:cat>
          <c:val>
            <c:numRef>
              <c:f>List1!$B$28:$E$28</c:f>
              <c:numCache>
                <c:formatCode>General</c:formatCode>
                <c:ptCount val="4"/>
                <c:pt idx="0">
                  <c:v>39</c:v>
                </c:pt>
                <c:pt idx="1">
                  <c:v>7</c:v>
                </c:pt>
                <c:pt idx="2">
                  <c:v>3</c:v>
                </c:pt>
                <c:pt idx="3">
                  <c:v>19</c:v>
                </c:pt>
              </c:numCache>
            </c:numRef>
          </c:val>
        </c:ser>
        <c:axId val="61241600"/>
        <c:axId val="61243392"/>
      </c:barChart>
      <c:catAx>
        <c:axId val="6124160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61243392"/>
        <c:crosses val="autoZero"/>
        <c:auto val="1"/>
        <c:lblAlgn val="ctr"/>
        <c:lblOffset val="100"/>
      </c:catAx>
      <c:valAx>
        <c:axId val="61243392"/>
        <c:scaling>
          <c:orientation val="minMax"/>
        </c:scaling>
        <c:axPos val="l"/>
        <c:majorGridlines/>
        <c:numFmt formatCode="General" sourceLinked="1"/>
        <c:tickLblPos val="nextTo"/>
        <c:crossAx val="61241600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barChart>
        <c:barDir val="col"/>
        <c:grouping val="clustered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79646">
                  <a:lumMod val="50000"/>
                  <a:alpha val="72000"/>
                </a:srgbClr>
              </a:solidFill>
            </c:spPr>
          </c:dPt>
          <c:dPt>
            <c:idx val="3"/>
            <c:spPr>
              <a:gradFill>
                <a:gsLst>
                  <a:gs pos="0">
                    <a:srgbClr val="F49914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</a:gradFill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</c:spPr>
          </c:dPt>
          <c:cat>
            <c:strRef>
              <c:f>List1!$B$42:$F$42</c:f>
              <c:strCache>
                <c:ptCount val="5"/>
                <c:pt idx="0">
                  <c:v>ANO</c:v>
                </c:pt>
                <c:pt idx="1">
                  <c:v>NE</c:v>
                </c:pt>
                <c:pt idx="2">
                  <c:v>Nemám názor</c:v>
                </c:pt>
                <c:pt idx="3">
                  <c:v>Komentář</c:v>
                </c:pt>
                <c:pt idx="4">
                  <c:v>Bez odp.</c:v>
                </c:pt>
              </c:strCache>
            </c:strRef>
          </c:cat>
          <c:val>
            <c:numRef>
              <c:f>List1!$B$43:$F$43</c:f>
              <c:numCache>
                <c:formatCode>General</c:formatCode>
                <c:ptCount val="5"/>
                <c:pt idx="0">
                  <c:v>19</c:v>
                </c:pt>
                <c:pt idx="1">
                  <c:v>2</c:v>
                </c:pt>
                <c:pt idx="2">
                  <c:v>28</c:v>
                </c:pt>
                <c:pt idx="3">
                  <c:v>28</c:v>
                </c:pt>
                <c:pt idx="4">
                  <c:v>19</c:v>
                </c:pt>
              </c:numCache>
            </c:numRef>
          </c:val>
        </c:ser>
        <c:axId val="82387712"/>
        <c:axId val="82389248"/>
      </c:barChart>
      <c:catAx>
        <c:axId val="82387712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82389248"/>
        <c:crosses val="autoZero"/>
        <c:auto val="1"/>
        <c:lblAlgn val="ctr"/>
        <c:lblOffset val="100"/>
      </c:catAx>
      <c:valAx>
        <c:axId val="82389248"/>
        <c:scaling>
          <c:orientation val="minMax"/>
        </c:scaling>
        <c:axPos val="l"/>
        <c:majorGridlines/>
        <c:numFmt formatCode="General" sourceLinked="1"/>
        <c:tickLblPos val="nextTo"/>
        <c:crossAx val="82387712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barChart>
        <c:barDir val="col"/>
        <c:grouping val="clustered"/>
        <c:ser>
          <c:idx val="0"/>
          <c:order val="0"/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Pt>
            <c:idx val="3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4"/>
            <c:spPr>
              <a:gradFill>
                <a:gsLst>
                  <a:gs pos="0">
                    <a:srgbClr val="F49914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</a:gradFill>
            </c:spPr>
          </c:dPt>
          <c:cat>
            <c:strRef>
              <c:f>List1!$B$59:$F$59</c:f>
              <c:strCache>
                <c:ptCount val="5"/>
                <c:pt idx="0">
                  <c:v>Srozumitelný</c:v>
                </c:pt>
                <c:pt idx="1">
                  <c:v>sroz., ale v konfliktu s CZ</c:v>
                </c:pt>
                <c:pt idx="2">
                  <c:v>nejasný</c:v>
                </c:pt>
                <c:pt idx="3">
                  <c:v>komplikovaný</c:v>
                </c:pt>
                <c:pt idx="4">
                  <c:v>jiné</c:v>
                </c:pt>
              </c:strCache>
            </c:strRef>
          </c:cat>
          <c:val>
            <c:numRef>
              <c:f>List1!$B$60:$F$60</c:f>
              <c:numCache>
                <c:formatCode>General</c:formatCode>
                <c:ptCount val="5"/>
                <c:pt idx="0">
                  <c:v>0</c:v>
                </c:pt>
                <c:pt idx="1">
                  <c:v>14</c:v>
                </c:pt>
                <c:pt idx="2">
                  <c:v>9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</c:ser>
        <c:axId val="66876160"/>
        <c:axId val="74724096"/>
      </c:barChart>
      <c:catAx>
        <c:axId val="6687616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74724096"/>
        <c:crosses val="autoZero"/>
        <c:auto val="1"/>
        <c:lblAlgn val="ctr"/>
        <c:lblOffset val="100"/>
      </c:catAx>
      <c:valAx>
        <c:axId val="74724096"/>
        <c:scaling>
          <c:orientation val="minMax"/>
        </c:scaling>
        <c:axPos val="l"/>
        <c:majorGridlines/>
        <c:numFmt formatCode="General" sourceLinked="1"/>
        <c:tickLblPos val="nextTo"/>
        <c:crossAx val="66876160"/>
        <c:crosses val="autoZero"/>
        <c:crossBetween val="between"/>
      </c:valAx>
    </c:plotArea>
    <c:plotVisOnly val="1"/>
  </c:chart>
  <c:spPr>
    <a:ln>
      <a:noFill/>
    </a:ln>
  </c:sp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barChart>
        <c:barDir val="col"/>
        <c:grouping val="clustered"/>
        <c:ser>
          <c:idx val="0"/>
          <c:order val="0"/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gradFill>
                <a:gsLst>
                  <a:gs pos="0">
                    <a:schemeClr val="accent3">
                      <a:lumMod val="75000"/>
                    </a:schemeClr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</a:gradFill>
            </c:spPr>
          </c:dPt>
          <c:dPt>
            <c:idx val="3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4"/>
            <c:spPr>
              <a:solidFill>
                <a:srgbClr val="C00000"/>
              </a:solidFill>
            </c:spPr>
          </c:dPt>
          <c:cat>
            <c:strRef>
              <c:f>List1!$B$76:$F$76</c:f>
              <c:strCache>
                <c:ptCount val="5"/>
                <c:pt idx="0">
                  <c:v>Výborné</c:v>
                </c:pt>
                <c:pt idx="1">
                  <c:v>dobré, zlepšuje se</c:v>
                </c:pt>
                <c:pt idx="2">
                  <c:v> význam klesá</c:v>
                </c:pt>
                <c:pt idx="3">
                  <c:v> malý význam bez hodnocení dopadů</c:v>
                </c:pt>
                <c:pt idx="4">
                  <c:v>nemá význam</c:v>
                </c:pt>
              </c:strCache>
            </c:strRef>
          </c:cat>
          <c:val>
            <c:numRef>
              <c:f>List1!$B$77:$F$77</c:f>
              <c:numCache>
                <c:formatCode>General</c:formatCode>
                <c:ptCount val="5"/>
                <c:pt idx="1">
                  <c:v>6</c:v>
                </c:pt>
                <c:pt idx="2">
                  <c:v>14</c:v>
                </c:pt>
                <c:pt idx="3">
                  <c:v>14</c:v>
                </c:pt>
                <c:pt idx="4">
                  <c:v>5</c:v>
                </c:pt>
              </c:numCache>
            </c:numRef>
          </c:val>
        </c:ser>
        <c:axId val="9621504"/>
        <c:axId val="9624576"/>
      </c:barChart>
      <c:catAx>
        <c:axId val="9621504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9624576"/>
        <c:crosses val="autoZero"/>
        <c:auto val="1"/>
        <c:lblAlgn val="ctr"/>
        <c:lblOffset val="100"/>
      </c:catAx>
      <c:valAx>
        <c:axId val="9624576"/>
        <c:scaling>
          <c:orientation val="minMax"/>
        </c:scaling>
        <c:axPos val="l"/>
        <c:majorGridlines/>
        <c:numFmt formatCode="General" sourceLinked="1"/>
        <c:tickLblPos val="nextTo"/>
        <c:crossAx val="9621504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>
        <c:manualLayout>
          <c:layoutTarget val="inner"/>
          <c:xMode val="edge"/>
          <c:yMode val="edge"/>
          <c:x val="7.7681807879864603E-2"/>
          <c:y val="5.7600620934056393E-2"/>
          <c:w val="0.86289386528633782"/>
          <c:h val="0.74910955196748263"/>
        </c:manualLayout>
      </c:layout>
      <c:barChart>
        <c:barDir val="col"/>
        <c:grouping val="clustered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49914"/>
              </a:solidFill>
            </c:spPr>
          </c:dPt>
          <c:dPt>
            <c:idx val="3"/>
            <c:spPr>
              <a:gradFill>
                <a:gsLst>
                  <a:gs pos="0">
                    <a:schemeClr val="accent2">
                      <a:lumMod val="75000"/>
                    </a:schemeClr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</a:gradFill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</c:spPr>
          </c:dPt>
          <c:cat>
            <c:strRef>
              <c:f>List1!$C$93:$G$93</c:f>
              <c:strCache>
                <c:ptCount val="5"/>
                <c:pt idx="0">
                  <c:v>ANO</c:v>
                </c:pt>
                <c:pt idx="1">
                  <c:v>NE</c:v>
                </c:pt>
                <c:pt idx="2">
                  <c:v>Nemám Informace</c:v>
                </c:pt>
                <c:pt idx="3">
                  <c:v>Komentář</c:v>
                </c:pt>
                <c:pt idx="4">
                  <c:v>bez odp.</c:v>
                </c:pt>
              </c:strCache>
            </c:strRef>
          </c:cat>
          <c:val>
            <c:numRef>
              <c:f>List1!$C$94:$G$94</c:f>
              <c:numCache>
                <c:formatCode>General</c:formatCode>
                <c:ptCount val="5"/>
                <c:pt idx="0">
                  <c:v>16</c:v>
                </c:pt>
                <c:pt idx="1">
                  <c:v>12</c:v>
                </c:pt>
                <c:pt idx="2">
                  <c:v>12</c:v>
                </c:pt>
                <c:pt idx="3">
                  <c:v>12</c:v>
                </c:pt>
                <c:pt idx="4">
                  <c:v>19</c:v>
                </c:pt>
              </c:numCache>
            </c:numRef>
          </c:val>
        </c:ser>
        <c:axId val="90330240"/>
        <c:axId val="90331776"/>
      </c:barChart>
      <c:catAx>
        <c:axId val="9033024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90331776"/>
        <c:crosses val="autoZero"/>
        <c:auto val="1"/>
        <c:lblAlgn val="ctr"/>
        <c:lblOffset val="100"/>
      </c:catAx>
      <c:valAx>
        <c:axId val="90331776"/>
        <c:scaling>
          <c:orientation val="minMax"/>
        </c:scaling>
        <c:axPos val="l"/>
        <c:majorGridlines/>
        <c:numFmt formatCode="General" sourceLinked="1"/>
        <c:tickLblPos val="nextTo"/>
        <c:crossAx val="90330240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>
        <c:manualLayout>
          <c:layoutTarget val="inner"/>
          <c:xMode val="edge"/>
          <c:yMode val="edge"/>
          <c:x val="8.6311965241632926E-2"/>
          <c:y val="6.1938743012771941E-2"/>
          <c:w val="0.86095733795987361"/>
          <c:h val="0.73021403705289978"/>
        </c:manualLayout>
      </c:layout>
      <c:barChart>
        <c:barDir val="col"/>
        <c:grouping val="clustered"/>
        <c:ser>
          <c:idx val="0"/>
          <c:order val="0"/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3"/>
            <c:spPr>
              <a:gradFill>
                <a:gsLst>
                  <a:gs pos="0">
                    <a:srgbClr val="C0504D">
                      <a:lumMod val="75000"/>
                    </a:srgbClr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</a:gradFill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</c:spPr>
          </c:dPt>
          <c:cat>
            <c:strRef>
              <c:f>List1!$C$129:$G$129</c:f>
              <c:strCache>
                <c:ptCount val="5"/>
                <c:pt idx="0">
                  <c:v>ANO</c:v>
                </c:pt>
                <c:pt idx="1">
                  <c:v>NE</c:v>
                </c:pt>
                <c:pt idx="2">
                  <c:v>Nemám názor</c:v>
                </c:pt>
                <c:pt idx="3">
                  <c:v>Komentář</c:v>
                </c:pt>
                <c:pt idx="4">
                  <c:v>bez odp.</c:v>
                </c:pt>
              </c:strCache>
            </c:strRef>
          </c:cat>
          <c:val>
            <c:numRef>
              <c:f>List1!$C$130:$G$130</c:f>
              <c:numCache>
                <c:formatCode>General</c:formatCode>
                <c:ptCount val="5"/>
                <c:pt idx="0">
                  <c:v>34</c:v>
                </c:pt>
                <c:pt idx="1">
                  <c:v>6</c:v>
                </c:pt>
                <c:pt idx="2">
                  <c:v>3</c:v>
                </c:pt>
                <c:pt idx="3">
                  <c:v>23</c:v>
                </c:pt>
                <c:pt idx="4">
                  <c:v>16</c:v>
                </c:pt>
              </c:numCache>
            </c:numRef>
          </c:val>
        </c:ser>
        <c:axId val="116921472"/>
        <c:axId val="116923008"/>
      </c:barChart>
      <c:catAx>
        <c:axId val="116921472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116923008"/>
        <c:crosses val="autoZero"/>
        <c:auto val="1"/>
        <c:lblAlgn val="ctr"/>
        <c:lblOffset val="100"/>
      </c:catAx>
      <c:valAx>
        <c:axId val="116923008"/>
        <c:scaling>
          <c:orientation val="minMax"/>
        </c:scaling>
        <c:axPos val="l"/>
        <c:majorGridlines/>
        <c:numFmt formatCode="General" sourceLinked="1"/>
        <c:tickLblPos val="nextTo"/>
        <c:crossAx val="116921472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0.10714</cdr:x>
      <cdr:y>0.11429</cdr:y>
    </cdr:from>
    <cdr:to>
      <cdr:x>0.19685</cdr:x>
      <cdr:y>0.45609</cdr:y>
    </cdr:to>
    <cdr:sp macro="" textlink="">
      <cdr:nvSpPr>
        <cdr:cNvPr id="2" name="Obdélník 1"/>
        <cdr:cNvSpPr/>
      </cdr:nvSpPr>
      <cdr:spPr>
        <a:xfrm xmlns:a="http://schemas.openxmlformats.org/drawingml/2006/main">
          <a:off x="432048" y="288032"/>
          <a:ext cx="361751" cy="8614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pPr algn="ctr"/>
          <a:r>
            <a: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!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FC577-51DF-4D2E-A253-1BBF8EAF2615}" type="datetimeFigureOut">
              <a:rPr lang="cs-CZ" smtClean="0"/>
              <a:pPr/>
              <a:t>3.9.2018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09DE70-0BBB-4A69-ABE6-2E1C705FE7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85481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9DE70-0BBB-4A69-ABE6-2E1C705FE751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9DE70-0BBB-4A69-ABE6-2E1C705FE751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9DE70-0BBB-4A69-ABE6-2E1C705FE751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9DE70-0BBB-4A69-ABE6-2E1C705FE751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9DE70-0BBB-4A69-ABE6-2E1C705FE751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9DE70-0BBB-4A69-ABE6-2E1C705FE751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9DE70-0BBB-4A69-ABE6-2E1C705FE75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9DE70-0BBB-4A69-ABE6-2E1C705FE751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9DE70-0BBB-4A69-ABE6-2E1C705FE751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9DE70-0BBB-4A69-ABE6-2E1C705FE751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09DE70-0BBB-4A69-ABE6-2E1C705FE751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1DF0-4C2F-49ED-B60F-8057794AA6F9}" type="datetimeFigureOut">
              <a:rPr lang="cs-CZ" smtClean="0"/>
              <a:pPr/>
              <a:t>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C71C-42B4-4B7C-925A-B924E91EF2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2547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1DF0-4C2F-49ED-B60F-8057794AA6F9}" type="datetimeFigureOut">
              <a:rPr lang="cs-CZ" smtClean="0"/>
              <a:pPr/>
              <a:t>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C71C-42B4-4B7C-925A-B924E91EF2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1757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1DF0-4C2F-49ED-B60F-8057794AA6F9}" type="datetimeFigureOut">
              <a:rPr lang="cs-CZ" smtClean="0"/>
              <a:pPr/>
              <a:t>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C71C-42B4-4B7C-925A-B924E91EF2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4564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1DF0-4C2F-49ED-B60F-8057794AA6F9}" type="datetimeFigureOut">
              <a:rPr lang="cs-CZ" smtClean="0"/>
              <a:pPr/>
              <a:t>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C71C-42B4-4B7C-925A-B924E91EF2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31515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1DF0-4C2F-49ED-B60F-8057794AA6F9}" type="datetimeFigureOut">
              <a:rPr lang="cs-CZ" smtClean="0"/>
              <a:pPr/>
              <a:t>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C71C-42B4-4B7C-925A-B924E91EF2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797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1DF0-4C2F-49ED-B60F-8057794AA6F9}" type="datetimeFigureOut">
              <a:rPr lang="cs-CZ" smtClean="0"/>
              <a:pPr/>
              <a:t>3.9.2018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C71C-42B4-4B7C-925A-B924E91EF2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2697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1DF0-4C2F-49ED-B60F-8057794AA6F9}" type="datetimeFigureOut">
              <a:rPr lang="cs-CZ" smtClean="0"/>
              <a:pPr/>
              <a:t>3.9.2018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C71C-42B4-4B7C-925A-B924E91EF2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21981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1DF0-4C2F-49ED-B60F-8057794AA6F9}" type="datetimeFigureOut">
              <a:rPr lang="cs-CZ" smtClean="0"/>
              <a:pPr/>
              <a:t>3.9.2018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C71C-42B4-4B7C-925A-B924E91EF2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7674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1DF0-4C2F-49ED-B60F-8057794AA6F9}" type="datetimeFigureOut">
              <a:rPr lang="cs-CZ" smtClean="0"/>
              <a:pPr/>
              <a:t>3.9.2018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C71C-42B4-4B7C-925A-B924E91EF2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5981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1DF0-4C2F-49ED-B60F-8057794AA6F9}" type="datetimeFigureOut">
              <a:rPr lang="cs-CZ" smtClean="0"/>
              <a:pPr/>
              <a:t>3.9.2018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C71C-42B4-4B7C-925A-B924E91EF2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8964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1DF0-4C2F-49ED-B60F-8057794AA6F9}" type="datetimeFigureOut">
              <a:rPr lang="cs-CZ" smtClean="0"/>
              <a:pPr/>
              <a:t>3.9.2018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9C71C-42B4-4B7C-925A-B924E91EF2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577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31DF0-4C2F-49ED-B60F-8057794AA6F9}" type="datetimeFigureOut">
              <a:rPr lang="cs-CZ" smtClean="0"/>
              <a:pPr/>
              <a:t>3.9.2018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9C71C-42B4-4B7C-925A-B924E91EF2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3967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7144" y="1340768"/>
            <a:ext cx="8173328" cy="2448272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Dotazníkové šetření k diskusi o návrhu FP9:</a:t>
            </a:r>
            <a:br>
              <a:rPr lang="cs-CZ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600" dirty="0" smtClean="0">
                <a:solidFill>
                  <a:schemeClr val="tx2">
                    <a:lumMod val="75000"/>
                  </a:schemeClr>
                </a:solidFill>
              </a:rPr>
              <a:t>osloveno </a:t>
            </a:r>
            <a:r>
              <a:rPr lang="cs-CZ" sz="3600" dirty="0" smtClean="0">
                <a:solidFill>
                  <a:schemeClr val="tx2">
                    <a:lumMod val="75000"/>
                  </a:schemeClr>
                </a:solidFill>
              </a:rPr>
              <a:t>214 potenciálních respondentů</a:t>
            </a:r>
            <a:br>
              <a:rPr lang="cs-CZ" sz="36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sz="3600" dirty="0" smtClean="0">
                <a:solidFill>
                  <a:schemeClr val="tx2">
                    <a:lumMod val="75000"/>
                  </a:schemeClr>
                </a:solidFill>
              </a:rPr>
              <a:t>návrat  54 kompletních odpovědí</a:t>
            </a:r>
            <a:endParaRPr lang="en-GB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5949280"/>
            <a:ext cx="6400800" cy="672480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Vladimír Albrecht</a:t>
            </a:r>
          </a:p>
          <a:p>
            <a:r>
              <a:rPr lang="cs-CZ" sz="2000" dirty="0" smtClean="0">
                <a:solidFill>
                  <a:schemeClr val="tx2">
                    <a:lumMod val="75000"/>
                  </a:schemeClr>
                </a:solidFill>
              </a:rPr>
              <a:t>albrecht@</a:t>
            </a:r>
            <a:r>
              <a:rPr lang="cs-CZ" sz="2000" dirty="0" err="1" smtClean="0">
                <a:solidFill>
                  <a:schemeClr val="tx2">
                    <a:lumMod val="75000"/>
                  </a:schemeClr>
                </a:solidFill>
              </a:rPr>
              <a:t>tc.cz</a:t>
            </a:r>
            <a:endParaRPr lang="cs-CZ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7" y="-4841"/>
            <a:ext cx="1224975" cy="81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63106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0"/>
            <a:ext cx="7293496" cy="90872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Systém financování účastníka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99792" y="83671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Je srozumitelný?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Graf 3"/>
          <p:cNvGraphicFramePr/>
          <p:nvPr/>
        </p:nvGraphicFramePr>
        <p:xfrm>
          <a:off x="2699792" y="1196752"/>
          <a:ext cx="388843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39552" y="4005064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Možné problémy v FP9</a:t>
            </a:r>
          </a:p>
          <a:p>
            <a:r>
              <a:rPr lang="cs-CZ" dirty="0" smtClean="0"/>
              <a:t>Jak bude  zjišťován  celkový přehled o jednotlivých  částech financování v daném projektu  (půjde o kombinaci různých poskytovatelů…)</a:t>
            </a:r>
          </a:p>
          <a:p>
            <a:endParaRPr lang="cs-CZ" dirty="0" smtClean="0"/>
          </a:p>
          <a:p>
            <a:r>
              <a:rPr lang="cs-CZ" dirty="0" smtClean="0"/>
              <a:t>Pravidla kumulativního  </a:t>
            </a:r>
            <a:r>
              <a:rPr lang="cs-CZ" dirty="0" smtClean="0"/>
              <a:t>financování </a:t>
            </a:r>
            <a:r>
              <a:rPr lang="cs-CZ" dirty="0" smtClean="0"/>
              <a:t>jsou nejasná. Ale: kumulativní financování je žádoucí :  „pokrytí výzkumu více  projekty (zdroji)  zvyšuje stabilitu   klíčových pracovníků“</a:t>
            </a:r>
          </a:p>
          <a:p>
            <a:endParaRPr lang="cs-CZ" dirty="0" smtClean="0"/>
          </a:p>
          <a:p>
            <a:r>
              <a:rPr lang="cs-CZ" dirty="0" err="1" smtClean="0"/>
              <a:t>Synergy</a:t>
            </a:r>
            <a:r>
              <a:rPr lang="cs-CZ" dirty="0" smtClean="0"/>
              <a:t> </a:t>
            </a:r>
            <a:r>
              <a:rPr lang="cs-CZ" dirty="0" err="1" smtClean="0"/>
              <a:t>guide</a:t>
            </a:r>
            <a:r>
              <a:rPr lang="cs-CZ" dirty="0" smtClean="0"/>
              <a:t>  vysvětluje kumulativní financování dostatečně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7" y="-4841"/>
            <a:ext cx="1224975" cy="81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562074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Hodnocení FP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Graf 2"/>
          <p:cNvGraphicFramePr/>
          <p:nvPr/>
        </p:nvGraphicFramePr>
        <p:xfrm>
          <a:off x="611560" y="980728"/>
          <a:ext cx="3387849" cy="2616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Graf 3"/>
          <p:cNvGraphicFramePr/>
          <p:nvPr/>
        </p:nvGraphicFramePr>
        <p:xfrm>
          <a:off x="755576" y="4365104"/>
          <a:ext cx="3419475" cy="2492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Graf 4"/>
          <p:cNvGraphicFramePr/>
          <p:nvPr/>
        </p:nvGraphicFramePr>
        <p:xfrm>
          <a:off x="5004048" y="4553744"/>
          <a:ext cx="338437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827584" y="400506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Pracujete s hodnocením?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860032" y="3861048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Má EK vypracovat národní hodnocení ve spolupráci s čl. státy?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499992" y="1052736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Hodnocení nejde nikdy do hloubky, stačí napsat „zprávu“</a:t>
            </a:r>
          </a:p>
          <a:p>
            <a:r>
              <a:rPr lang="cs-CZ" dirty="0" smtClean="0"/>
              <a:t>Hodnocení by mělo být zaměřené na výsledky,  hod. účasti má malý význam</a:t>
            </a:r>
          </a:p>
          <a:p>
            <a:r>
              <a:rPr lang="cs-CZ" dirty="0" smtClean="0"/>
              <a:t>Hloubkové hodnocení projektů je problematické</a:t>
            </a:r>
            <a:endParaRPr lang="cs-CZ" dirty="0" smtClean="0"/>
          </a:p>
          <a:p>
            <a:r>
              <a:rPr lang="cs-CZ" dirty="0" smtClean="0"/>
              <a:t>EK by měla vést databázi  výsledků projektů</a:t>
            </a:r>
            <a:endParaRPr lang="cs-CZ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7" y="-4841"/>
            <a:ext cx="1224975" cy="81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403648" y="188640"/>
            <a:ext cx="7740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HE  vytvoří </a:t>
            </a:r>
            <a:r>
              <a:rPr lang="cs-CZ" sz="2400" b="1" dirty="0" smtClean="0">
                <a:solidFill>
                  <a:srgbClr val="C00000"/>
                </a:solidFill>
              </a:rPr>
              <a:t>100 000 </a:t>
            </a:r>
            <a:r>
              <a:rPr lang="cs-CZ" sz="2400" b="1" dirty="0" smtClean="0">
                <a:solidFill>
                  <a:schemeClr val="tx2">
                    <a:lumMod val="75000"/>
                  </a:schemeClr>
                </a:solidFill>
              </a:rPr>
              <a:t>pracovních  míst během investiční fáze (2021 – 2027). … Vytvořily  FP7 resp. H2020 nějaká pracovní místa v ČR? </a:t>
            </a:r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7" y="-4841"/>
            <a:ext cx="1224975" cy="81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Graf 10"/>
          <p:cNvGraphicFramePr/>
          <p:nvPr/>
        </p:nvGraphicFramePr>
        <p:xfrm>
          <a:off x="539552" y="3212976"/>
          <a:ext cx="357301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4355976" y="1340768"/>
            <a:ext cx="417646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Nejvíce: doktorandská místa v projektech, následně  jejich zaměstnání  - </a:t>
            </a:r>
            <a:r>
              <a:rPr lang="cs-CZ" sz="2000" dirty="0" err="1" smtClean="0"/>
              <a:t>postdok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2 projekty CSA, 3 </a:t>
            </a:r>
            <a:r>
              <a:rPr lang="cs-CZ" sz="2000" dirty="0" err="1" smtClean="0"/>
              <a:t>Cofund</a:t>
            </a:r>
            <a:r>
              <a:rPr lang="cs-CZ" sz="2000" dirty="0" smtClean="0"/>
              <a:t> -</a:t>
            </a:r>
            <a:r>
              <a:rPr lang="en-US" sz="2000" dirty="0" smtClean="0"/>
              <a:t>&gt;  </a:t>
            </a:r>
            <a:r>
              <a:rPr lang="cs-CZ" sz="2000" dirty="0" smtClean="0"/>
              <a:t>4 místa</a:t>
            </a:r>
          </a:p>
          <a:p>
            <a:endParaRPr lang="cs-CZ" sz="2000" dirty="0" smtClean="0"/>
          </a:p>
          <a:p>
            <a:r>
              <a:rPr lang="cs-CZ" sz="2000" dirty="0" smtClean="0"/>
              <a:t>Místa ve firmách (</a:t>
            </a:r>
            <a:r>
              <a:rPr lang="cs-CZ" sz="2000" dirty="0" err="1" smtClean="0"/>
              <a:t>Enantis</a:t>
            </a:r>
            <a:r>
              <a:rPr lang="cs-CZ" sz="2000" dirty="0" smtClean="0"/>
              <a:t>, </a:t>
            </a:r>
            <a:r>
              <a:rPr lang="cs-CZ" sz="2000" dirty="0" err="1" smtClean="0"/>
              <a:t>NenoVision</a:t>
            </a:r>
            <a:r>
              <a:rPr lang="cs-CZ" sz="2000" dirty="0" smtClean="0"/>
              <a:t>, </a:t>
            </a:r>
            <a:r>
              <a:rPr lang="cs-CZ" sz="2000" dirty="0" err="1" smtClean="0"/>
              <a:t>Tescan</a:t>
            </a:r>
            <a:r>
              <a:rPr lang="cs-CZ" sz="2000" dirty="0" smtClean="0"/>
              <a:t>, He3DA, </a:t>
            </a:r>
            <a:r>
              <a:rPr lang="cs-CZ" sz="2000" dirty="0" err="1" smtClean="0"/>
              <a:t>Advanced</a:t>
            </a:r>
            <a:r>
              <a:rPr lang="cs-CZ" sz="2000" dirty="0" smtClean="0"/>
              <a:t>  </a:t>
            </a:r>
            <a:r>
              <a:rPr lang="cs-CZ" sz="2000" dirty="0" err="1" smtClean="0"/>
              <a:t>Materials</a:t>
            </a:r>
            <a:r>
              <a:rPr lang="cs-CZ" sz="2000" dirty="0" smtClean="0"/>
              <a:t>…)</a:t>
            </a:r>
          </a:p>
          <a:p>
            <a:endParaRPr lang="cs-CZ" sz="2000" dirty="0" smtClean="0"/>
          </a:p>
          <a:p>
            <a:r>
              <a:rPr lang="cs-CZ" sz="2000" dirty="0" smtClean="0"/>
              <a:t>V ICT, </a:t>
            </a:r>
            <a:r>
              <a:rPr lang="cs-CZ" sz="2000" dirty="0" err="1" smtClean="0"/>
              <a:t>eHealth</a:t>
            </a:r>
            <a:r>
              <a:rPr lang="cs-CZ" sz="2000" dirty="0" smtClean="0"/>
              <a:t>, </a:t>
            </a:r>
            <a:r>
              <a:rPr lang="cs-CZ" sz="2000" dirty="0" err="1" smtClean="0"/>
              <a:t>asistivní</a:t>
            </a:r>
            <a:r>
              <a:rPr lang="cs-CZ" sz="2000" dirty="0" smtClean="0"/>
              <a:t> technologie, </a:t>
            </a:r>
            <a:r>
              <a:rPr lang="cs-CZ" sz="2000" dirty="0" err="1" smtClean="0"/>
              <a:t>geovisualisation</a:t>
            </a:r>
            <a:r>
              <a:rPr lang="cs-CZ" sz="2000" dirty="0" smtClean="0"/>
              <a:t>,</a:t>
            </a:r>
          </a:p>
          <a:p>
            <a:endParaRPr lang="cs-CZ" sz="2000" dirty="0" smtClean="0"/>
          </a:p>
          <a:p>
            <a:r>
              <a:rPr lang="cs-CZ" sz="2000" dirty="0" smtClean="0"/>
              <a:t>Projektový management</a:t>
            </a:r>
          </a:p>
          <a:p>
            <a:endParaRPr lang="cs-CZ" sz="2000" dirty="0" smtClean="0"/>
          </a:p>
          <a:p>
            <a:r>
              <a:rPr lang="cs-CZ" sz="2000" dirty="0" smtClean="0"/>
              <a:t>Pozitivní výhled HE v dopravě</a:t>
            </a:r>
          </a:p>
          <a:p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95536" y="1412776"/>
            <a:ext cx="3672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ČR: více než 2% populace,</a:t>
            </a:r>
          </a:p>
          <a:p>
            <a:r>
              <a:rPr lang="cs-CZ" dirty="0" smtClean="0"/>
              <a:t>       více než 2% HDP na </a:t>
            </a:r>
            <a:r>
              <a:rPr lang="cs-CZ" dirty="0" err="1" smtClean="0"/>
              <a:t>VaI</a:t>
            </a:r>
            <a:r>
              <a:rPr lang="cs-CZ" dirty="0" smtClean="0"/>
              <a:t> </a:t>
            </a:r>
            <a:r>
              <a:rPr lang="cs-CZ" dirty="0" err="1" smtClean="0"/>
              <a:t>tj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dirty="0" smtClean="0"/>
              <a:t>&gt;</a:t>
            </a:r>
            <a:r>
              <a:rPr lang="cs-CZ" dirty="0" smtClean="0"/>
              <a:t> ø</a:t>
            </a:r>
            <a:r>
              <a:rPr lang="en-US" dirty="0" smtClean="0"/>
              <a:t> EU</a:t>
            </a:r>
            <a:endParaRPr lang="cs-CZ" dirty="0" smtClean="0"/>
          </a:p>
          <a:p>
            <a:r>
              <a:rPr lang="cs-CZ" dirty="0" smtClean="0"/>
              <a:t>       tedy více </a:t>
            </a:r>
            <a:r>
              <a:rPr lang="en-US" dirty="0" smtClean="0"/>
              <a:t> ne</a:t>
            </a:r>
            <a:r>
              <a:rPr lang="cs-CZ" dirty="0" smtClean="0"/>
              <a:t>ž 2000 míst?!?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65559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 fontScale="90000"/>
          </a:bodyPr>
          <a:lstStyle/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Příklady vědeckých výsledků projektů,  které vedly k novým produktům, službám a procesům</a:t>
            </a:r>
            <a:r>
              <a:rPr lang="cs-CZ" sz="2800" dirty="0" smtClean="0"/>
              <a:t>… 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988840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dirty="0" err="1" smtClean="0"/>
              <a:t>Enantis</a:t>
            </a:r>
            <a:r>
              <a:rPr lang="cs-CZ" dirty="0" smtClean="0"/>
              <a:t>: stabilizované proteiny, </a:t>
            </a:r>
            <a:r>
              <a:rPr lang="cs-CZ" dirty="0" err="1" smtClean="0"/>
              <a:t>Neno</a:t>
            </a:r>
            <a:r>
              <a:rPr lang="cs-CZ" dirty="0" smtClean="0"/>
              <a:t> Vision: nový produkt v mikroskopii, 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Demonstrační jednotka </a:t>
            </a:r>
            <a:r>
              <a:rPr lang="cs-CZ" dirty="0" err="1" smtClean="0"/>
              <a:t>mezisezónního</a:t>
            </a:r>
            <a:r>
              <a:rPr lang="cs-CZ" dirty="0" smtClean="0"/>
              <a:t>  ukládání energie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Nákladově efektivní technologie ochrany  před záplavami (využití v UK!),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Technologie „</a:t>
            </a:r>
            <a:r>
              <a:rPr lang="cs-CZ" dirty="0" err="1" smtClean="0"/>
              <a:t>precision</a:t>
            </a:r>
            <a:r>
              <a:rPr lang="cs-CZ" dirty="0" smtClean="0"/>
              <a:t> </a:t>
            </a:r>
            <a:r>
              <a:rPr lang="cs-CZ" dirty="0" err="1" smtClean="0"/>
              <a:t>farming</a:t>
            </a:r>
            <a:r>
              <a:rPr lang="cs-CZ" dirty="0" smtClean="0"/>
              <a:t>“  (projekt FATIMA )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Nastavení norem v oblasti bezpečnosti potravin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Bezpečný lokátor na bázi  satelitní navigace  pro zabezpečení vlaků na vedlejších tratích</a:t>
            </a:r>
          </a:p>
          <a:p>
            <a:pPr>
              <a:buFont typeface="Wingdings" pitchFamily="2" charset="2"/>
              <a:buChar char="v"/>
            </a:pPr>
            <a:r>
              <a:rPr lang="cs-CZ" dirty="0" err="1" smtClean="0"/>
              <a:t>GISová</a:t>
            </a:r>
            <a:r>
              <a:rPr lang="cs-CZ" dirty="0" smtClean="0"/>
              <a:t> platforma  pro uživatele  z oblasti managementu  vodních zdrojů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Implementace umělé inteligence do prostorových analýz, modelování, simulací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Prototyp nového pohonu pro plně elektrický automobil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Dobudování českého sociálně vědního archivu při Sociologickém ústavu ČAV)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Nastavení norem v oblasti bezpečnosti potravin</a:t>
            </a:r>
          </a:p>
          <a:p>
            <a:pPr>
              <a:buFont typeface="Wingdings" pitchFamily="2" charset="2"/>
              <a:buChar char="v"/>
            </a:pPr>
            <a:r>
              <a:rPr lang="cs-CZ" dirty="0" smtClean="0"/>
              <a:t>Kvantové zpracování informací (kvantová </a:t>
            </a:r>
            <a:r>
              <a:rPr lang="cs-CZ" dirty="0" err="1" smtClean="0"/>
              <a:t>kryprografie</a:t>
            </a:r>
            <a:endParaRPr lang="cs-CZ" dirty="0" smtClean="0"/>
          </a:p>
          <a:p>
            <a:pPr>
              <a:buFont typeface="Wingdings" pitchFamily="2" charset="2"/>
              <a:buChar char="v"/>
            </a:pPr>
            <a:endParaRPr lang="cs-CZ" dirty="0" smtClean="0"/>
          </a:p>
          <a:p>
            <a:r>
              <a:rPr lang="cs-CZ" dirty="0" smtClean="0"/>
              <a:t>Uvedeno </a:t>
            </a:r>
            <a:r>
              <a:rPr lang="cs-CZ" smtClean="0"/>
              <a:t>30 příkladů…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7" y="-4841"/>
            <a:ext cx="1224975" cy="81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200800" cy="778098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Doporučení pro aktivní účast ČR v klastrech</a:t>
            </a:r>
            <a:endParaRPr lang="cs-CZ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8892480" cy="500141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000" b="1" dirty="0" smtClean="0"/>
              <a:t>Doporučení  jsou vesměs obecná, tj. nespecifická pro  oborový  klastr. </a:t>
            </a:r>
          </a:p>
          <a:p>
            <a:pPr>
              <a:buFont typeface="Wingdings" pitchFamily="2" charset="2"/>
              <a:buChar char="v"/>
            </a:pPr>
            <a:r>
              <a:rPr lang="cs-CZ" sz="2000" dirty="0" smtClean="0"/>
              <a:t>Podporovat interdisciplinární spolupráci (absence </a:t>
            </a:r>
            <a:r>
              <a:rPr lang="cs-CZ" sz="2000" dirty="0" err="1" smtClean="0"/>
              <a:t>transdisciplinárních</a:t>
            </a:r>
            <a:r>
              <a:rPr lang="cs-CZ" sz="2000" dirty="0" smtClean="0"/>
              <a:t> týmů v ČR), zvýšit </a:t>
            </a:r>
            <a:r>
              <a:rPr lang="cs-CZ" sz="2000" dirty="0" err="1" smtClean="0"/>
              <a:t>geoinformatizaci</a:t>
            </a:r>
            <a:r>
              <a:rPr lang="cs-CZ" sz="2000" dirty="0" smtClean="0"/>
              <a:t> přírodních věd…</a:t>
            </a:r>
          </a:p>
          <a:p>
            <a:pPr>
              <a:buFont typeface="Wingdings" pitchFamily="2" charset="2"/>
              <a:buChar char="v"/>
            </a:pPr>
            <a:r>
              <a:rPr lang="cs-CZ" sz="2000" dirty="0" smtClean="0"/>
              <a:t>Jasně definovat dlouhodobou a stabilní státní strategii s vazbou na evropská témata, </a:t>
            </a:r>
          </a:p>
          <a:p>
            <a:pPr>
              <a:buFont typeface="Wingdings" pitchFamily="2" charset="2"/>
              <a:buChar char="v"/>
            </a:pPr>
            <a:r>
              <a:rPr lang="cs-CZ" sz="2000" dirty="0" smtClean="0"/>
              <a:t>Koordinovat špičkové  vědce,  kteří budou  působit v klastrech,</a:t>
            </a:r>
          </a:p>
          <a:p>
            <a:pPr>
              <a:buFont typeface="Wingdings" pitchFamily="2" charset="2"/>
              <a:buChar char="v"/>
            </a:pPr>
            <a:r>
              <a:rPr lang="cs-CZ" sz="2000" dirty="0" smtClean="0"/>
              <a:t>Považovat účast v projektech  za pozitivní charakteristiku při hodnocení pracovišť</a:t>
            </a:r>
          </a:p>
          <a:p>
            <a:pPr>
              <a:buFont typeface="Wingdings" pitchFamily="2" charset="2"/>
              <a:buChar char="v"/>
            </a:pPr>
            <a:r>
              <a:rPr lang="cs-CZ" sz="2000" b="1" dirty="0" smtClean="0"/>
              <a:t>Zvýšit internacionalizaci vědy v ČR</a:t>
            </a:r>
            <a:r>
              <a:rPr lang="cs-CZ" sz="2000" dirty="0" smtClean="0"/>
              <a:t>,  zapojit ČR do Joint </a:t>
            </a:r>
            <a:r>
              <a:rPr lang="cs-CZ" sz="2000" dirty="0" err="1" smtClean="0"/>
              <a:t>Programing</a:t>
            </a:r>
            <a:r>
              <a:rPr lang="cs-CZ" sz="2000" dirty="0" smtClean="0"/>
              <a:t>,  usnadnit účast v ER-</a:t>
            </a:r>
            <a:r>
              <a:rPr lang="cs-CZ" sz="2000" dirty="0" err="1" smtClean="0"/>
              <a:t>NETech</a:t>
            </a:r>
            <a:r>
              <a:rPr lang="cs-CZ" sz="2000" dirty="0" smtClean="0"/>
              <a:t> (zvláště v </a:t>
            </a:r>
            <a:r>
              <a:rPr lang="cs-CZ" sz="2000" dirty="0" err="1" smtClean="0"/>
              <a:t>Climate</a:t>
            </a:r>
            <a:r>
              <a:rPr lang="cs-CZ" sz="2000" dirty="0" smtClean="0"/>
              <a:t>, </a:t>
            </a:r>
            <a:r>
              <a:rPr lang="cs-CZ" sz="2000" dirty="0" err="1" smtClean="0"/>
              <a:t>Energy</a:t>
            </a:r>
            <a:r>
              <a:rPr lang="cs-CZ" sz="2000" dirty="0" smtClean="0"/>
              <a:t>  </a:t>
            </a:r>
            <a:r>
              <a:rPr lang="cs-CZ" sz="2000" dirty="0" err="1" smtClean="0"/>
              <a:t>and</a:t>
            </a:r>
            <a:r>
              <a:rPr lang="cs-CZ" sz="2000" dirty="0" smtClean="0"/>
              <a:t> Mobility)</a:t>
            </a:r>
          </a:p>
          <a:p>
            <a:pPr>
              <a:buFont typeface="Wingdings" pitchFamily="2" charset="2"/>
              <a:buChar char="v"/>
            </a:pPr>
            <a:r>
              <a:rPr lang="cs-CZ" sz="2000" dirty="0" smtClean="0"/>
              <a:t>Zvyšovat povědomí o výzvách FP9,  poskytovat  kontakty na potenciální partnery</a:t>
            </a:r>
          </a:p>
          <a:p>
            <a:pPr>
              <a:buFont typeface="Wingdings" pitchFamily="2" charset="2"/>
              <a:buChar char="v"/>
            </a:pPr>
            <a:r>
              <a:rPr lang="cs-CZ" sz="2000" dirty="0" smtClean="0"/>
              <a:t>Propojení  MPO a MŽP, MPO a Mze, MV a </a:t>
            </a:r>
          </a:p>
          <a:p>
            <a:pPr>
              <a:buNone/>
            </a:pPr>
            <a:r>
              <a:rPr lang="cs-CZ" sz="2000" b="1" dirty="0" smtClean="0"/>
              <a:t>Problematická doporučení</a:t>
            </a:r>
          </a:p>
          <a:p>
            <a:pPr>
              <a:buFont typeface="Wingdings" pitchFamily="2" charset="2"/>
              <a:buChar char="v"/>
            </a:pPr>
            <a:r>
              <a:rPr lang="cs-CZ" sz="2000" dirty="0" smtClean="0"/>
              <a:t>Lobovat za menší projekty v nichž se mohou uplatnit týmy ČR v konkurenci se silnými evropskými hráči</a:t>
            </a:r>
          </a:p>
          <a:p>
            <a:pPr>
              <a:buFont typeface="Wingdings" pitchFamily="2" charset="2"/>
              <a:buChar char="v"/>
            </a:pPr>
            <a:r>
              <a:rPr lang="cs-CZ" sz="2000" dirty="0" smtClean="0"/>
              <a:t>Hájit  zájmy českých vědeckých institucí a jedinců</a:t>
            </a:r>
          </a:p>
          <a:p>
            <a:pPr>
              <a:buFont typeface="Wingdings" pitchFamily="2" charset="2"/>
              <a:buChar char="v"/>
            </a:pPr>
            <a:r>
              <a:rPr lang="cs-CZ" sz="2000" dirty="0" smtClean="0"/>
              <a:t>Zajistit finanční prostředky  pro  zahájení  přípravných jednání</a:t>
            </a:r>
            <a:endParaRPr lang="cs-CZ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7" y="-4841"/>
            <a:ext cx="1224975" cy="81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7664" y="0"/>
            <a:ext cx="7139136" cy="1143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cs-CZ" sz="3100" dirty="0" smtClean="0">
                <a:solidFill>
                  <a:schemeClr val="tx2">
                    <a:lumMod val="75000"/>
                  </a:schemeClr>
                </a:solidFill>
              </a:rPr>
              <a:t>ČR  a výzkumné mise</a:t>
            </a:r>
            <a:endParaRPr lang="cs-CZ" sz="2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7" y="-4841"/>
            <a:ext cx="1224975" cy="81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79512" y="1052736"/>
            <a:ext cx="89644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Výzkumná mise: </a:t>
            </a:r>
            <a:r>
              <a:rPr lang="cs-CZ" sz="1600" dirty="0" smtClean="0"/>
              <a:t>smělý  inspirativní výzkum s jasnou společenskou a ekonomickou relevancí, jasný směr k přesně vymezenému cíli,  který je dosažitelný  v pevně  stanoveném intervalu, výzkum,  který vybudí  nové aktivity v různých oborech,  mise jsou otevřené k </a:t>
            </a:r>
            <a:r>
              <a:rPr lang="cs-CZ" sz="1600" dirty="0" err="1" smtClean="0"/>
              <a:t>multidisciplinárnímu</a:t>
            </a:r>
            <a:r>
              <a:rPr lang="cs-CZ" sz="1600" dirty="0" smtClean="0"/>
              <a:t>  přístupu ke zdola jdoucím řešením-</a:t>
            </a:r>
          </a:p>
          <a:p>
            <a:r>
              <a:rPr lang="cs-CZ" sz="1600" b="1" dirty="0" smtClean="0"/>
              <a:t>Příklady</a:t>
            </a:r>
            <a:r>
              <a:rPr lang="cs-CZ" sz="1600" dirty="0" smtClean="0"/>
              <a:t>: projekt Apollo , oceány bez platů, zpráva </a:t>
            </a:r>
            <a:r>
              <a:rPr lang="cs-CZ" sz="1600" dirty="0" err="1" smtClean="0"/>
              <a:t>M</a:t>
            </a:r>
            <a:r>
              <a:rPr lang="cs-CZ" sz="1600" dirty="0" smtClean="0"/>
              <a:t>.</a:t>
            </a:r>
            <a:r>
              <a:rPr lang="cs-CZ" sz="1600" dirty="0" err="1" smtClean="0"/>
              <a:t>Mazzucato</a:t>
            </a:r>
            <a:endParaRPr lang="cs-CZ" sz="1600" dirty="0" smtClean="0"/>
          </a:p>
          <a:p>
            <a:r>
              <a:rPr lang="cs-CZ" sz="1600" dirty="0" smtClean="0"/>
              <a:t>Mise vzejdou ze </a:t>
            </a:r>
            <a:r>
              <a:rPr lang="cs-CZ" sz="1600" b="1" dirty="0" smtClean="0"/>
              <a:t>strategického plánování </a:t>
            </a:r>
            <a:r>
              <a:rPr lang="cs-CZ" sz="1600" dirty="0" smtClean="0"/>
              <a:t>EK</a:t>
            </a:r>
            <a:r>
              <a:rPr lang="en-US" sz="1600" dirty="0" smtClean="0"/>
              <a:t>&lt;</a:t>
            </a:r>
            <a:r>
              <a:rPr lang="cs-CZ" sz="1600" dirty="0" smtClean="0"/>
              <a:t>-</a:t>
            </a:r>
            <a:r>
              <a:rPr lang="en-US" sz="1600" dirty="0" smtClean="0"/>
              <a:t>&gt; </a:t>
            </a:r>
            <a:r>
              <a:rPr lang="cs-CZ" sz="1600" dirty="0" smtClean="0"/>
              <a:t>členské státy (zahájeno bude ještě letos!!!)</a:t>
            </a:r>
            <a:endParaRPr lang="cs-CZ" sz="1600" dirty="0"/>
          </a:p>
        </p:txBody>
      </p:sp>
      <p:graphicFrame>
        <p:nvGraphicFramePr>
          <p:cNvPr id="5" name="Graf 4"/>
          <p:cNvGraphicFramePr/>
          <p:nvPr/>
        </p:nvGraphicFramePr>
        <p:xfrm>
          <a:off x="323528" y="2492896"/>
          <a:ext cx="3476625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95536" y="4797152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Má ČR mít strategii své účasti v misích.</a:t>
            </a:r>
          </a:p>
          <a:p>
            <a:r>
              <a:rPr lang="cs-CZ" dirty="0" smtClean="0"/>
              <a:t>ANO- ČR má  vypracovat strategii své účasti v misích (které grémium bude  partnerem pro strategické </a:t>
            </a:r>
            <a:r>
              <a:rPr lang="cs-CZ" dirty="0" smtClean="0"/>
              <a:t>plánování?)</a:t>
            </a:r>
            <a:endParaRPr lang="cs-CZ" dirty="0"/>
          </a:p>
        </p:txBody>
      </p:sp>
      <p:graphicFrame>
        <p:nvGraphicFramePr>
          <p:cNvPr id="7" name="Graf 6"/>
          <p:cNvGraphicFramePr/>
          <p:nvPr/>
        </p:nvGraphicFramePr>
        <p:xfrm>
          <a:off x="4788024" y="2420888"/>
          <a:ext cx="360040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788024" y="4941168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Ve kterém klastru by ČR  mohla iniciovat vznik výzkumné mise? </a:t>
            </a:r>
            <a:r>
              <a:rPr lang="cs-CZ" dirty="0" smtClean="0"/>
              <a:t>Téměř všechny klastry, ale vždy obava z  malé „síly ČR“ ,  opakovaně klastry: bezpečnostní výzkum, a klima, energie a mobilita</a:t>
            </a: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7" y="-4841"/>
            <a:ext cx="1224975" cy="81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332656"/>
            <a:ext cx="5842992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2">
                    <a:lumMod val="75000"/>
                  </a:schemeClr>
                </a:solidFill>
              </a:rPr>
              <a:t>Otevřený přístup</a:t>
            </a:r>
            <a:endParaRPr lang="cs-CZ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1772816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1.Pilíř už ne „</a:t>
            </a:r>
            <a:r>
              <a:rPr lang="cs-CZ" dirty="0" err="1" smtClean="0"/>
              <a:t>Excellent</a:t>
            </a:r>
            <a:r>
              <a:rPr lang="cs-CZ" dirty="0" smtClean="0"/>
              <a:t> science“, nýbrž „Open science“ - , … Open </a:t>
            </a:r>
            <a:r>
              <a:rPr lang="cs-CZ" dirty="0" err="1" smtClean="0"/>
              <a:t>Innovation</a:t>
            </a:r>
            <a:r>
              <a:rPr lang="cs-CZ" dirty="0" smtClean="0"/>
              <a:t> v FP9, EU  zaostává v Open Access za USA,  - 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České a dokonce ani evropské prostředí není připraveno! (mnohokrát </a:t>
            </a:r>
            <a:r>
              <a:rPr lang="cs-CZ" dirty="0" err="1" smtClean="0"/>
              <a:t>zímíněno</a:t>
            </a:r>
            <a:r>
              <a:rPr lang="cs-CZ" dirty="0" smtClean="0"/>
              <a:t>)</a:t>
            </a:r>
          </a:p>
          <a:p>
            <a:r>
              <a:rPr lang="cs-CZ" dirty="0" smtClean="0"/>
              <a:t>Národní poskytovatelé by měli  podporovat OA,  vypracovat metodiku,  poskytnout  vhodné nástroje</a:t>
            </a:r>
          </a:p>
          <a:p>
            <a:r>
              <a:rPr lang="cs-CZ" dirty="0" smtClean="0"/>
              <a:t>Zastoupení české vědy v mezinárodních orgánech vědeckých společností  není ze strany státu podporováno </a:t>
            </a:r>
          </a:p>
          <a:p>
            <a:r>
              <a:rPr lang="cs-CZ" dirty="0" smtClean="0"/>
              <a:t>Mezi výzkumníky převládá skepse,</a:t>
            </a:r>
          </a:p>
          <a:p>
            <a:r>
              <a:rPr lang="cs-CZ" dirty="0" smtClean="0"/>
              <a:t> OA je finančně náročný, vytvořit fond  pro hrazení nákladů OA </a:t>
            </a:r>
          </a:p>
          <a:p>
            <a:r>
              <a:rPr lang="cs-CZ" dirty="0" smtClean="0"/>
              <a:t>Proč ten diktát ze strany EU? U aplikovaného výzkumu je to vysoce problematické…</a:t>
            </a:r>
          </a:p>
          <a:p>
            <a:r>
              <a:rPr lang="cs-CZ" dirty="0" smtClean="0"/>
              <a:t>Open </a:t>
            </a:r>
            <a:r>
              <a:rPr lang="cs-CZ" dirty="0" err="1" smtClean="0"/>
              <a:t>innovation</a:t>
            </a:r>
            <a:r>
              <a:rPr lang="cs-CZ" dirty="0" smtClean="0"/>
              <a:t>: zvyšuje konkurenceschopnost našich konkurentům (Čína, Korea, Rusko…    </a:t>
            </a:r>
            <a:r>
              <a:rPr lang="cs-CZ" b="1" i="1" dirty="0" smtClean="0"/>
              <a:t>obavy v duchu:“jejich neznalost, naše výhoda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562074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Kombinované </a:t>
            </a:r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financování</a:t>
            </a:r>
            <a:endParaRPr lang="cs-CZ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412776"/>
            <a:ext cx="8424936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Evropská rada pro inovace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Protichůdné   </a:t>
            </a:r>
            <a:r>
              <a:rPr lang="cs-CZ" dirty="0" smtClean="0"/>
              <a:t>názory: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„Škoda že v FP9  není  specifický nástroj pro MSP (zmizel SME instrument-fáze 1) </a:t>
            </a:r>
            <a:r>
              <a:rPr lang="en-US" dirty="0" smtClean="0"/>
              <a:t>&lt;</a:t>
            </a:r>
            <a:r>
              <a:rPr lang="cs-CZ" dirty="0" smtClean="0"/>
              <a:t>-</a:t>
            </a:r>
            <a:r>
              <a:rPr lang="en-US" dirty="0" smtClean="0"/>
              <a:t>&gt; </a:t>
            </a:r>
            <a:r>
              <a:rPr lang="en-US" dirty="0" err="1" smtClean="0"/>
              <a:t>inovace</a:t>
            </a:r>
            <a:r>
              <a:rPr lang="en-US" dirty="0" smtClean="0"/>
              <a:t> </a:t>
            </a:r>
            <a:r>
              <a:rPr lang="cs-CZ" dirty="0" smtClean="0"/>
              <a:t>mají být</a:t>
            </a:r>
            <a:r>
              <a:rPr lang="en-US" dirty="0" smtClean="0"/>
              <a:t>  </a:t>
            </a:r>
            <a:r>
              <a:rPr lang="cs-CZ" dirty="0" smtClean="0"/>
              <a:t>výhradně záležitostí firem (včetně financování)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Pathfinder</a:t>
            </a:r>
            <a:r>
              <a:rPr lang="cs-CZ" dirty="0" smtClean="0"/>
              <a:t> : bez omezení na typ subjektu (od iniciálních  stádií </a:t>
            </a:r>
            <a:r>
              <a:rPr lang="cs-CZ" dirty="0" err="1" smtClean="0"/>
              <a:t>VaV</a:t>
            </a:r>
            <a:r>
              <a:rPr lang="cs-CZ" dirty="0" smtClean="0"/>
              <a:t> až po </a:t>
            </a:r>
            <a:r>
              <a:rPr lang="cs-CZ" dirty="0" err="1" smtClean="0"/>
              <a:t>předkomerční</a:t>
            </a:r>
            <a:r>
              <a:rPr lang="cs-CZ" dirty="0" smtClean="0"/>
              <a:t> fázi: výhoda – nevýhoda? 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Accelerator</a:t>
            </a:r>
            <a:r>
              <a:rPr lang="cs-CZ" dirty="0" smtClean="0"/>
              <a:t>: návaznost na </a:t>
            </a:r>
            <a:r>
              <a:rPr lang="cs-CZ" dirty="0" err="1" smtClean="0"/>
              <a:t>Pathfinder</a:t>
            </a:r>
            <a:r>
              <a:rPr lang="cs-CZ" dirty="0" smtClean="0"/>
              <a:t>: výhoda – nevýhoda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Kombinované </a:t>
            </a:r>
            <a:r>
              <a:rPr lang="cs-CZ" dirty="0" smtClean="0"/>
              <a:t>financování bude vzbuzovat respekt u nezkušených a posílí účast zkušených,  znesnadní    přístup malých podniků a </a:t>
            </a:r>
            <a:r>
              <a:rPr lang="cs-CZ" dirty="0" smtClean="0"/>
              <a:t>NGO</a:t>
            </a:r>
          </a:p>
          <a:p>
            <a:r>
              <a:rPr lang="cs-CZ" sz="2000" b="1" dirty="0" smtClean="0"/>
              <a:t>Evropská partnerství (Co-</a:t>
            </a:r>
            <a:r>
              <a:rPr lang="cs-CZ" sz="2000" b="1" dirty="0" err="1" smtClean="0"/>
              <a:t>fund</a:t>
            </a:r>
            <a:r>
              <a:rPr lang="cs-CZ" sz="2000" b="1" dirty="0" smtClean="0"/>
              <a:t>, ERANET,…)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Malá či žádná národní podpora, pouze „tolerování  zapojení“,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schéma </a:t>
            </a:r>
            <a:r>
              <a:rPr lang="cs-CZ" dirty="0" smtClean="0"/>
              <a:t>CO-</a:t>
            </a:r>
            <a:r>
              <a:rPr lang="cs-CZ" dirty="0" err="1" smtClean="0"/>
              <a:t>fund</a:t>
            </a:r>
            <a:r>
              <a:rPr lang="cs-CZ" dirty="0" smtClean="0"/>
              <a:t> by mělo  umožnit rozumnější využívání ESIF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nutno vypracovat metodiku (a současně metodika hodnocení institucí by měla zapojení</a:t>
            </a:r>
          </a:p>
          <a:p>
            <a:r>
              <a:rPr lang="cs-CZ" dirty="0" smtClean="0"/>
              <a:t>                do těchto akcí  patřičně ohodnotit</a:t>
            </a:r>
          </a:p>
          <a:p>
            <a:endParaRPr lang="cs-CZ" dirty="0" smtClean="0"/>
          </a:p>
          <a:p>
            <a:r>
              <a:rPr lang="cs-CZ" dirty="0" smtClean="0"/>
              <a:t>…někteří potenciální žadatelé mají obavy z kombinovaného financování, jiní naopak považují FP za „zdroj peněz pro nějaký projekt“</a:t>
            </a:r>
          </a:p>
          <a:p>
            <a:endParaRPr lang="cs-CZ" dirty="0" smtClean="0"/>
          </a:p>
          <a:p>
            <a:r>
              <a:rPr lang="cs-CZ" b="1" dirty="0" smtClean="0"/>
              <a:t>Ke kombinování prostředků dochází přece v každé výzkumné organizaci !!!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7" y="-4841"/>
            <a:ext cx="1224975" cy="81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0"/>
            <a:ext cx="7355160" cy="692696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Nejčastější  komplikace účasti v H2020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836712"/>
            <a:ext cx="864096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Špatná  návaznost financování na užití ESIF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Komplikovaná problematika  osobních nákladů (nejčastěji zmiňované), velká  </a:t>
            </a:r>
          </a:p>
          <a:p>
            <a:r>
              <a:rPr lang="cs-CZ" dirty="0" smtClean="0"/>
              <a:t> </a:t>
            </a:r>
            <a:r>
              <a:rPr lang="cs-CZ" dirty="0" smtClean="0"/>
              <a:t>            diskrepance mezi  konkurenceschopným pracovním výkonem českých </a:t>
            </a:r>
            <a:r>
              <a:rPr lang="cs-CZ" dirty="0" err="1" smtClean="0"/>
              <a:t>úč</a:t>
            </a:r>
            <a:r>
              <a:rPr lang="cs-CZ" dirty="0" smtClean="0"/>
              <a:t>.  a jejich</a:t>
            </a:r>
          </a:p>
          <a:p>
            <a:r>
              <a:rPr lang="cs-CZ" dirty="0" smtClean="0"/>
              <a:t> </a:t>
            </a:r>
            <a:r>
              <a:rPr lang="cs-CZ" dirty="0" smtClean="0"/>
              <a:t>            mzdami v porovnání s  </a:t>
            </a:r>
            <a:r>
              <a:rPr lang="cs-CZ" dirty="0" err="1" smtClean="0"/>
              <a:t>s</a:t>
            </a:r>
            <a:r>
              <a:rPr lang="cs-CZ" dirty="0" smtClean="0"/>
              <a:t> EU(15) partnery,  nejasnost limitů odměn, zrušit</a:t>
            </a:r>
          </a:p>
          <a:p>
            <a:r>
              <a:rPr lang="cs-CZ" dirty="0" smtClean="0"/>
              <a:t>            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sheets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Přílišná náročnost přípravy projektu vzhledem </a:t>
            </a:r>
          </a:p>
          <a:p>
            <a:r>
              <a:rPr lang="cs-CZ" dirty="0" smtClean="0"/>
              <a:t>             k nízké pravděpodobnosti  úspěchu, </a:t>
            </a:r>
          </a:p>
          <a:p>
            <a:r>
              <a:rPr lang="cs-CZ" dirty="0" smtClean="0"/>
              <a:t> </a:t>
            </a:r>
            <a:r>
              <a:rPr lang="cs-CZ" dirty="0" smtClean="0"/>
              <a:t>            vysoké náklady na přípravu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České týmy jsou stále chápány jako slabý partner – lepší lobbing státu?!???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Velmi komplikovaný  management, nejasné hodnocení  návrhů (opakované  podání</a:t>
            </a:r>
          </a:p>
          <a:p>
            <a:r>
              <a:rPr lang="cs-CZ" dirty="0" smtClean="0"/>
              <a:t>             podle   doporučení hodnotitelů nakonec vedlo ke zhoršení hodnocení)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University v projektu jsou nuceny  velkými firmami  poskytnout své 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           zdarma a jsou tak připraveny o možný komerční přínos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Velmi komplikovaný  management a administrativa JTI (pravidla upravit,  protože </a:t>
            </a:r>
          </a:p>
          <a:p>
            <a:r>
              <a:rPr lang="cs-CZ" dirty="0" smtClean="0"/>
              <a:t>            jsou vhodná pro  nejvýše tříleté  projekty a návazné projekty tím trpí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Nepřehlednost portálu H2020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Zavést nástroje,  jak si stěžovat na  „laxního </a:t>
            </a:r>
            <a:r>
              <a:rPr lang="cs-CZ" dirty="0" err="1" smtClean="0"/>
              <a:t>desk</a:t>
            </a:r>
            <a:r>
              <a:rPr lang="cs-CZ" dirty="0" smtClean="0"/>
              <a:t> </a:t>
            </a:r>
            <a:r>
              <a:rPr lang="cs-CZ" dirty="0" err="1" smtClean="0"/>
              <a:t>officera</a:t>
            </a:r>
            <a:r>
              <a:rPr lang="cs-CZ" dirty="0" smtClean="0"/>
              <a:t>“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….ojedinělé pozitivní náhledy….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7" y="-4841"/>
            <a:ext cx="1224975" cy="81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562074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Zjednodušení</a:t>
            </a:r>
            <a:endParaRPr lang="cs-CZ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1052736"/>
            <a:ext cx="878497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Financování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Pravidla by měla být kompatibilní  s národními legislativami, Akceptovat národní  praxe –</a:t>
            </a:r>
          </a:p>
          <a:p>
            <a:r>
              <a:rPr lang="cs-CZ" dirty="0" smtClean="0"/>
              <a:t> </a:t>
            </a:r>
            <a:r>
              <a:rPr lang="cs-CZ" dirty="0" smtClean="0"/>
              <a:t>        účetní postupy,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Změny výpočtu  osobních nákladů (nejčastěji zmiňované), zrušit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sheets</a:t>
            </a:r>
            <a:r>
              <a:rPr lang="cs-CZ" dirty="0" smtClean="0"/>
              <a:t>, 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Financování by mělo probíhat na základě indexování (jako u MSC akcí)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Více </a:t>
            </a:r>
            <a:r>
              <a:rPr lang="cs-CZ" dirty="0" err="1" smtClean="0"/>
              <a:t>flat</a:t>
            </a:r>
            <a:r>
              <a:rPr lang="cs-CZ" dirty="0" smtClean="0"/>
              <a:t> </a:t>
            </a:r>
            <a:r>
              <a:rPr lang="cs-CZ" dirty="0" err="1" smtClean="0"/>
              <a:t>rate</a:t>
            </a:r>
            <a:r>
              <a:rPr lang="cs-CZ" dirty="0" smtClean="0"/>
              <a:t> financování,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</a:t>
            </a:r>
            <a:r>
              <a:rPr lang="cs-CZ" dirty="0" smtClean="0"/>
              <a:t>a cenu projektu se kupuje výsledek a není důležitá skladba nákladů, pevně určená  cena</a:t>
            </a:r>
          </a:p>
          <a:p>
            <a:r>
              <a:rPr lang="cs-CZ" dirty="0" smtClean="0"/>
              <a:t> </a:t>
            </a:r>
            <a:r>
              <a:rPr lang="cs-CZ" dirty="0" smtClean="0"/>
              <a:t>        projektu za smluvně  stanovené výsledky ,  tedy bez vykazování skutečných nákladů(?!?)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Protichůdné názory: výzkumník z ČR  má mí srovnatelný příjem za srovnatelnou práci jako</a:t>
            </a:r>
          </a:p>
          <a:p>
            <a:r>
              <a:rPr lang="cs-CZ" dirty="0" smtClean="0"/>
              <a:t> </a:t>
            </a:r>
            <a:r>
              <a:rPr lang="cs-CZ" dirty="0" smtClean="0"/>
              <a:t>        jeho partneři </a:t>
            </a:r>
            <a:r>
              <a:rPr lang="en-US" dirty="0" smtClean="0"/>
              <a:t>&lt;-&gt;</a:t>
            </a:r>
            <a:r>
              <a:rPr lang="cs-CZ" dirty="0" smtClean="0"/>
              <a:t>  navýšení mezd v FP9 povede k oportunnímu  chování výzkumníků</a:t>
            </a:r>
            <a:endParaRPr lang="cs-CZ" dirty="0" smtClean="0"/>
          </a:p>
          <a:p>
            <a:r>
              <a:rPr lang="cs-CZ" sz="2000" b="1" dirty="0" smtClean="0"/>
              <a:t>Kontrola projektů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Zaměřit se více na  vědecké výstupy  než na pouhou </a:t>
            </a:r>
            <a:r>
              <a:rPr lang="cs-CZ" dirty="0" err="1" smtClean="0"/>
              <a:t>scientometrii</a:t>
            </a:r>
            <a:r>
              <a:rPr lang="cs-CZ" dirty="0" smtClean="0"/>
              <a:t> , minimalizovat  zprávy o</a:t>
            </a:r>
          </a:p>
          <a:p>
            <a:r>
              <a:rPr lang="cs-CZ" dirty="0" smtClean="0"/>
              <a:t> </a:t>
            </a:r>
            <a:r>
              <a:rPr lang="cs-CZ" dirty="0" smtClean="0"/>
              <a:t>       </a:t>
            </a:r>
            <a:r>
              <a:rPr lang="cs-CZ" dirty="0" err="1" smtClean="0"/>
              <a:t>deliverables</a:t>
            </a:r>
            <a:r>
              <a:rPr lang="cs-CZ" dirty="0" smtClean="0"/>
              <a:t>, </a:t>
            </a:r>
            <a:r>
              <a:rPr lang="cs-CZ" dirty="0" err="1" smtClean="0"/>
              <a:t>milestones</a:t>
            </a:r>
            <a:r>
              <a:rPr lang="cs-CZ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Audity by neměly probíhat preventivně za účelem zisku  auditorských firem</a:t>
            </a:r>
          </a:p>
          <a:p>
            <a:endParaRPr lang="cs-CZ" dirty="0" smtClean="0"/>
          </a:p>
          <a:p>
            <a:r>
              <a:rPr lang="cs-CZ" dirty="0" smtClean="0"/>
              <a:t>Zevrubně analyzovat předchozí FP4 – FP8, hodnotit by měli  ti,  kdo „o tom něco vědí“ </a:t>
            </a:r>
          </a:p>
          <a:p>
            <a:endParaRPr lang="cs-CZ" dirty="0" smtClean="0"/>
          </a:p>
          <a:p>
            <a:r>
              <a:rPr lang="cs-CZ" dirty="0" smtClean="0"/>
              <a:t>Zrušit obří projekty s desítkami  účastníků (</a:t>
            </a:r>
            <a:r>
              <a:rPr lang="cs-CZ" i="1" dirty="0" smtClean="0"/>
              <a:t>tedy zrušit i mise???) </a:t>
            </a:r>
            <a:endParaRPr lang="cs-CZ" i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7" y="-4841"/>
            <a:ext cx="1224975" cy="81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2129</TotalTime>
  <Words>1277</Words>
  <Application>Microsoft Office PowerPoint</Application>
  <PresentationFormat>Předvádění na obrazovce (4:3)</PresentationFormat>
  <Paragraphs>151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Dotazníkové šetření k diskusi o návrhu FP9: osloveno 214 potenciálních respondentů návrat  54 kompletních odpovědí</vt:lpstr>
      <vt:lpstr>Snímek 2</vt:lpstr>
      <vt:lpstr>Příklady vědeckých výsledků projektů,  které vedly k novým produktům, službám a procesům… </vt:lpstr>
      <vt:lpstr>Doporučení pro aktivní účast ČR v klastrech</vt:lpstr>
      <vt:lpstr>ČR  a výzkumné mise</vt:lpstr>
      <vt:lpstr>Otevřený přístup</vt:lpstr>
      <vt:lpstr>Kombinované financování</vt:lpstr>
      <vt:lpstr>Nejčastější  komplikace účasti v H2020</vt:lpstr>
      <vt:lpstr>Zjednodušení</vt:lpstr>
      <vt:lpstr>Systém financování účastníka</vt:lpstr>
      <vt:lpstr>Hodnocení FP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Albrecht</dc:creator>
  <cp:lastModifiedBy>albrecht</cp:lastModifiedBy>
  <cp:revision>145</cp:revision>
  <dcterms:created xsi:type="dcterms:W3CDTF">2017-10-31T21:26:46Z</dcterms:created>
  <dcterms:modified xsi:type="dcterms:W3CDTF">2018-09-03T12:13:30Z</dcterms:modified>
</cp:coreProperties>
</file>