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70" r:id="rId6"/>
    <p:sldId id="264" r:id="rId7"/>
    <p:sldId id="263" r:id="rId8"/>
    <p:sldId id="260" r:id="rId9"/>
    <p:sldId id="271" r:id="rId10"/>
    <p:sldId id="266" r:id="rId11"/>
    <p:sldId id="268" r:id="rId12"/>
    <p:sldId id="269" r:id="rId13"/>
    <p:sldId id="267" r:id="rId14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15A"/>
    <a:srgbClr val="0096DC"/>
    <a:srgbClr val="0069B4"/>
    <a:srgbClr val="F09600"/>
    <a:srgbClr val="EB5F0F"/>
    <a:srgbClr val="E10019"/>
    <a:srgbClr val="960F7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97AADB1-CD07-458C-BAE0-9F91BDEE98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992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5C24965-9318-48D0-B671-AB62B92E66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68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C24965-9318-48D0-B671-AB62B92E66D3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3391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altLang="cs-CZ" smtClean="0"/>
              <a:t>V H2020: 1,9 M €</a:t>
            </a:r>
          </a:p>
          <a:p>
            <a:r>
              <a:rPr lang="cs-CZ" altLang="cs-CZ" smtClean="0"/>
              <a:t>JRC je interní poskytovatel vědecké podpory a důkazů pro tvorbu politik</a:t>
            </a:r>
          </a:p>
          <a:p>
            <a:r>
              <a:rPr lang="cs-CZ" altLang="cs-CZ" smtClean="0"/>
              <a:t>akce zaměřené na podporu dlouhodobějších politických cílů</a:t>
            </a:r>
          </a:p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96CB68-438B-4AA4-9E39-62AF5461C2FA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altLang="cs-CZ" smtClean="0"/>
              <a:t>zaměření na územní rozvoj založený na inovacích a s cílem snížit rozdíly mezi regiony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675F77-D684-4B4C-BEA3-2A4636EE3018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268538" y="333375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8888" y="1844675"/>
            <a:ext cx="7273925" cy="433388"/>
          </a:xfrm>
        </p:spPr>
        <p:txBody>
          <a:bodyPr lIns="0" tIns="0" rIns="0" bIns="0" anchor="t"/>
          <a:lstStyle>
            <a:lvl1pPr>
              <a:defRPr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2420938"/>
            <a:ext cx="7273925" cy="100806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258888" y="3357563"/>
            <a:ext cx="727392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600" smtClean="0">
                <a:solidFill>
                  <a:srgbClr val="00415A"/>
                </a:solidFill>
                <a:latin typeface="+mn-lt"/>
              </a:defRPr>
            </a:lvl1pPr>
          </a:lstStyle>
          <a:p>
            <a:pPr>
              <a:defRPr/>
            </a:pPr>
            <a:fld id="{8249E228-0A01-4011-B577-DD1E7FBC4EFA}" type="datetime1">
              <a:rPr lang="cs-CZ"/>
              <a:pPr>
                <a:defRPr/>
              </a:pPr>
              <a:t>27.8.2018</a:t>
            </a:fld>
            <a:endParaRPr lang="cs-CZ"/>
          </a:p>
        </p:txBody>
      </p:sp>
      <p:pic>
        <p:nvPicPr>
          <p:cNvPr id="8" name="Picture 2" descr="C:\Users\blstakova\Documents\Grafika\Loga TC\Loga bez pozadí\TC_logo_zakladni_rgb_cz_bez pozadí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" y="180000"/>
            <a:ext cx="1347676" cy="73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31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2460E-28D7-4C7C-B725-5790C7A4F2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382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77038" y="363538"/>
            <a:ext cx="1838325" cy="5513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58888" y="363538"/>
            <a:ext cx="5365750" cy="5513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D89E9-13EF-4D56-AD08-5C24B1CDD3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504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FE01A-CD53-45AB-83BB-9460A9D211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67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F5C61-8142-426B-9A0E-3807567BAD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7255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58888" y="1916113"/>
            <a:ext cx="3560762" cy="3960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72050" y="1916113"/>
            <a:ext cx="3560763" cy="3960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6995B-95B8-4C8B-86CE-19F02C4D8E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48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676D9-1A7E-4D52-92C2-AF6CB330C4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19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336F3-07A9-417F-B40D-52860FC8B8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56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16B6D-6D1E-4013-AAB7-290C44ECDC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289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B9370-AB5F-41FD-AB26-BB321BAD24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921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F3D6C-F192-462A-9226-4D7AB972ED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91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5875" y="363538"/>
            <a:ext cx="6059488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916113"/>
            <a:ext cx="7273925" cy="396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00800" y="6237288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69B4"/>
                </a:solidFill>
                <a:latin typeface="+mn-lt"/>
              </a:defRPr>
            </a:lvl1pPr>
          </a:lstStyle>
          <a:p>
            <a:pPr>
              <a:defRPr/>
            </a:pPr>
            <a:fld id="{F4C9F50D-9959-443F-B312-C22BC211F9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26" name="Picture 2" descr="C:\Users\blstakova\Documents\Grafika\Loga TC\Loga bez pozadí\TC_logo_zakladni_rgb_cz_bez pozadí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" y="180000"/>
            <a:ext cx="1347676" cy="73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69B4"/>
          </a:solidFill>
          <a:latin typeface="Verdana" pitchFamily="34" charset="0"/>
        </a:defRPr>
      </a:lvl9pPr>
    </p:titleStyle>
    <p:bodyStyle>
      <a:lvl1pPr marL="174625" indent="-174625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415A"/>
          </a:solidFill>
          <a:latin typeface="+mn-lt"/>
          <a:ea typeface="+mn-ea"/>
          <a:cs typeface="+mn-cs"/>
        </a:defRPr>
      </a:lvl1pPr>
      <a:lvl2pPr marL="719138" indent="-180975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rgbClr val="00415A"/>
          </a:solidFill>
          <a:latin typeface="+mn-lt"/>
        </a:defRPr>
      </a:lvl2pPr>
      <a:lvl3pPr marL="1165225" indent="-161925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00415A"/>
          </a:solidFill>
          <a:latin typeface="+mn-lt"/>
        </a:defRPr>
      </a:lvl3pPr>
      <a:lvl4pPr marL="1611313" indent="-179388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rgbClr val="00415A"/>
          </a:solidFill>
          <a:latin typeface="+mn-lt"/>
        </a:defRPr>
      </a:lvl4pPr>
      <a:lvl5pPr marL="2057400" indent="-217488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415A"/>
          </a:solidFill>
          <a:latin typeface="+mn-lt"/>
        </a:defRPr>
      </a:lvl5pPr>
      <a:lvl6pPr marL="2514600" indent="-217488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415A"/>
          </a:solidFill>
          <a:latin typeface="+mn-lt"/>
        </a:defRPr>
      </a:lvl6pPr>
      <a:lvl7pPr marL="2971800" indent="-217488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415A"/>
          </a:solidFill>
          <a:latin typeface="+mn-lt"/>
        </a:defRPr>
      </a:lvl7pPr>
      <a:lvl8pPr marL="3429000" indent="-217488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415A"/>
          </a:solidFill>
          <a:latin typeface="+mn-lt"/>
        </a:defRPr>
      </a:lvl8pPr>
      <a:lvl9pPr marL="3886200" indent="-217488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415A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2020.cz/cs/9-rp/informace" TargetMode="External"/><Relationship Id="rId2" Type="http://schemas.openxmlformats.org/officeDocument/2006/relationships/hyperlink" Target="https://ec.europa.eu/commission/publications/research-and-innovation-including-horizon-europe-iter-and-euratom-legal-texts-and-factsheets_e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smt.cz/vyzkum-a-vyvoj-2/evropska-komise-zverejnila-prvni-oficialni-navrh-9-ramcoveho?highlightWords=Horizon+Europe" TargetMode="External"/><Relationship Id="rId4" Type="http://schemas.openxmlformats.org/officeDocument/2006/relationships/hyperlink" Target="https://www.evropskyvyzkum.cz/cs/nastroje-spoluprace/ramcove-programy/9-r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3203848" y="4896966"/>
            <a:ext cx="3169096" cy="476250"/>
          </a:xfrm>
        </p:spPr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rgbClr val="002060"/>
                </a:solidFill>
              </a:rPr>
              <a:t>Technologické centrum AV ČR</a:t>
            </a:r>
          </a:p>
          <a:p>
            <a:pPr>
              <a:defRPr/>
            </a:pPr>
            <a:r>
              <a:rPr lang="cs-CZ" altLang="cs-CZ" dirty="0">
                <a:solidFill>
                  <a:srgbClr val="002060"/>
                </a:solidFill>
              </a:rPr>
              <a:t> </a:t>
            </a:r>
            <a:r>
              <a:rPr lang="cs-CZ" altLang="cs-CZ" dirty="0" smtClean="0">
                <a:solidFill>
                  <a:srgbClr val="002060"/>
                </a:solidFill>
              </a:rPr>
              <a:t>          4</a:t>
            </a:r>
            <a:r>
              <a:rPr lang="cs-CZ" altLang="cs-CZ" dirty="0">
                <a:solidFill>
                  <a:srgbClr val="002060"/>
                </a:solidFill>
              </a:rPr>
              <a:t>. září 2018 </a:t>
            </a:r>
          </a:p>
        </p:txBody>
      </p:sp>
      <p:sp>
        <p:nvSpPr>
          <p:cNvPr id="2" name="Obdélník 1"/>
          <p:cNvSpPr/>
          <p:nvPr/>
        </p:nvSpPr>
        <p:spPr>
          <a:xfrm>
            <a:off x="0" y="2276872"/>
            <a:ext cx="9144000" cy="1636545"/>
          </a:xfrm>
          <a:prstGeom prst="rect">
            <a:avLst/>
          </a:prstGeom>
          <a:solidFill>
            <a:srgbClr val="00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Rectangle 67"/>
          <p:cNvSpPr txBox="1">
            <a:spLocks noChangeArrowheads="1"/>
          </p:cNvSpPr>
          <p:nvPr/>
        </p:nvSpPr>
        <p:spPr bwMode="auto">
          <a:xfrm>
            <a:off x="467544" y="2450396"/>
            <a:ext cx="7921997" cy="1215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9pPr>
          </a:lstStyle>
          <a:p>
            <a:pPr algn="ctr">
              <a:defRPr/>
            </a:pPr>
            <a:r>
              <a:rPr lang="cs-CZ" sz="2800" kern="0" dirty="0" smtClean="0">
                <a:solidFill>
                  <a:schemeClr val="bg1"/>
                </a:solidFill>
              </a:rPr>
              <a:t>Kulatý stůl k přípravě 9. Rámcového </a:t>
            </a:r>
          </a:p>
          <a:p>
            <a:pPr algn="ctr">
              <a:defRPr/>
            </a:pPr>
            <a:r>
              <a:rPr lang="cs-CZ" sz="2800" kern="0" dirty="0" smtClean="0">
                <a:solidFill>
                  <a:schemeClr val="bg1"/>
                </a:solidFill>
              </a:rPr>
              <a:t>programu EU pro výzkum, vývoj a inovace „</a:t>
            </a:r>
            <a:r>
              <a:rPr lang="cs-CZ" sz="2800" kern="0" dirty="0" err="1">
                <a:solidFill>
                  <a:schemeClr val="bg1"/>
                </a:solidFill>
              </a:rPr>
              <a:t>H</a:t>
            </a:r>
            <a:r>
              <a:rPr lang="cs-CZ" sz="2800" kern="0" dirty="0" err="1" smtClean="0">
                <a:solidFill>
                  <a:schemeClr val="bg1"/>
                </a:solidFill>
              </a:rPr>
              <a:t>orizon</a:t>
            </a:r>
            <a:r>
              <a:rPr lang="cs-CZ" sz="2800" kern="0" dirty="0" smtClean="0">
                <a:solidFill>
                  <a:schemeClr val="bg1"/>
                </a:solidFill>
              </a:rPr>
              <a:t> </a:t>
            </a:r>
            <a:r>
              <a:rPr lang="cs-CZ" sz="2800" kern="0" dirty="0" err="1">
                <a:solidFill>
                  <a:schemeClr val="bg1"/>
                </a:solidFill>
              </a:rPr>
              <a:t>E</a:t>
            </a:r>
            <a:r>
              <a:rPr lang="cs-CZ" sz="2800" kern="0" dirty="0" err="1" smtClean="0">
                <a:solidFill>
                  <a:schemeClr val="bg1"/>
                </a:solidFill>
              </a:rPr>
              <a:t>urope</a:t>
            </a:r>
            <a:r>
              <a:rPr lang="cs-CZ" sz="2800" kern="0" dirty="0" smtClean="0">
                <a:solidFill>
                  <a:schemeClr val="bg1"/>
                </a:solidFill>
              </a:rPr>
              <a:t>“ (2021-2027)</a:t>
            </a:r>
            <a:br>
              <a:rPr lang="cs-CZ" sz="2800" kern="0" dirty="0" smtClean="0">
                <a:solidFill>
                  <a:schemeClr val="bg1"/>
                </a:solidFill>
              </a:rPr>
            </a:br>
            <a:endParaRPr lang="cs-CZ" altLang="cs-CZ" sz="2800" kern="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>
          <a:xfrm>
            <a:off x="8532440" y="6409134"/>
            <a:ext cx="362000" cy="332234"/>
          </a:xfrm>
        </p:spPr>
        <p:txBody>
          <a:bodyPr/>
          <a:lstStyle/>
          <a:p>
            <a:pPr>
              <a:defRPr/>
            </a:pPr>
            <a:fld id="{D7616B6D-6D1E-4013-AAB7-290C44ECDC1D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123728" y="548730"/>
            <a:ext cx="6264696" cy="57601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9pPr>
          </a:lstStyle>
          <a:p>
            <a:r>
              <a:rPr lang="cs-CZ" altLang="cs-CZ" kern="0" dirty="0" smtClean="0"/>
              <a:t>Cluster ´Food and Natural </a:t>
            </a:r>
            <a:r>
              <a:rPr lang="cs-CZ" altLang="cs-CZ" kern="0" dirty="0" err="1" smtClean="0"/>
              <a:t>Resources</a:t>
            </a:r>
            <a:r>
              <a:rPr lang="cs-CZ" altLang="cs-CZ" kern="0" dirty="0" smtClean="0"/>
              <a:t>´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115615" y="1624723"/>
            <a:ext cx="3709957" cy="504031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cs-CZ" b="1" kern="0" dirty="0" err="1" smtClean="0">
                <a:solidFill>
                  <a:srgbClr val="002060"/>
                </a:solidFill>
              </a:rPr>
              <a:t>Areas</a:t>
            </a:r>
            <a:r>
              <a:rPr lang="cs-CZ" b="1" kern="0" dirty="0" smtClean="0">
                <a:solidFill>
                  <a:srgbClr val="002060"/>
                </a:solidFill>
              </a:rPr>
              <a:t> </a:t>
            </a:r>
            <a:r>
              <a:rPr lang="cs-CZ" b="1" kern="0" dirty="0" err="1" smtClean="0">
                <a:solidFill>
                  <a:srgbClr val="002060"/>
                </a:solidFill>
              </a:rPr>
              <a:t>of</a:t>
            </a:r>
            <a:r>
              <a:rPr lang="cs-CZ" b="1" kern="0" dirty="0" smtClean="0">
                <a:solidFill>
                  <a:srgbClr val="002060"/>
                </a:solidFill>
              </a:rPr>
              <a:t> </a:t>
            </a:r>
            <a:r>
              <a:rPr lang="cs-CZ" b="1" kern="0" dirty="0" err="1" smtClean="0">
                <a:solidFill>
                  <a:srgbClr val="002060"/>
                </a:solidFill>
              </a:rPr>
              <a:t>Intervention</a:t>
            </a:r>
            <a:endParaRPr lang="cs-CZ" b="1" kern="0" dirty="0">
              <a:solidFill>
                <a:srgbClr val="00206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187624" y="2316356"/>
            <a:ext cx="5184576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 smtClean="0">
                <a:solidFill>
                  <a:srgbClr val="002060"/>
                </a:solidFill>
              </a:rPr>
              <a:t>Environmental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Observation</a:t>
            </a:r>
            <a:endParaRPr lang="cs-CZ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2060"/>
                </a:solidFill>
              </a:rPr>
              <a:t>Biodiversity and Natural </a:t>
            </a:r>
            <a:r>
              <a:rPr lang="cs-CZ" dirty="0" err="1" smtClean="0">
                <a:solidFill>
                  <a:srgbClr val="002060"/>
                </a:solidFill>
              </a:rPr>
              <a:t>Capital</a:t>
            </a:r>
            <a:endParaRPr lang="cs-CZ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 smtClean="0">
                <a:solidFill>
                  <a:srgbClr val="002060"/>
                </a:solidFill>
              </a:rPr>
              <a:t>Agriculture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Forestry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Rural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Areas</a:t>
            </a:r>
            <a:endParaRPr lang="cs-CZ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 smtClean="0">
                <a:solidFill>
                  <a:srgbClr val="002060"/>
                </a:solidFill>
              </a:rPr>
              <a:t>Sea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Oceans</a:t>
            </a:r>
            <a:endParaRPr lang="cs-CZ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2060"/>
                </a:solidFill>
              </a:rPr>
              <a:t>Food </a:t>
            </a:r>
            <a:r>
              <a:rPr lang="cs-CZ" dirty="0" err="1" smtClean="0">
                <a:solidFill>
                  <a:srgbClr val="002060"/>
                </a:solidFill>
              </a:rPr>
              <a:t>systems</a:t>
            </a:r>
            <a:endParaRPr lang="cs-CZ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2060"/>
                </a:solidFill>
              </a:rPr>
              <a:t>Bio-</a:t>
            </a:r>
            <a:r>
              <a:rPr lang="cs-CZ" dirty="0" err="1" smtClean="0">
                <a:solidFill>
                  <a:srgbClr val="002060"/>
                </a:solidFill>
              </a:rPr>
              <a:t>based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Innovation</a:t>
            </a:r>
            <a:r>
              <a:rPr lang="cs-CZ" dirty="0" smtClean="0">
                <a:solidFill>
                  <a:srgbClr val="002060"/>
                </a:solidFill>
              </a:rPr>
              <a:t> Systems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 smtClean="0">
                <a:solidFill>
                  <a:srgbClr val="002060"/>
                </a:solidFill>
              </a:rPr>
              <a:t>Circular</a:t>
            </a:r>
            <a:r>
              <a:rPr lang="cs-CZ" dirty="0" smtClean="0">
                <a:solidFill>
                  <a:srgbClr val="002060"/>
                </a:solidFill>
              </a:rPr>
              <a:t> Systems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dirty="0" smtClean="0">
              <a:solidFill>
                <a:srgbClr val="002060"/>
              </a:solidFill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5094249" y="4077072"/>
            <a:ext cx="373236" cy="348259"/>
          </a:xfrm>
          <a:prstGeom prst="rightArrow">
            <a:avLst/>
          </a:prstGeom>
          <a:solidFill>
            <a:srgbClr val="009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5724128" y="2316356"/>
            <a:ext cx="3168352" cy="4278094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cs-CZ" sz="1600" i="1" dirty="0" err="1" smtClean="0">
                <a:solidFill>
                  <a:srgbClr val="00415A"/>
                </a:solidFill>
              </a:rPr>
              <a:t>Broad</a:t>
            </a:r>
            <a:r>
              <a:rPr lang="cs-CZ" sz="1600" i="1" dirty="0" smtClean="0">
                <a:solidFill>
                  <a:srgbClr val="00415A"/>
                </a:solidFill>
              </a:rPr>
              <a:t> lines: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sz="1600" dirty="0" err="1" smtClean="0">
                <a:solidFill>
                  <a:srgbClr val="00415A"/>
                </a:solidFill>
              </a:rPr>
              <a:t>Sustainable</a:t>
            </a:r>
            <a:r>
              <a:rPr lang="cs-CZ" sz="1600" dirty="0" smtClean="0">
                <a:solidFill>
                  <a:srgbClr val="00415A"/>
                </a:solidFill>
              </a:rPr>
              <a:t> </a:t>
            </a:r>
            <a:r>
              <a:rPr lang="cs-CZ" sz="1600" dirty="0" err="1">
                <a:solidFill>
                  <a:srgbClr val="00415A"/>
                </a:solidFill>
              </a:rPr>
              <a:t>biomass</a:t>
            </a:r>
            <a:r>
              <a:rPr lang="cs-CZ" sz="1600" dirty="0">
                <a:solidFill>
                  <a:srgbClr val="00415A"/>
                </a:solidFill>
              </a:rPr>
              <a:t> </a:t>
            </a:r>
            <a:r>
              <a:rPr lang="cs-CZ" sz="1600" dirty="0" err="1">
                <a:solidFill>
                  <a:srgbClr val="00415A"/>
                </a:solidFill>
              </a:rPr>
              <a:t>sourcing</a:t>
            </a:r>
            <a:r>
              <a:rPr lang="cs-CZ" sz="1600" dirty="0">
                <a:solidFill>
                  <a:srgbClr val="00415A"/>
                </a:solidFill>
              </a:rPr>
              <a:t> and </a:t>
            </a:r>
            <a:r>
              <a:rPr lang="cs-CZ" sz="1600" dirty="0" err="1">
                <a:solidFill>
                  <a:srgbClr val="00415A"/>
                </a:solidFill>
              </a:rPr>
              <a:t>production</a:t>
            </a:r>
            <a:endParaRPr lang="cs-CZ" sz="1600" dirty="0">
              <a:solidFill>
                <a:srgbClr val="00415A"/>
              </a:solidFill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sz="1600" dirty="0" err="1">
                <a:solidFill>
                  <a:srgbClr val="00415A"/>
                </a:solidFill>
              </a:rPr>
              <a:t>Life</a:t>
            </a:r>
            <a:r>
              <a:rPr lang="cs-CZ" sz="1600" dirty="0">
                <a:solidFill>
                  <a:srgbClr val="00415A"/>
                </a:solidFill>
              </a:rPr>
              <a:t> </a:t>
            </a:r>
            <a:r>
              <a:rPr lang="cs-CZ" sz="1600" dirty="0" err="1">
                <a:solidFill>
                  <a:srgbClr val="00415A"/>
                </a:solidFill>
              </a:rPr>
              <a:t>Sciences</a:t>
            </a:r>
            <a:r>
              <a:rPr lang="cs-CZ" sz="1600" dirty="0">
                <a:solidFill>
                  <a:srgbClr val="00415A"/>
                </a:solidFill>
              </a:rPr>
              <a:t> </a:t>
            </a:r>
            <a:r>
              <a:rPr lang="cs-CZ" sz="1600" dirty="0" err="1">
                <a:solidFill>
                  <a:srgbClr val="00415A"/>
                </a:solidFill>
              </a:rPr>
              <a:t>convergence</a:t>
            </a:r>
            <a:r>
              <a:rPr lang="cs-CZ" sz="1600" dirty="0">
                <a:solidFill>
                  <a:srgbClr val="00415A"/>
                </a:solidFill>
              </a:rPr>
              <a:t> </a:t>
            </a:r>
            <a:r>
              <a:rPr lang="cs-CZ" sz="1600" dirty="0" err="1">
                <a:solidFill>
                  <a:srgbClr val="00415A"/>
                </a:solidFill>
              </a:rPr>
              <a:t>with</a:t>
            </a:r>
            <a:r>
              <a:rPr lang="cs-CZ" sz="1600" dirty="0">
                <a:solidFill>
                  <a:srgbClr val="00415A"/>
                </a:solidFill>
              </a:rPr>
              <a:t> </a:t>
            </a:r>
            <a:r>
              <a:rPr lang="cs-CZ" sz="1600" dirty="0" err="1">
                <a:solidFill>
                  <a:srgbClr val="00415A"/>
                </a:solidFill>
              </a:rPr>
              <a:t>digital</a:t>
            </a:r>
            <a:r>
              <a:rPr lang="cs-CZ" sz="1600" dirty="0">
                <a:solidFill>
                  <a:srgbClr val="00415A"/>
                </a:solidFill>
              </a:rPr>
              <a:t> </a:t>
            </a:r>
            <a:r>
              <a:rPr lang="cs-CZ" sz="1600" dirty="0" err="1">
                <a:solidFill>
                  <a:srgbClr val="00415A"/>
                </a:solidFill>
              </a:rPr>
              <a:t>technologies</a:t>
            </a:r>
            <a:endParaRPr lang="cs-CZ" sz="1600" dirty="0">
              <a:solidFill>
                <a:srgbClr val="00415A"/>
              </a:solidFill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415A"/>
                </a:solidFill>
              </a:rPr>
              <a:t>Bio-</a:t>
            </a:r>
            <a:r>
              <a:rPr lang="cs-CZ" sz="1600" dirty="0" err="1">
                <a:solidFill>
                  <a:srgbClr val="00415A"/>
                </a:solidFill>
              </a:rPr>
              <a:t>based</a:t>
            </a:r>
            <a:r>
              <a:rPr lang="cs-CZ" sz="1600" dirty="0">
                <a:solidFill>
                  <a:srgbClr val="00415A"/>
                </a:solidFill>
              </a:rPr>
              <a:t> </a:t>
            </a:r>
            <a:r>
              <a:rPr lang="cs-CZ" sz="1600" dirty="0" err="1">
                <a:solidFill>
                  <a:srgbClr val="00415A"/>
                </a:solidFill>
              </a:rPr>
              <a:t>value</a:t>
            </a:r>
            <a:r>
              <a:rPr lang="cs-CZ" sz="1600" dirty="0">
                <a:solidFill>
                  <a:srgbClr val="00415A"/>
                </a:solidFill>
              </a:rPr>
              <a:t> </a:t>
            </a:r>
            <a:r>
              <a:rPr lang="cs-CZ" sz="1600" dirty="0" err="1">
                <a:solidFill>
                  <a:srgbClr val="00415A"/>
                </a:solidFill>
              </a:rPr>
              <a:t>chains</a:t>
            </a:r>
            <a:r>
              <a:rPr lang="cs-CZ" sz="1600" dirty="0">
                <a:solidFill>
                  <a:srgbClr val="00415A"/>
                </a:solidFill>
              </a:rPr>
              <a:t>, </a:t>
            </a:r>
            <a:r>
              <a:rPr lang="cs-CZ" sz="1600" dirty="0" err="1">
                <a:solidFill>
                  <a:srgbClr val="00415A"/>
                </a:solidFill>
              </a:rPr>
              <a:t>materials</a:t>
            </a:r>
            <a:endParaRPr lang="cs-CZ" sz="1600" dirty="0">
              <a:solidFill>
                <a:srgbClr val="00415A"/>
              </a:solidFill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415A"/>
                </a:solidFill>
              </a:rPr>
              <a:t>Biotechnology </a:t>
            </a:r>
            <a:r>
              <a:rPr lang="cs-CZ" sz="1600" dirty="0" err="1">
                <a:solidFill>
                  <a:srgbClr val="00415A"/>
                </a:solidFill>
              </a:rPr>
              <a:t>for</a:t>
            </a:r>
            <a:r>
              <a:rPr lang="cs-CZ" sz="1600" dirty="0">
                <a:solidFill>
                  <a:srgbClr val="00415A"/>
                </a:solidFill>
              </a:rPr>
              <a:t> </a:t>
            </a:r>
            <a:r>
              <a:rPr lang="cs-CZ" sz="1600" dirty="0" err="1">
                <a:solidFill>
                  <a:srgbClr val="00415A"/>
                </a:solidFill>
              </a:rPr>
              <a:t>industrial</a:t>
            </a:r>
            <a:r>
              <a:rPr lang="cs-CZ" sz="1600" dirty="0">
                <a:solidFill>
                  <a:srgbClr val="00415A"/>
                </a:solidFill>
              </a:rPr>
              <a:t> </a:t>
            </a:r>
            <a:r>
              <a:rPr lang="cs-CZ" sz="1600" dirty="0" err="1">
                <a:solidFill>
                  <a:srgbClr val="00415A"/>
                </a:solidFill>
              </a:rPr>
              <a:t>processes</a:t>
            </a:r>
            <a:r>
              <a:rPr lang="cs-CZ" sz="1600" dirty="0">
                <a:solidFill>
                  <a:srgbClr val="00415A"/>
                </a:solidFill>
              </a:rPr>
              <a:t>, </a:t>
            </a:r>
            <a:r>
              <a:rPr lang="cs-CZ" sz="1600" dirty="0" err="1">
                <a:solidFill>
                  <a:srgbClr val="00415A"/>
                </a:solidFill>
              </a:rPr>
              <a:t>environmental</a:t>
            </a:r>
            <a:r>
              <a:rPr lang="cs-CZ" sz="1600" dirty="0">
                <a:solidFill>
                  <a:srgbClr val="00415A"/>
                </a:solidFill>
              </a:rPr>
              <a:t> </a:t>
            </a:r>
            <a:r>
              <a:rPr lang="cs-CZ" sz="1600" dirty="0" err="1">
                <a:solidFill>
                  <a:srgbClr val="00415A"/>
                </a:solidFill>
              </a:rPr>
              <a:t>services</a:t>
            </a:r>
            <a:endParaRPr lang="cs-CZ" sz="1600" dirty="0">
              <a:solidFill>
                <a:srgbClr val="00415A"/>
              </a:solidFill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sz="1600" dirty="0" err="1">
                <a:solidFill>
                  <a:srgbClr val="00415A"/>
                </a:solidFill>
              </a:rPr>
              <a:t>Circularity</a:t>
            </a:r>
            <a:r>
              <a:rPr lang="cs-CZ" sz="1600" dirty="0">
                <a:solidFill>
                  <a:srgbClr val="00415A"/>
                </a:solidFill>
              </a:rPr>
              <a:t> </a:t>
            </a:r>
            <a:r>
              <a:rPr lang="cs-CZ" sz="1600" dirty="0" err="1">
                <a:solidFill>
                  <a:srgbClr val="00415A"/>
                </a:solidFill>
              </a:rPr>
              <a:t>of</a:t>
            </a:r>
            <a:r>
              <a:rPr lang="cs-CZ" sz="1600" dirty="0">
                <a:solidFill>
                  <a:srgbClr val="00415A"/>
                </a:solidFill>
              </a:rPr>
              <a:t> </a:t>
            </a:r>
            <a:r>
              <a:rPr lang="cs-CZ" sz="1600" dirty="0" err="1">
                <a:solidFill>
                  <a:srgbClr val="00415A"/>
                </a:solidFill>
              </a:rPr>
              <a:t>the</a:t>
            </a:r>
            <a:r>
              <a:rPr lang="cs-CZ" sz="1600" dirty="0">
                <a:solidFill>
                  <a:srgbClr val="00415A"/>
                </a:solidFill>
              </a:rPr>
              <a:t> bio-</a:t>
            </a:r>
            <a:r>
              <a:rPr lang="cs-CZ" sz="1600" dirty="0" err="1">
                <a:solidFill>
                  <a:srgbClr val="00415A"/>
                </a:solidFill>
              </a:rPr>
              <a:t>based</a:t>
            </a:r>
            <a:r>
              <a:rPr lang="cs-CZ" sz="1600" dirty="0">
                <a:solidFill>
                  <a:srgbClr val="00415A"/>
                </a:solidFill>
              </a:rPr>
              <a:t> </a:t>
            </a:r>
            <a:r>
              <a:rPr lang="cs-CZ" sz="1600" dirty="0" err="1" smtClean="0">
                <a:solidFill>
                  <a:srgbClr val="00415A"/>
                </a:solidFill>
              </a:rPr>
              <a:t>economy</a:t>
            </a:r>
            <a:endParaRPr lang="cs-CZ" sz="1600" dirty="0" smtClean="0">
              <a:solidFill>
                <a:srgbClr val="00415A"/>
              </a:solidFill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sz="1600" dirty="0" err="1" smtClean="0">
                <a:solidFill>
                  <a:srgbClr val="00415A"/>
                </a:solidFill>
              </a:rPr>
              <a:t>Inclusive</a:t>
            </a:r>
            <a:r>
              <a:rPr lang="cs-CZ" sz="1600" dirty="0" smtClean="0">
                <a:solidFill>
                  <a:srgbClr val="00415A"/>
                </a:solidFill>
              </a:rPr>
              <a:t> </a:t>
            </a:r>
            <a:r>
              <a:rPr lang="cs-CZ" sz="1600" dirty="0" err="1" smtClean="0">
                <a:solidFill>
                  <a:srgbClr val="00415A"/>
                </a:solidFill>
              </a:rPr>
              <a:t>bioeconomy</a:t>
            </a:r>
            <a:r>
              <a:rPr lang="cs-CZ" sz="1600" dirty="0" smtClean="0">
                <a:solidFill>
                  <a:srgbClr val="00415A"/>
                </a:solidFill>
              </a:rPr>
              <a:t>, </a:t>
            </a:r>
            <a:r>
              <a:rPr lang="cs-CZ" sz="1600" dirty="0" err="1" smtClean="0">
                <a:solidFill>
                  <a:srgbClr val="00415A"/>
                </a:solidFill>
              </a:rPr>
              <a:t>maximising</a:t>
            </a:r>
            <a:r>
              <a:rPr lang="cs-CZ" sz="1600" dirty="0" smtClean="0">
                <a:solidFill>
                  <a:srgbClr val="00415A"/>
                </a:solidFill>
              </a:rPr>
              <a:t> </a:t>
            </a:r>
            <a:r>
              <a:rPr lang="cs-CZ" sz="1600" dirty="0" err="1" smtClean="0">
                <a:solidFill>
                  <a:srgbClr val="00415A"/>
                </a:solidFill>
              </a:rPr>
              <a:t>societal</a:t>
            </a:r>
            <a:r>
              <a:rPr lang="cs-CZ" sz="1600" dirty="0" smtClean="0">
                <a:solidFill>
                  <a:srgbClr val="00415A"/>
                </a:solidFill>
              </a:rPr>
              <a:t> </a:t>
            </a:r>
            <a:r>
              <a:rPr lang="cs-CZ" sz="1600" dirty="0" err="1" smtClean="0">
                <a:solidFill>
                  <a:srgbClr val="00415A"/>
                </a:solidFill>
              </a:rPr>
              <a:t>impact</a:t>
            </a:r>
            <a:endParaRPr lang="cs-CZ" sz="1600" dirty="0" smtClean="0">
              <a:solidFill>
                <a:srgbClr val="00415A"/>
              </a:solidFill>
            </a:endParaRP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cs-CZ" sz="1600" dirty="0" smtClean="0">
                <a:solidFill>
                  <a:srgbClr val="00415A"/>
                </a:solidFill>
              </a:rPr>
              <a:t>Bio-</a:t>
            </a:r>
            <a:r>
              <a:rPr lang="cs-CZ" sz="1600" dirty="0" err="1" smtClean="0">
                <a:solidFill>
                  <a:srgbClr val="00415A"/>
                </a:solidFill>
              </a:rPr>
              <a:t>based</a:t>
            </a:r>
            <a:r>
              <a:rPr lang="cs-CZ" sz="1600" dirty="0" smtClean="0">
                <a:solidFill>
                  <a:srgbClr val="00415A"/>
                </a:solidFill>
              </a:rPr>
              <a:t> </a:t>
            </a:r>
            <a:r>
              <a:rPr lang="cs-CZ" sz="1600" dirty="0" err="1" smtClean="0">
                <a:solidFill>
                  <a:srgbClr val="00415A"/>
                </a:solidFill>
              </a:rPr>
              <a:t>economy</a:t>
            </a:r>
            <a:r>
              <a:rPr lang="cs-CZ" sz="1600" dirty="0" smtClean="0">
                <a:solidFill>
                  <a:srgbClr val="00415A"/>
                </a:solidFill>
              </a:rPr>
              <a:t> and </a:t>
            </a:r>
            <a:r>
              <a:rPr lang="cs-CZ" sz="1600" dirty="0" err="1" smtClean="0">
                <a:solidFill>
                  <a:srgbClr val="00415A"/>
                </a:solidFill>
              </a:rPr>
              <a:t>synergies</a:t>
            </a:r>
            <a:r>
              <a:rPr lang="cs-CZ" sz="1600" dirty="0" smtClean="0">
                <a:solidFill>
                  <a:srgbClr val="00415A"/>
                </a:solidFill>
              </a:rPr>
              <a:t> </a:t>
            </a:r>
            <a:r>
              <a:rPr lang="cs-CZ" sz="1600" dirty="0" err="1" smtClean="0">
                <a:solidFill>
                  <a:srgbClr val="00415A"/>
                </a:solidFill>
              </a:rPr>
              <a:t>with</a:t>
            </a:r>
            <a:r>
              <a:rPr lang="cs-CZ" sz="1600" dirty="0" smtClean="0">
                <a:solidFill>
                  <a:srgbClr val="00415A"/>
                </a:solidFill>
              </a:rPr>
              <a:t> a </a:t>
            </a:r>
            <a:r>
              <a:rPr lang="cs-CZ" sz="1600" dirty="0" err="1" smtClean="0">
                <a:solidFill>
                  <a:srgbClr val="00415A"/>
                </a:solidFill>
              </a:rPr>
              <a:t>healthy</a:t>
            </a:r>
            <a:r>
              <a:rPr lang="cs-CZ" sz="1600" dirty="0" smtClean="0">
                <a:solidFill>
                  <a:srgbClr val="00415A"/>
                </a:solidFill>
              </a:rPr>
              <a:t> </a:t>
            </a:r>
            <a:r>
              <a:rPr lang="cs-CZ" sz="1600" dirty="0" err="1" smtClean="0">
                <a:solidFill>
                  <a:srgbClr val="00415A"/>
                </a:solidFill>
              </a:rPr>
              <a:t>environment</a:t>
            </a:r>
            <a:endParaRPr lang="cs-CZ" sz="1600" dirty="0">
              <a:solidFill>
                <a:srgbClr val="0041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31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Nejaderné akce Společného výzkumného střediska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 smtClean="0"/>
              <a:t>Navrhovaný rozpočet: 2,2 M €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 smtClean="0"/>
              <a:t>JRC bude i nadále poskytovat vědecké poradenství a podporovat politiky EU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 smtClean="0"/>
              <a:t>EK posílí plánování výzkumu, který řeší globální výzvy (II. Pilíř)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 smtClean="0"/>
              <a:t>JRC bude přispívat k aktivitám 5 klastrů v II. Pilíři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alt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30BDB5-DA64-42A1-A6F7-F18BFBA9C6A7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62408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Nejaderné akce Společného výzkumného střediska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 smtClean="0"/>
              <a:t>Podpora inovací, přenosu technologií a udržitelnosti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 smtClean="0"/>
              <a:t>Otevřený přístup ke svým infrastrukturám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 smtClean="0"/>
              <a:t>Excelence ve výzkumu a spolupráce s top světovými výzkumnými institucemi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2000" dirty="0" smtClean="0"/>
              <a:t>Rozvoj regionálních a místních politik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7A87D-7112-48A1-B834-3EA68A71BFFC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15983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Zdroje / odkazy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ec.europa.eu/commission/publications/research-and-innovation-including-horizon-europe-iter-and-euratom-legal-texts-and-factsheets_en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www.h2020.cz/cs/9-rp/informace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www.evropskyvyzkum.cz/cs/nastroje-spoluprace/ramcove-programy/9-rp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www.msmt.cz/vyzkum-a-vyvoj-2/evropska-komise-zverejnila-prvni-oficialni-navrh-9-ramcoveho?highlightWords=Horizon+Europe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2FE01A-CD53-45AB-83BB-9460A9D211B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1318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>
          <a:xfrm>
            <a:off x="8532440" y="6409134"/>
            <a:ext cx="362000" cy="332234"/>
          </a:xfrm>
        </p:spPr>
        <p:txBody>
          <a:bodyPr/>
          <a:lstStyle/>
          <a:p>
            <a:pPr>
              <a:defRPr/>
            </a:pPr>
            <a:fld id="{D7616B6D-6D1E-4013-AAB7-290C44ECDC1D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328936" y="548730"/>
            <a:ext cx="6059488" cy="100806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9pPr>
          </a:lstStyle>
          <a:p>
            <a:r>
              <a:rPr lang="cs-CZ" altLang="cs-CZ" kern="0" dirty="0" smtClean="0"/>
              <a:t>Pilíře RP HORIZON EUROPE </a:t>
            </a:r>
          </a:p>
        </p:txBody>
      </p:sp>
      <p:pic>
        <p:nvPicPr>
          <p:cNvPr id="1026" name="Picture 2" descr="D:\_TC\Akce\2018_09_MSMT-RT-FP9\Prezentace\HEU_pillar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898632"/>
            <a:ext cx="8721697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dnadpis 2"/>
          <p:cNvSpPr txBox="1">
            <a:spLocks/>
          </p:cNvSpPr>
          <p:nvPr/>
        </p:nvSpPr>
        <p:spPr>
          <a:xfrm>
            <a:off x="899592" y="1196752"/>
            <a:ext cx="7273925" cy="504031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kern="0" dirty="0" smtClean="0">
                <a:solidFill>
                  <a:srgbClr val="002060"/>
                </a:solidFill>
              </a:rPr>
              <a:t>Struktura 3 pilířů zůstává zachována</a:t>
            </a:r>
            <a:endParaRPr lang="cs-CZ" kern="0" dirty="0">
              <a:solidFill>
                <a:srgbClr val="002060"/>
              </a:solidFill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908115" y="1684480"/>
            <a:ext cx="2160240" cy="504032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kern="0" dirty="0" err="1" smtClean="0">
                <a:solidFill>
                  <a:srgbClr val="002060"/>
                </a:solidFill>
              </a:rPr>
              <a:t>Excellent</a:t>
            </a:r>
            <a:r>
              <a:rPr lang="cs-CZ" kern="0" dirty="0" smtClean="0">
                <a:solidFill>
                  <a:srgbClr val="002060"/>
                </a:solidFill>
              </a:rPr>
              <a:t> Science</a:t>
            </a:r>
            <a:endParaRPr lang="cs-CZ" kern="0" dirty="0">
              <a:solidFill>
                <a:srgbClr val="002060"/>
              </a:solidFill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3563888" y="1576456"/>
            <a:ext cx="2232248" cy="720080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kern="0" dirty="0" smtClean="0">
                <a:solidFill>
                  <a:srgbClr val="002060"/>
                </a:solidFill>
              </a:rPr>
              <a:t>          LEIT +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kern="0" dirty="0" err="1" smtClean="0">
                <a:solidFill>
                  <a:srgbClr val="002060"/>
                </a:solidFill>
              </a:rPr>
              <a:t>Societal</a:t>
            </a:r>
            <a:r>
              <a:rPr lang="cs-CZ" kern="0" dirty="0" smtClean="0">
                <a:solidFill>
                  <a:srgbClr val="002060"/>
                </a:solidFill>
              </a:rPr>
              <a:t> </a:t>
            </a:r>
            <a:r>
              <a:rPr lang="cs-CZ" kern="0" dirty="0" err="1" smtClean="0">
                <a:solidFill>
                  <a:srgbClr val="002060"/>
                </a:solidFill>
              </a:rPr>
              <a:t>Challenges</a:t>
            </a:r>
            <a:endParaRPr lang="cs-CZ" kern="0" dirty="0">
              <a:solidFill>
                <a:srgbClr val="002060"/>
              </a:solidFill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660232" y="1684480"/>
            <a:ext cx="1944216" cy="504032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kern="0" dirty="0" smtClean="0">
                <a:solidFill>
                  <a:srgbClr val="002060"/>
                </a:solidFill>
              </a:rPr>
              <a:t>EIC Pilot ++</a:t>
            </a:r>
            <a:endParaRPr lang="cs-CZ" kern="0" dirty="0">
              <a:solidFill>
                <a:srgbClr val="00206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203848" y="3112046"/>
            <a:ext cx="2664296" cy="2117154"/>
          </a:xfrm>
          <a:prstGeom prst="rect">
            <a:avLst/>
          </a:prstGeom>
          <a:noFill/>
          <a:ln w="38100">
            <a:solidFill>
              <a:srgbClr val="F09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Podnadpis 2"/>
          <p:cNvSpPr txBox="1">
            <a:spLocks/>
          </p:cNvSpPr>
          <p:nvPr/>
        </p:nvSpPr>
        <p:spPr>
          <a:xfrm>
            <a:off x="1029411" y="2391545"/>
            <a:ext cx="2160240" cy="504031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kern="0" dirty="0" smtClean="0">
                <a:solidFill>
                  <a:srgbClr val="002060"/>
                </a:solidFill>
              </a:rPr>
              <a:t>Open Science</a:t>
            </a:r>
            <a:endParaRPr lang="cs-CZ" kern="0" dirty="0">
              <a:solidFill>
                <a:srgbClr val="002060"/>
              </a:solidFill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3203848" y="2283520"/>
            <a:ext cx="2880320" cy="720080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cs-CZ" kern="0" dirty="0" err="1" smtClean="0">
                <a:solidFill>
                  <a:srgbClr val="002060"/>
                </a:solidFill>
              </a:rPr>
              <a:t>Global</a:t>
            </a:r>
            <a:r>
              <a:rPr lang="cs-CZ" kern="0" dirty="0" smtClean="0">
                <a:solidFill>
                  <a:srgbClr val="002060"/>
                </a:solidFill>
              </a:rPr>
              <a:t> </a:t>
            </a:r>
            <a:r>
              <a:rPr lang="cs-CZ" kern="0" dirty="0" err="1" smtClean="0">
                <a:solidFill>
                  <a:srgbClr val="002060"/>
                </a:solidFill>
              </a:rPr>
              <a:t>Challenges</a:t>
            </a:r>
            <a:r>
              <a:rPr lang="cs-CZ" kern="0" dirty="0" smtClean="0">
                <a:solidFill>
                  <a:srgbClr val="002060"/>
                </a:solidFill>
              </a:rPr>
              <a:t> and </a:t>
            </a:r>
            <a:r>
              <a:rPr lang="cs-CZ" kern="0" dirty="0" err="1" smtClean="0">
                <a:solidFill>
                  <a:srgbClr val="002060"/>
                </a:solidFill>
              </a:rPr>
              <a:t>Industrial</a:t>
            </a:r>
            <a:r>
              <a:rPr lang="cs-CZ" kern="0" dirty="0" smtClean="0">
                <a:solidFill>
                  <a:srgbClr val="002060"/>
                </a:solidFill>
              </a:rPr>
              <a:t> </a:t>
            </a:r>
            <a:r>
              <a:rPr lang="cs-CZ" kern="0" dirty="0" err="1" smtClean="0">
                <a:solidFill>
                  <a:srgbClr val="002060"/>
                </a:solidFill>
              </a:rPr>
              <a:t>Competitveness</a:t>
            </a:r>
            <a:r>
              <a:rPr lang="cs-CZ" kern="0" dirty="0" smtClean="0">
                <a:solidFill>
                  <a:srgbClr val="002060"/>
                </a:solidFill>
              </a:rPr>
              <a:t> </a:t>
            </a:r>
            <a:endParaRPr lang="cs-CZ" kern="0" dirty="0">
              <a:solidFill>
                <a:srgbClr val="002060"/>
              </a:solidFill>
            </a:endParaRPr>
          </a:p>
        </p:txBody>
      </p:sp>
      <p:sp>
        <p:nvSpPr>
          <p:cNvPr id="14" name="Podnadpis 2"/>
          <p:cNvSpPr txBox="1">
            <a:spLocks/>
          </p:cNvSpPr>
          <p:nvPr/>
        </p:nvSpPr>
        <p:spPr>
          <a:xfrm>
            <a:off x="6419972" y="2391545"/>
            <a:ext cx="2112467" cy="504031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kern="0" dirty="0" smtClean="0">
                <a:solidFill>
                  <a:srgbClr val="002060"/>
                </a:solidFill>
              </a:rPr>
              <a:t>Open </a:t>
            </a:r>
            <a:r>
              <a:rPr lang="cs-CZ" kern="0" dirty="0" err="1" smtClean="0">
                <a:solidFill>
                  <a:srgbClr val="002060"/>
                </a:solidFill>
              </a:rPr>
              <a:t>Innovation</a:t>
            </a:r>
            <a:endParaRPr lang="cs-CZ" kern="0" dirty="0">
              <a:solidFill>
                <a:srgbClr val="002060"/>
              </a:solidFill>
            </a:endParaRPr>
          </a:p>
        </p:txBody>
      </p:sp>
      <p:sp>
        <p:nvSpPr>
          <p:cNvPr id="5" name="Zahnutá šipka doprava 4"/>
          <p:cNvSpPr/>
          <p:nvPr/>
        </p:nvSpPr>
        <p:spPr>
          <a:xfrm>
            <a:off x="467544" y="1802312"/>
            <a:ext cx="360040" cy="87074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9156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>
          <a:xfrm>
            <a:off x="8532440" y="6409134"/>
            <a:ext cx="362000" cy="332234"/>
          </a:xfrm>
        </p:spPr>
        <p:txBody>
          <a:bodyPr/>
          <a:lstStyle/>
          <a:p>
            <a:pPr>
              <a:defRPr/>
            </a:pPr>
            <a:fld id="{D7616B6D-6D1E-4013-AAB7-290C44ECDC1D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328936" y="548730"/>
            <a:ext cx="6059488" cy="64802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9pPr>
          </a:lstStyle>
          <a:p>
            <a:r>
              <a:rPr lang="cs-CZ" altLang="cs-CZ" kern="0" dirty="0" smtClean="0"/>
              <a:t>Pilíře H2020 vs. </a:t>
            </a:r>
            <a:r>
              <a:rPr lang="cs-CZ" altLang="cs-CZ" kern="0" dirty="0" err="1" smtClean="0"/>
              <a:t>Horizon</a:t>
            </a:r>
            <a:r>
              <a:rPr lang="cs-CZ" altLang="cs-CZ" kern="0" dirty="0" smtClean="0"/>
              <a:t> </a:t>
            </a:r>
            <a:r>
              <a:rPr lang="cs-CZ" altLang="cs-CZ" kern="0" dirty="0" err="1"/>
              <a:t>E</a:t>
            </a:r>
            <a:r>
              <a:rPr lang="cs-CZ" altLang="cs-CZ" kern="0" dirty="0" err="1" smtClean="0"/>
              <a:t>urope</a:t>
            </a:r>
            <a:r>
              <a:rPr lang="cs-CZ" altLang="cs-CZ" kern="0" dirty="0" smtClean="0"/>
              <a:t> </a:t>
            </a:r>
          </a:p>
        </p:txBody>
      </p:sp>
      <p:pic>
        <p:nvPicPr>
          <p:cNvPr id="2051" name="Picture 3" descr="D:\_TC\Akce\2018_09_MSMT-RT-FP9\Prezentace\H2020_budget breakdown_sec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88" y="1340768"/>
            <a:ext cx="7351712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dnadpis 2"/>
          <p:cNvSpPr txBox="1">
            <a:spLocks/>
          </p:cNvSpPr>
          <p:nvPr/>
        </p:nvSpPr>
        <p:spPr>
          <a:xfrm>
            <a:off x="899592" y="5661248"/>
            <a:ext cx="2952328" cy="382774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b="1" kern="0" dirty="0" smtClean="0">
                <a:solidFill>
                  <a:srgbClr val="0070C0"/>
                </a:solidFill>
              </a:rPr>
              <a:t>H2020</a:t>
            </a:r>
            <a:r>
              <a:rPr lang="cs-CZ" kern="0" dirty="0" smtClean="0">
                <a:solidFill>
                  <a:srgbClr val="0070C0"/>
                </a:solidFill>
              </a:rPr>
              <a:t> </a:t>
            </a:r>
            <a:r>
              <a:rPr lang="cs-CZ" kern="0" dirty="0" smtClean="0"/>
              <a:t>- Tematické oblasti </a:t>
            </a:r>
            <a:endParaRPr lang="cs-CZ" kern="0" dirty="0"/>
          </a:p>
        </p:txBody>
      </p:sp>
      <p:sp>
        <p:nvSpPr>
          <p:cNvPr id="12" name="Podnadpis 2"/>
          <p:cNvSpPr txBox="1">
            <a:spLocks/>
          </p:cNvSpPr>
          <p:nvPr/>
        </p:nvSpPr>
        <p:spPr>
          <a:xfrm>
            <a:off x="3958892" y="5661248"/>
            <a:ext cx="3672408" cy="382774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kern="0" dirty="0" smtClean="0"/>
              <a:t>3 (4)                  +                    7</a:t>
            </a:r>
            <a:endParaRPr lang="cs-CZ" kern="0" dirty="0"/>
          </a:p>
        </p:txBody>
      </p:sp>
      <p:sp>
        <p:nvSpPr>
          <p:cNvPr id="14" name="Podnadpis 2"/>
          <p:cNvSpPr txBox="1">
            <a:spLocks/>
          </p:cNvSpPr>
          <p:nvPr/>
        </p:nvSpPr>
        <p:spPr>
          <a:xfrm>
            <a:off x="864628" y="6309859"/>
            <a:ext cx="3131308" cy="382774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b="1" kern="0" dirty="0" err="1" smtClean="0">
                <a:solidFill>
                  <a:srgbClr val="C00000"/>
                </a:solidFill>
              </a:rPr>
              <a:t>Horizon</a:t>
            </a:r>
            <a:r>
              <a:rPr lang="cs-CZ" b="1" kern="0" dirty="0" smtClean="0">
                <a:solidFill>
                  <a:srgbClr val="C00000"/>
                </a:solidFill>
              </a:rPr>
              <a:t> </a:t>
            </a:r>
            <a:r>
              <a:rPr lang="cs-CZ" b="1" kern="0" dirty="0" err="1" smtClean="0">
                <a:solidFill>
                  <a:srgbClr val="C00000"/>
                </a:solidFill>
              </a:rPr>
              <a:t>Europe</a:t>
            </a:r>
            <a:r>
              <a:rPr lang="cs-CZ" b="1" kern="0" dirty="0" smtClean="0">
                <a:solidFill>
                  <a:srgbClr val="C00000"/>
                </a:solidFill>
              </a:rPr>
              <a:t> </a:t>
            </a:r>
            <a:r>
              <a:rPr lang="cs-CZ" kern="0" dirty="0" smtClean="0"/>
              <a:t>- Clustery</a:t>
            </a:r>
            <a:endParaRPr lang="cs-CZ" kern="0" dirty="0"/>
          </a:p>
        </p:txBody>
      </p:sp>
      <p:sp>
        <p:nvSpPr>
          <p:cNvPr id="15" name="Podnadpis 2"/>
          <p:cNvSpPr txBox="1">
            <a:spLocks/>
          </p:cNvSpPr>
          <p:nvPr/>
        </p:nvSpPr>
        <p:spPr>
          <a:xfrm>
            <a:off x="5485256" y="6269992"/>
            <a:ext cx="396044" cy="382774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b="1" kern="0" dirty="0" smtClean="0">
                <a:solidFill>
                  <a:srgbClr val="C00000"/>
                </a:solidFill>
              </a:rPr>
              <a:t>5</a:t>
            </a:r>
            <a:endParaRPr lang="cs-CZ" b="1" kern="0" dirty="0">
              <a:solidFill>
                <a:srgbClr val="C00000"/>
              </a:solidFill>
            </a:endParaRPr>
          </a:p>
        </p:txBody>
      </p:sp>
      <p:sp>
        <p:nvSpPr>
          <p:cNvPr id="4" name="Levá složená závorka 3"/>
          <p:cNvSpPr/>
          <p:nvPr/>
        </p:nvSpPr>
        <p:spPr>
          <a:xfrm>
            <a:off x="5453295" y="4407616"/>
            <a:ext cx="343980" cy="3384376"/>
          </a:xfrm>
          <a:prstGeom prst="leftBrace">
            <a:avLst/>
          </a:prstGeom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Podnadpis 2"/>
          <p:cNvSpPr txBox="1">
            <a:spLocks/>
          </p:cNvSpPr>
          <p:nvPr/>
        </p:nvSpPr>
        <p:spPr>
          <a:xfrm>
            <a:off x="8244408" y="1759800"/>
            <a:ext cx="732511" cy="382774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b="1" kern="0" dirty="0" smtClean="0">
                <a:solidFill>
                  <a:srgbClr val="0070C0"/>
                </a:solidFill>
              </a:rPr>
              <a:t>71.1</a:t>
            </a:r>
            <a:endParaRPr lang="cs-CZ" b="1" kern="0" dirty="0">
              <a:solidFill>
                <a:srgbClr val="0070C0"/>
              </a:solidFill>
            </a:endParaRPr>
          </a:p>
        </p:txBody>
      </p:sp>
      <p:sp>
        <p:nvSpPr>
          <p:cNvPr id="18" name="Podnadpis 2"/>
          <p:cNvSpPr txBox="1">
            <a:spLocks/>
          </p:cNvSpPr>
          <p:nvPr/>
        </p:nvSpPr>
        <p:spPr>
          <a:xfrm>
            <a:off x="7546941" y="5675822"/>
            <a:ext cx="732511" cy="382774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b="1" kern="0" dirty="0" smtClean="0">
                <a:solidFill>
                  <a:srgbClr val="0070C0"/>
                </a:solidFill>
              </a:rPr>
              <a:t>46.7</a:t>
            </a:r>
            <a:endParaRPr lang="cs-CZ" b="1" kern="0" dirty="0">
              <a:solidFill>
                <a:srgbClr val="0070C0"/>
              </a:solidFill>
            </a:endParaRPr>
          </a:p>
        </p:txBody>
      </p:sp>
      <p:sp>
        <p:nvSpPr>
          <p:cNvPr id="19" name="Podnadpis 2"/>
          <p:cNvSpPr txBox="1">
            <a:spLocks/>
          </p:cNvSpPr>
          <p:nvPr/>
        </p:nvSpPr>
        <p:spPr>
          <a:xfrm>
            <a:off x="7537344" y="6214578"/>
            <a:ext cx="732511" cy="382774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b="1" kern="0" dirty="0" smtClean="0">
                <a:solidFill>
                  <a:srgbClr val="C00000"/>
                </a:solidFill>
              </a:rPr>
              <a:t>52.7</a:t>
            </a:r>
            <a:endParaRPr lang="cs-CZ" b="1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7016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814336" y="2101829"/>
            <a:ext cx="3353432" cy="416809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>
          <a:xfrm>
            <a:off x="8532440" y="6409134"/>
            <a:ext cx="362000" cy="332234"/>
          </a:xfrm>
        </p:spPr>
        <p:txBody>
          <a:bodyPr/>
          <a:lstStyle/>
          <a:p>
            <a:pPr>
              <a:defRPr/>
            </a:pPr>
            <a:fld id="{D7616B6D-6D1E-4013-AAB7-290C44ECDC1D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886952" y="1465343"/>
            <a:ext cx="1100872" cy="504031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b="1" kern="0" dirty="0" smtClean="0">
                <a:solidFill>
                  <a:srgbClr val="002060"/>
                </a:solidFill>
              </a:rPr>
              <a:t>H2020</a:t>
            </a:r>
            <a:endParaRPr lang="cs-CZ" b="1" kern="0" dirty="0">
              <a:solidFill>
                <a:srgbClr val="002060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328936" y="548730"/>
            <a:ext cx="6059488" cy="64802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9pPr>
          </a:lstStyle>
          <a:p>
            <a:r>
              <a:rPr lang="cs-CZ" altLang="cs-CZ" kern="0" dirty="0" smtClean="0"/>
              <a:t>H2020 vs. </a:t>
            </a:r>
            <a:r>
              <a:rPr lang="cs-CZ" altLang="cs-CZ" kern="0" dirty="0" err="1" smtClean="0"/>
              <a:t>Horizon</a:t>
            </a:r>
            <a:r>
              <a:rPr lang="cs-CZ" altLang="cs-CZ" kern="0" dirty="0" smtClean="0"/>
              <a:t> </a:t>
            </a:r>
            <a:r>
              <a:rPr lang="cs-CZ" altLang="cs-CZ" kern="0" dirty="0" err="1" smtClean="0"/>
              <a:t>Europe</a:t>
            </a:r>
            <a:r>
              <a:rPr lang="cs-CZ" altLang="cs-CZ" kern="0" dirty="0" smtClean="0"/>
              <a:t> – rozpočty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5485063" y="1484783"/>
            <a:ext cx="1895249" cy="504031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b="1" kern="0" dirty="0" err="1" smtClean="0">
                <a:solidFill>
                  <a:srgbClr val="002060"/>
                </a:solidFill>
              </a:rPr>
              <a:t>Horizon</a:t>
            </a:r>
            <a:r>
              <a:rPr lang="cs-CZ" b="1" kern="0" dirty="0" smtClean="0">
                <a:solidFill>
                  <a:srgbClr val="002060"/>
                </a:solidFill>
              </a:rPr>
              <a:t> </a:t>
            </a:r>
            <a:r>
              <a:rPr lang="cs-CZ" b="1" kern="0" dirty="0" err="1" smtClean="0">
                <a:solidFill>
                  <a:srgbClr val="002060"/>
                </a:solidFill>
              </a:rPr>
              <a:t>Europe</a:t>
            </a:r>
            <a:endParaRPr lang="cs-CZ" b="1" kern="0" dirty="0">
              <a:solidFill>
                <a:srgbClr val="002060"/>
              </a:solidFill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0960" y="4165487"/>
            <a:ext cx="2567424" cy="1400905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r>
              <a:rPr lang="cs-CZ" kern="0" dirty="0" err="1" smtClean="0">
                <a:solidFill>
                  <a:srgbClr val="00B050"/>
                </a:solidFill>
              </a:rPr>
              <a:t>Climate</a:t>
            </a:r>
            <a:r>
              <a:rPr lang="cs-CZ" kern="0" dirty="0">
                <a:solidFill>
                  <a:srgbClr val="00B050"/>
                </a:solidFill>
              </a:rPr>
              <a:t>, Energy and </a:t>
            </a:r>
            <a:r>
              <a:rPr lang="cs-CZ" kern="0" dirty="0" smtClean="0">
                <a:solidFill>
                  <a:srgbClr val="00B050"/>
                </a:solidFill>
              </a:rPr>
              <a:t>Mobility</a:t>
            </a:r>
            <a:endParaRPr lang="cs-CZ" kern="0" dirty="0">
              <a:solidFill>
                <a:srgbClr val="00B050"/>
              </a:solidFill>
            </a:endParaRPr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755576" y="2203001"/>
            <a:ext cx="2448272" cy="3993047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r>
              <a:rPr lang="cs-CZ" kern="0" dirty="0" smtClean="0">
                <a:solidFill>
                  <a:srgbClr val="0070C0"/>
                </a:solidFill>
              </a:rPr>
              <a:t>ICT</a:t>
            </a:r>
          </a:p>
          <a:p>
            <a:r>
              <a:rPr lang="cs-CZ" kern="0" dirty="0" smtClean="0">
                <a:solidFill>
                  <a:srgbClr val="0070C0"/>
                </a:solidFill>
              </a:rPr>
              <a:t>NMBP</a:t>
            </a:r>
          </a:p>
          <a:p>
            <a:r>
              <a:rPr lang="cs-CZ" kern="0" dirty="0" err="1" smtClean="0">
                <a:solidFill>
                  <a:srgbClr val="0070C0"/>
                </a:solidFill>
              </a:rPr>
              <a:t>Space</a:t>
            </a:r>
            <a:endParaRPr lang="cs-CZ" kern="0" dirty="0" smtClean="0">
              <a:solidFill>
                <a:srgbClr val="0070C0"/>
              </a:solidFill>
            </a:endParaRPr>
          </a:p>
          <a:p>
            <a:r>
              <a:rPr lang="cs-CZ" kern="0" dirty="0" err="1" smtClean="0">
                <a:solidFill>
                  <a:srgbClr val="00B050"/>
                </a:solidFill>
              </a:rPr>
              <a:t>Health</a:t>
            </a:r>
            <a:endParaRPr lang="cs-CZ" kern="0" dirty="0" smtClean="0">
              <a:solidFill>
                <a:srgbClr val="00B050"/>
              </a:solidFill>
            </a:endParaRPr>
          </a:p>
          <a:p>
            <a:r>
              <a:rPr lang="cs-CZ" kern="0" dirty="0" smtClean="0">
                <a:solidFill>
                  <a:srgbClr val="00B050"/>
                </a:solidFill>
              </a:rPr>
              <a:t>Food </a:t>
            </a:r>
          </a:p>
          <a:p>
            <a:r>
              <a:rPr lang="cs-CZ" kern="0" dirty="0" smtClean="0">
                <a:solidFill>
                  <a:srgbClr val="00B050"/>
                </a:solidFill>
              </a:rPr>
              <a:t>Energy</a:t>
            </a:r>
          </a:p>
          <a:p>
            <a:r>
              <a:rPr lang="cs-CZ" kern="0" dirty="0" smtClean="0">
                <a:solidFill>
                  <a:srgbClr val="00B050"/>
                </a:solidFill>
              </a:rPr>
              <a:t>Transport</a:t>
            </a:r>
          </a:p>
          <a:p>
            <a:r>
              <a:rPr lang="cs-CZ" kern="0" dirty="0" err="1" smtClean="0">
                <a:solidFill>
                  <a:srgbClr val="00B050"/>
                </a:solidFill>
              </a:rPr>
              <a:t>Climate</a:t>
            </a:r>
            <a:endParaRPr lang="cs-CZ" kern="0" dirty="0" smtClean="0">
              <a:solidFill>
                <a:srgbClr val="00B050"/>
              </a:solidFill>
            </a:endParaRPr>
          </a:p>
          <a:p>
            <a:r>
              <a:rPr lang="cs-CZ" kern="0" dirty="0" err="1" smtClean="0">
                <a:solidFill>
                  <a:srgbClr val="00B050"/>
                </a:solidFill>
              </a:rPr>
              <a:t>Inclusive</a:t>
            </a:r>
            <a:r>
              <a:rPr lang="cs-CZ" kern="0" dirty="0" smtClean="0">
                <a:solidFill>
                  <a:srgbClr val="00B050"/>
                </a:solidFill>
              </a:rPr>
              <a:t> </a:t>
            </a:r>
            <a:r>
              <a:rPr lang="cs-CZ" kern="0" dirty="0" err="1" smtClean="0">
                <a:solidFill>
                  <a:srgbClr val="00B050"/>
                </a:solidFill>
              </a:rPr>
              <a:t>Societies</a:t>
            </a:r>
            <a:endParaRPr lang="cs-CZ" kern="0" dirty="0" smtClean="0">
              <a:solidFill>
                <a:srgbClr val="00B050"/>
              </a:solidFill>
            </a:endParaRPr>
          </a:p>
          <a:p>
            <a:r>
              <a:rPr lang="cs-CZ" kern="0" dirty="0" err="1" smtClean="0">
                <a:solidFill>
                  <a:srgbClr val="00B050"/>
                </a:solidFill>
              </a:rPr>
              <a:t>Security</a:t>
            </a:r>
            <a:endParaRPr lang="cs-CZ" kern="0" dirty="0" smtClean="0">
              <a:solidFill>
                <a:srgbClr val="00B050"/>
              </a:solidFill>
            </a:endParaRPr>
          </a:p>
          <a:p>
            <a:endParaRPr lang="cs-CZ" kern="0" dirty="0">
              <a:solidFill>
                <a:srgbClr val="00B050"/>
              </a:solidFill>
            </a:endParaRPr>
          </a:p>
          <a:p>
            <a:r>
              <a:rPr lang="cs-CZ" kern="0" dirty="0" smtClean="0">
                <a:solidFill>
                  <a:schemeClr val="tx1"/>
                </a:solidFill>
              </a:rPr>
              <a:t>JRC</a:t>
            </a:r>
            <a:endParaRPr lang="cs-CZ" kern="0" dirty="0">
              <a:solidFill>
                <a:schemeClr val="tx1"/>
              </a:solidFill>
            </a:endParaRPr>
          </a:p>
        </p:txBody>
      </p:sp>
      <p:sp>
        <p:nvSpPr>
          <p:cNvPr id="11" name="Podnadpis 2"/>
          <p:cNvSpPr txBox="1">
            <a:spLocks/>
          </p:cNvSpPr>
          <p:nvPr/>
        </p:nvSpPr>
        <p:spPr>
          <a:xfrm>
            <a:off x="3203848" y="2203001"/>
            <a:ext cx="720080" cy="4034311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endParaRPr lang="cs-CZ" kern="0" dirty="0" smtClean="0">
              <a:solidFill>
                <a:srgbClr val="0069B4"/>
              </a:solidFill>
            </a:endParaRPr>
          </a:p>
          <a:p>
            <a:pPr marL="0" indent="0" algn="ctr">
              <a:buNone/>
            </a:pPr>
            <a:r>
              <a:rPr lang="cs-CZ" kern="0" dirty="0" smtClean="0">
                <a:solidFill>
                  <a:srgbClr val="0069B4"/>
                </a:solidFill>
              </a:rPr>
              <a:t>13.6</a:t>
            </a:r>
          </a:p>
          <a:p>
            <a:pPr marL="0" indent="0" algn="ctr">
              <a:buNone/>
            </a:pPr>
            <a:r>
              <a:rPr lang="cs-CZ" kern="0" dirty="0" smtClean="0">
                <a:solidFill>
                  <a:srgbClr val="0069B4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cs-CZ" kern="0" dirty="0" smtClean="0">
                <a:solidFill>
                  <a:srgbClr val="00B050"/>
                </a:solidFill>
              </a:rPr>
              <a:t>7.5</a:t>
            </a:r>
          </a:p>
          <a:p>
            <a:pPr marL="0" indent="0" algn="ctr">
              <a:buNone/>
            </a:pPr>
            <a:r>
              <a:rPr lang="cs-CZ" kern="0" dirty="0" smtClean="0">
                <a:solidFill>
                  <a:srgbClr val="00B050"/>
                </a:solidFill>
              </a:rPr>
              <a:t>3.9 </a:t>
            </a:r>
          </a:p>
          <a:p>
            <a:pPr marL="0" indent="0" algn="ctr">
              <a:buNone/>
            </a:pPr>
            <a:r>
              <a:rPr lang="cs-CZ" kern="0" dirty="0" smtClean="0">
                <a:solidFill>
                  <a:srgbClr val="00B050"/>
                </a:solidFill>
              </a:rPr>
              <a:t>6</a:t>
            </a:r>
          </a:p>
          <a:p>
            <a:pPr marL="0" indent="0" algn="ctr">
              <a:buNone/>
            </a:pPr>
            <a:r>
              <a:rPr lang="cs-CZ" kern="0" dirty="0" smtClean="0">
                <a:solidFill>
                  <a:srgbClr val="00B050"/>
                </a:solidFill>
              </a:rPr>
              <a:t>6.3</a:t>
            </a:r>
          </a:p>
          <a:p>
            <a:pPr marL="0" indent="0" algn="ctr">
              <a:buNone/>
            </a:pPr>
            <a:r>
              <a:rPr lang="cs-CZ" kern="0" dirty="0" smtClean="0">
                <a:solidFill>
                  <a:srgbClr val="00B050"/>
                </a:solidFill>
              </a:rPr>
              <a:t>3</a:t>
            </a:r>
          </a:p>
          <a:p>
            <a:pPr marL="0" indent="0" algn="ctr">
              <a:buNone/>
            </a:pPr>
            <a:r>
              <a:rPr lang="cs-CZ" kern="0" dirty="0" smtClean="0">
                <a:solidFill>
                  <a:srgbClr val="00B050"/>
                </a:solidFill>
              </a:rPr>
              <a:t>1.3</a:t>
            </a:r>
          </a:p>
          <a:p>
            <a:pPr marL="0" indent="0" algn="ctr">
              <a:buNone/>
            </a:pPr>
            <a:r>
              <a:rPr lang="cs-CZ" kern="0" dirty="0" smtClean="0">
                <a:solidFill>
                  <a:srgbClr val="00B050"/>
                </a:solidFill>
              </a:rPr>
              <a:t>1.7</a:t>
            </a:r>
          </a:p>
          <a:p>
            <a:pPr marL="0" indent="0" algn="ctr">
              <a:buNone/>
            </a:pPr>
            <a:endParaRPr lang="cs-CZ" kern="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cs-CZ" kern="0" dirty="0" smtClean="0">
                <a:solidFill>
                  <a:schemeClr val="tx1"/>
                </a:solidFill>
              </a:rPr>
              <a:t>1.9</a:t>
            </a:r>
            <a:endParaRPr lang="cs-CZ" kern="0" dirty="0">
              <a:solidFill>
                <a:schemeClr val="tx1"/>
              </a:solidFill>
            </a:endParaRPr>
          </a:p>
        </p:txBody>
      </p:sp>
      <p:sp>
        <p:nvSpPr>
          <p:cNvPr id="4" name="Pravá složená závorka 3"/>
          <p:cNvSpPr/>
          <p:nvPr/>
        </p:nvSpPr>
        <p:spPr>
          <a:xfrm>
            <a:off x="4101776" y="2283384"/>
            <a:ext cx="294396" cy="90169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Pravá složená závorka 11"/>
          <p:cNvSpPr/>
          <p:nvPr/>
        </p:nvSpPr>
        <p:spPr>
          <a:xfrm>
            <a:off x="4109150" y="3931194"/>
            <a:ext cx="279648" cy="86409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Pravá složená závorka 12"/>
          <p:cNvSpPr/>
          <p:nvPr/>
        </p:nvSpPr>
        <p:spPr>
          <a:xfrm>
            <a:off x="4117972" y="4860650"/>
            <a:ext cx="262004" cy="64807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Podnadpis 2"/>
          <p:cNvSpPr txBox="1">
            <a:spLocks/>
          </p:cNvSpPr>
          <p:nvPr/>
        </p:nvSpPr>
        <p:spPr>
          <a:xfrm>
            <a:off x="5475963" y="2499227"/>
            <a:ext cx="2552421" cy="454237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r>
              <a:rPr lang="cs-CZ" kern="0" dirty="0">
                <a:solidFill>
                  <a:srgbClr val="0069B4"/>
                </a:solidFill>
              </a:rPr>
              <a:t>Digital and </a:t>
            </a:r>
            <a:r>
              <a:rPr lang="cs-CZ" kern="0" dirty="0" err="1" smtClean="0">
                <a:solidFill>
                  <a:srgbClr val="0069B4"/>
                </a:solidFill>
              </a:rPr>
              <a:t>Industry</a:t>
            </a:r>
            <a:endParaRPr lang="cs-CZ" kern="0" dirty="0" smtClean="0">
              <a:solidFill>
                <a:srgbClr val="0069B4"/>
              </a:solidFill>
            </a:endParaRPr>
          </a:p>
          <a:p>
            <a:pPr marL="0" indent="0">
              <a:buNone/>
            </a:pPr>
            <a:endParaRPr lang="cs-CZ" kern="0" dirty="0" smtClean="0"/>
          </a:p>
        </p:txBody>
      </p:sp>
      <p:sp>
        <p:nvSpPr>
          <p:cNvPr id="15" name="Podnadpis 2"/>
          <p:cNvSpPr txBox="1">
            <a:spLocks/>
          </p:cNvSpPr>
          <p:nvPr/>
        </p:nvSpPr>
        <p:spPr>
          <a:xfrm>
            <a:off x="4843832" y="2492896"/>
            <a:ext cx="671459" cy="504056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b="1" kern="0" dirty="0" smtClean="0">
                <a:solidFill>
                  <a:srgbClr val="0069B4"/>
                </a:solidFill>
              </a:rPr>
              <a:t>52.7</a:t>
            </a:r>
            <a:endParaRPr lang="cs-CZ" b="1" kern="0" dirty="0">
              <a:solidFill>
                <a:srgbClr val="00B050"/>
              </a:solidFill>
            </a:endParaRPr>
          </a:p>
        </p:txBody>
      </p:sp>
      <p:sp>
        <p:nvSpPr>
          <p:cNvPr id="16" name="Podnadpis 2"/>
          <p:cNvSpPr txBox="1">
            <a:spLocks/>
          </p:cNvSpPr>
          <p:nvPr/>
        </p:nvSpPr>
        <p:spPr>
          <a:xfrm>
            <a:off x="4933819" y="3227854"/>
            <a:ext cx="581472" cy="737882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kern="0" dirty="0" smtClean="0">
                <a:solidFill>
                  <a:srgbClr val="00B050"/>
                </a:solidFill>
              </a:rPr>
              <a:t>7.7</a:t>
            </a:r>
          </a:p>
          <a:p>
            <a:pPr marL="0" indent="0">
              <a:buNone/>
            </a:pPr>
            <a:r>
              <a:rPr lang="cs-CZ" b="1" kern="0" dirty="0" smtClean="0">
                <a:solidFill>
                  <a:srgbClr val="00B050"/>
                </a:solidFill>
              </a:rPr>
              <a:t>10</a:t>
            </a:r>
            <a:r>
              <a:rPr lang="cs-CZ" kern="0" dirty="0" smtClean="0">
                <a:solidFill>
                  <a:srgbClr val="00B050"/>
                </a:solidFill>
              </a:rPr>
              <a:t> </a:t>
            </a:r>
          </a:p>
          <a:p>
            <a:pPr marL="0" indent="0">
              <a:buNone/>
            </a:pPr>
            <a:endParaRPr lang="cs-CZ" kern="0" dirty="0" smtClean="0">
              <a:solidFill>
                <a:srgbClr val="00B050"/>
              </a:solidFill>
            </a:endParaRPr>
          </a:p>
        </p:txBody>
      </p:sp>
      <p:sp>
        <p:nvSpPr>
          <p:cNvPr id="18" name="Podnadpis 2"/>
          <p:cNvSpPr txBox="1">
            <a:spLocks/>
          </p:cNvSpPr>
          <p:nvPr/>
        </p:nvSpPr>
        <p:spPr>
          <a:xfrm>
            <a:off x="4871104" y="4154308"/>
            <a:ext cx="581472" cy="503757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kern="0" dirty="0" smtClean="0">
                <a:solidFill>
                  <a:srgbClr val="00B050"/>
                </a:solidFill>
              </a:rPr>
              <a:t>15</a:t>
            </a:r>
          </a:p>
        </p:txBody>
      </p:sp>
      <p:sp>
        <p:nvSpPr>
          <p:cNvPr id="19" name="Podnadpis 2"/>
          <p:cNvSpPr txBox="1">
            <a:spLocks/>
          </p:cNvSpPr>
          <p:nvPr/>
        </p:nvSpPr>
        <p:spPr>
          <a:xfrm>
            <a:off x="5475963" y="5808448"/>
            <a:ext cx="1215752" cy="361903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r>
              <a:rPr lang="cs-CZ" kern="0" dirty="0" smtClean="0">
                <a:solidFill>
                  <a:schemeClr val="tx1"/>
                </a:solidFill>
              </a:rPr>
              <a:t>JRC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4883053" y="5808448"/>
            <a:ext cx="505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kern="0" dirty="0" smtClean="0">
                <a:solidFill>
                  <a:srgbClr val="000000"/>
                </a:solidFill>
              </a:rPr>
              <a:t>2.2</a:t>
            </a:r>
            <a:endParaRPr lang="cs-CZ" dirty="0"/>
          </a:p>
        </p:txBody>
      </p:sp>
      <p:sp>
        <p:nvSpPr>
          <p:cNvPr id="21" name="Podnadpis 2"/>
          <p:cNvSpPr txBox="1">
            <a:spLocks/>
          </p:cNvSpPr>
          <p:nvPr/>
        </p:nvSpPr>
        <p:spPr>
          <a:xfrm>
            <a:off x="4876512" y="4990627"/>
            <a:ext cx="581472" cy="503757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kern="0" dirty="0" smtClean="0">
                <a:solidFill>
                  <a:srgbClr val="00B050"/>
                </a:solidFill>
              </a:rPr>
              <a:t>2.8</a:t>
            </a:r>
          </a:p>
        </p:txBody>
      </p:sp>
      <p:sp>
        <p:nvSpPr>
          <p:cNvPr id="22" name="Podnadpis 2"/>
          <p:cNvSpPr txBox="1">
            <a:spLocks/>
          </p:cNvSpPr>
          <p:nvPr/>
        </p:nvSpPr>
        <p:spPr>
          <a:xfrm>
            <a:off x="5466131" y="4918320"/>
            <a:ext cx="2736304" cy="648072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r>
              <a:rPr lang="cs-CZ" kern="0" dirty="0" err="1" smtClean="0">
                <a:solidFill>
                  <a:srgbClr val="00B050"/>
                </a:solidFill>
              </a:rPr>
              <a:t>Inclusive</a:t>
            </a:r>
            <a:r>
              <a:rPr lang="cs-CZ" kern="0" dirty="0" smtClean="0">
                <a:solidFill>
                  <a:srgbClr val="00B050"/>
                </a:solidFill>
              </a:rPr>
              <a:t> and </a:t>
            </a:r>
            <a:r>
              <a:rPr lang="cs-CZ" kern="0" dirty="0" err="1" smtClean="0">
                <a:solidFill>
                  <a:srgbClr val="00B050"/>
                </a:solidFill>
              </a:rPr>
              <a:t>Secure</a:t>
            </a:r>
            <a:r>
              <a:rPr lang="cs-CZ" kern="0" dirty="0" smtClean="0">
                <a:solidFill>
                  <a:srgbClr val="00B050"/>
                </a:solidFill>
              </a:rPr>
              <a:t> Society</a:t>
            </a:r>
          </a:p>
        </p:txBody>
      </p:sp>
      <p:sp>
        <p:nvSpPr>
          <p:cNvPr id="23" name="Podnadpis 2"/>
          <p:cNvSpPr txBox="1">
            <a:spLocks/>
          </p:cNvSpPr>
          <p:nvPr/>
        </p:nvSpPr>
        <p:spPr>
          <a:xfrm>
            <a:off x="5485063" y="3223088"/>
            <a:ext cx="2736304" cy="1116371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r>
              <a:rPr lang="cs-CZ" kern="0" dirty="0" err="1" smtClean="0">
                <a:solidFill>
                  <a:srgbClr val="00B050"/>
                </a:solidFill>
              </a:rPr>
              <a:t>Health</a:t>
            </a:r>
            <a:endParaRPr lang="cs-CZ" kern="0" dirty="0" smtClean="0">
              <a:solidFill>
                <a:srgbClr val="00B050"/>
              </a:solidFill>
            </a:endParaRPr>
          </a:p>
          <a:p>
            <a:r>
              <a:rPr lang="cs-CZ" kern="0" dirty="0">
                <a:solidFill>
                  <a:srgbClr val="00B050"/>
                </a:solidFill>
              </a:rPr>
              <a:t>Food and Natural </a:t>
            </a:r>
            <a:r>
              <a:rPr lang="cs-CZ" kern="0" dirty="0" err="1" smtClean="0">
                <a:solidFill>
                  <a:srgbClr val="00B050"/>
                </a:solidFill>
              </a:rPr>
              <a:t>Resources</a:t>
            </a:r>
            <a:endParaRPr lang="cs-CZ" kern="0" dirty="0" smtClean="0">
              <a:solidFill>
                <a:srgbClr val="00B050"/>
              </a:solidFill>
            </a:endParaRPr>
          </a:p>
          <a:p>
            <a:endParaRPr lang="cs-CZ" kern="0" dirty="0" err="1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9072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5233268" y="1628800"/>
            <a:ext cx="3659212" cy="38164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>
          <a:xfrm>
            <a:off x="8532440" y="6409134"/>
            <a:ext cx="362000" cy="332234"/>
          </a:xfrm>
        </p:spPr>
        <p:txBody>
          <a:bodyPr/>
          <a:lstStyle/>
          <a:p>
            <a:pPr>
              <a:defRPr/>
            </a:pPr>
            <a:fld id="{D7616B6D-6D1E-4013-AAB7-290C44ECDC1D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267744" y="548730"/>
            <a:ext cx="5472608" cy="57601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9pPr>
          </a:lstStyle>
          <a:p>
            <a:r>
              <a:rPr lang="cs-CZ" altLang="cs-CZ" kern="0" dirty="0" smtClean="0"/>
              <a:t>Cluster ´</a:t>
            </a:r>
            <a:r>
              <a:rPr lang="cs-CZ" altLang="cs-CZ" kern="0" dirty="0" err="1" smtClean="0"/>
              <a:t>Health</a:t>
            </a:r>
            <a:r>
              <a:rPr lang="cs-CZ" altLang="cs-CZ" kern="0" dirty="0" smtClean="0"/>
              <a:t>´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683568" y="1484783"/>
            <a:ext cx="3709957" cy="504031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b="1" kern="0" dirty="0" err="1" smtClean="0">
                <a:solidFill>
                  <a:srgbClr val="002060"/>
                </a:solidFill>
              </a:rPr>
              <a:t>Areas</a:t>
            </a:r>
            <a:r>
              <a:rPr lang="cs-CZ" b="1" kern="0" dirty="0" smtClean="0">
                <a:solidFill>
                  <a:srgbClr val="002060"/>
                </a:solidFill>
              </a:rPr>
              <a:t> </a:t>
            </a:r>
            <a:r>
              <a:rPr lang="cs-CZ" b="1" kern="0" dirty="0" err="1" smtClean="0">
                <a:solidFill>
                  <a:srgbClr val="002060"/>
                </a:solidFill>
              </a:rPr>
              <a:t>of</a:t>
            </a:r>
            <a:r>
              <a:rPr lang="cs-CZ" b="1" kern="0" dirty="0" smtClean="0">
                <a:solidFill>
                  <a:srgbClr val="002060"/>
                </a:solidFill>
              </a:rPr>
              <a:t> </a:t>
            </a:r>
            <a:r>
              <a:rPr lang="cs-CZ" b="1" kern="0" dirty="0" err="1" smtClean="0">
                <a:solidFill>
                  <a:srgbClr val="002060"/>
                </a:solidFill>
              </a:rPr>
              <a:t>Intervention</a:t>
            </a:r>
            <a:endParaRPr lang="cs-CZ" b="1" kern="0" dirty="0">
              <a:solidFill>
                <a:srgbClr val="002060"/>
              </a:solidFill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187624" y="2272660"/>
            <a:ext cx="3709957" cy="504031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cs-CZ" kern="0" dirty="0"/>
          </a:p>
        </p:txBody>
      </p:sp>
      <p:sp>
        <p:nvSpPr>
          <p:cNvPr id="4" name="Obdélník 3"/>
          <p:cNvSpPr/>
          <p:nvPr/>
        </p:nvSpPr>
        <p:spPr>
          <a:xfrm>
            <a:off x="755577" y="2176416"/>
            <a:ext cx="4333675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Health throughout the Life </a:t>
            </a:r>
            <a:r>
              <a:rPr lang="en-US" dirty="0" smtClean="0">
                <a:solidFill>
                  <a:srgbClr val="002060"/>
                </a:solidFill>
              </a:rPr>
              <a:t>Course</a:t>
            </a:r>
            <a:endParaRPr lang="cs-CZ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Environmental and Social Health </a:t>
            </a:r>
            <a:r>
              <a:rPr lang="en-US" dirty="0" smtClean="0">
                <a:solidFill>
                  <a:srgbClr val="002060"/>
                </a:solidFill>
              </a:rPr>
              <a:t>Determinants</a:t>
            </a:r>
            <a:endParaRPr lang="cs-CZ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2060"/>
                </a:solidFill>
              </a:rPr>
              <a:t>Non-</a:t>
            </a:r>
            <a:r>
              <a:rPr lang="cs-CZ" dirty="0" err="1">
                <a:solidFill>
                  <a:srgbClr val="002060"/>
                </a:solidFill>
              </a:rPr>
              <a:t>Communicable</a:t>
            </a:r>
            <a:r>
              <a:rPr lang="cs-CZ" dirty="0">
                <a:solidFill>
                  <a:srgbClr val="002060"/>
                </a:solidFill>
              </a:rPr>
              <a:t> and </a:t>
            </a:r>
            <a:r>
              <a:rPr lang="cs-CZ" dirty="0" err="1">
                <a:solidFill>
                  <a:srgbClr val="002060"/>
                </a:solidFill>
              </a:rPr>
              <a:t>Rare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Diseases</a:t>
            </a:r>
            <a:endParaRPr lang="cs-CZ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rgbClr val="002060"/>
                </a:solidFill>
              </a:rPr>
              <a:t>Infectious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Diseases</a:t>
            </a:r>
            <a:endParaRPr lang="cs-CZ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Tools, Technologies and Digital Solutions for Health and </a:t>
            </a:r>
            <a:r>
              <a:rPr lang="en-US" dirty="0" smtClean="0">
                <a:solidFill>
                  <a:srgbClr val="002060"/>
                </a:solidFill>
              </a:rPr>
              <a:t>Care</a:t>
            </a:r>
            <a:endParaRPr lang="cs-CZ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rgbClr val="002060"/>
                </a:solidFill>
              </a:rPr>
              <a:t>Health</a:t>
            </a:r>
            <a:r>
              <a:rPr lang="cs-CZ" dirty="0">
                <a:solidFill>
                  <a:srgbClr val="002060"/>
                </a:solidFill>
              </a:rPr>
              <a:t> Care Systems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5233268" y="1700808"/>
            <a:ext cx="3731219" cy="3672408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i="1" kern="0" dirty="0" err="1" smtClean="0">
                <a:solidFill>
                  <a:srgbClr val="002060"/>
                </a:solidFill>
              </a:rPr>
              <a:t>Broad</a:t>
            </a:r>
            <a:r>
              <a:rPr lang="cs-CZ" i="1" kern="0" dirty="0" smtClean="0">
                <a:solidFill>
                  <a:srgbClr val="002060"/>
                </a:solidFill>
              </a:rPr>
              <a:t> lines (</a:t>
            </a:r>
            <a:r>
              <a:rPr lang="cs-CZ" i="1" kern="0" dirty="0" err="1" smtClean="0">
                <a:solidFill>
                  <a:srgbClr val="002060"/>
                </a:solidFill>
              </a:rPr>
              <a:t>topics</a:t>
            </a:r>
            <a:r>
              <a:rPr lang="cs-CZ" i="1" kern="0" dirty="0" smtClean="0">
                <a:solidFill>
                  <a:srgbClr val="002060"/>
                </a:solidFill>
              </a:rPr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600" kern="0" dirty="0">
                <a:solidFill>
                  <a:srgbClr val="002060"/>
                </a:solidFill>
              </a:rPr>
              <a:t>Early development and the aging process throughout the life </a:t>
            </a:r>
            <a:r>
              <a:rPr lang="en-US" sz="1600" kern="0" dirty="0" smtClean="0">
                <a:solidFill>
                  <a:srgbClr val="002060"/>
                </a:solidFill>
              </a:rPr>
              <a:t>course</a:t>
            </a:r>
            <a:endParaRPr lang="cs-CZ" sz="1600" kern="0" dirty="0" smtClean="0">
              <a:solidFill>
                <a:srgbClr val="002060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1600" kern="0" dirty="0">
                <a:solidFill>
                  <a:srgbClr val="002060"/>
                </a:solidFill>
              </a:rPr>
              <a:t>Maternal, paternal, infant and child health as well as the role of </a:t>
            </a:r>
            <a:r>
              <a:rPr lang="en-US" sz="1600" kern="0" dirty="0" smtClean="0">
                <a:solidFill>
                  <a:srgbClr val="002060"/>
                </a:solidFill>
              </a:rPr>
              <a:t>parents</a:t>
            </a:r>
            <a:endParaRPr lang="cs-CZ" sz="1600" kern="0" dirty="0" smtClean="0">
              <a:solidFill>
                <a:srgbClr val="002060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cs-CZ" sz="1600" dirty="0" err="1"/>
              <a:t>Health</a:t>
            </a:r>
            <a:r>
              <a:rPr lang="cs-CZ" sz="1600" dirty="0"/>
              <a:t> </a:t>
            </a:r>
            <a:r>
              <a:rPr lang="cs-CZ" sz="1600" dirty="0" err="1"/>
              <a:t>needs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 smtClean="0"/>
              <a:t>adolescents</a:t>
            </a:r>
            <a:endParaRPr lang="cs-CZ" sz="16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1600" dirty="0"/>
              <a:t>Health consequences of disabilities and </a:t>
            </a:r>
            <a:r>
              <a:rPr lang="en-US" sz="1600" dirty="0" smtClean="0"/>
              <a:t>injuries</a:t>
            </a:r>
            <a:endParaRPr lang="cs-CZ" sz="16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1600" dirty="0"/>
              <a:t>Independent and active life for the elderly and/or disabled </a:t>
            </a:r>
            <a:r>
              <a:rPr lang="en-US" sz="1600" dirty="0" smtClean="0"/>
              <a:t>people</a:t>
            </a:r>
            <a:endParaRPr lang="cs-CZ" sz="16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1600" dirty="0"/>
              <a:t>Health education and digital health literacy</a:t>
            </a:r>
            <a:endParaRPr lang="cs-CZ" sz="1600" dirty="0" smtClean="0"/>
          </a:p>
          <a:p>
            <a:pPr>
              <a:buFont typeface="Courier New" panose="02070309020205020404" pitchFamily="49" charset="0"/>
              <a:buChar char="o"/>
            </a:pPr>
            <a:endParaRPr lang="cs-CZ" sz="1600" kern="0" dirty="0">
              <a:solidFill>
                <a:srgbClr val="002060"/>
              </a:solidFill>
            </a:endParaRPr>
          </a:p>
        </p:txBody>
      </p:sp>
      <p:sp>
        <p:nvSpPr>
          <p:cNvPr id="18" name="Šipka doprava 17"/>
          <p:cNvSpPr/>
          <p:nvPr/>
        </p:nvSpPr>
        <p:spPr>
          <a:xfrm>
            <a:off x="4716016" y="2215744"/>
            <a:ext cx="373236" cy="348259"/>
          </a:xfrm>
          <a:prstGeom prst="rightArrow">
            <a:avLst/>
          </a:prstGeom>
          <a:solidFill>
            <a:srgbClr val="009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2565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8" grpId="0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>
          <a:xfrm>
            <a:off x="8532440" y="6409134"/>
            <a:ext cx="362000" cy="332234"/>
          </a:xfrm>
        </p:spPr>
        <p:txBody>
          <a:bodyPr/>
          <a:lstStyle/>
          <a:p>
            <a:pPr>
              <a:defRPr/>
            </a:pPr>
            <a:fld id="{D7616B6D-6D1E-4013-AAB7-290C44ECDC1D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123728" y="548730"/>
            <a:ext cx="6264696" cy="57601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9pPr>
          </a:lstStyle>
          <a:p>
            <a:r>
              <a:rPr lang="cs-CZ" altLang="cs-CZ" kern="0" dirty="0" smtClean="0"/>
              <a:t>Cluster ´</a:t>
            </a:r>
            <a:r>
              <a:rPr lang="cs-CZ" altLang="cs-CZ" kern="0" dirty="0" err="1" smtClean="0"/>
              <a:t>Inclusive</a:t>
            </a:r>
            <a:r>
              <a:rPr lang="cs-CZ" altLang="cs-CZ" kern="0" dirty="0" smtClean="0"/>
              <a:t> and </a:t>
            </a:r>
            <a:r>
              <a:rPr lang="cs-CZ" altLang="cs-CZ" kern="0" dirty="0" err="1" smtClean="0"/>
              <a:t>Secure</a:t>
            </a:r>
            <a:r>
              <a:rPr lang="cs-CZ" altLang="cs-CZ" kern="0" dirty="0" smtClean="0"/>
              <a:t> Society´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043607" y="1750448"/>
            <a:ext cx="3709957" cy="504031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b="1" kern="0" dirty="0" err="1" smtClean="0">
                <a:solidFill>
                  <a:srgbClr val="002060"/>
                </a:solidFill>
              </a:rPr>
              <a:t>Areas</a:t>
            </a:r>
            <a:r>
              <a:rPr lang="cs-CZ" b="1" kern="0" dirty="0" smtClean="0">
                <a:solidFill>
                  <a:srgbClr val="002060"/>
                </a:solidFill>
              </a:rPr>
              <a:t> </a:t>
            </a:r>
            <a:r>
              <a:rPr lang="cs-CZ" b="1" kern="0" dirty="0" err="1" smtClean="0">
                <a:solidFill>
                  <a:srgbClr val="002060"/>
                </a:solidFill>
              </a:rPr>
              <a:t>of</a:t>
            </a:r>
            <a:r>
              <a:rPr lang="cs-CZ" b="1" kern="0" dirty="0" smtClean="0">
                <a:solidFill>
                  <a:srgbClr val="002060"/>
                </a:solidFill>
              </a:rPr>
              <a:t> </a:t>
            </a:r>
            <a:r>
              <a:rPr lang="cs-CZ" b="1" kern="0" dirty="0" err="1" smtClean="0">
                <a:solidFill>
                  <a:srgbClr val="002060"/>
                </a:solidFill>
              </a:rPr>
              <a:t>Intervention</a:t>
            </a:r>
            <a:endParaRPr lang="cs-CZ" b="1" kern="0" dirty="0">
              <a:solidFill>
                <a:srgbClr val="00206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115616" y="2442081"/>
            <a:ext cx="5184576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 smtClean="0">
                <a:solidFill>
                  <a:srgbClr val="002060"/>
                </a:solidFill>
              </a:rPr>
              <a:t>Democracy</a:t>
            </a:r>
            <a:endParaRPr lang="cs-CZ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 smtClean="0">
                <a:solidFill>
                  <a:srgbClr val="002060"/>
                </a:solidFill>
              </a:rPr>
              <a:t>Cultural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Heritage</a:t>
            </a:r>
            <a:endParaRPr lang="cs-CZ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 smtClean="0">
                <a:solidFill>
                  <a:srgbClr val="002060"/>
                </a:solidFill>
              </a:rPr>
              <a:t>Social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Economic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Transformations</a:t>
            </a:r>
            <a:endParaRPr lang="cs-CZ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rgbClr val="002060"/>
                </a:solidFill>
              </a:rPr>
              <a:t>Disaster-Resilient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Societies</a:t>
            </a:r>
            <a:endParaRPr lang="cs-CZ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rgbClr val="002060"/>
                </a:solidFill>
              </a:rPr>
              <a:t>Protection</a:t>
            </a:r>
            <a:r>
              <a:rPr lang="cs-CZ" dirty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Security</a:t>
            </a:r>
            <a:endParaRPr lang="cs-CZ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rgbClr val="002060"/>
                </a:solidFill>
              </a:rPr>
              <a:t>Cybersecurity</a:t>
            </a:r>
            <a:endParaRPr lang="cs-CZ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8882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1199456" y="4283238"/>
            <a:ext cx="2088232" cy="3927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779912" y="3212976"/>
            <a:ext cx="1008112" cy="4320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899593" y="2176416"/>
            <a:ext cx="5184576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rgbClr val="002060"/>
                </a:solidFill>
              </a:rPr>
              <a:t>Manufacturing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Technologies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rgbClr val="002060"/>
                </a:solidFill>
              </a:rPr>
              <a:t>Key</a:t>
            </a:r>
            <a:r>
              <a:rPr lang="cs-CZ" dirty="0">
                <a:solidFill>
                  <a:srgbClr val="002060"/>
                </a:solidFill>
              </a:rPr>
              <a:t> Digital </a:t>
            </a:r>
            <a:r>
              <a:rPr lang="cs-CZ" dirty="0" smtClean="0">
                <a:solidFill>
                  <a:srgbClr val="002060"/>
                </a:solidFill>
              </a:rPr>
              <a:t>Technologies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rgbClr val="002060"/>
                </a:solidFill>
              </a:rPr>
              <a:t>Advanced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Materials</a:t>
            </a:r>
            <a:endParaRPr lang="cs-CZ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rgbClr val="002060"/>
                </a:solidFill>
              </a:rPr>
              <a:t>Artificial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Intelligence</a:t>
            </a:r>
            <a:r>
              <a:rPr lang="cs-CZ" dirty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Robotics</a:t>
            </a:r>
            <a:endParaRPr lang="cs-CZ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rgbClr val="002060"/>
                </a:solidFill>
              </a:rPr>
              <a:t>Next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Generation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Internet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Advanced Computing and Big </a:t>
            </a:r>
            <a:r>
              <a:rPr lang="en-US" dirty="0" smtClean="0">
                <a:solidFill>
                  <a:srgbClr val="002060"/>
                </a:solidFill>
              </a:rPr>
              <a:t>Data</a:t>
            </a:r>
            <a:endParaRPr lang="cs-CZ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rgbClr val="002060"/>
                </a:solidFill>
              </a:rPr>
              <a:t>Circular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Industries</a:t>
            </a:r>
            <a:endParaRPr lang="cs-CZ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rgbClr val="002060"/>
                </a:solidFill>
              </a:rPr>
              <a:t>Low-Carbon</a:t>
            </a:r>
            <a:r>
              <a:rPr lang="cs-CZ" dirty="0">
                <a:solidFill>
                  <a:srgbClr val="002060"/>
                </a:solidFill>
              </a:rPr>
              <a:t> and </a:t>
            </a:r>
            <a:r>
              <a:rPr lang="cs-CZ" dirty="0" err="1">
                <a:solidFill>
                  <a:srgbClr val="002060"/>
                </a:solidFill>
              </a:rPr>
              <a:t>Clean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Industries</a:t>
            </a:r>
            <a:endParaRPr lang="cs-CZ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rgbClr val="002060"/>
                </a:solidFill>
              </a:rPr>
              <a:t>Space</a:t>
            </a:r>
            <a:endParaRPr lang="cs-CZ" dirty="0" smtClean="0">
              <a:solidFill>
                <a:srgbClr val="002060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>
          <a:xfrm>
            <a:off x="8532440" y="6409134"/>
            <a:ext cx="362000" cy="332234"/>
          </a:xfrm>
        </p:spPr>
        <p:txBody>
          <a:bodyPr/>
          <a:lstStyle/>
          <a:p>
            <a:pPr>
              <a:defRPr/>
            </a:pPr>
            <a:fld id="{D7616B6D-6D1E-4013-AAB7-290C44ECDC1D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123728" y="548730"/>
            <a:ext cx="6264696" cy="57601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9pPr>
          </a:lstStyle>
          <a:p>
            <a:r>
              <a:rPr lang="cs-CZ" altLang="cs-CZ" kern="0" dirty="0" smtClean="0"/>
              <a:t>Cluster ´Digital and </a:t>
            </a:r>
            <a:r>
              <a:rPr lang="cs-CZ" altLang="cs-CZ" kern="0" dirty="0" err="1" smtClean="0"/>
              <a:t>Industry</a:t>
            </a:r>
            <a:r>
              <a:rPr lang="cs-CZ" altLang="cs-CZ" kern="0" dirty="0" smtClean="0"/>
              <a:t>´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27584" y="1484783"/>
            <a:ext cx="3709957" cy="504031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b="1" kern="0" dirty="0" err="1" smtClean="0">
                <a:solidFill>
                  <a:srgbClr val="002060"/>
                </a:solidFill>
              </a:rPr>
              <a:t>Areas</a:t>
            </a:r>
            <a:r>
              <a:rPr lang="cs-CZ" b="1" kern="0" dirty="0" smtClean="0">
                <a:solidFill>
                  <a:srgbClr val="002060"/>
                </a:solidFill>
              </a:rPr>
              <a:t> </a:t>
            </a:r>
            <a:r>
              <a:rPr lang="cs-CZ" b="1" kern="0" dirty="0" err="1" smtClean="0">
                <a:solidFill>
                  <a:srgbClr val="002060"/>
                </a:solidFill>
              </a:rPr>
              <a:t>of</a:t>
            </a:r>
            <a:r>
              <a:rPr lang="cs-CZ" b="1" kern="0" dirty="0" smtClean="0">
                <a:solidFill>
                  <a:srgbClr val="002060"/>
                </a:solidFill>
              </a:rPr>
              <a:t> </a:t>
            </a:r>
            <a:r>
              <a:rPr lang="cs-CZ" b="1" kern="0" dirty="0" err="1" smtClean="0">
                <a:solidFill>
                  <a:srgbClr val="002060"/>
                </a:solidFill>
              </a:rPr>
              <a:t>Intervention</a:t>
            </a:r>
            <a:endParaRPr lang="cs-CZ" b="1" kern="0" dirty="0">
              <a:solidFill>
                <a:srgbClr val="002060"/>
              </a:solidFill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5724128" y="4293096"/>
            <a:ext cx="1944216" cy="504032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kern="0" dirty="0" smtClean="0">
                <a:solidFill>
                  <a:srgbClr val="002060"/>
                </a:solidFill>
              </a:rPr>
              <a:t>PPP SPIRE ?</a:t>
            </a:r>
            <a:endParaRPr lang="cs-CZ" kern="0" dirty="0">
              <a:solidFill>
                <a:srgbClr val="002060"/>
              </a:solidFill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5724128" y="3213000"/>
            <a:ext cx="1944216" cy="504032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kern="0" dirty="0" smtClean="0">
                <a:solidFill>
                  <a:srgbClr val="002060"/>
                </a:solidFill>
              </a:rPr>
              <a:t>PPP </a:t>
            </a:r>
            <a:r>
              <a:rPr lang="cs-CZ" kern="0" dirty="0" err="1" smtClean="0">
                <a:solidFill>
                  <a:srgbClr val="002060"/>
                </a:solidFill>
              </a:rPr>
              <a:t>Robotics</a:t>
            </a:r>
            <a:r>
              <a:rPr lang="cs-CZ" kern="0" dirty="0" smtClean="0">
                <a:solidFill>
                  <a:srgbClr val="002060"/>
                </a:solidFill>
              </a:rPr>
              <a:t> ?</a:t>
            </a:r>
            <a:endParaRPr lang="cs-CZ" kern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7761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750"/>
                            </p:stCondLst>
                            <p:childTnLst>
                              <p:par>
                                <p:cTn id="16" presetID="6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>
          <a:xfrm>
            <a:off x="8532440" y="6409134"/>
            <a:ext cx="362000" cy="332234"/>
          </a:xfrm>
        </p:spPr>
        <p:txBody>
          <a:bodyPr/>
          <a:lstStyle/>
          <a:p>
            <a:pPr>
              <a:defRPr/>
            </a:pPr>
            <a:fld id="{D7616B6D-6D1E-4013-AAB7-290C44ECDC1D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979712" y="548730"/>
            <a:ext cx="6696744" cy="57601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9pPr>
          </a:lstStyle>
          <a:p>
            <a:r>
              <a:rPr lang="cs-CZ" altLang="cs-CZ" kern="0" dirty="0" smtClean="0"/>
              <a:t>Technologický základ – </a:t>
            </a:r>
            <a:r>
              <a:rPr lang="cs-CZ" altLang="cs-CZ" kern="0" dirty="0" err="1" smtClean="0"/>
              <a:t>Key</a:t>
            </a:r>
            <a:r>
              <a:rPr lang="cs-CZ" altLang="cs-CZ" kern="0" dirty="0" smtClean="0"/>
              <a:t> </a:t>
            </a:r>
            <a:r>
              <a:rPr lang="cs-CZ" altLang="cs-CZ" kern="0" dirty="0" err="1" smtClean="0"/>
              <a:t>Enabling</a:t>
            </a:r>
            <a:r>
              <a:rPr lang="cs-CZ" altLang="cs-CZ" kern="0" dirty="0" smtClean="0"/>
              <a:t> Technologies  </a:t>
            </a:r>
          </a:p>
        </p:txBody>
      </p:sp>
      <p:pic>
        <p:nvPicPr>
          <p:cNvPr id="3075" name="Picture 3" descr="D:\_TC\Akce\2018_09_MSMT-RT-FP9\Prezentace\KET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49" y="1543605"/>
            <a:ext cx="7616875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Čtyřcípá hvězda 4"/>
          <p:cNvSpPr/>
          <p:nvPr/>
        </p:nvSpPr>
        <p:spPr>
          <a:xfrm>
            <a:off x="5727378" y="5331756"/>
            <a:ext cx="252000" cy="252000"/>
          </a:xfrm>
          <a:prstGeom prst="star4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Čtyřcípá hvězda 8"/>
          <p:cNvSpPr/>
          <p:nvPr/>
        </p:nvSpPr>
        <p:spPr>
          <a:xfrm>
            <a:off x="5750292" y="4067240"/>
            <a:ext cx="252000" cy="252000"/>
          </a:xfrm>
          <a:prstGeom prst="star4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9887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>
          <a:xfrm>
            <a:off x="8532440" y="6409134"/>
            <a:ext cx="362000" cy="332234"/>
          </a:xfrm>
        </p:spPr>
        <p:txBody>
          <a:bodyPr/>
          <a:lstStyle/>
          <a:p>
            <a:pPr>
              <a:defRPr/>
            </a:pPr>
            <a:fld id="{D7616B6D-6D1E-4013-AAB7-290C44ECDC1D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123728" y="548730"/>
            <a:ext cx="6264696" cy="57601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9B4"/>
                </a:solidFill>
                <a:latin typeface="Verdana" pitchFamily="34" charset="0"/>
              </a:defRPr>
            </a:lvl9pPr>
          </a:lstStyle>
          <a:p>
            <a:r>
              <a:rPr lang="cs-CZ" altLang="cs-CZ" kern="0" dirty="0" smtClean="0"/>
              <a:t>Cluster ´</a:t>
            </a:r>
            <a:r>
              <a:rPr lang="cs-CZ" altLang="cs-CZ" kern="0" dirty="0" err="1" smtClean="0"/>
              <a:t>Climate</a:t>
            </a:r>
            <a:r>
              <a:rPr lang="cs-CZ" altLang="cs-CZ" kern="0" dirty="0" smtClean="0"/>
              <a:t>, </a:t>
            </a:r>
            <a:r>
              <a:rPr lang="cs-CZ" altLang="cs-CZ" kern="0" dirty="0" err="1" smtClean="0"/>
              <a:t>Energy</a:t>
            </a:r>
            <a:r>
              <a:rPr lang="cs-CZ" altLang="cs-CZ" kern="0" dirty="0" smtClean="0"/>
              <a:t> and Mobility´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043607" y="1484783"/>
            <a:ext cx="3709957" cy="504031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00415A"/>
                </a:solidFill>
                <a:latin typeface="+mn-lt"/>
                <a:ea typeface="+mn-ea"/>
                <a:cs typeface="+mn-cs"/>
              </a:defRPr>
            </a:lvl1pPr>
            <a:lvl2pPr marL="7191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2pPr>
            <a:lvl3pPr marL="1165225" indent="-1619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415A"/>
                </a:solidFill>
                <a:latin typeface="+mn-lt"/>
              </a:defRPr>
            </a:lvl3pPr>
            <a:lvl4pPr marL="1611313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00415A"/>
                </a:solidFill>
                <a:latin typeface="+mn-lt"/>
              </a:defRPr>
            </a:lvl4pPr>
            <a:lvl5pPr marL="20574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5pPr>
            <a:lvl6pPr marL="25146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6pPr>
            <a:lvl7pPr marL="29718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7pPr>
            <a:lvl8pPr marL="34290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8pPr>
            <a:lvl9pPr marL="3886200" indent="-2174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A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b="1" kern="0" dirty="0" err="1" smtClean="0">
                <a:solidFill>
                  <a:srgbClr val="002060"/>
                </a:solidFill>
              </a:rPr>
              <a:t>Areas</a:t>
            </a:r>
            <a:r>
              <a:rPr lang="cs-CZ" b="1" kern="0" dirty="0" smtClean="0">
                <a:solidFill>
                  <a:srgbClr val="002060"/>
                </a:solidFill>
              </a:rPr>
              <a:t> </a:t>
            </a:r>
            <a:r>
              <a:rPr lang="cs-CZ" b="1" kern="0" dirty="0" err="1" smtClean="0">
                <a:solidFill>
                  <a:srgbClr val="002060"/>
                </a:solidFill>
              </a:rPr>
              <a:t>of</a:t>
            </a:r>
            <a:r>
              <a:rPr lang="cs-CZ" b="1" kern="0" dirty="0" smtClean="0">
                <a:solidFill>
                  <a:srgbClr val="002060"/>
                </a:solidFill>
              </a:rPr>
              <a:t> </a:t>
            </a:r>
            <a:r>
              <a:rPr lang="cs-CZ" b="1" kern="0" dirty="0" err="1" smtClean="0">
                <a:solidFill>
                  <a:srgbClr val="002060"/>
                </a:solidFill>
              </a:rPr>
              <a:t>Intervention</a:t>
            </a:r>
            <a:endParaRPr lang="cs-CZ" b="1" kern="0" dirty="0">
              <a:solidFill>
                <a:srgbClr val="00206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115616" y="2176416"/>
            <a:ext cx="518457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 smtClean="0">
                <a:solidFill>
                  <a:srgbClr val="002060"/>
                </a:solidFill>
              </a:rPr>
              <a:t>Climate</a:t>
            </a:r>
            <a:r>
              <a:rPr lang="cs-CZ" dirty="0" smtClean="0">
                <a:solidFill>
                  <a:srgbClr val="002060"/>
                </a:solidFill>
              </a:rPr>
              <a:t> Science and </a:t>
            </a:r>
            <a:r>
              <a:rPr lang="cs-CZ" dirty="0" err="1" smtClean="0">
                <a:solidFill>
                  <a:srgbClr val="002060"/>
                </a:solidFill>
              </a:rPr>
              <a:t>Solutions</a:t>
            </a:r>
            <a:endParaRPr lang="cs-CZ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 smtClean="0">
                <a:solidFill>
                  <a:srgbClr val="002060"/>
                </a:solidFill>
              </a:rPr>
              <a:t>Energy</a:t>
            </a:r>
            <a:r>
              <a:rPr lang="cs-CZ" dirty="0" smtClean="0">
                <a:solidFill>
                  <a:srgbClr val="002060"/>
                </a:solidFill>
              </a:rPr>
              <a:t> Supply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 smtClean="0">
                <a:solidFill>
                  <a:srgbClr val="002060"/>
                </a:solidFill>
              </a:rPr>
              <a:t>Energy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systems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Grids</a:t>
            </a:r>
            <a:endParaRPr lang="cs-CZ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 smtClean="0">
                <a:solidFill>
                  <a:srgbClr val="002060"/>
                </a:solidFill>
              </a:rPr>
              <a:t>Buildings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Industrial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Facilities</a:t>
            </a:r>
            <a:r>
              <a:rPr lang="cs-CZ" dirty="0" smtClean="0">
                <a:solidFill>
                  <a:srgbClr val="002060"/>
                </a:solidFill>
              </a:rPr>
              <a:t> in </a:t>
            </a:r>
            <a:r>
              <a:rPr lang="cs-CZ" dirty="0" err="1" smtClean="0">
                <a:solidFill>
                  <a:srgbClr val="002060"/>
                </a:solidFill>
              </a:rPr>
              <a:t>Energy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Transition</a:t>
            </a:r>
            <a:endParaRPr lang="cs-CZ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 smtClean="0">
                <a:solidFill>
                  <a:srgbClr val="002060"/>
                </a:solidFill>
              </a:rPr>
              <a:t>Communities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Cities</a:t>
            </a:r>
            <a:endParaRPr lang="cs-CZ" dirty="0" smtClean="0">
              <a:solidFill>
                <a:srgbClr val="00206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 smtClean="0">
                <a:solidFill>
                  <a:srgbClr val="002060"/>
                </a:solidFill>
              </a:rPr>
              <a:t>Industrial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Competitiveness</a:t>
            </a:r>
            <a:r>
              <a:rPr lang="cs-CZ" dirty="0" smtClean="0">
                <a:solidFill>
                  <a:srgbClr val="002060"/>
                </a:solidFill>
              </a:rPr>
              <a:t> in Transport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 smtClean="0">
                <a:solidFill>
                  <a:srgbClr val="002060"/>
                </a:solidFill>
              </a:rPr>
              <a:t>Clean</a:t>
            </a:r>
            <a:r>
              <a:rPr lang="cs-CZ" dirty="0" smtClean="0">
                <a:solidFill>
                  <a:srgbClr val="002060"/>
                </a:solidFill>
              </a:rPr>
              <a:t> Transport and Mobility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2060"/>
                </a:solidFill>
              </a:rPr>
              <a:t>Smart Mobility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err="1" smtClean="0">
                <a:solidFill>
                  <a:srgbClr val="002060"/>
                </a:solidFill>
              </a:rPr>
              <a:t>Energy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Storage</a:t>
            </a:r>
            <a:endParaRPr lang="cs-CZ" dirty="0" smtClean="0">
              <a:solidFill>
                <a:srgbClr val="002060"/>
              </a:solidFill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5311502" y="2226401"/>
            <a:ext cx="373236" cy="348259"/>
          </a:xfrm>
          <a:prstGeom prst="rightArrow">
            <a:avLst/>
          </a:prstGeom>
          <a:solidFill>
            <a:srgbClr val="009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940152" y="1916832"/>
            <a:ext cx="2880320" cy="3323987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i="1" dirty="0" err="1" smtClean="0">
                <a:solidFill>
                  <a:srgbClr val="00415A"/>
                </a:solidFill>
              </a:rPr>
              <a:t>Broad</a:t>
            </a:r>
            <a:r>
              <a:rPr lang="cs-CZ" sz="1600" i="1" dirty="0" smtClean="0">
                <a:solidFill>
                  <a:srgbClr val="00415A"/>
                </a:solidFill>
              </a:rPr>
              <a:t> lines: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1600" dirty="0" err="1" smtClean="0">
                <a:solidFill>
                  <a:srgbClr val="00415A"/>
                </a:solidFill>
              </a:rPr>
              <a:t>Functioning</a:t>
            </a:r>
            <a:r>
              <a:rPr lang="cs-CZ" sz="1600" dirty="0" smtClean="0">
                <a:solidFill>
                  <a:srgbClr val="00415A"/>
                </a:solidFill>
              </a:rPr>
              <a:t> and </a:t>
            </a:r>
            <a:r>
              <a:rPr lang="cs-CZ" sz="1600" dirty="0" err="1" smtClean="0">
                <a:solidFill>
                  <a:srgbClr val="00415A"/>
                </a:solidFill>
              </a:rPr>
              <a:t>evolution</a:t>
            </a:r>
            <a:r>
              <a:rPr lang="cs-CZ" sz="1600" dirty="0" smtClean="0">
                <a:solidFill>
                  <a:srgbClr val="00415A"/>
                </a:solidFill>
              </a:rPr>
              <a:t> </a:t>
            </a:r>
            <a:r>
              <a:rPr lang="cs-CZ" sz="1600" dirty="0" err="1" smtClean="0">
                <a:solidFill>
                  <a:srgbClr val="00415A"/>
                </a:solidFill>
              </a:rPr>
              <a:t>of</a:t>
            </a:r>
            <a:r>
              <a:rPr lang="cs-CZ" sz="1600" dirty="0" smtClean="0">
                <a:solidFill>
                  <a:srgbClr val="00415A"/>
                </a:solidFill>
              </a:rPr>
              <a:t> </a:t>
            </a:r>
            <a:r>
              <a:rPr lang="cs-CZ" sz="1600" dirty="0" err="1" smtClean="0">
                <a:solidFill>
                  <a:srgbClr val="00415A"/>
                </a:solidFill>
              </a:rPr>
              <a:t>the</a:t>
            </a:r>
            <a:r>
              <a:rPr lang="cs-CZ" sz="1600" dirty="0" smtClean="0">
                <a:solidFill>
                  <a:srgbClr val="00415A"/>
                </a:solidFill>
              </a:rPr>
              <a:t> </a:t>
            </a:r>
            <a:r>
              <a:rPr lang="cs-CZ" sz="1600" dirty="0" err="1" smtClean="0">
                <a:solidFill>
                  <a:srgbClr val="00415A"/>
                </a:solidFill>
              </a:rPr>
              <a:t>earth-climate</a:t>
            </a:r>
            <a:r>
              <a:rPr lang="cs-CZ" sz="1600" dirty="0" smtClean="0">
                <a:solidFill>
                  <a:srgbClr val="00415A"/>
                </a:solidFill>
              </a:rPr>
              <a:t> systém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1600" dirty="0" err="1" smtClean="0">
                <a:solidFill>
                  <a:srgbClr val="00415A"/>
                </a:solidFill>
              </a:rPr>
              <a:t>Decarbonisation</a:t>
            </a:r>
            <a:r>
              <a:rPr lang="cs-CZ" sz="1600" dirty="0" smtClean="0">
                <a:solidFill>
                  <a:srgbClr val="00415A"/>
                </a:solidFill>
              </a:rPr>
              <a:t> </a:t>
            </a:r>
            <a:r>
              <a:rPr lang="cs-CZ" sz="1600" dirty="0" err="1" smtClean="0">
                <a:solidFill>
                  <a:srgbClr val="00415A"/>
                </a:solidFill>
              </a:rPr>
              <a:t>pathways</a:t>
            </a:r>
            <a:r>
              <a:rPr lang="cs-CZ" sz="1600" dirty="0" smtClean="0">
                <a:solidFill>
                  <a:srgbClr val="00415A"/>
                </a:solidFill>
              </a:rPr>
              <a:t>, </a:t>
            </a:r>
            <a:r>
              <a:rPr lang="cs-CZ" sz="1600" dirty="0" err="1" smtClean="0">
                <a:solidFill>
                  <a:srgbClr val="00415A"/>
                </a:solidFill>
              </a:rPr>
              <a:t>mitigation</a:t>
            </a:r>
            <a:r>
              <a:rPr lang="cs-CZ" sz="1600" dirty="0" smtClean="0">
                <a:solidFill>
                  <a:srgbClr val="00415A"/>
                </a:solidFill>
              </a:rPr>
              <a:t> </a:t>
            </a:r>
            <a:r>
              <a:rPr lang="cs-CZ" sz="1600" dirty="0" err="1" smtClean="0">
                <a:solidFill>
                  <a:srgbClr val="00415A"/>
                </a:solidFill>
              </a:rPr>
              <a:t>actions</a:t>
            </a:r>
            <a:endParaRPr lang="cs-CZ" sz="1600" dirty="0" smtClean="0">
              <a:solidFill>
                <a:srgbClr val="00415A"/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1600" dirty="0" err="1" smtClean="0">
                <a:solidFill>
                  <a:srgbClr val="00415A"/>
                </a:solidFill>
              </a:rPr>
              <a:t>Climate</a:t>
            </a:r>
            <a:r>
              <a:rPr lang="cs-CZ" sz="1600" dirty="0" smtClean="0">
                <a:solidFill>
                  <a:srgbClr val="00415A"/>
                </a:solidFill>
              </a:rPr>
              <a:t> </a:t>
            </a:r>
            <a:r>
              <a:rPr lang="cs-CZ" sz="1600" dirty="0" err="1" smtClean="0">
                <a:solidFill>
                  <a:srgbClr val="00415A"/>
                </a:solidFill>
              </a:rPr>
              <a:t>projections</a:t>
            </a:r>
            <a:r>
              <a:rPr lang="cs-CZ" sz="1600" dirty="0" smtClean="0">
                <a:solidFill>
                  <a:srgbClr val="00415A"/>
                </a:solidFill>
              </a:rPr>
              <a:t> and </a:t>
            </a:r>
            <a:r>
              <a:rPr lang="cs-CZ" sz="1600" dirty="0" err="1" smtClean="0">
                <a:solidFill>
                  <a:srgbClr val="00415A"/>
                </a:solidFill>
              </a:rPr>
              <a:t>techniques</a:t>
            </a:r>
            <a:endParaRPr lang="cs-CZ" sz="1600" dirty="0" smtClean="0">
              <a:solidFill>
                <a:srgbClr val="00415A"/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sz="1600" dirty="0" err="1" smtClean="0">
                <a:solidFill>
                  <a:srgbClr val="00415A"/>
                </a:solidFill>
              </a:rPr>
              <a:t>Adaptation</a:t>
            </a:r>
            <a:r>
              <a:rPr lang="cs-CZ" sz="1600" dirty="0" smtClean="0">
                <a:solidFill>
                  <a:srgbClr val="00415A"/>
                </a:solidFill>
              </a:rPr>
              <a:t> </a:t>
            </a:r>
            <a:r>
              <a:rPr lang="cs-CZ" sz="1600" dirty="0" err="1" smtClean="0">
                <a:solidFill>
                  <a:srgbClr val="00415A"/>
                </a:solidFill>
              </a:rPr>
              <a:t>pathways</a:t>
            </a:r>
            <a:r>
              <a:rPr lang="cs-CZ" sz="1600" dirty="0" smtClean="0">
                <a:solidFill>
                  <a:srgbClr val="00415A"/>
                </a:solidFill>
              </a:rPr>
              <a:t> and </a:t>
            </a:r>
            <a:r>
              <a:rPr lang="cs-CZ" sz="1600" dirty="0" err="1" smtClean="0">
                <a:solidFill>
                  <a:srgbClr val="00415A"/>
                </a:solidFill>
              </a:rPr>
              <a:t>policies</a:t>
            </a:r>
            <a:r>
              <a:rPr lang="cs-CZ" sz="1600" dirty="0" smtClean="0">
                <a:solidFill>
                  <a:srgbClr val="00415A"/>
                </a:solidFill>
              </a:rPr>
              <a:t> </a:t>
            </a:r>
            <a:r>
              <a:rPr lang="cs-CZ" sz="1600" dirty="0" err="1" smtClean="0">
                <a:solidFill>
                  <a:srgbClr val="00415A"/>
                </a:solidFill>
              </a:rPr>
              <a:t>for</a:t>
            </a:r>
            <a:r>
              <a:rPr lang="cs-CZ" sz="1600" dirty="0" smtClean="0">
                <a:solidFill>
                  <a:srgbClr val="00415A"/>
                </a:solidFill>
              </a:rPr>
              <a:t> </a:t>
            </a:r>
            <a:r>
              <a:rPr lang="cs-CZ" sz="1600" dirty="0" err="1" smtClean="0">
                <a:solidFill>
                  <a:srgbClr val="00415A"/>
                </a:solidFill>
              </a:rPr>
              <a:t>vulnerable</a:t>
            </a:r>
            <a:r>
              <a:rPr lang="cs-CZ" sz="1600" dirty="0" smtClean="0">
                <a:solidFill>
                  <a:srgbClr val="00415A"/>
                </a:solidFill>
              </a:rPr>
              <a:t> </a:t>
            </a:r>
            <a:r>
              <a:rPr lang="cs-CZ" sz="1600" dirty="0" err="1" smtClean="0">
                <a:solidFill>
                  <a:srgbClr val="00415A"/>
                </a:solidFill>
              </a:rPr>
              <a:t>ecosystems</a:t>
            </a:r>
            <a:endParaRPr lang="cs-CZ" sz="1600" dirty="0" smtClean="0">
              <a:solidFill>
                <a:srgbClr val="00415A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86663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PP_Technologické centrum AV ČR_základní">
  <a:themeElements>
    <a:clrScheme name="TC-prezentace CZ (2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1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C-prezentace CZ (2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-prezentace CZ (2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-prezentace CZ (2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-prezentace CZ (2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-prezentace CZ (2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-prezentace CZ (2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-prezentace CZ (2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-prezentace CZ (2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-prezentace CZ (2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-prezentace CZ (2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-prezentace CZ (2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-prezentace CZ (2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PP_Technologické centrum AV ČR_základní</Template>
  <TotalTime>513</TotalTime>
  <Words>563</Words>
  <Application>Microsoft Office PowerPoint</Application>
  <PresentationFormat>Předvádění na obrazovce (4:3)</PresentationFormat>
  <Paragraphs>167</Paragraphs>
  <Slides>13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PP_Technologické centrum AV ČR_základní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Nejaderné akce Společného výzkumného střediska</vt:lpstr>
      <vt:lpstr>Nejaderné akce Společného výzkumného střediska</vt:lpstr>
      <vt:lpstr>Zdroje / odkazy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Pracna Petr TC</dc:creator>
  <cp:lastModifiedBy>Konickova Nada TC</cp:lastModifiedBy>
  <cp:revision>51</cp:revision>
  <cp:lastPrinted>2018-08-22T12:52:22Z</cp:lastPrinted>
  <dcterms:created xsi:type="dcterms:W3CDTF">2018-08-22T11:15:36Z</dcterms:created>
  <dcterms:modified xsi:type="dcterms:W3CDTF">2018-08-27T09:26:13Z</dcterms:modified>
</cp:coreProperties>
</file>