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9" r:id="rId23"/>
    <p:sldId id="304" r:id="rId24"/>
    <p:sldId id="276" r:id="rId25"/>
    <p:sldId id="277" r:id="rId26"/>
    <p:sldId id="278" r:id="rId27"/>
    <p:sldId id="279" r:id="rId28"/>
    <p:sldId id="280" r:id="rId29"/>
    <p:sldId id="300" r:id="rId30"/>
    <p:sldId id="302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3C658-9F1B-5653-489E-92E22D0990F7}" v="27" dt="2018-09-06T08:37:33.754"/>
    <p1510:client id="{84E23590-5104-E42F-325E-2F15F20AA90A}" v="3" dt="2018-09-06T06:42:56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12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6717F-E07C-4B6F-AB3D-C6EF4D1F18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B2EE66-FA3F-4D97-83F3-3BE5FC786B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BA6D18-37AB-477D-9653-2E6B1202C659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074444E-9F03-4EBC-BE91-AB96C9C1BB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9F5B8C8-0DEC-4CE3-9C56-350D5EA01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A930EE-BDFF-47AD-B928-44F9B99293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6E4F90-688E-447F-B7AD-9D0952220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00B0E2-6BED-432D-B170-7967FB29781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224EB2E-69DB-440F-8E96-B2535B2F7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A4B1E15-B486-4B64-BDCA-B6B2DA75DA96}" type="slidenum">
              <a:rPr lang="cs-CZ" altLang="cs-CZ">
                <a:latin typeface="Arial" panose="020B0604020202020204" pitchFamily="34" charset="0"/>
              </a:rPr>
              <a:pPr/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FC745F1-8CA7-4FCA-A0B7-7BF5301FC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722398C-B38F-4335-8AF8-0AF6145F0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921E9C0-124B-489F-9721-1D61F0EFBC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2DA46C-A3FF-4324-9BF0-21BC1FF1FB5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117BA9E-6749-4191-9C33-37D68C0DA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7DA6145-6854-4217-AAF5-8D9744E43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31353EC-3EBA-46D0-9456-E9E10866B8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6F7566-7029-4BA7-88F5-1816FB3A2369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421F8BC-3E25-4455-90E7-EE9E63932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0BE2A3D-0526-486C-A0D3-688CC4219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0E33CB8-49CC-4D8E-9896-3242E63CB2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06A2368-0359-4147-9605-00194912161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5DD144B-1158-44CE-B8CF-4054F8746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C639F90-4FF9-48B3-8903-A2464E4CB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0A08EA4-4B0E-405B-A367-B5765C00BA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B944A5A-8DD9-4256-886D-3B8A128B4DF8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8AB15D3-4432-4E04-80FB-6EA374F94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90E86BC-24E2-4307-ACEE-B6D862949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034B34B-91D4-40B2-94F5-2158C5D86C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1E3BF9B-7693-49D4-94FE-03F03072A1A3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F3FEE6A-6A79-421D-99AB-F88714A6A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8976EAD-EE92-490A-9CE4-72E9B2171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D374BD9-D1CA-407D-935C-2FB476AAE6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2D02C1-672D-43C1-B6E1-AE00B454FFA2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16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BFC7E52-B9D4-413B-ACC0-4BDB2B3ED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692260F-F04B-4D33-BEF1-727608952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71B995F-E506-4A20-B0E9-99BA135877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C4B9E0B-BA73-4446-B262-7BDA2F80AE8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975FABE-1B17-4504-B4B1-8C229B30A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037421B-3D9F-4290-A836-8CD668C13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4706810-4334-48DA-AEA6-DD9FFF61F3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47F13D1-4793-4EB6-BB63-449ADCF5B12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C8984BB-E011-4FF9-92C4-0ECAD79CB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F4612F4-523C-4B6A-8B16-421C1EE26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AA9C02D-BF72-4293-96E3-03CF8DBC46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84EFAE4-8D74-48D5-8B2C-32A3EA6496D4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DDCF429-3993-486C-B3F1-AF6697D73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F6151F1-6A68-48D7-85AB-1F69E555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AA9C02D-BF72-4293-96E3-03CF8DBC46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84EFAE4-8D74-48D5-8B2C-32A3EA6496D4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DDCF429-3993-486C-B3F1-AF6697D73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F6151F1-6A68-48D7-85AB-1F69E555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4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BCF4AEA-D6C4-4E27-8C6F-4EAF2C739E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5497EB-B67B-46C8-8945-A1A3CFAF76E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DD2BC15-8FA6-44D8-A525-B09A4A485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D7D0297-D414-4AD3-9B86-E4A81EF69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3541B1A-BCE7-46BE-A72D-E8F89D860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25865CC-0197-4B34-923A-033BBFB7B579}" type="slidenum">
              <a:rPr lang="cs-CZ" altLang="cs-CZ">
                <a:latin typeface="Arial" panose="020B0604020202020204" pitchFamily="34" charset="0"/>
              </a:rPr>
              <a:pPr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EA93273-1FEA-47D4-82BA-B160D9456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9712ACD-120C-434D-804B-D9B81037D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6321594-6B57-4821-A23F-C22B51C2A6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8FDC53E-64F7-4132-ADC7-0F4CAC8DBEAE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826B44D-9FD7-4529-A0DE-F23EB4292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4C24972-9EC0-4E99-947F-D83B6A8E5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37D6B7D-F3E0-42C7-BB9C-B6BCFF393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2997F2-6ECC-4AC9-94C7-F12CCFE251D0}" type="slidenum">
              <a:rPr lang="cs-CZ" altLang="cs-CZ">
                <a:latin typeface="Arial" panose="020B0604020202020204" pitchFamily="34" charset="0"/>
              </a:rPr>
              <a:pPr/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65B4503-4C3F-47B8-A2C0-748B96117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18F270D-3B5D-4CFA-B933-55182B608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5DAD3E4-83D1-4410-8C36-6E5B1B35F6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6B5A002-4330-4E4E-B68F-CC4C4DC3EC7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9BBFD5B-29DD-4F06-AA2B-5D22F98B1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EEEC7A5-1514-48AB-936F-5926DA944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14C5930-63A0-4249-8F14-E43AA4723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D4A8B6-3AF5-4556-86CE-F3973146DAE6}" type="slidenum">
              <a:rPr lang="cs-CZ" altLang="cs-CZ">
                <a:latin typeface="Arial" panose="020B0604020202020204" pitchFamily="34" charset="0"/>
              </a:rPr>
              <a:pPr/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51E1796-54E5-4B3A-909E-AB855438C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F04C8C3-7963-46C8-BA3D-90527B08C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8EEACA3-828C-4F7B-9437-1993051B7C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8F8B526-420E-43F0-AA66-0E835B9B4615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26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FFEA200-E215-4430-987B-2E673FB85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30CDCBF1-EA77-49F1-A66E-B08069774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4EB031D-4FE1-4CAD-8922-08894A7947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BD136CB-73A2-43C7-AE26-A1AD4673F284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3DCE669-6A33-413B-989D-C1BF07FBF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22E7B0D-5F6D-4528-B7FB-D3529F4E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AB51009-0D4D-457A-BCDF-E8952EB99A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FD2D9D5-6B0B-4E0F-8B85-C0BADB45693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C153101-989A-401D-9F30-93E028650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4A81B45-B5E7-4958-817A-8DC3E95A9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5D27F4-8B24-420F-BD17-FDFD5C49CA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BCAA26-0C95-4206-9AAC-D3607F0434A2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D74C747-9AE6-4E16-A7B9-103B3B445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9928F6A-A6F7-4709-95DF-16827D4FF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A86CF8A-72CD-4BA4-A61F-26E5DFA041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79229C-E662-48C0-936A-A3B404F7CC5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550C903C-A882-4FFD-9FD2-E7E1DBB2C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C8F7960-91AD-480C-8EF2-12622FFDA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5169280-C362-48B9-881B-DB4A5CC4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ECE638-991F-4955-9914-090E019D2751}" type="slidenum">
              <a:rPr lang="cs-CZ" altLang="cs-CZ">
                <a:latin typeface="Arial" panose="020B0604020202020204" pitchFamily="34" charset="0"/>
              </a:rPr>
              <a:pPr/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7CA2992-5195-4E5E-84D8-BF064FDE6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E05898B-97B0-43E9-90B3-F0389A9B2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72D5557-E577-44CC-9C02-57CA2DF0A9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3F05C50-B196-4196-92DE-F7FA467842E0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D5938A4-56D2-4637-88C2-2C38FCB18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E2476920-CD5B-4D8E-8372-8922FDDF7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14331E3-3052-47D5-8C30-7C6BDD2B98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994D81A-C0CF-4464-99DC-7C9B92192D15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7506743-222E-4EB9-8862-B5798FE41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02693CF-00E1-4EB8-9EA6-925C899A8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DC804A29-B9A8-4ABB-9AC1-982C4B422E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6D0E6A-CFEA-41DF-BB20-FC394E52A0D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F6DB1D0-8C1B-4529-B4C2-64EE80AE4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DDA894F-B961-47F7-A410-FB9FDBE48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76E10BC-B70E-4F16-9EFE-FDEF81B603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6E737A-99CA-403E-B63A-0BCAAA65F59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029499A-7962-494C-BB37-F6B8BA9EA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BC75200-8B35-44D7-AFC9-53B91649E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4732F689-C9EB-4B0F-945B-5F1B155E60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D93793A-B473-4290-A1D2-3F8A86B0C9C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F8FF6CF-5548-40E8-B216-6E61F756E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3A62349-111F-42D4-ADAB-8577269F5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B3C090D-84C3-4F95-9FFB-25906A52D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FF1EA5-F3D0-4E4B-B449-D5A7DE167F8C}" type="slidenum">
              <a:rPr lang="cs-CZ" altLang="cs-CZ">
                <a:latin typeface="Arial" panose="020B0604020202020204" pitchFamily="34" charset="0"/>
              </a:rPr>
              <a:pPr/>
              <a:t>36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B15F5C1D-4DAF-418F-8DEC-C6AB0E643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ADFAD16E-DF5A-488C-9617-7D78FA3AA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CCB8E6F9-984F-4C10-A2AA-B748D31838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870D36C-F829-4A11-A8E1-03DA561AF610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D9A67C0-5918-4E6A-A6EB-CEEE2CC56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EEA817B-5D27-479C-8568-788B66FF6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1708056-FA77-4DCD-A2A7-16197D7D9A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799566B-5379-40BE-9EC6-A4FE2F1C6735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7E3F8A2-B223-46D6-A482-F8AB39FA9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8AF4B04-B768-401C-9D23-35DFA08C7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E5DE165-7059-435E-829A-0F8B71220B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A05D1A-413A-449A-AD70-E3CC13C79D6B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A69C0999-DC41-46EA-9D47-9EF9A9AC4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CD88E8E-2821-4569-87E6-A2B4C04E6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4E09FCA-1D13-4B06-B6D2-3553E09F6D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6549CF-0BA4-4A06-958C-87C6D68F85DE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E55A982-9FDF-4FA3-942A-61A86EDE5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A2D54EE3-CAD9-4C1D-AF27-216B407A9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BEA87A1-B5A5-433C-84F9-D832E24982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159D8E-D103-4220-8BF3-0A38CE45E57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A890D71-9690-4C18-AC70-20C61554C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DF51DA1-359A-4DA3-BC07-A7D6DC436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7F92C1D1-1498-40D0-8DA8-6C4C3058B8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681DCA-3DEA-4B9E-9F02-9833EE75283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BC4D527A-EC3F-4E5F-B957-B6F0207B9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15C0C30-7DB0-41AF-AD33-42F5345F1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3E1BAF9-168A-45A1-9990-CBAC3B529F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B2BE4FC-49F1-422D-8B4B-087A82547A53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1608AAB5-A8B0-467D-B4DD-6AD060870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175F4A26-BD92-4247-AD6F-5EC70E3D4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D42133-9EB7-4968-A0D2-E33A3BC44D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D7FF63D-3502-4151-88B6-E00D219A5B94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DC38EFE9-A6F2-4F3C-BD70-096814C4CC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6524310-AB7C-4D75-8B0B-402EFD332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67AE292-5A87-42D3-AC13-49CE334DE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A06586-C0EF-4621-BFBE-02796221F107}" type="slidenum">
              <a:rPr lang="cs-CZ" altLang="cs-CZ">
                <a:latin typeface="Arial" panose="020B0604020202020204" pitchFamily="34" charset="0"/>
              </a:rPr>
              <a:pPr/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ACBEAA8-AF83-441D-903B-03C1D9369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D2EA425-8117-48D4-84E7-47ED03649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5A66EC8-6F90-4A46-AFA5-A808F0AB3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2356AA-0933-4AA1-A0DE-6020A16E11AD}" type="slidenum">
              <a:rPr lang="cs-CZ" altLang="cs-CZ">
                <a:latin typeface="Arial" panose="020B0604020202020204" pitchFamily="34" charset="0"/>
              </a:rPr>
              <a:pPr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F8A0D6A-D77C-4109-9B0C-2A3F2996F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0D99759-9FD4-4BA9-BC63-3CD7BB8FA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0E9F42D-E0CC-466B-AA6C-FFECE4812E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3D0006C-CC6B-49BC-972C-17905D1F6D0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6638480-F16C-4CEC-BBFD-612CC7577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32A90DA-E8B7-49EA-A303-1E9F138BC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D44E676-0F1C-4BEB-BEAB-E5A5B3E3F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416F5C-F3A4-402D-8343-4460723500D3}" type="slidenum">
              <a:rPr lang="cs-CZ" altLang="cs-CZ">
                <a:latin typeface="Arial" panose="020B0604020202020204" pitchFamily="34" charset="0"/>
              </a:rPr>
              <a:pPr/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D2CC177-55D4-475D-BDC6-4CA9C2E1B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80F3577-224C-4267-A172-0049B7F9A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8A82673-7F87-4AD7-ABCE-A3F8C652D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59F297-2006-4B68-8DC9-32CBF93CFAA9}" type="slidenum">
              <a:rPr lang="cs-CZ" altLang="cs-CZ">
                <a:latin typeface="Arial" panose="020B0604020202020204" pitchFamily="34" charset="0"/>
              </a:rPr>
              <a:pPr/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03E0240-7F01-4650-BB80-AC00724DA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34A992F-A85C-4DE0-83B8-9A59E4441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8217DF-2EFB-48C4-AC6D-03C327E2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AFBF-1EBC-426C-9FA7-834DEC79659F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321997-BC36-47DF-851E-643B40CC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24A287-9FCC-4DC9-81FB-EEE45D4D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65DE-8BAE-4B98-8761-D931DC73F6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6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3C319C-235F-4210-A233-6653FAD3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F78B-A637-4E76-AA2C-913D5D534922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CA43B1-F259-41EB-8B09-298A1B76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59FC36-217A-4301-91E2-E6829BB4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3AD0B-DBD9-4D44-9C03-DCB23DC812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99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813130-A906-4E9C-B48F-634600B1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990B-7876-4A0F-9807-457B7C5DCA31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29386A-5A85-474C-9B3E-A832692A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875B66-7CA0-422D-BB38-B9DBA741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1268-00F7-442F-8743-ABEA337510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941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50827-42C1-41DF-93FF-1CCC0948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364A-733A-4AE8-9B3C-38FE1C9AA2FB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34BC3-4E21-4A5B-9949-C2311744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5811BC-22CC-439A-80B3-D92A6103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6424-BA57-458D-92C4-E1AB3CD41C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64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6C8919-5A34-431B-8C33-0DFB4481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19F0-2E1C-4507-B08E-EAF73AB0F1CD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3D7DEE-A0FD-42E7-8AD9-BF940F4E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AF0E22-CCA6-467A-8C34-3113C56A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E2525-CBD6-4CC5-A931-9F7EF5100E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9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B6CA5D1-0B0A-41CB-B842-89D42104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3E6E-FC88-467C-B51A-97725514062A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FB0613C-EAD1-435D-83D7-0F9F8DA2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FE0A7B4-E2F8-4C50-B90E-8B6FDF80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5D30F-0A3D-418F-A07B-78C3D0A7D7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495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4A78E52B-55EA-4FC1-BAB4-C0B72037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EC4E-7F3A-48C9-B2E6-DFA492B1A5C7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783E6643-7C27-432B-938C-1F69A38E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97DA743-B7F5-4C6E-A2D2-270BA73E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785EE-882A-4F01-ADB1-7D3ED6D877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40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EF176662-7D87-4E39-9AB7-FF7730F2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93CD-88B0-422F-A604-FF723669C184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D9E52E48-EED1-4D25-8EE3-FAEB1CC3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119011D3-4EDF-4683-BCC8-752E9BA2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0E59-ACF9-4147-A12D-C3EBBD7BBC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21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0E71976C-9E6D-4824-AA94-9A505B02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0350-4583-46AB-807B-3517691F69A3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27C5AF6-7B7C-471B-93EA-42093B80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73F11F1-E162-435F-8882-43E1D65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AF26E-A904-4818-AD50-2996261FDA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19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C193856-DC56-44F4-B33A-BA67973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039D-88C4-4CCA-B4B6-2153737170BC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3960BFA-96AD-4D83-BBD1-0EE776B6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60C9C4A-D340-4DC0-8483-3BD92E82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85122-B1E5-4A99-973C-18B44981CF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6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1D12334-E82B-4F48-BC3C-3AAC6F8D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5A8F-BD1D-4DF4-80A6-6E95C25C0AFA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E01E570-784D-49ED-9A63-DB2B3CB1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2EA5209-7374-4C8C-9A51-4ED6FAC3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AF3F4-1849-45C6-8AB7-AAE9365329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361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9CAC329A-CCE4-44F0-8CAE-A92AAA2B22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F4910BEC-F20D-4BE5-BF26-32228EF236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252293-2A49-49C6-910A-B351D1C5E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0F622-8B63-4BBC-AC15-41A4DF22F2AB}" type="datetimeFigureOut">
              <a:rPr lang="cs-CZ"/>
              <a:pPr>
                <a:defRPr/>
              </a:pPr>
              <a:t>7. 9. 2018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1B04DE-477D-4E8D-A24C-ADDBA6AD5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AF5759-394E-432A-A9EE-82A08ECCC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4F86EB0-D8D6-444A-94C5-8F86B4C73BB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5.xml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6.xml"/><Relationship Id="rId4" Type="http://schemas.openxmlformats.org/officeDocument/2006/relationships/image" Target="../media/image3.png"/><Relationship Id="rId9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s-prevence.msmt.cz/napoveda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hyperlink" Target="https://is-prevence.msmt.cz/napoveda/zeptejte-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s-prevence.msmt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s-prevence.msmt.cz/napoveda/zeptejte-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B7CDDEC-6269-44C8-884C-E7FA0CD5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>
            <a:extLst>
              <a:ext uri="{FF2B5EF4-FFF2-40B4-BE49-F238E27FC236}">
                <a16:creationId xmlns:a16="http://schemas.microsoft.com/office/drawing/2014/main" id="{35A7B86D-B3B0-4E9F-BECC-CDEA6D13E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675" y="1989138"/>
            <a:ext cx="6837363" cy="20161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Informační systém MŠMT</a:t>
            </a:r>
            <a:b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 elektronické řešení dotačních programů </a:t>
            </a:r>
            <a:b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b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oblast prevence rizikového chování</a:t>
            </a:r>
            <a:endParaRPr lang="cs-CZ" altLang="cs-CZ" sz="3600" b="1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7EF1EA07-F043-4CCC-A80E-63DCE8B6A0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24953" y="4616477"/>
            <a:ext cx="6840538" cy="1152525"/>
          </a:xfrm>
        </p:spPr>
        <p:txBody>
          <a:bodyPr/>
          <a:lstStyle/>
          <a:p>
            <a:pPr marL="82550" indent="0" algn="ctr">
              <a:buNone/>
            </a:pPr>
            <a:r>
              <a:rPr lang="cs-CZ" altLang="cs-CZ" sz="2800" b="1"/>
              <a:t>určeno pro žádosti </a:t>
            </a:r>
          </a:p>
          <a:p>
            <a:pPr marL="82550" indent="0" algn="ctr">
              <a:buFont typeface="Wingdings 2" panose="05020102010507070707" pitchFamily="18" charset="2"/>
              <a:buNone/>
            </a:pPr>
            <a:r>
              <a:rPr lang="cs-CZ" altLang="cs-CZ" sz="2800" b="1"/>
              <a:t>na rok 2019 </a:t>
            </a:r>
            <a:endParaRPr lang="cs-CZ" altLang="cs-CZ" sz="2800" b="1">
              <a:cs typeface="Calibri"/>
            </a:endParaRPr>
          </a:p>
        </p:txBody>
      </p:sp>
      <p:sp>
        <p:nvSpPr>
          <p:cNvPr id="2053" name="Rectangle 7">
            <a:extLst>
              <a:ext uri="{FF2B5EF4-FFF2-40B4-BE49-F238E27FC236}">
                <a16:creationId xmlns:a16="http://schemas.microsoft.com/office/drawing/2014/main" id="{D9343C06-C97F-4683-A567-D52F0D88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5898449"/>
            <a:ext cx="3492500" cy="7706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Mgr. Ján </a:t>
            </a:r>
            <a:r>
              <a:rPr lang="cs-CZ" altLang="cs-CZ" sz="1600" dirty="0" err="1">
                <a:latin typeface="Arial" panose="020B0604020202020204" pitchFamily="34" charset="0"/>
              </a:rPr>
              <a:t>Ičo</a:t>
            </a:r>
            <a:r>
              <a:rPr lang="cs-CZ" altLang="cs-CZ" sz="1600" dirty="0" smtClean="0">
                <a:latin typeface="Arial" panose="020B0604020202020204" pitchFamily="34" charset="0"/>
              </a:rPr>
              <a:t>, PhD. </a:t>
            </a:r>
            <a:r>
              <a:rPr lang="cs-CZ" altLang="cs-CZ" sz="1600" dirty="0">
                <a:latin typeface="Arial" panose="020B0604020202020204" pitchFamily="34" charset="0"/>
              </a:rPr>
              <a:t/>
            </a:r>
            <a:br>
              <a:rPr lang="cs-CZ" altLang="cs-CZ" sz="1600" dirty="0">
                <a:latin typeface="Arial" panose="020B0604020202020204" pitchFamily="34" charset="0"/>
              </a:rPr>
            </a:br>
            <a:r>
              <a:rPr lang="cs-CZ" altLang="cs-CZ" sz="1600" dirty="0">
                <a:latin typeface="Arial" panose="020B0604020202020204" pitchFamily="34" charset="0"/>
              </a:rPr>
              <a:t>Mgr. Radek Maca, </a:t>
            </a:r>
            <a:br>
              <a:rPr lang="cs-CZ" altLang="cs-CZ" sz="1600" dirty="0">
                <a:latin typeface="Arial" panose="020B0604020202020204" pitchFamily="34" charset="0"/>
              </a:rPr>
            </a:br>
            <a:r>
              <a:rPr lang="cs-CZ" altLang="cs-CZ" sz="1600" dirty="0">
                <a:latin typeface="Arial" panose="020B0604020202020204" pitchFamily="34" charset="0"/>
              </a:rPr>
              <a:t>NIDV</a:t>
            </a:r>
          </a:p>
        </p:txBody>
      </p:sp>
      <p:pic>
        <p:nvPicPr>
          <p:cNvPr id="2054" name="Obrázek 1">
            <a:extLst>
              <a:ext uri="{FF2B5EF4-FFF2-40B4-BE49-F238E27FC236}">
                <a16:creationId xmlns:a16="http://schemas.microsoft.com/office/drawing/2014/main" id="{4742D1FA-9874-43D3-9018-203D95E6D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7610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extLst>
              <a:ext uri="{FF2B5EF4-FFF2-40B4-BE49-F238E27FC236}">
                <a16:creationId xmlns:a16="http://schemas.microsoft.com/office/drawing/2014/main" id="{DADB07CA-9425-4A58-BB93-E2D193948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545138"/>
            <a:ext cx="6767513" cy="936625"/>
          </a:xfrm>
          <a:prstGeom prst="wedgeRoundRectCallout">
            <a:avLst>
              <a:gd name="adj1" fmla="val -20046"/>
              <a:gd name="adj2" fmla="val -7322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Text mailu obsahuje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u="sng">
                <a:solidFill>
                  <a:srgbClr val="000099"/>
                </a:solidFill>
                <a:latin typeface="Arial" panose="020B0604020202020204" pitchFamily="34" charset="0"/>
              </a:rPr>
              <a:t>internetový odkaz</a:t>
            </a:r>
            <a:r>
              <a:rPr lang="cs-CZ" altLang="cs-CZ" sz="1600">
                <a:latin typeface="Arial" panose="020B0604020202020204" pitchFamily="34" charset="0"/>
              </a:rPr>
              <a:t>, který je nutno KLEPNUTÍM myší POTVRDIT a tím aktivovat Váš účet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844FCA24-EC89-470F-8455-B9DC0F55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69850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>
            <a:extLst>
              <a:ext uri="{FF2B5EF4-FFF2-40B4-BE49-F238E27FC236}">
                <a16:creationId xmlns:a16="http://schemas.microsoft.com/office/drawing/2014/main" id="{12B9D99C-E527-4516-B3E8-8F3CE623B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2 – potvrzení záměru registrace</a:t>
            </a:r>
          </a:p>
        </p:txBody>
      </p:sp>
      <p:sp>
        <p:nvSpPr>
          <p:cNvPr id="11269" name="Line 9">
            <a:extLst>
              <a:ext uri="{FF2B5EF4-FFF2-40B4-BE49-F238E27FC236}">
                <a16:creationId xmlns:a16="http://schemas.microsoft.com/office/drawing/2014/main" id="{C207622D-8443-4B7E-8887-29EFE1B598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2725" y="3933825"/>
            <a:ext cx="0" cy="1611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Zástupný symbol pro číslo snímku 7">
            <a:extLst>
              <a:ext uri="{FF2B5EF4-FFF2-40B4-BE49-F238E27FC236}">
                <a16:creationId xmlns:a16="http://schemas.microsoft.com/office/drawing/2014/main" id="{E1AFB709-194C-450E-AE36-7A9C5C10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059B4A8-47C3-4046-973A-4787A4C92C9D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>
            <a:extLst>
              <a:ext uri="{FF2B5EF4-FFF2-40B4-BE49-F238E27FC236}">
                <a16:creationId xmlns:a16="http://schemas.microsoft.com/office/drawing/2014/main" id="{4884CFCB-91DA-41EF-A456-58BBAFF1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052513"/>
            <a:ext cx="68056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4">
            <a:extLst>
              <a:ext uri="{FF2B5EF4-FFF2-40B4-BE49-F238E27FC236}">
                <a16:creationId xmlns:a16="http://schemas.microsoft.com/office/drawing/2014/main" id="{473845EF-6571-4AAA-B3C5-DD806B581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373688"/>
            <a:ext cx="3600450" cy="1425575"/>
          </a:xfrm>
          <a:prstGeom prst="wedgeRoundRectCallout">
            <a:avLst>
              <a:gd name="adj1" fmla="val 33056"/>
              <a:gd name="adj2" fmla="val -4888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Text mailu obsahuje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  uživatelské (přihlašovací) jméno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  heslo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Pomocí kterého se můžete přihlásit do systému</a:t>
            </a: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0B003882-2ACA-4E3B-98C7-0A52784D05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3 – aktivace účtu</a:t>
            </a:r>
          </a:p>
        </p:txBody>
      </p:sp>
      <p:sp>
        <p:nvSpPr>
          <p:cNvPr id="12293" name="Line 9">
            <a:extLst>
              <a:ext uri="{FF2B5EF4-FFF2-40B4-BE49-F238E27FC236}">
                <a16:creationId xmlns:a16="http://schemas.microsoft.com/office/drawing/2014/main" id="{73152E9E-46C6-4359-87E1-73EE9B23B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3141663"/>
            <a:ext cx="1223963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Zástupný symbol pro číslo snímku 7">
            <a:extLst>
              <a:ext uri="{FF2B5EF4-FFF2-40B4-BE49-F238E27FC236}">
                <a16:creationId xmlns:a16="http://schemas.microsoft.com/office/drawing/2014/main" id="{C9D57967-A65E-4445-BD37-816E9E6C6684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408738"/>
            <a:ext cx="45720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E633996-58F3-4F84-96F8-1DC36BE4244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>
            <a:extLst>
              <a:ext uri="{FF2B5EF4-FFF2-40B4-BE49-F238E27FC236}">
                <a16:creationId xmlns:a16="http://schemas.microsoft.com/office/drawing/2014/main" id="{1D4AAEF0-4BE4-464D-AB2C-293B70DA99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268413"/>
            <a:ext cx="6119812" cy="1714500"/>
          </a:xfrm>
          <a:noFill/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4D1E65B5-1EAE-4111-9881-1DA1FC2596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5746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Obnovení hesla</a:t>
            </a:r>
          </a:p>
        </p:txBody>
      </p:sp>
      <p:pic>
        <p:nvPicPr>
          <p:cNvPr id="13316" name="Picture 15">
            <a:extLst>
              <a:ext uri="{FF2B5EF4-FFF2-40B4-BE49-F238E27FC236}">
                <a16:creationId xmlns:a16="http://schemas.microsoft.com/office/drawing/2014/main" id="{D82BFBD7-8EE4-49E3-A230-061D9CDC0B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4938713"/>
            <a:ext cx="3673475" cy="1919287"/>
          </a:xfrm>
          <a:noFill/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05ADB25D-A457-4A61-90A6-DA6F7AE5482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7" b="-6000"/>
          <a:stretch>
            <a:fillRect/>
          </a:stretch>
        </p:blipFill>
        <p:spPr>
          <a:xfrm>
            <a:off x="757238" y="2924175"/>
            <a:ext cx="5689600" cy="376238"/>
          </a:xfrm>
          <a:noFill/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D6B7C41C-843C-4B64-B0B2-9D986E0FF7F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429000"/>
            <a:ext cx="3673475" cy="1741488"/>
          </a:xfrm>
          <a:noFill/>
        </p:spPr>
      </p:pic>
      <p:sp>
        <p:nvSpPr>
          <p:cNvPr id="13319" name="AutoShape 4">
            <a:extLst>
              <a:ext uri="{FF2B5EF4-FFF2-40B4-BE49-F238E27FC236}">
                <a16:creationId xmlns:a16="http://schemas.microsoft.com/office/drawing/2014/main" id="{86679DBB-355B-445C-9869-947CF6B7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04813"/>
            <a:ext cx="4321175" cy="792162"/>
          </a:xfrm>
          <a:prstGeom prst="wedgeRoundRectCallout">
            <a:avLst>
              <a:gd name="adj1" fmla="val -83213"/>
              <a:gd name="adj2" fmla="val 10330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Zadejte buď IČ nebo registrační E-MAIL a klepněte na tlačítko OBNOVIT HESLO</a:t>
            </a:r>
          </a:p>
        </p:txBody>
      </p:sp>
      <p:sp>
        <p:nvSpPr>
          <p:cNvPr id="13320" name="Zástupný symbol pro číslo snímku 6">
            <a:extLst>
              <a:ext uri="{FF2B5EF4-FFF2-40B4-BE49-F238E27FC236}">
                <a16:creationId xmlns:a16="http://schemas.microsoft.com/office/drawing/2014/main" id="{CE3055E4-5BC0-409F-9163-327D80BA777B}"/>
              </a:ext>
            </a:extLst>
          </p:cNvPr>
          <p:cNvSpPr txBox="1">
            <a:spLocks noGrp="1"/>
          </p:cNvSpPr>
          <p:nvPr/>
        </p:nvSpPr>
        <p:spPr bwMode="auto">
          <a:xfrm>
            <a:off x="44450" y="6484938"/>
            <a:ext cx="4238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63ABF49-2674-4D5C-8CC9-3E8C1F095E7B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AutoShape 5">
            <a:extLst>
              <a:ext uri="{FF2B5EF4-FFF2-40B4-BE49-F238E27FC236}">
                <a16:creationId xmlns:a16="http://schemas.microsoft.com/office/drawing/2014/main" id="{AD822819-26F8-4732-9086-F403DFEC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357563"/>
            <a:ext cx="2808288" cy="1439862"/>
          </a:xfrm>
          <a:prstGeom prst="wedgeRoundRectCallout">
            <a:avLst>
              <a:gd name="adj1" fmla="val -98898"/>
              <a:gd name="adj2" fmla="val 3755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Systém zahájí obnovu hesla a na váš registrační e-mail zašle žádost na dokončení změny … </a:t>
            </a:r>
            <a:r>
              <a:rPr lang="cs-CZ" altLang="cs-CZ" sz="1600" b="1">
                <a:latin typeface="Arial" panose="020B0604020202020204" pitchFamily="34" charset="0"/>
              </a:rPr>
              <a:t>internetový odkaz</a:t>
            </a:r>
          </a:p>
        </p:txBody>
      </p:sp>
      <p:sp>
        <p:nvSpPr>
          <p:cNvPr id="13322" name="AutoShape 5">
            <a:extLst>
              <a:ext uri="{FF2B5EF4-FFF2-40B4-BE49-F238E27FC236}">
                <a16:creationId xmlns:a16="http://schemas.microsoft.com/office/drawing/2014/main" id="{C9502534-66A0-45DB-A7E7-96F92729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89588"/>
            <a:ext cx="3744912" cy="503237"/>
          </a:xfrm>
          <a:prstGeom prst="wedgeRoundRectCallout">
            <a:avLst>
              <a:gd name="adj1" fmla="val 65051"/>
              <a:gd name="adj2" fmla="val -1561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Zadáte a potvrdíte </a:t>
            </a:r>
            <a:r>
              <a:rPr lang="cs-CZ" altLang="cs-CZ" sz="1800" b="1">
                <a:latin typeface="Arial" panose="020B0604020202020204" pitchFamily="34" charset="0"/>
              </a:rPr>
              <a:t>nové heslo</a:t>
            </a:r>
          </a:p>
        </p:txBody>
      </p:sp>
      <p:sp>
        <p:nvSpPr>
          <p:cNvPr id="13323" name="AutoShape 4">
            <a:extLst>
              <a:ext uri="{FF2B5EF4-FFF2-40B4-BE49-F238E27FC236}">
                <a16:creationId xmlns:a16="http://schemas.microsoft.com/office/drawing/2014/main" id="{FE16D249-4AAD-4EBC-A684-D5878DA37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333375"/>
            <a:ext cx="4321175" cy="863600"/>
          </a:xfrm>
          <a:prstGeom prst="wedgeRoundRectCallout">
            <a:avLst>
              <a:gd name="adj1" fmla="val -21417"/>
              <a:gd name="adj2" fmla="val 939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Zadejte buď vlevo </a:t>
            </a:r>
            <a:r>
              <a:rPr lang="cs-CZ" altLang="cs-CZ" sz="1600" b="1">
                <a:latin typeface="Arial" panose="020B0604020202020204" pitchFamily="34" charset="0"/>
              </a:rPr>
              <a:t>IČ</a:t>
            </a:r>
            <a:r>
              <a:rPr lang="cs-CZ" altLang="cs-CZ" sz="1600">
                <a:latin typeface="Arial" panose="020B0604020202020204" pitchFamily="34" charset="0"/>
              </a:rPr>
              <a:t> (neznáte-li, pak vpravo </a:t>
            </a:r>
            <a:r>
              <a:rPr lang="cs-CZ" altLang="cs-CZ" sz="1600" b="1">
                <a:latin typeface="Arial" panose="020B0604020202020204" pitchFamily="34" charset="0"/>
              </a:rPr>
              <a:t>e-mail</a:t>
            </a:r>
            <a:r>
              <a:rPr lang="cs-CZ" altLang="cs-CZ" sz="1600">
                <a:latin typeface="Arial" panose="020B0604020202020204" pitchFamily="34" charset="0"/>
              </a:rPr>
              <a:t>) a klepněte na tlačítko OBNOVIT HESLO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56A0D824-C22E-45AD-B21C-1DFB7510E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38225"/>
            <a:ext cx="8185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C618C603-599C-47C7-90C5-DC9508331D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814705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Přihlášení do systému</a:t>
            </a:r>
            <a:r>
              <a:rPr lang="cs-CZ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F93A08A6-F7F4-41A9-9BC4-3B08A588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589588"/>
            <a:ext cx="2519363" cy="719137"/>
          </a:xfrm>
          <a:prstGeom prst="wedgeRoundRectCallout">
            <a:avLst>
              <a:gd name="adj1" fmla="val -60463"/>
              <a:gd name="adj2" fmla="val -3444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…a klepněte na tlačítko „</a:t>
            </a:r>
            <a:r>
              <a:rPr lang="cs-CZ" altLang="cs-CZ" sz="1600" b="1">
                <a:latin typeface="Arial" panose="020B0604020202020204" pitchFamily="34" charset="0"/>
              </a:rPr>
              <a:t>PŘIHLÁSIT SE</a:t>
            </a:r>
            <a:r>
              <a:rPr lang="cs-CZ" altLang="cs-CZ" sz="1600"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4341" name="AutoShape 5">
            <a:extLst>
              <a:ext uri="{FF2B5EF4-FFF2-40B4-BE49-F238E27FC236}">
                <a16:creationId xmlns:a16="http://schemas.microsoft.com/office/drawing/2014/main" id="{A713C46E-9C95-4137-9822-3CC0BECD8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25888"/>
            <a:ext cx="3240088" cy="1514475"/>
          </a:xfrm>
          <a:prstGeom prst="wedgeRoundRectCallout">
            <a:avLst>
              <a:gd name="adj1" fmla="val -9676"/>
              <a:gd name="adj2" fmla="val -8651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Pro vstup do aplikace s možností zadávání projektové žádosti zadejte mailem zaslané  </a:t>
            </a:r>
            <a:r>
              <a:rPr lang="cs-CZ" altLang="cs-CZ" sz="1600" b="1">
                <a:latin typeface="Arial" panose="020B0604020202020204" pitchFamily="34" charset="0"/>
              </a:rPr>
              <a:t>Uživatelské jméno </a:t>
            </a:r>
            <a:br>
              <a:rPr lang="cs-CZ" altLang="cs-CZ" sz="1600" b="1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a </a:t>
            </a:r>
            <a:r>
              <a:rPr lang="cs-CZ" altLang="cs-CZ" sz="1600" b="1">
                <a:latin typeface="Arial" panose="020B0604020202020204" pitchFamily="34" charset="0"/>
              </a:rPr>
              <a:t>heslo</a:t>
            </a:r>
            <a:r>
              <a:rPr lang="cs-CZ" altLang="cs-CZ" sz="1600">
                <a:latin typeface="Arial" panose="020B0604020202020204" pitchFamily="34" charset="0"/>
              </a:rPr>
              <a:t> …</a:t>
            </a:r>
          </a:p>
        </p:txBody>
      </p:sp>
      <p:sp>
        <p:nvSpPr>
          <p:cNvPr id="14342" name="Zástupný symbol pro číslo snímku 6">
            <a:extLst>
              <a:ext uri="{FF2B5EF4-FFF2-40B4-BE49-F238E27FC236}">
                <a16:creationId xmlns:a16="http://schemas.microsoft.com/office/drawing/2014/main" id="{A76FA09C-17A4-481E-8022-D542B60BAB27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481763"/>
            <a:ext cx="45720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40177D3-7590-4F3A-8B75-7200399C291E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CDCEB765-3842-4E9F-8046-2C610E75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6FAA74FB-A9E9-4287-8D40-5C76F4B0F8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Úvodní obrazovka po přihlášení do systému</a:t>
            </a:r>
            <a:r>
              <a:rPr lang="cs-CZ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36E6670F-2A6D-4AA6-898C-C46173962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373688"/>
            <a:ext cx="3454400" cy="503237"/>
          </a:xfrm>
          <a:prstGeom prst="wedgeRoundRectCallout">
            <a:avLst>
              <a:gd name="adj1" fmla="val -15028"/>
              <a:gd name="adj2" fmla="val -55220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</a:t>
            </a:r>
            <a:r>
              <a:rPr lang="cs-CZ" altLang="cs-CZ" sz="1600" b="1">
                <a:latin typeface="Arial" panose="020B0604020202020204" pitchFamily="34" charset="0"/>
              </a:rPr>
              <a:t>Aktualizace údajů o organizaci</a:t>
            </a:r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27D8DEBB-3D0E-464D-8263-68C618B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836613"/>
            <a:ext cx="3240088" cy="433387"/>
          </a:xfrm>
          <a:prstGeom prst="wedgeRoundRectCallout">
            <a:avLst>
              <a:gd name="adj1" fmla="val 65875"/>
              <a:gd name="adj2" fmla="val 4413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Nová záložka </a:t>
            </a:r>
            <a:r>
              <a:rPr lang="cs-CZ" altLang="cs-CZ" sz="1600" b="1">
                <a:latin typeface="Arial" panose="020B0604020202020204" pitchFamily="34" charset="0"/>
              </a:rPr>
              <a:t>PROJEKTY</a:t>
            </a:r>
          </a:p>
        </p:txBody>
      </p:sp>
      <p:sp>
        <p:nvSpPr>
          <p:cNvPr id="15366" name="Zástupný symbol pro číslo snímku 6">
            <a:extLst>
              <a:ext uri="{FF2B5EF4-FFF2-40B4-BE49-F238E27FC236}">
                <a16:creationId xmlns:a16="http://schemas.microsoft.com/office/drawing/2014/main" id="{C6AB26AB-6DB2-492F-9446-6FBFAD9E36DD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D74B7A7-E7C8-4135-B19D-D6D71F157EE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>
            <a:extLst>
              <a:ext uri="{FF2B5EF4-FFF2-40B4-BE49-F238E27FC236}">
                <a16:creationId xmlns:a16="http://schemas.microsoft.com/office/drawing/2014/main" id="{5A6C7310-8F8E-4094-896D-A01C39117D0F}"/>
              </a:ext>
            </a:extLst>
          </p:cNvPr>
          <p:cNvGrpSpPr>
            <a:grpSpLocks/>
          </p:cNvGrpSpPr>
          <p:nvPr/>
        </p:nvGrpSpPr>
        <p:grpSpPr bwMode="auto">
          <a:xfrm>
            <a:off x="0" y="981075"/>
            <a:ext cx="9144000" cy="3743325"/>
            <a:chOff x="748" y="890"/>
            <a:chExt cx="5012" cy="1914"/>
          </a:xfrm>
        </p:grpSpPr>
        <p:pic>
          <p:nvPicPr>
            <p:cNvPr id="16393" name="Picture 7">
              <a:extLst>
                <a:ext uri="{FF2B5EF4-FFF2-40B4-BE49-F238E27FC236}">
                  <a16:creationId xmlns:a16="http://schemas.microsoft.com/office/drawing/2014/main" id="{17F394B5-C3BA-4731-9280-E395DB5AA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" y="890"/>
              <a:ext cx="4962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BCEBEBC3-1CA4-4C04-A22C-7ECAC4F073C4}"/>
                </a:ext>
              </a:extLst>
            </p:cNvPr>
            <p:cNvSpPr/>
            <p:nvPr/>
          </p:nvSpPr>
          <p:spPr>
            <a:xfrm>
              <a:off x="748" y="2251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6D64DD8-A307-4AED-AF69-217C68CE7C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15888"/>
            <a:ext cx="7272337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Nastavení údajů o organizaci </a:t>
            </a:r>
          </a:p>
        </p:txBody>
      </p:sp>
      <p:sp>
        <p:nvSpPr>
          <p:cNvPr id="16388" name="AutoShape 5">
            <a:extLst>
              <a:ext uri="{FF2B5EF4-FFF2-40B4-BE49-F238E27FC236}">
                <a16:creationId xmlns:a16="http://schemas.microsoft.com/office/drawing/2014/main" id="{A54FCE84-619A-4BBD-91C3-3049BA28E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941888"/>
            <a:ext cx="3240088" cy="1512887"/>
          </a:xfrm>
          <a:prstGeom prst="wedgeRoundRectCallout">
            <a:avLst>
              <a:gd name="adj1" fmla="val -22218"/>
              <a:gd name="adj2" fmla="val -1124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Položky dat o organizaci (vkládají se </a:t>
            </a:r>
            <a:r>
              <a:rPr lang="cs-CZ" altLang="cs-CZ" sz="1600" b="1">
                <a:latin typeface="Arial" panose="020B0604020202020204" pitchFamily="34" charset="0"/>
              </a:rPr>
              <a:t>JEDNOU</a:t>
            </a:r>
            <a:r>
              <a:rPr lang="cs-CZ" altLang="cs-CZ" sz="1600">
                <a:latin typeface="Arial" panose="020B0604020202020204" pitchFamily="34" charset="0"/>
              </a:rPr>
              <a:t> za organizaci a platí </a:t>
            </a:r>
            <a:r>
              <a:rPr lang="cs-CZ" altLang="cs-CZ" sz="1600" b="1">
                <a:latin typeface="Arial" panose="020B0604020202020204" pitchFamily="34" charset="0"/>
              </a:rPr>
              <a:t>PRO VŠECHNY </a:t>
            </a:r>
            <a:r>
              <a:rPr lang="cs-CZ" altLang="cs-CZ" sz="1600">
                <a:latin typeface="Arial" panose="020B0604020202020204" pitchFamily="34" charset="0"/>
              </a:rPr>
              <a:t>vámi podávané projekty)</a:t>
            </a:r>
          </a:p>
        </p:txBody>
      </p:sp>
      <p:sp>
        <p:nvSpPr>
          <p:cNvPr id="16389" name="Zástupný symbol pro číslo snímku 6">
            <a:extLst>
              <a:ext uri="{FF2B5EF4-FFF2-40B4-BE49-F238E27FC236}">
                <a16:creationId xmlns:a16="http://schemas.microsoft.com/office/drawing/2014/main" id="{C661C312-10B3-4A07-AD7C-77648F087B7F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35B2089-7DE9-42FD-AA84-822DFA7BA5C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AutoShape 4">
            <a:extLst>
              <a:ext uri="{FF2B5EF4-FFF2-40B4-BE49-F238E27FC236}">
                <a16:creationId xmlns:a16="http://schemas.microsoft.com/office/drawing/2014/main" id="{0E6CA840-B32C-4F9E-A2A0-E1CCC8C2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075113"/>
            <a:ext cx="2376488" cy="1441450"/>
          </a:xfrm>
          <a:prstGeom prst="wedgeRoundRectCallout">
            <a:avLst>
              <a:gd name="adj1" fmla="val 9519"/>
              <a:gd name="adj2" fmla="val -9306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…ukážete-li myší na editační pole, systém vám napoví žlutou „bublinovou“ nápovědou</a:t>
            </a:r>
          </a:p>
        </p:txBody>
      </p:sp>
      <p:sp>
        <p:nvSpPr>
          <p:cNvPr id="16391" name="AutoShape 4">
            <a:extLst>
              <a:ext uri="{FF2B5EF4-FFF2-40B4-BE49-F238E27FC236}">
                <a16:creationId xmlns:a16="http://schemas.microsoft.com/office/drawing/2014/main" id="{4CA0715D-CC91-4257-837C-14337FAF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941888"/>
            <a:ext cx="2376487" cy="792162"/>
          </a:xfrm>
          <a:prstGeom prst="wedgeRoundRectCallout">
            <a:avLst>
              <a:gd name="adj1" fmla="val 24815"/>
              <a:gd name="adj2" fmla="val -1101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…zadané údaje je třeba VŽDY „</a:t>
            </a:r>
            <a:r>
              <a:rPr lang="cs-CZ" altLang="cs-CZ" sz="1600" b="1">
                <a:latin typeface="Arial" panose="020B0604020202020204" pitchFamily="34" charset="0"/>
              </a:rPr>
              <a:t>ULOŽIT“</a:t>
            </a:r>
          </a:p>
        </p:txBody>
      </p:sp>
      <p:sp>
        <p:nvSpPr>
          <p:cNvPr id="16392" name="AutoShape 4">
            <a:extLst>
              <a:ext uri="{FF2B5EF4-FFF2-40B4-BE49-F238E27FC236}">
                <a16:creationId xmlns:a16="http://schemas.microsoft.com/office/drawing/2014/main" id="{62309ACD-0624-4E6F-8F64-BAB8DEAF1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125538"/>
            <a:ext cx="2376487" cy="790575"/>
          </a:xfrm>
          <a:prstGeom prst="wedgeRoundRectCallout">
            <a:avLst>
              <a:gd name="adj1" fmla="val -70514"/>
              <a:gd name="adj2" fmla="val 11213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…údaje z registrace (budou již načteny)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795E740-8BFC-40E2-AD88-D0E9CAD63A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6381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Změna hesla </a:t>
            </a:r>
          </a:p>
        </p:txBody>
      </p:sp>
      <p:sp>
        <p:nvSpPr>
          <p:cNvPr id="17411" name="Zástupný symbol pro číslo snímku 6">
            <a:extLst>
              <a:ext uri="{FF2B5EF4-FFF2-40B4-BE49-F238E27FC236}">
                <a16:creationId xmlns:a16="http://schemas.microsoft.com/office/drawing/2014/main" id="{A9AE1AF8-C31B-4685-B024-A5619733715F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6A46AE8-C666-4B04-A511-D9A2010ECAD2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8">
            <a:extLst>
              <a:ext uri="{FF2B5EF4-FFF2-40B4-BE49-F238E27FC236}">
                <a16:creationId xmlns:a16="http://schemas.microsoft.com/office/drawing/2014/main" id="{2E648892-5046-4C51-85BD-0058856D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628775"/>
            <a:ext cx="8785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>
            <a:extLst>
              <a:ext uri="{FF2B5EF4-FFF2-40B4-BE49-F238E27FC236}">
                <a16:creationId xmlns:a16="http://schemas.microsoft.com/office/drawing/2014/main" id="{4E0650AD-6A9F-4BEC-A78C-0E5118FD5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4808538"/>
            <a:ext cx="3744913" cy="503237"/>
          </a:xfrm>
          <a:prstGeom prst="wedgeRoundRectCallout">
            <a:avLst>
              <a:gd name="adj1" fmla="val 45634"/>
              <a:gd name="adj2" fmla="val -28312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Zadáte a potvrdíte </a:t>
            </a:r>
            <a:r>
              <a:rPr lang="cs-CZ" altLang="cs-CZ" sz="1800" b="1">
                <a:latin typeface="Arial" panose="020B0604020202020204" pitchFamily="34" charset="0"/>
              </a:rPr>
              <a:t>nové heslo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7414" name="AutoShape 4">
            <a:extLst>
              <a:ext uri="{FF2B5EF4-FFF2-40B4-BE49-F238E27FC236}">
                <a16:creationId xmlns:a16="http://schemas.microsoft.com/office/drawing/2014/main" id="{95590ED8-4070-495F-B06B-992C05016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321300"/>
            <a:ext cx="2376488" cy="792163"/>
          </a:xfrm>
          <a:prstGeom prst="wedgeRoundRectCallout">
            <a:avLst>
              <a:gd name="adj1" fmla="val 17403"/>
              <a:gd name="adj2" fmla="val -27785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Nezapomeňte „</a:t>
            </a:r>
            <a:r>
              <a:rPr lang="cs-CZ" altLang="cs-CZ" sz="1600" b="1">
                <a:latin typeface="Arial" panose="020B0604020202020204" pitchFamily="34" charset="0"/>
              </a:rPr>
              <a:t>ULOŽIT ZMĚNY“</a:t>
            </a:r>
          </a:p>
        </p:txBody>
      </p:sp>
      <p:sp>
        <p:nvSpPr>
          <p:cNvPr id="17415" name="AutoShape 5">
            <a:extLst>
              <a:ext uri="{FF2B5EF4-FFF2-40B4-BE49-F238E27FC236}">
                <a16:creationId xmlns:a16="http://schemas.microsoft.com/office/drawing/2014/main" id="{75CF6BBB-04C6-47BB-8DF1-41E47E55C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9275"/>
            <a:ext cx="3744913" cy="792163"/>
          </a:xfrm>
          <a:prstGeom prst="wedgeRoundRectCallout">
            <a:avLst>
              <a:gd name="adj1" fmla="val 34060"/>
              <a:gd name="adj2" fmla="val 15581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Heslo musí splňovat základní bezpečnostní pravidla: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D501187-B0D4-4EA0-BD76-8F6D75373965}"/>
              </a:ext>
            </a:extLst>
          </p:cNvPr>
          <p:cNvSpPr/>
          <p:nvPr/>
        </p:nvSpPr>
        <p:spPr>
          <a:xfrm>
            <a:off x="4068763" y="4448175"/>
            <a:ext cx="23749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3832DEB-79BD-435E-80EB-595DFEE416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540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Nastavení organizace</a:t>
            </a:r>
          </a:p>
        </p:txBody>
      </p:sp>
      <p:sp>
        <p:nvSpPr>
          <p:cNvPr id="18436" name="Zástupný symbol pro číslo snímku 6">
            <a:extLst>
              <a:ext uri="{FF2B5EF4-FFF2-40B4-BE49-F238E27FC236}">
                <a16:creationId xmlns:a16="http://schemas.microsoft.com/office/drawing/2014/main" id="{308F78D6-DA45-47FE-82A9-B57278F3C5E4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8F5C940-437E-4456-A08F-6FBB8BA99C85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DE393C89-4DCE-4380-B5DE-F2F5FE948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196975"/>
            <a:ext cx="3349625" cy="792163"/>
          </a:xfrm>
          <a:prstGeom prst="wedgeRoundRectCallout">
            <a:avLst>
              <a:gd name="adj1" fmla="val -59627"/>
              <a:gd name="adj2" fmla="val -509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Údaje </a:t>
            </a:r>
            <a:r>
              <a:rPr lang="cs-CZ" altLang="cs-CZ" sz="1600" err="1">
                <a:latin typeface="Arial" panose="020B0604020202020204" pitchFamily="34" charset="0"/>
              </a:rPr>
              <a:t>aktualizovatelné</a:t>
            </a:r>
            <a:r>
              <a:rPr lang="cs-CZ" altLang="cs-CZ" sz="1600">
                <a:latin typeface="Arial" panose="020B0604020202020204" pitchFamily="34" charset="0"/>
              </a:rPr>
              <a:t> z ARES: Název organizace, Adresa…</a:t>
            </a:r>
          </a:p>
        </p:txBody>
      </p:sp>
      <p:sp>
        <p:nvSpPr>
          <p:cNvPr id="18439" name="AutoShape 5">
            <a:extLst>
              <a:ext uri="{FF2B5EF4-FFF2-40B4-BE49-F238E27FC236}">
                <a16:creationId xmlns:a16="http://schemas.microsoft.com/office/drawing/2014/main" id="{56AA2192-6C33-4450-B253-5777EE40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530" y="4452764"/>
            <a:ext cx="3349625" cy="431800"/>
          </a:xfrm>
          <a:prstGeom prst="wedgeRoundRectCallout">
            <a:avLst>
              <a:gd name="adj1" fmla="val -66968"/>
              <a:gd name="adj2" fmla="val 75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Kontaktní údaje organizace</a:t>
            </a:r>
          </a:p>
        </p:txBody>
      </p:sp>
      <p:sp>
        <p:nvSpPr>
          <p:cNvPr id="18440" name="AutoShape 5">
            <a:extLst>
              <a:ext uri="{FF2B5EF4-FFF2-40B4-BE49-F238E27FC236}">
                <a16:creationId xmlns:a16="http://schemas.microsoft.com/office/drawing/2014/main" id="{02EC6A32-ABE6-41BC-B383-5A381EA7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604" y="5365341"/>
            <a:ext cx="3349625" cy="981075"/>
          </a:xfrm>
          <a:prstGeom prst="wedgeRoundRectCallout">
            <a:avLst>
              <a:gd name="adj1" fmla="val -57424"/>
              <a:gd name="adj2" fmla="val -3323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Osoba jednající (zodpovídající) za organizaci – </a:t>
            </a:r>
            <a:r>
              <a:rPr lang="cs-CZ" altLang="cs-CZ" sz="1600" b="1">
                <a:latin typeface="Arial" panose="020B0604020202020204" pitchFamily="34" charset="0"/>
              </a:rPr>
              <a:t>ŘEDITEL!!! – bude uvedena v Rozhodnutí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3D705B-6C13-4AD1-9825-72FC9508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4" y="3987800"/>
            <a:ext cx="3667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60222A11-BAB5-4C21-9BAD-38D0AF03116C}"/>
              </a:ext>
            </a:extLst>
          </p:cNvPr>
          <p:cNvSpPr/>
          <p:nvPr/>
        </p:nvSpPr>
        <p:spPr>
          <a:xfrm>
            <a:off x="1187450" y="2060575"/>
            <a:ext cx="9366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45" name="AutoShape 5">
            <a:extLst>
              <a:ext uri="{FF2B5EF4-FFF2-40B4-BE49-F238E27FC236}">
                <a16:creationId xmlns:a16="http://schemas.microsoft.com/office/drawing/2014/main" id="{25A32ECC-85E2-4A51-AE90-BEFA135B3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4" y="2276475"/>
            <a:ext cx="3236257" cy="915107"/>
          </a:xfrm>
          <a:prstGeom prst="wedgeRoundRectCallout">
            <a:avLst>
              <a:gd name="adj1" fmla="val -56393"/>
              <a:gd name="adj2" fmla="val 951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Fakturační údaje; Kraj, Okres, Finanční úřad…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Právní subjektivita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6" y="719139"/>
            <a:ext cx="4796250" cy="19637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902" y="2482849"/>
            <a:ext cx="3923658" cy="20256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67" y="2276610"/>
            <a:ext cx="1723417" cy="468416"/>
          </a:xfrm>
          <a:prstGeom prst="rect">
            <a:avLst/>
          </a:prstGeom>
        </p:spPr>
      </p:pic>
      <p:sp>
        <p:nvSpPr>
          <p:cNvPr id="17" name="Zaoblený obdélník 16"/>
          <p:cNvSpPr/>
          <p:nvPr/>
        </p:nvSpPr>
        <p:spPr>
          <a:xfrm>
            <a:off x="3605384" y="2245536"/>
            <a:ext cx="1584176" cy="468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63" name="Line 17">
            <a:extLst>
              <a:ext uri="{FF2B5EF4-FFF2-40B4-BE49-F238E27FC236}">
                <a16:creationId xmlns:a16="http://schemas.microsoft.com/office/drawing/2014/main" id="{06E036C4-BBAF-4C65-A048-E9C7148FB6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4166" y="3222657"/>
            <a:ext cx="3200080" cy="19345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8" name="AutoShape 5">
            <a:extLst>
              <a:ext uri="{FF2B5EF4-FFF2-40B4-BE49-F238E27FC236}">
                <a16:creationId xmlns:a16="http://schemas.microsoft.com/office/drawing/2014/main" id="{517EE8F7-DA55-469B-80DB-131DD44D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580" y="3450048"/>
            <a:ext cx="2894044" cy="575932"/>
          </a:xfrm>
          <a:prstGeom prst="wedgeRoundRectCallout">
            <a:avLst>
              <a:gd name="adj1" fmla="val -70704"/>
              <a:gd name="adj2" fmla="val 3414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Bankovní údaje (účet pro příjem dotace)…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9BF4EDEE-9D20-49A7-8D45-A3B248E32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458" y="5570008"/>
            <a:ext cx="895350" cy="476250"/>
          </a:xfrm>
          <a:prstGeom prst="rect">
            <a:avLst/>
          </a:prstGeom>
        </p:spPr>
      </p:pic>
      <p:sp>
        <p:nvSpPr>
          <p:cNvPr id="2" name="Zaoblený obdélník 30">
            <a:extLst>
              <a:ext uri="{FF2B5EF4-FFF2-40B4-BE49-F238E27FC236}">
                <a16:creationId xmlns:a16="http://schemas.microsoft.com/office/drawing/2014/main" id="{86B12F8C-776B-472B-9A23-B7BE5D29F470}"/>
              </a:ext>
            </a:extLst>
          </p:cNvPr>
          <p:cNvSpPr/>
          <p:nvPr/>
        </p:nvSpPr>
        <p:spPr>
          <a:xfrm>
            <a:off x="3711724" y="5567321"/>
            <a:ext cx="890094" cy="476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Skupina 9">
            <a:extLst>
              <a:ext uri="{FF2B5EF4-FFF2-40B4-BE49-F238E27FC236}">
                <a16:creationId xmlns:a16="http://schemas.microsoft.com/office/drawing/2014/main" id="{F1CA7BCC-0169-4A4F-9638-312D7B5EEF1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765175"/>
            <a:ext cx="8964612" cy="2814638"/>
            <a:chOff x="1187624" y="1341438"/>
            <a:chExt cx="7956376" cy="2238375"/>
          </a:xfrm>
        </p:grpSpPr>
        <p:pic>
          <p:nvPicPr>
            <p:cNvPr id="19465" name="Picture 8">
              <a:extLst>
                <a:ext uri="{FF2B5EF4-FFF2-40B4-BE49-F238E27FC236}">
                  <a16:creationId xmlns:a16="http://schemas.microsoft.com/office/drawing/2014/main" id="{95E3BB50-B24A-4F18-A386-E2B60CFFC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341438"/>
              <a:ext cx="7886700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1EA3FD7B-148B-489E-A221-8D542F9E11E4}"/>
                </a:ext>
              </a:extLst>
            </p:cNvPr>
            <p:cNvSpPr/>
            <p:nvPr/>
          </p:nvSpPr>
          <p:spPr>
            <a:xfrm>
              <a:off x="1187624" y="3213694"/>
              <a:ext cx="2376909" cy="286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D584A2B-2163-4CF7-AB45-C4A0EB959E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Dokumenty organizace - 1 </a:t>
            </a:r>
          </a:p>
        </p:txBody>
      </p:sp>
      <p:sp>
        <p:nvSpPr>
          <p:cNvPr id="19460" name="Zástupný symbol pro číslo snímku 6">
            <a:extLst>
              <a:ext uri="{FF2B5EF4-FFF2-40B4-BE49-F238E27FC236}">
                <a16:creationId xmlns:a16="http://schemas.microsoft.com/office/drawing/2014/main" id="{33E1C635-0287-4DE1-800F-C86B07484E53}"/>
              </a:ext>
            </a:extLst>
          </p:cNvPr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CF8A6F-6D04-4ABA-8DF5-E4CEB0F81703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9763BE46-FB49-4E5A-8E28-AF46BA90B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620713"/>
            <a:ext cx="2305050" cy="503237"/>
          </a:xfrm>
          <a:prstGeom prst="wedgeRoundRectCallout">
            <a:avLst>
              <a:gd name="adj1" fmla="val 18389"/>
              <a:gd name="adj2" fmla="val 23706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Začněte zde …</a:t>
            </a:r>
          </a:p>
        </p:txBody>
      </p:sp>
      <p:sp>
        <p:nvSpPr>
          <p:cNvPr id="19462" name="AutoShape 4">
            <a:extLst>
              <a:ext uri="{FF2B5EF4-FFF2-40B4-BE49-F238E27FC236}">
                <a16:creationId xmlns:a16="http://schemas.microsoft.com/office/drawing/2014/main" id="{A8392F3D-C149-4834-AB78-D21938DE9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860800"/>
            <a:ext cx="2663825" cy="2808288"/>
          </a:xfrm>
          <a:prstGeom prst="wedgeRoundRectCallout">
            <a:avLst>
              <a:gd name="adj1" fmla="val 60208"/>
              <a:gd name="adj2" fmla="val -6469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Vyberte typ souboru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Zadejte jeho název v systému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4. Vyberte příslušný Soubor  na disku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5. Nezapomeňte „</a:t>
            </a:r>
            <a:r>
              <a:rPr lang="cs-CZ" altLang="cs-CZ" sz="1600" b="1">
                <a:latin typeface="Arial" panose="020B0604020202020204" pitchFamily="34" charset="0"/>
              </a:rPr>
              <a:t>VLOŽIT DOKUMENT“</a:t>
            </a:r>
          </a:p>
        </p:txBody>
      </p:sp>
      <p:sp>
        <p:nvSpPr>
          <p:cNvPr id="19463" name="Line 10">
            <a:extLst>
              <a:ext uri="{FF2B5EF4-FFF2-40B4-BE49-F238E27FC236}">
                <a16:creationId xmlns:a16="http://schemas.microsoft.com/office/drawing/2014/main" id="{85203886-4533-4625-82B0-DFF6C8D9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2420938"/>
            <a:ext cx="21590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9464" name="Picture 11">
            <a:extLst>
              <a:ext uri="{FF2B5EF4-FFF2-40B4-BE49-F238E27FC236}">
                <a16:creationId xmlns:a16="http://schemas.microsoft.com/office/drawing/2014/main" id="{AE6CF27C-0ABA-4E24-A766-79EE72E0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44825"/>
            <a:ext cx="52197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>
            <a:extLst>
              <a:ext uri="{FF2B5EF4-FFF2-40B4-BE49-F238E27FC236}">
                <a16:creationId xmlns:a16="http://schemas.microsoft.com/office/drawing/2014/main" id="{C5421A02-4914-4B2D-A4BA-1CE78D7D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905C5FE5-B915-4EDF-B4DF-95EE3E26D0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Dokumenty organizace - 2 </a:t>
            </a:r>
          </a:p>
        </p:txBody>
      </p:sp>
      <p:sp>
        <p:nvSpPr>
          <p:cNvPr id="20484" name="Zástupný symbol pro číslo snímku 6">
            <a:extLst>
              <a:ext uri="{FF2B5EF4-FFF2-40B4-BE49-F238E27FC236}">
                <a16:creationId xmlns:a16="http://schemas.microsoft.com/office/drawing/2014/main" id="{CAB23FB3-897C-4EEC-9E4E-753527C83D35}"/>
              </a:ext>
            </a:extLst>
          </p:cNvPr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87ABDA7-C2D1-418F-A1F4-F164902BE100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4">
            <a:extLst>
              <a:ext uri="{FF2B5EF4-FFF2-40B4-BE49-F238E27FC236}">
                <a16:creationId xmlns:a16="http://schemas.microsoft.com/office/drawing/2014/main" id="{4D55CB83-9F96-4092-88FC-E1D880FB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5178425"/>
            <a:ext cx="4679950" cy="1622425"/>
          </a:xfrm>
          <a:prstGeom prst="wedgeRoundRectCallout">
            <a:avLst>
              <a:gd name="adj1" fmla="val 40231"/>
              <a:gd name="adj2" fmla="val -40042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Garanci správnosti potvrdí statutární zástupce  podpisem čestného prohlášení </a:t>
            </a:r>
            <a:r>
              <a:rPr lang="cs-CZ" altLang="cs-CZ" sz="1600">
                <a:latin typeface="Arial" panose="020B0604020202020204" pitchFamily="34" charset="0"/>
              </a:rPr>
              <a:t>(je ke stažení v sekci </a:t>
            </a:r>
            <a:r>
              <a:rPr lang="cs-CZ" altLang="cs-CZ" sz="1600" b="1">
                <a:latin typeface="Arial" panose="020B0604020202020204" pitchFamily="34" charset="0"/>
              </a:rPr>
              <a:t>METODIKA | KE STAŽENÍ</a:t>
            </a:r>
            <a:r>
              <a:rPr lang="cs-CZ" altLang="cs-CZ" sz="1600">
                <a:latin typeface="Arial" panose="020B0604020202020204" pitchFamily="34" charset="0"/>
              </a:rPr>
              <a:t> a vkládá se jako samostatná </a:t>
            </a:r>
            <a:r>
              <a:rPr lang="cs-CZ" altLang="cs-CZ" sz="1600" b="1">
                <a:latin typeface="Arial" panose="020B0604020202020204" pitchFamily="34" charset="0"/>
              </a:rPr>
              <a:t>POVINNÁ příloha žádosti</a:t>
            </a:r>
            <a:r>
              <a:rPr lang="cs-CZ" altLang="cs-CZ" sz="1600">
                <a:latin typeface="Arial" panose="020B0604020202020204" pitchFamily="34" charset="0"/>
              </a:rPr>
              <a:t>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20487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4724400"/>
            <a:ext cx="3468687" cy="1885950"/>
          </a:xfrm>
          <a:prstGeom prst="wedgeRoundRectCallout">
            <a:avLst>
              <a:gd name="adj1" fmla="val 45931"/>
              <a:gd name="adj2" fmla="val -687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Pokud se Dokumenty organizace </a:t>
            </a:r>
            <a:r>
              <a:rPr lang="cs-CZ" altLang="cs-CZ" sz="1600" b="1">
                <a:latin typeface="Arial" panose="020B0604020202020204" pitchFamily="34" charset="0"/>
              </a:rPr>
              <a:t>NEZMĚNILY, NENÍ</a:t>
            </a:r>
            <a:r>
              <a:rPr lang="cs-CZ" altLang="cs-CZ" sz="1600">
                <a:latin typeface="Arial" panose="020B0604020202020204" pitchFamily="34" charset="0"/>
              </a:rPr>
              <a:t> třeba je vkládat znovu a ani je následně tisknout a přikládat do žádosti.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V žádosti, kterou budete tisknout, se automaticky zobrazí poslední verze dokumentů.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93F5C55-315F-4EFA-B82E-EA3DEC91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 prezentace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3D9E268-2A14-4FA9-AA6B-F646E9B0D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431800" eaLnBrk="1" hangingPunct="1">
              <a:buFontTx/>
              <a:buAutoNum type="arabicPeriod"/>
            </a:pPr>
            <a:r>
              <a:rPr lang="cs-CZ" altLang="cs-CZ" sz="2800"/>
              <a:t>Seznámit vás s elektronickým informačním systémem pro podávání projektových žádostí na realizaci individuálních projektů (pro NNO, spolky, sdružení, …)</a:t>
            </a:r>
            <a:br>
              <a:rPr lang="cs-CZ" altLang="cs-CZ" sz="2800"/>
            </a:br>
            <a:endParaRPr lang="cs-CZ" altLang="cs-CZ" sz="2800"/>
          </a:p>
          <a:p>
            <a:pPr marL="514350" indent="-431800" eaLnBrk="1" hangingPunct="1">
              <a:buFontTx/>
              <a:buAutoNum type="arabicPeriod"/>
            </a:pPr>
            <a:r>
              <a:rPr lang="cs-CZ" altLang="cs-CZ" sz="2800"/>
              <a:t>Ukázat vám, kde najdete pomoc v případě nesnází</a:t>
            </a:r>
          </a:p>
          <a:p>
            <a:pPr marL="514350" indent="-431800" eaLnBrk="1" hangingPunct="1">
              <a:buFontTx/>
              <a:buAutoNum type="arabicPeriod"/>
            </a:pPr>
            <a:endParaRPr lang="cs-CZ" altLang="cs-CZ" sz="2800"/>
          </a:p>
        </p:txBody>
      </p:sp>
      <p:sp>
        <p:nvSpPr>
          <p:cNvPr id="3076" name="Zástupný symbol pro číslo snímku 4">
            <a:extLst>
              <a:ext uri="{FF2B5EF4-FFF2-40B4-BE49-F238E27FC236}">
                <a16:creationId xmlns:a16="http://schemas.microsoft.com/office/drawing/2014/main" id="{DDE4AD11-B520-4E29-BE82-84CF0A93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381750"/>
            <a:ext cx="457200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E8843C1-0F6D-4F2A-BFE5-504BCF0E9B0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593" y="613656"/>
            <a:ext cx="3656207" cy="10130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75" y="624807"/>
            <a:ext cx="4050804" cy="957748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905C5FE5-B915-4EDF-B4DF-95EE3E26D0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Aktualizace údajů o organizaci </a:t>
            </a:r>
          </a:p>
        </p:txBody>
      </p:sp>
      <p:sp>
        <p:nvSpPr>
          <p:cNvPr id="20484" name="Zástupný symbol pro číslo snímku 6">
            <a:extLst>
              <a:ext uri="{FF2B5EF4-FFF2-40B4-BE49-F238E27FC236}">
                <a16:creationId xmlns:a16="http://schemas.microsoft.com/office/drawing/2014/main" id="{CAB23FB3-897C-4EEC-9E4E-753527C83D35}"/>
              </a:ext>
            </a:extLst>
          </p:cNvPr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87ABDA7-C2D1-418F-A1F4-F164902BE100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4">
            <a:extLst>
              <a:ext uri="{FF2B5EF4-FFF2-40B4-BE49-F238E27FC236}">
                <a16:creationId xmlns:a16="http://schemas.microsoft.com/office/drawing/2014/main" id="{4D55CB83-9F96-4092-88FC-E1D880FB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048" y="6087636"/>
            <a:ext cx="4625731" cy="648072"/>
          </a:xfrm>
          <a:prstGeom prst="wedgeRoundRectCallout">
            <a:avLst>
              <a:gd name="adj1" fmla="val 40231"/>
              <a:gd name="adj2" fmla="val -40042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Bez aktualizace údajů o organizaci NENÍ MOŽNÉ PODAT NOVÝ PROJEKT</a:t>
            </a:r>
          </a:p>
        </p:txBody>
      </p:sp>
      <p:sp>
        <p:nvSpPr>
          <p:cNvPr id="20487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1633962"/>
            <a:ext cx="3312368" cy="798959"/>
          </a:xfrm>
          <a:prstGeom prst="wedgeRoundRectCallout">
            <a:avLst>
              <a:gd name="adj1" fmla="val 36884"/>
              <a:gd name="adj2" fmla="val -6200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Zvolením tlačítka </a:t>
            </a:r>
            <a:r>
              <a:rPr lang="cs-CZ" altLang="cs-CZ" sz="1600" b="1">
                <a:latin typeface="Arial" panose="020B0604020202020204" pitchFamily="34" charset="0"/>
              </a:rPr>
              <a:t>AKTUALIZOVAT  </a:t>
            </a:r>
            <a:r>
              <a:rPr lang="cs-CZ" altLang="cs-CZ" sz="1600">
                <a:latin typeface="Arial" panose="020B0604020202020204" pitchFamily="34" charset="0"/>
              </a:rPr>
              <a:t>se dostanete do Nastavení organizace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99" y="1745409"/>
            <a:ext cx="4680519" cy="576064"/>
          </a:xfrm>
          <a:prstGeom prst="wedgeRoundRectCallout">
            <a:avLst>
              <a:gd name="adj1" fmla="val -14293"/>
              <a:gd name="adj2" fmla="val -8233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Pokud jste v uvedené lhůtě neaktualizovali údaje o organizaci, objeví se </a:t>
            </a:r>
            <a:r>
              <a:rPr lang="cs-CZ" altLang="cs-CZ" sz="1600" b="1">
                <a:latin typeface="Arial" panose="020B0604020202020204" pitchFamily="34" charset="0"/>
              </a:rPr>
              <a:t>UPOZORNĚNÍ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00" y="2572909"/>
            <a:ext cx="4092533" cy="1733400"/>
          </a:xfrm>
          <a:prstGeom prst="rect">
            <a:avLst/>
          </a:prstGeom>
        </p:spPr>
      </p:pic>
      <p:sp>
        <p:nvSpPr>
          <p:cNvPr id="16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319" y="2832301"/>
            <a:ext cx="3156313" cy="550627"/>
          </a:xfrm>
          <a:prstGeom prst="wedgeRoundRectCallout">
            <a:avLst>
              <a:gd name="adj1" fmla="val -76118"/>
              <a:gd name="adj2" fmla="val 19178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První „sadu“ údajů lze načíst z ARES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2704" y="4198137"/>
            <a:ext cx="1723417" cy="468416"/>
          </a:xfrm>
          <a:prstGeom prst="rect">
            <a:avLst/>
          </a:prstGeom>
        </p:spPr>
      </p:pic>
      <p:sp>
        <p:nvSpPr>
          <p:cNvPr id="18" name="Zaoblený obdélník 17"/>
          <p:cNvSpPr/>
          <p:nvPr/>
        </p:nvSpPr>
        <p:spPr>
          <a:xfrm>
            <a:off x="3182590" y="4207716"/>
            <a:ext cx="1584176" cy="468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43" y="4851548"/>
            <a:ext cx="4256232" cy="1106139"/>
          </a:xfrm>
          <a:prstGeom prst="rect">
            <a:avLst/>
          </a:prstGeom>
        </p:spPr>
      </p:pic>
      <p:sp>
        <p:nvSpPr>
          <p:cNvPr id="29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037872"/>
            <a:ext cx="3156313" cy="550627"/>
          </a:xfrm>
          <a:prstGeom prst="wedgeRoundRectCallout">
            <a:avLst>
              <a:gd name="adj1" fmla="val -72711"/>
              <a:gd name="adj2" fmla="val 15131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Další údaje je potřeba vyplnit ručně</a:t>
            </a: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17DBB582-4319-41F3-B1C5-A1A4055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79" y="5151246"/>
            <a:ext cx="3156313" cy="550627"/>
          </a:xfrm>
          <a:prstGeom prst="wedgeRoundRectCallout">
            <a:avLst>
              <a:gd name="adj1" fmla="val -71007"/>
              <a:gd name="adj2" fmla="val 536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Aktualizaci je potřeba potvrdit zvolením tlačítka </a:t>
            </a:r>
            <a:r>
              <a:rPr lang="cs-CZ" altLang="cs-CZ" sz="1600" b="1">
                <a:latin typeface="Arial" panose="020B0604020202020204" pitchFamily="34" charset="0"/>
              </a:rPr>
              <a:t>ULOŽIT</a:t>
            </a:r>
            <a:endParaRPr lang="cs-CZ" altLang="cs-CZ" sz="1600">
              <a:latin typeface="Arial" panose="020B0604020202020204" pitchFamily="34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1724" y="5599923"/>
            <a:ext cx="895350" cy="476250"/>
          </a:xfrm>
          <a:prstGeom prst="rect">
            <a:avLst/>
          </a:prstGeom>
        </p:spPr>
      </p:pic>
      <p:sp>
        <p:nvSpPr>
          <p:cNvPr id="31" name="Zaoblený obdélník 30"/>
          <p:cNvSpPr/>
          <p:nvPr/>
        </p:nvSpPr>
        <p:spPr>
          <a:xfrm>
            <a:off x="3711724" y="5567321"/>
            <a:ext cx="890094" cy="476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9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2">
            <a:extLst>
              <a:ext uri="{FF2B5EF4-FFF2-40B4-BE49-F238E27FC236}">
                <a16:creationId xmlns:a16="http://schemas.microsoft.com/office/drawing/2014/main" id="{540449D6-ABD8-48EB-A06C-117F57B7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789238"/>
            <a:ext cx="80549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rázek 1">
            <a:extLst>
              <a:ext uri="{FF2B5EF4-FFF2-40B4-BE49-F238E27FC236}">
                <a16:creationId xmlns:a16="http://schemas.microsoft.com/office/drawing/2014/main" id="{233D35D4-A9AF-416A-8BB7-9ED2003D3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8050"/>
            <a:ext cx="8048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A7863933-CC00-4BE9-A677-39587708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688" y="115888"/>
            <a:ext cx="6184900" cy="7191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III. Správa projektů</a:t>
            </a: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77DDFD77-2ECB-41EA-9B11-D6067D7CE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997200"/>
            <a:ext cx="1979613" cy="831850"/>
          </a:xfrm>
          <a:prstGeom prst="wedgeRoundRectCallout">
            <a:avLst>
              <a:gd name="adj1" fmla="val 16241"/>
              <a:gd name="adj2" fmla="val -971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…lze je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Editovat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Smazat </a:t>
            </a:r>
          </a:p>
        </p:txBody>
      </p:sp>
      <p:sp>
        <p:nvSpPr>
          <p:cNvPr id="21510" name="Zástupný symbol pro číslo snímku 8">
            <a:extLst>
              <a:ext uri="{FF2B5EF4-FFF2-40B4-BE49-F238E27FC236}">
                <a16:creationId xmlns:a16="http://schemas.microsoft.com/office/drawing/2014/main" id="{EFCF55AE-1582-44DC-8BA0-8F16C22C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C1AFEDC-CEC2-4D0D-B29A-16898D1749C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AutoShape 4">
            <a:extLst>
              <a:ext uri="{FF2B5EF4-FFF2-40B4-BE49-F238E27FC236}">
                <a16:creationId xmlns:a16="http://schemas.microsoft.com/office/drawing/2014/main" id="{B95E2BF2-818D-48E8-B80F-779FE8F4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860425"/>
            <a:ext cx="3022600" cy="407988"/>
          </a:xfrm>
          <a:prstGeom prst="wedgeRoundRectCallout">
            <a:avLst>
              <a:gd name="adj1" fmla="val -72375"/>
              <a:gd name="adj2" fmla="val 1269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Rozpracované projekty…</a:t>
            </a:r>
          </a:p>
        </p:txBody>
      </p:sp>
      <p:sp>
        <p:nvSpPr>
          <p:cNvPr id="21512" name="AutoShape 4">
            <a:extLst>
              <a:ext uri="{FF2B5EF4-FFF2-40B4-BE49-F238E27FC236}">
                <a16:creationId xmlns:a16="http://schemas.microsoft.com/office/drawing/2014/main" id="{98F72C72-A686-4329-A3C1-9819AF9E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1775"/>
            <a:ext cx="2698750" cy="504825"/>
          </a:xfrm>
          <a:prstGeom prst="wedgeRoundRectCallout">
            <a:avLst>
              <a:gd name="adj1" fmla="val -40514"/>
              <a:gd name="adj2" fmla="val 726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Klepněte na Projekty</a:t>
            </a:r>
          </a:p>
        </p:txBody>
      </p:sp>
      <p:sp>
        <p:nvSpPr>
          <p:cNvPr id="21513" name="AutoShape 4">
            <a:extLst>
              <a:ext uri="{FF2B5EF4-FFF2-40B4-BE49-F238E27FC236}">
                <a16:creationId xmlns:a16="http://schemas.microsoft.com/office/drawing/2014/main" id="{03B6CD82-9A31-40BE-AAC6-2FE1A736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75" y="2563813"/>
            <a:ext cx="3022600" cy="450850"/>
          </a:xfrm>
          <a:prstGeom prst="wedgeRoundRectCallout">
            <a:avLst>
              <a:gd name="adj1" fmla="val -61870"/>
              <a:gd name="adj2" fmla="val 3032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Podané projekty…</a:t>
            </a:r>
          </a:p>
        </p:txBody>
      </p:sp>
      <p:sp>
        <p:nvSpPr>
          <p:cNvPr id="21514" name="AutoShape 4">
            <a:extLst>
              <a:ext uri="{FF2B5EF4-FFF2-40B4-BE49-F238E27FC236}">
                <a16:creationId xmlns:a16="http://schemas.microsoft.com/office/drawing/2014/main" id="{C8BFCE7B-FD0A-44BA-852B-C361B9AD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26" y="5845175"/>
            <a:ext cx="7696200" cy="409575"/>
          </a:xfrm>
          <a:prstGeom prst="wedgeRoundRectCallout">
            <a:avLst>
              <a:gd name="adj1" fmla="val -42910"/>
              <a:gd name="adj2" fmla="val -3190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Podpořené projekty…(před)loni … Nepodpořené, Nepodané … (před)loni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0D5A5B-6FF1-4D8B-9A3B-AD9689017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717032"/>
            <a:ext cx="2944192" cy="7152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E288AC3-250D-452B-AC0D-F9FDC38F2CEE}"/>
              </a:ext>
            </a:extLst>
          </p:cNvPr>
          <p:cNvSpPr/>
          <p:nvPr/>
        </p:nvSpPr>
        <p:spPr>
          <a:xfrm>
            <a:off x="3483744" y="3740727"/>
            <a:ext cx="2960464" cy="691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15" name="AutoShape 4">
            <a:extLst>
              <a:ext uri="{FF2B5EF4-FFF2-40B4-BE49-F238E27FC236}">
                <a16:creationId xmlns:a16="http://schemas.microsoft.com/office/drawing/2014/main" id="{09975557-A78A-46BF-9824-B0E7ED71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859" y="3922618"/>
            <a:ext cx="3457575" cy="533400"/>
          </a:xfrm>
          <a:prstGeom prst="wedgeRoundRectCallout">
            <a:avLst>
              <a:gd name="adj1" fmla="val -103537"/>
              <a:gd name="adj2" fmla="val 6017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Založení nového projektu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>
            <a:extLst>
              <a:ext uri="{FF2B5EF4-FFF2-40B4-BE49-F238E27FC236}">
                <a16:creationId xmlns:a16="http://schemas.microsoft.com/office/drawing/2014/main" id="{D9A5B0EB-0BCE-4150-AE93-38BCA1A1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8" y="960438"/>
            <a:ext cx="75247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4037EB1-CE30-48BE-BBB7-22182EEB07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7632700" cy="48418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Podané, resp. projekty vrácené</a:t>
            </a:r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10F54D57-D9F5-4F24-A834-09000CB0C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769" y="3295582"/>
            <a:ext cx="4716462" cy="1079500"/>
          </a:xfrm>
          <a:prstGeom prst="wedgeRoundRectCallout">
            <a:avLst>
              <a:gd name="adj1" fmla="val -80491"/>
              <a:gd name="adj2" fmla="val -103523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Projekty vrácené k finalizaci</a:t>
            </a:r>
            <a:r>
              <a:rPr lang="cs-CZ" altLang="cs-CZ" sz="1600">
                <a:latin typeface="Arial" panose="020B0604020202020204" pitchFamily="34" charset="0"/>
              </a:rPr>
              <a:t/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= vytvoření Konečné podoby projektu a celkového rozpočtu projektu dle Metodiky MSMT do uvedeného data</a:t>
            </a:r>
          </a:p>
        </p:txBody>
      </p:sp>
      <p:sp>
        <p:nvSpPr>
          <p:cNvPr id="22533" name="Zástupný symbol pro číslo snímku 8">
            <a:extLst>
              <a:ext uri="{FF2B5EF4-FFF2-40B4-BE49-F238E27FC236}">
                <a16:creationId xmlns:a16="http://schemas.microsoft.com/office/drawing/2014/main" id="{32526572-41AF-42E6-8E18-AFF0C673B35A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F6BE1E9-B06A-4A25-86B5-12F528DBB0AD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AutoShape 4">
            <a:extLst>
              <a:ext uri="{FF2B5EF4-FFF2-40B4-BE49-F238E27FC236}">
                <a16:creationId xmlns:a16="http://schemas.microsoft.com/office/drawing/2014/main" id="{D33169A6-7342-4A5B-A15F-F1B4D0E4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227138"/>
            <a:ext cx="3022600" cy="504825"/>
          </a:xfrm>
          <a:prstGeom prst="wedgeRoundRectCallout">
            <a:avLst>
              <a:gd name="adj1" fmla="val -66912"/>
              <a:gd name="adj2" fmla="val 584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Rozpracované projekty…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8ECFD734-B8DC-4384-9E9A-190CB0FE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652963"/>
            <a:ext cx="2051050" cy="401637"/>
          </a:xfrm>
          <a:prstGeom prst="wedgeRoundRectCallout">
            <a:avLst>
              <a:gd name="adj1" fmla="val 6602"/>
              <a:gd name="adj2" fmla="val 23673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PDF žádost k tisku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C13E1FC-EE24-497A-8AF0-91640BD9A5B5}"/>
              </a:ext>
            </a:extLst>
          </p:cNvPr>
          <p:cNvSpPr/>
          <p:nvPr/>
        </p:nvSpPr>
        <p:spPr>
          <a:xfrm>
            <a:off x="4715203" y="4510767"/>
            <a:ext cx="2377746" cy="845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94" y="4437062"/>
            <a:ext cx="3754607" cy="882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EA04419-0D05-432A-9E08-5A55BEADD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>
                <a:solidFill>
                  <a:srgbClr val="9E36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IV. Založení a vyplnění projektové žádosti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5A70BADC-189D-448E-9E42-3B53E283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12875"/>
            <a:ext cx="7705725" cy="446405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36675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Projektová žádost obsahuje několik částí (kapitol):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Základní údaje o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Zaměření a obsah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Mzdové prostředky (DPP, DPČ, HPP)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Neinvestiční výdaje (ONIV)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Zdroje financování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Kontaktní osoby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anose="020B0604020202020204" pitchFamily="34" charset="0"/>
              </a:rPr>
              <a:t>Připojené soubory (přílohy) k </a:t>
            </a:r>
            <a:r>
              <a:rPr lang="cs-CZ" altLang="cs-CZ" sz="2200" b="1">
                <a:latin typeface="Arial" panose="020B0604020202020204" pitchFamily="34" charset="0"/>
              </a:rPr>
              <a:t>PROJEKTU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sp>
        <p:nvSpPr>
          <p:cNvPr id="23556" name="Zástupný symbol pro číslo snímku 4">
            <a:extLst>
              <a:ext uri="{FF2B5EF4-FFF2-40B4-BE49-F238E27FC236}">
                <a16:creationId xmlns:a16="http://schemas.microsoft.com/office/drawing/2014/main" id="{49C37F63-1098-43F0-A81F-9F227214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4811446-5113-4BBF-98D1-0A9751BB3E2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74548"/>
            <a:ext cx="8704498" cy="1788424"/>
          </a:xfrm>
          <a:prstGeom prst="rect">
            <a:avLst/>
          </a:prstGeom>
        </p:spPr>
      </p:pic>
      <p:grpSp>
        <p:nvGrpSpPr>
          <p:cNvPr id="24579" name="Skupina 4">
            <a:extLst>
              <a:ext uri="{FF2B5EF4-FFF2-40B4-BE49-F238E27FC236}">
                <a16:creationId xmlns:a16="http://schemas.microsoft.com/office/drawing/2014/main" id="{99F6BBB3-B91C-48FD-BF39-33A81E176D5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981075"/>
            <a:ext cx="8115300" cy="2300288"/>
            <a:chOff x="899592" y="980728"/>
            <a:chExt cx="8116300" cy="2300287"/>
          </a:xfrm>
        </p:grpSpPr>
        <p:pic>
          <p:nvPicPr>
            <p:cNvPr id="24587" name="Picture 12">
              <a:extLst>
                <a:ext uri="{FF2B5EF4-FFF2-40B4-BE49-F238E27FC236}">
                  <a16:creationId xmlns:a16="http://schemas.microsoft.com/office/drawing/2014/main" id="{104FD861-E0D6-45B4-8867-C712BCA6C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8"/>
              <a:ext cx="7885112" cy="230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Obrázek 3">
              <a:extLst>
                <a:ext uri="{FF2B5EF4-FFF2-40B4-BE49-F238E27FC236}">
                  <a16:creationId xmlns:a16="http://schemas.microsoft.com/office/drawing/2014/main" id="{019B5C61-E7E0-4EFD-97A0-7980A8EBC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71095"/>
              <a:ext cx="8116300" cy="10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D5FC00E-9C52-4726-B1AF-5A9AFF9BD1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7458075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Založení</a:t>
            </a:r>
            <a:r>
              <a:rPr lang="cs-CZ" sz="29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projektu</a:t>
            </a:r>
            <a:endParaRPr lang="cs-CZ" sz="29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1" name="Zástupný symbol pro číslo snímku 6">
            <a:extLst>
              <a:ext uri="{FF2B5EF4-FFF2-40B4-BE49-F238E27FC236}">
                <a16:creationId xmlns:a16="http://schemas.microsoft.com/office/drawing/2014/main" id="{C4252B9B-1620-43AA-93D7-796746EDDD09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BD51663-67D0-4EA8-AE5D-11262AE8B33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AutoShape 5">
            <a:extLst>
              <a:ext uri="{FF2B5EF4-FFF2-40B4-BE49-F238E27FC236}">
                <a16:creationId xmlns:a16="http://schemas.microsoft.com/office/drawing/2014/main" id="{3A8F8E19-D773-41DE-8574-6E4B1912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92150"/>
            <a:ext cx="4067175" cy="484188"/>
          </a:xfrm>
          <a:prstGeom prst="wedgeRoundRectCallout">
            <a:avLst>
              <a:gd name="adj1" fmla="val -96118"/>
              <a:gd name="adj2" fmla="val 23355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Klikněte na tlačítko Založit projekt</a:t>
            </a:r>
            <a:endParaRPr lang="cs-CZ" altLang="cs-CZ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3" name="AutoShape 5">
            <a:extLst>
              <a:ext uri="{FF2B5EF4-FFF2-40B4-BE49-F238E27FC236}">
                <a16:creationId xmlns:a16="http://schemas.microsoft.com/office/drawing/2014/main" id="{91886CD6-4987-4FB9-920E-40151B352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623" y="3631813"/>
            <a:ext cx="2520280" cy="444667"/>
          </a:xfrm>
          <a:prstGeom prst="wedgeRoundRectCallout">
            <a:avLst>
              <a:gd name="adj1" fmla="val -86374"/>
              <a:gd name="adj2" fmla="val 24125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Zadejte název projektu</a:t>
            </a:r>
          </a:p>
        </p:txBody>
      </p:sp>
      <p:sp>
        <p:nvSpPr>
          <p:cNvPr id="24584" name="AutoShape 5">
            <a:extLst>
              <a:ext uri="{FF2B5EF4-FFF2-40B4-BE49-F238E27FC236}">
                <a16:creationId xmlns:a16="http://schemas.microsoft.com/office/drawing/2014/main" id="{C250D984-5E60-474F-BD21-33A7FE925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338" y="5967109"/>
            <a:ext cx="4176712" cy="836612"/>
          </a:xfrm>
          <a:prstGeom prst="wedgeRoundRectCallout">
            <a:avLst>
              <a:gd name="adj1" fmla="val 73250"/>
              <a:gd name="adj2" fmla="val -11069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Kliknutím na tlačítko „Založit nový projekt“ vznikne v systému nový projekt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a můžete editovat jeho obsah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3A5D914-4E8E-4FE6-BCF0-F942098F5956}"/>
              </a:ext>
            </a:extLst>
          </p:cNvPr>
          <p:cNvSpPr/>
          <p:nvPr/>
        </p:nvSpPr>
        <p:spPr>
          <a:xfrm>
            <a:off x="6042797" y="2255139"/>
            <a:ext cx="2972616" cy="1034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585" name="Line 10">
            <a:extLst>
              <a:ext uri="{FF2B5EF4-FFF2-40B4-BE49-F238E27FC236}">
                <a16:creationId xmlns:a16="http://schemas.microsoft.com/office/drawing/2014/main" id="{8AAAA0F0-9FF7-4363-8C2B-B3910C0D4C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752" y="3297666"/>
            <a:ext cx="288032" cy="9234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2062031"/>
            <a:ext cx="5557242" cy="13068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>
            <a:extLst>
              <a:ext uri="{FF2B5EF4-FFF2-40B4-BE49-F238E27FC236}">
                <a16:creationId xmlns:a16="http://schemas.microsoft.com/office/drawing/2014/main" id="{E7AC9FCC-195B-4D1C-AC10-1DBC438FA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60538"/>
            <a:ext cx="88773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9307BFCF-2EBA-4B8E-99D6-64EFFFAAD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113" y="115888"/>
            <a:ext cx="7458075" cy="57626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Struktura projektové žádosti</a:t>
            </a:r>
          </a:p>
        </p:txBody>
      </p:sp>
      <p:sp>
        <p:nvSpPr>
          <p:cNvPr id="25604" name="Zástupný symbol pro číslo snímku 6">
            <a:extLst>
              <a:ext uri="{FF2B5EF4-FFF2-40B4-BE49-F238E27FC236}">
                <a16:creationId xmlns:a16="http://schemas.microsoft.com/office/drawing/2014/main" id="{CD6D125C-49B4-40D7-97EE-874AD257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620266C-74FD-4326-B8AB-8C1FE742EE4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id="{69B63669-9E8B-4330-9960-2EF3374EF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090613"/>
            <a:ext cx="4392612" cy="423862"/>
          </a:xfrm>
          <a:prstGeom prst="wedgeRoundRectCallout">
            <a:avLst>
              <a:gd name="adj1" fmla="val -77644"/>
              <a:gd name="adj2" fmla="val 19407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Název a ev.č. aktuálně upravovaného projektu</a:t>
            </a:r>
          </a:p>
        </p:txBody>
      </p:sp>
      <p:sp>
        <p:nvSpPr>
          <p:cNvPr id="25606" name="AutoShape 5">
            <a:extLst>
              <a:ext uri="{FF2B5EF4-FFF2-40B4-BE49-F238E27FC236}">
                <a16:creationId xmlns:a16="http://schemas.microsoft.com/office/drawing/2014/main" id="{27308BF3-8754-43FE-B16F-A62D35B7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630863"/>
            <a:ext cx="1835150" cy="1152525"/>
          </a:xfrm>
          <a:prstGeom prst="wedgeRoundRectCallout">
            <a:avLst>
              <a:gd name="adj1" fmla="val 28546"/>
              <a:gd name="adj2" fmla="val -30067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Tiskový náhled aktuálně upravovaného projektu</a:t>
            </a:r>
          </a:p>
        </p:txBody>
      </p:sp>
      <p:sp>
        <p:nvSpPr>
          <p:cNvPr id="25607" name="AutoShape 5">
            <a:extLst>
              <a:ext uri="{FF2B5EF4-FFF2-40B4-BE49-F238E27FC236}">
                <a16:creationId xmlns:a16="http://schemas.microsoft.com/office/drawing/2014/main" id="{EA41645B-E3B3-431E-923F-3E7A8079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5351463"/>
            <a:ext cx="2557463" cy="1422400"/>
          </a:xfrm>
          <a:prstGeom prst="wedgeRoundRectCallout">
            <a:avLst>
              <a:gd name="adj1" fmla="val -110181"/>
              <a:gd name="adj2" fmla="val -1304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Aktuální stav vyplňování „kapitol“ projektu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 všechny kapitoly musí mít nakonec „zelenou fajfku“</a:t>
            </a:r>
          </a:p>
        </p:txBody>
      </p:sp>
      <p:sp>
        <p:nvSpPr>
          <p:cNvPr id="25608" name="AutoShape 5">
            <a:extLst>
              <a:ext uri="{FF2B5EF4-FFF2-40B4-BE49-F238E27FC236}">
                <a16:creationId xmlns:a16="http://schemas.microsoft.com/office/drawing/2014/main" id="{676FBC8F-E991-4F60-BED7-CCAF4B64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5700713"/>
            <a:ext cx="3167062" cy="1073150"/>
          </a:xfrm>
          <a:prstGeom prst="wedgeRoundRectCallout">
            <a:avLst>
              <a:gd name="adj1" fmla="val -27546"/>
              <a:gd name="adj2" fmla="val -12892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Návrat na úvodní </a:t>
            </a:r>
            <a:r>
              <a:rPr lang="cs-CZ" altLang="cs-CZ" sz="1600" b="1">
                <a:latin typeface="Arial" panose="020B0604020202020204" pitchFamily="34" charset="0"/>
              </a:rPr>
              <a:t>přehled všech projektů </a:t>
            </a:r>
            <a:r>
              <a:rPr lang="cs-CZ" altLang="cs-CZ" sz="1600">
                <a:latin typeface="Arial" panose="020B0604020202020204" pitchFamily="34" charset="0"/>
              </a:rPr>
              <a:t>(rozpracovaných i uzavřených)</a:t>
            </a:r>
          </a:p>
        </p:txBody>
      </p:sp>
      <p:sp>
        <p:nvSpPr>
          <p:cNvPr id="25609" name="AutoShape 5">
            <a:extLst>
              <a:ext uri="{FF2B5EF4-FFF2-40B4-BE49-F238E27FC236}">
                <a16:creationId xmlns:a16="http://schemas.microsoft.com/office/drawing/2014/main" id="{E6DEB1D0-5EFF-45FD-BFC3-ECF47680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823913"/>
            <a:ext cx="2376488" cy="720725"/>
          </a:xfrm>
          <a:prstGeom prst="wedgeRoundRectCallout">
            <a:avLst>
              <a:gd name="adj1" fmla="val -39287"/>
              <a:gd name="adj2" fmla="val 1627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Návrat na tuto úvodní obrazovku projektu</a:t>
            </a:r>
          </a:p>
        </p:txBody>
      </p:sp>
      <p:sp>
        <p:nvSpPr>
          <p:cNvPr id="25610" name="AutoShape 5">
            <a:extLst>
              <a:ext uri="{FF2B5EF4-FFF2-40B4-BE49-F238E27FC236}">
                <a16:creationId xmlns:a16="http://schemas.microsoft.com/office/drawing/2014/main" id="{05053AA8-5F1B-4FC9-9907-A328ED36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1997075"/>
            <a:ext cx="4394200" cy="422275"/>
          </a:xfrm>
          <a:prstGeom prst="wedgeRoundRectCallout">
            <a:avLst>
              <a:gd name="adj1" fmla="val -37755"/>
              <a:gd name="adj2" fmla="val 86116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Finanční limit aktuálně upravovaného projektu</a:t>
            </a:r>
          </a:p>
        </p:txBody>
      </p:sp>
      <p:sp>
        <p:nvSpPr>
          <p:cNvPr id="25611" name="AutoShape 5">
            <a:extLst>
              <a:ext uri="{FF2B5EF4-FFF2-40B4-BE49-F238E27FC236}">
                <a16:creationId xmlns:a16="http://schemas.microsoft.com/office/drawing/2014/main" id="{CD994E17-04CF-457F-95A8-58F18A18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68763"/>
            <a:ext cx="3427413" cy="1160462"/>
          </a:xfrm>
          <a:prstGeom prst="wedgeRoundRectCallout">
            <a:avLst>
              <a:gd name="adj1" fmla="val -31903"/>
              <a:gd name="adj2" fmla="val -77611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Aktuální stav rozpočtu projektu a jeho pokrytí zdroji financování </a:t>
            </a:r>
            <a:r>
              <a:rPr lang="cs-CZ" altLang="cs-CZ" sz="1600">
                <a:latin typeface="Arial" panose="020B0604020202020204" pitchFamily="34" charset="0"/>
                <a:sym typeface="Wingdings" panose="05000000000000000000" pitchFamily="2" charset="2"/>
              </a:rPr>
              <a:t> musí být v rovnováze, tedy nevykryté náklady musí být = 0 Kč </a:t>
            </a:r>
            <a:endParaRPr lang="cs-CZ" altLang="cs-CZ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4">
            <a:extLst>
              <a:ext uri="{FF2B5EF4-FFF2-40B4-BE49-F238E27FC236}">
                <a16:creationId xmlns:a16="http://schemas.microsoft.com/office/drawing/2014/main" id="{F20F3574-9036-4684-A9DF-B52433877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9"/>
          <a:stretch>
            <a:fillRect/>
          </a:stretch>
        </p:blipFill>
        <p:spPr bwMode="auto">
          <a:xfrm>
            <a:off x="385763" y="1501775"/>
            <a:ext cx="830103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C2CBD390-C696-49D4-B89C-13CEA7E051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údaje </a:t>
            </a:r>
            <a:b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projektu - 1 </a:t>
            </a:r>
          </a:p>
        </p:txBody>
      </p:sp>
      <p:sp>
        <p:nvSpPr>
          <p:cNvPr id="26628" name="Zástupný symbol pro číslo snímku 6">
            <a:extLst>
              <a:ext uri="{FF2B5EF4-FFF2-40B4-BE49-F238E27FC236}">
                <a16:creationId xmlns:a16="http://schemas.microsoft.com/office/drawing/2014/main" id="{D6F76E0F-D714-4C5D-8E6A-5A8E271B3D2D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72B2B0D-4F98-464E-B5C6-94D10A52762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FDFA2FAD-6EE8-4E62-BCBD-CF8F057B7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430214"/>
            <a:ext cx="3698327" cy="1251442"/>
          </a:xfrm>
          <a:prstGeom prst="wedgeRoundRectCallout">
            <a:avLst>
              <a:gd name="adj1" fmla="val -55081"/>
              <a:gd name="adj2" fmla="val 813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 dirty="0">
                <a:latin typeface="Arial" panose="020B0604020202020204" pitchFamily="34" charset="0"/>
              </a:rPr>
              <a:t>Realizace projektu  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</a:rPr>
              <a:t>(</a:t>
            </a:r>
            <a:r>
              <a:rPr lang="cs-CZ" altLang="cs-CZ" sz="1800" b="1" dirty="0">
                <a:latin typeface="Arial" panose="020B0604020202020204" pitchFamily="34" charset="0"/>
              </a:rPr>
              <a:t>Od:</a:t>
            </a:r>
            <a:r>
              <a:rPr lang="cs-CZ" altLang="cs-CZ" sz="1800" dirty="0">
                <a:latin typeface="Arial" panose="020B0604020202020204" pitchFamily="34" charset="0"/>
              </a:rPr>
              <a:t> min 1.1.2019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b="1" dirty="0">
                <a:latin typeface="Arial" panose="020B0604020202020204" pitchFamily="34" charset="0"/>
              </a:rPr>
              <a:t>Do</a:t>
            </a:r>
            <a:r>
              <a:rPr lang="cs-CZ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 err="1">
                <a:latin typeface="Arial" panose="020B0604020202020204" pitchFamily="34" charset="0"/>
              </a:rPr>
              <a:t>max</a:t>
            </a:r>
            <a:r>
              <a:rPr lang="cs-CZ" altLang="cs-CZ" sz="1800" dirty="0">
                <a:latin typeface="Arial" panose="020B0604020202020204" pitchFamily="34" charset="0"/>
              </a:rPr>
              <a:t> 31.12. </a:t>
            </a:r>
            <a:r>
              <a:rPr lang="cs-CZ" altLang="cs-CZ" sz="1800" dirty="0" smtClean="0">
                <a:latin typeface="Arial" panose="020B0604020202020204" pitchFamily="34" charset="0"/>
              </a:rPr>
              <a:t>20</a:t>
            </a:r>
            <a:r>
              <a:rPr lang="en-US" altLang="cs-CZ" sz="1800" dirty="0" smtClean="0">
                <a:latin typeface="Arial" panose="020B0604020202020204" pitchFamily="34" charset="0"/>
              </a:rPr>
              <a:t>19</a:t>
            </a:r>
            <a:r>
              <a:rPr lang="cs-CZ" altLang="cs-CZ" sz="1800" dirty="0" smtClean="0">
                <a:latin typeface="Arial" panose="020B0604020202020204" pitchFamily="34" charset="0"/>
              </a:rPr>
              <a:t>) 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26630" name="AutoShape 4">
            <a:extLst>
              <a:ext uri="{FF2B5EF4-FFF2-40B4-BE49-F238E27FC236}">
                <a16:creationId xmlns:a16="http://schemas.microsoft.com/office/drawing/2014/main" id="{5B7F19C6-90F2-4389-9CB2-DC1CDA6C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803775"/>
            <a:ext cx="4683125" cy="1182688"/>
          </a:xfrm>
          <a:prstGeom prst="wedgeRoundRectCallout">
            <a:avLst>
              <a:gd name="adj1" fmla="val -66185"/>
              <a:gd name="adj2" fmla="val -5150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Je li program realizovaný v rámci projektu certifikovaný, ZAŠKRTNĚTE toto pole a PAK vložte do části Připojené soubory kopii certifikátu nebo žádosti o certifikaci</a:t>
            </a:r>
          </a:p>
        </p:txBody>
      </p:sp>
      <p:sp>
        <p:nvSpPr>
          <p:cNvPr id="26631" name="AutoShape 5">
            <a:extLst>
              <a:ext uri="{FF2B5EF4-FFF2-40B4-BE49-F238E27FC236}">
                <a16:creationId xmlns:a16="http://schemas.microsoft.com/office/drawing/2014/main" id="{6652994F-5343-4740-947B-75ED17C29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87688"/>
            <a:ext cx="3203575" cy="936625"/>
          </a:xfrm>
          <a:prstGeom prst="wedgeRoundRectCallout">
            <a:avLst>
              <a:gd name="adj1" fmla="val -88315"/>
              <a:gd name="adj2" fmla="val -139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Působnost projektu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v krajích (lze vybrat i více krajů, minimálně však jeden)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50D335A2-E295-4E96-9816-ABC0ED7CF4D5}"/>
              </a:ext>
            </a:extLst>
          </p:cNvPr>
          <p:cNvCxnSpPr/>
          <p:nvPr/>
        </p:nvCxnSpPr>
        <p:spPr>
          <a:xfrm flipH="1" flipV="1">
            <a:off x="1331913" y="4024313"/>
            <a:ext cx="2994025" cy="1708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3" name="AutoShape 5">
            <a:extLst>
              <a:ext uri="{FF2B5EF4-FFF2-40B4-BE49-F238E27FC236}">
                <a16:creationId xmlns:a16="http://schemas.microsoft.com/office/drawing/2014/main" id="{CF3B48AF-DF8B-4088-8617-68A288F3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4803775"/>
            <a:ext cx="2308225" cy="1865313"/>
          </a:xfrm>
          <a:prstGeom prst="wedgeRoundRectCallout">
            <a:avLst>
              <a:gd name="adj1" fmla="val 59778"/>
              <a:gd name="adj2" fmla="val 2981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4. U vzdělávacích aktivit pro pedagogy uveďte číslo akreditace MŠMT v rámci DVPP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A18C28A-9A16-484D-A0F2-91B2D911B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1909764"/>
            <a:ext cx="1080120" cy="5369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1">
            <a:extLst>
              <a:ext uri="{FF2B5EF4-FFF2-40B4-BE49-F238E27FC236}">
                <a16:creationId xmlns:a16="http://schemas.microsoft.com/office/drawing/2014/main" id="{82D57620-80F1-44F8-885E-CF2060488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7788"/>
            <a:ext cx="6396038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96C32E51-E8EC-43A0-AB76-DC21276A63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2551112" cy="283845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údaje </a:t>
            </a:r>
            <a:b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projektu - 2 </a:t>
            </a:r>
          </a:p>
        </p:txBody>
      </p:sp>
      <p:sp>
        <p:nvSpPr>
          <p:cNvPr id="27652" name="Zástupný symbol pro číslo snímku 6">
            <a:extLst>
              <a:ext uri="{FF2B5EF4-FFF2-40B4-BE49-F238E27FC236}">
                <a16:creationId xmlns:a16="http://schemas.microsoft.com/office/drawing/2014/main" id="{D7C6D131-8D32-4214-A17E-63BA98FC44E3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9BDB20C-D136-4D8D-B7C0-9B993169869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AutoShape 5">
            <a:extLst>
              <a:ext uri="{FF2B5EF4-FFF2-40B4-BE49-F238E27FC236}">
                <a16:creationId xmlns:a16="http://schemas.microsoft.com/office/drawing/2014/main" id="{6EC75F21-5077-4AB1-9997-040CC64C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3789363"/>
            <a:ext cx="2308225" cy="2879725"/>
          </a:xfrm>
          <a:prstGeom prst="wedgeRoundRectCallout">
            <a:avLst>
              <a:gd name="adj1" fmla="val 74630"/>
              <a:gd name="adj2" fmla="val 1173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Zaškrtněte ty aktivity (typy rizikového chování) a cílového klienta, resp. formu aktivit, na které se v projektu zaměříte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0" y="4375056"/>
            <a:ext cx="7789233" cy="28304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3" y="913581"/>
            <a:ext cx="7820660" cy="3404419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B41BB6BA-3F63-48A9-B1FA-28F2634D71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44450"/>
            <a:ext cx="9109075" cy="4905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Zaměření, finanční limit a obsah projektu</a:t>
            </a:r>
            <a:r>
              <a:rPr lang="cs-CZ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9700" name="Zástupný symbol pro číslo snímku 6">
            <a:extLst>
              <a:ext uri="{FF2B5EF4-FFF2-40B4-BE49-F238E27FC236}">
                <a16:creationId xmlns:a16="http://schemas.microsoft.com/office/drawing/2014/main" id="{B0D1ED10-D7EA-45B9-A01E-F35890ED3F7E}"/>
              </a:ext>
            </a:extLst>
          </p:cNvPr>
          <p:cNvSpPr txBox="1">
            <a:spLocks noGrp="1"/>
          </p:cNvSpPr>
          <p:nvPr/>
        </p:nvSpPr>
        <p:spPr bwMode="auto">
          <a:xfrm>
            <a:off x="34925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7FB55CA-FA5C-405A-8B1F-EB98BA57ABF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AutoShape 4">
            <a:extLst>
              <a:ext uri="{FF2B5EF4-FFF2-40B4-BE49-F238E27FC236}">
                <a16:creationId xmlns:a16="http://schemas.microsoft.com/office/drawing/2014/main" id="{65FF1994-7ED3-4D34-A0C3-35F07D1A7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836613"/>
            <a:ext cx="5976937" cy="679450"/>
          </a:xfrm>
          <a:prstGeom prst="wedgeRoundRectCallout">
            <a:avLst>
              <a:gd name="adj1" fmla="val -43178"/>
              <a:gd name="adj2" fmla="val 10809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600">
                <a:latin typeface="Arial" panose="020B0604020202020204" pitchFamily="34" charset="0"/>
              </a:rPr>
              <a:t>Zvolte zaměření projektu (ovlivňuje obsah, cílovou skupinu a také finanční limit projektu) – viz Metodika čl. II.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29703" name="AutoShape 4">
            <a:extLst>
              <a:ext uri="{FF2B5EF4-FFF2-40B4-BE49-F238E27FC236}">
                <a16:creationId xmlns:a16="http://schemas.microsoft.com/office/drawing/2014/main" id="{72CAD634-99F9-41B0-BBF8-EF45C597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4297363"/>
            <a:ext cx="2089150" cy="2516187"/>
          </a:xfrm>
          <a:prstGeom prst="wedgeRoundRectCallout">
            <a:avLst>
              <a:gd name="adj1" fmla="val -20007"/>
              <a:gd name="adj2" fmla="val -8232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Pokud vám pole nebudou stačit, můžete rozšiřující informace vložit do kapitoly </a:t>
            </a:r>
            <a:r>
              <a:rPr lang="cs-CZ" altLang="cs-CZ" sz="1600" b="1">
                <a:latin typeface="Arial" panose="020B0604020202020204" pitchFamily="34" charset="0"/>
              </a:rPr>
              <a:t>Připojené soubory </a:t>
            </a:r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(nevkládat sem dokumenty </a:t>
            </a:r>
            <a:b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o organizaci!!!)</a:t>
            </a:r>
          </a:p>
        </p:txBody>
      </p:sp>
      <p:sp>
        <p:nvSpPr>
          <p:cNvPr id="29704" name="AutoShape 4">
            <a:extLst>
              <a:ext uri="{FF2B5EF4-FFF2-40B4-BE49-F238E27FC236}">
                <a16:creationId xmlns:a16="http://schemas.microsoft.com/office/drawing/2014/main" id="{A9871D63-5B6E-439F-9EE1-241AA328C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258" y="2053431"/>
            <a:ext cx="3097212" cy="1081088"/>
          </a:xfrm>
          <a:prstGeom prst="wedgeRoundRectCallout">
            <a:avLst>
              <a:gd name="adj1" fmla="val -140330"/>
              <a:gd name="adj2" fmla="val 7657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Vyplňte kvalitativní pole obsahu projektu (Popis, popis cílové skupiny, přínos projektu, harmonogram, …)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29705" name="AutoShape 4">
            <a:extLst>
              <a:ext uri="{FF2B5EF4-FFF2-40B4-BE49-F238E27FC236}">
                <a16:creationId xmlns:a16="http://schemas.microsoft.com/office/drawing/2014/main" id="{B2034ECC-2D84-4D10-A424-E923569C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214" y="3410644"/>
            <a:ext cx="3097212" cy="1081087"/>
          </a:xfrm>
          <a:prstGeom prst="wedgeRoundRectCallout">
            <a:avLst>
              <a:gd name="adj1" fmla="val -139836"/>
              <a:gd name="adj2" fmla="val 8082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Vyplňte kvantitativní pole obsahu projektu (počet tříd, skupin, jedinců, …) ovlivňuje finanční limit projektu</a:t>
            </a:r>
            <a:endParaRPr lang="cs-CZ" altLang="cs-CZ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AutoShape 4">
            <a:extLst>
              <a:ext uri="{FF2B5EF4-FFF2-40B4-BE49-F238E27FC236}">
                <a16:creationId xmlns:a16="http://schemas.microsoft.com/office/drawing/2014/main" id="{6F4987CC-7C20-470C-A615-3494D777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5220840"/>
            <a:ext cx="3097213" cy="908050"/>
          </a:xfrm>
          <a:prstGeom prst="wedgeRoundRectCallout">
            <a:avLst>
              <a:gd name="adj1" fmla="val 21932"/>
              <a:gd name="adj2" fmla="val -461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Kvantitativní pole pro posouzení finanční náročnosti aktivit </a:t>
            </a:r>
            <a:endParaRPr lang="cs-CZ" altLang="cs-CZ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7824390" cy="3976421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B1921289-AE3C-42ED-857E-E06E8B023A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Mzdové prostředky (MP) </a:t>
            </a:r>
          </a:p>
        </p:txBody>
      </p:sp>
      <p:sp>
        <p:nvSpPr>
          <p:cNvPr id="30725" name="Zástupný symbol pro číslo snímku 6">
            <a:extLst>
              <a:ext uri="{FF2B5EF4-FFF2-40B4-BE49-F238E27FC236}">
                <a16:creationId xmlns:a16="http://schemas.microsoft.com/office/drawing/2014/main" id="{CEDB3580-0722-4B8D-815B-D7CF3D4A9822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8EAC5D9-C30F-4491-8595-36C549AA60CB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B9E08A95-83D2-4DBA-8978-3B94A7C35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566" y="1007697"/>
            <a:ext cx="3816350" cy="1081088"/>
          </a:xfrm>
          <a:prstGeom prst="wedgeRoundRectCallout">
            <a:avLst>
              <a:gd name="adj1" fmla="val -60570"/>
              <a:gd name="adj2" fmla="val 10114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Vyplňte SOUČTY všech jednotlivých položek mzdových nákladů za všechny typy aktivit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2738" y="5029157"/>
            <a:ext cx="7598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Údaje v této tabulce se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musí rovnat součtům </a:t>
            </a:r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jednotlivých položek mzdových nákladů ve všech typech </a:t>
            </a:r>
            <a: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  <a:t>prevence uvedených v příloze </a:t>
            </a:r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"Podrobný rozpočet po </a:t>
            </a:r>
            <a: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  <a:t>aktivitách". </a:t>
            </a:r>
            <a:b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</a:br>
            <a: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  <a:t>Tuto tabulku doporučujeme vyplnit až po zpracování povinné </a:t>
            </a:r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přílohy "Podrobný rozpočet po </a:t>
            </a:r>
            <a:r>
              <a:rPr lang="cs-CZ" b="1" dirty="0" smtClean="0">
                <a:solidFill>
                  <a:srgbClr val="414141"/>
                </a:solidFill>
                <a:latin typeface="Arial" panose="020B0604020202020204" pitchFamily="34" charset="0"/>
              </a:rPr>
              <a:t>aktivitách“, vzor najdete v menu METODIKA | KE STAŽENÍ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3141BBA-37D2-47F4-A7FB-2BED9D21F9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Obsah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C42252-1B46-49DB-B3B4-725127ED3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18487" cy="4800600"/>
          </a:xfrm>
        </p:spPr>
        <p:txBody>
          <a:bodyPr/>
          <a:lstStyle/>
          <a:p>
            <a:pPr marL="609600" indent="-527050" eaLnBrk="1" hangingPunct="1">
              <a:buFontTx/>
              <a:buNone/>
            </a:pPr>
            <a:r>
              <a:rPr lang="cs-CZ" altLang="cs-CZ" sz="2800"/>
              <a:t>	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I.   Úvodní informace o systému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II.  Registrace nové organizace (žadatele) 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III. Správa projektů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IV. Založení a vyplnění projektové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V.  Uzavření projektu a podání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VI. Potřebujete pomoc?</a:t>
            </a:r>
          </a:p>
          <a:p>
            <a:pPr marL="609600" indent="-527050" eaLnBrk="1" hangingPunct="1">
              <a:buFontTx/>
              <a:buNone/>
            </a:pPr>
            <a:endParaRPr lang="cs-CZ" altLang="cs-CZ" sz="2800"/>
          </a:p>
          <a:p>
            <a:pPr marL="609600" indent="-527050" eaLnBrk="1" hangingPunct="1">
              <a:buFontTx/>
              <a:buAutoNum type="arabicPeriod"/>
            </a:pPr>
            <a:endParaRPr lang="cs-CZ" altLang="cs-CZ" sz="2800"/>
          </a:p>
        </p:txBody>
      </p:sp>
      <p:sp>
        <p:nvSpPr>
          <p:cNvPr id="4100" name="Zástupný symbol pro číslo snímku 4">
            <a:extLst>
              <a:ext uri="{FF2B5EF4-FFF2-40B4-BE49-F238E27FC236}">
                <a16:creationId xmlns:a16="http://schemas.microsoft.com/office/drawing/2014/main" id="{2A44B1D7-7812-4A9C-BFED-1189A8829D38}"/>
              </a:ext>
            </a:extLst>
          </p:cNvPr>
          <p:cNvSpPr txBox="1">
            <a:spLocks noGrp="1"/>
          </p:cNvSpPr>
          <p:nvPr/>
        </p:nvSpPr>
        <p:spPr bwMode="auto">
          <a:xfrm>
            <a:off x="34925" y="6480175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FBE5573-7F86-48BF-8793-03639CD4686F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50">
            <a:hlinkClick r:id="rId3" action="ppaction://hlinksldjump"/>
            <a:extLst>
              <a:ext uri="{FF2B5EF4-FFF2-40B4-BE49-F238E27FC236}">
                <a16:creationId xmlns:a16="http://schemas.microsoft.com/office/drawing/2014/main" id="{92075E33-0048-4852-B8F8-76C2BFA8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20605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1">
            <a:hlinkClick r:id="rId5" action="ppaction://hlinksldjump"/>
            <a:extLst>
              <a:ext uri="{FF2B5EF4-FFF2-40B4-BE49-F238E27FC236}">
                <a16:creationId xmlns:a16="http://schemas.microsoft.com/office/drawing/2014/main" id="{BAE66596-17E5-4078-B9E5-C6830913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2563813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2">
            <a:hlinkClick r:id="rId6" action="ppaction://hlinksldjump"/>
            <a:extLst>
              <a:ext uri="{FF2B5EF4-FFF2-40B4-BE49-F238E27FC236}">
                <a16:creationId xmlns:a16="http://schemas.microsoft.com/office/drawing/2014/main" id="{E1756672-12FC-4771-91F1-8503CDCC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30686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3">
            <a:hlinkClick r:id="rId7" action="ppaction://hlinksldjump"/>
            <a:extLst>
              <a:ext uri="{FF2B5EF4-FFF2-40B4-BE49-F238E27FC236}">
                <a16:creationId xmlns:a16="http://schemas.microsoft.com/office/drawing/2014/main" id="{F690E16C-9038-4A16-9EFF-31F84341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35718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54">
            <a:hlinkClick r:id="rId8" action="ppaction://hlinksldjump"/>
            <a:extLst>
              <a:ext uri="{FF2B5EF4-FFF2-40B4-BE49-F238E27FC236}">
                <a16:creationId xmlns:a16="http://schemas.microsoft.com/office/drawing/2014/main" id="{4F294804-DBCE-449D-9167-A6768877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40767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55">
            <a:hlinkClick r:id="rId9" action="ppaction://hlinksldjump"/>
            <a:extLst>
              <a:ext uri="{FF2B5EF4-FFF2-40B4-BE49-F238E27FC236}">
                <a16:creationId xmlns:a16="http://schemas.microsoft.com/office/drawing/2014/main" id="{72DFEB08-2C82-48C9-91D0-5E06FE79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45799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8">
            <a:extLst>
              <a:ext uri="{FF2B5EF4-FFF2-40B4-BE49-F238E27FC236}">
                <a16:creationId xmlns:a16="http://schemas.microsoft.com/office/drawing/2014/main" id="{0510D10C-F806-478A-936F-74E82FFD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2" y="846968"/>
            <a:ext cx="3459163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9BBC8F61-D408-4B8C-B398-66363D5329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"/>
            <a:ext cx="8229600" cy="48895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Neinvestiční výdaje (ONIV) </a:t>
            </a:r>
          </a:p>
        </p:txBody>
      </p:sp>
      <p:sp>
        <p:nvSpPr>
          <p:cNvPr id="32772" name="Zástupný symbol pro číslo snímku 6">
            <a:extLst>
              <a:ext uri="{FF2B5EF4-FFF2-40B4-BE49-F238E27FC236}">
                <a16:creationId xmlns:a16="http://schemas.microsoft.com/office/drawing/2014/main" id="{14285EFA-319B-4248-8DEC-930B84545040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237288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60EBE23-26FE-4C27-B50D-06D61F07D26C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AutoShape 5">
            <a:extLst>
              <a:ext uri="{FF2B5EF4-FFF2-40B4-BE49-F238E27FC236}">
                <a16:creationId xmlns:a16="http://schemas.microsoft.com/office/drawing/2014/main" id="{A372F721-8C8D-4261-B1A3-123D3D81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255" y="693739"/>
            <a:ext cx="4321175" cy="935037"/>
          </a:xfrm>
          <a:prstGeom prst="wedgeRoundRectCallout">
            <a:avLst>
              <a:gd name="adj1" fmla="val -69104"/>
              <a:gd name="adj2" fmla="val 45514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Materiálové náklady</a:t>
            </a:r>
            <a:r>
              <a:rPr lang="cs-CZ" altLang="cs-CZ" sz="1600">
                <a:latin typeface="Arial" panose="020B0604020202020204" pitchFamily="34" charset="0"/>
              </a:rPr>
              <a:t> (potraviny, kancelářské potřeby, majetek do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40 000 Kč, pohonné hmoty, ostatní)</a:t>
            </a:r>
          </a:p>
        </p:txBody>
      </p:sp>
      <p:sp>
        <p:nvSpPr>
          <p:cNvPr id="32774" name="AutoShape 5">
            <a:extLst>
              <a:ext uri="{FF2B5EF4-FFF2-40B4-BE49-F238E27FC236}">
                <a16:creationId xmlns:a16="http://schemas.microsoft.com/office/drawing/2014/main" id="{42609397-881B-4A0A-A254-BC6A0DEE4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728788"/>
            <a:ext cx="4319587" cy="431800"/>
          </a:xfrm>
          <a:prstGeom prst="wedgeRoundRectCallout">
            <a:avLst>
              <a:gd name="adj1" fmla="val -69561"/>
              <a:gd name="adj2" fmla="val 14228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Nemateriálové náklady - služby</a:t>
            </a:r>
          </a:p>
        </p:txBody>
      </p:sp>
      <p:sp>
        <p:nvSpPr>
          <p:cNvPr id="32775" name="AutoShape 5">
            <a:extLst>
              <a:ext uri="{FF2B5EF4-FFF2-40B4-BE49-F238E27FC236}">
                <a16:creationId xmlns:a16="http://schemas.microsoft.com/office/drawing/2014/main" id="{1E35AD0B-3DD7-4063-ACB3-EEECD754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85219"/>
            <a:ext cx="4319588" cy="431800"/>
          </a:xfrm>
          <a:prstGeom prst="wedgeRoundRectCallout">
            <a:avLst>
              <a:gd name="adj1" fmla="val -65456"/>
              <a:gd name="adj2" fmla="val 7699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Opravy a udržování (budov, aut, jiné)</a:t>
            </a:r>
          </a:p>
        </p:txBody>
      </p:sp>
      <p:sp>
        <p:nvSpPr>
          <p:cNvPr id="32776" name="AutoShape 5">
            <a:extLst>
              <a:ext uri="{FF2B5EF4-FFF2-40B4-BE49-F238E27FC236}">
                <a16:creationId xmlns:a16="http://schemas.microsoft.com/office/drawing/2014/main" id="{00D852D7-2A82-4B11-B751-DB05EE82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231" y="3000375"/>
            <a:ext cx="4374357" cy="390525"/>
          </a:xfrm>
          <a:prstGeom prst="wedgeRoundRectCallout">
            <a:avLst>
              <a:gd name="adj1" fmla="val -67002"/>
              <a:gd name="adj2" fmla="val 9178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Cestovné (zaměstnanců, klientů)</a:t>
            </a:r>
          </a:p>
        </p:txBody>
      </p:sp>
      <p:sp>
        <p:nvSpPr>
          <p:cNvPr id="32777" name="AutoShape 5">
            <a:extLst>
              <a:ext uri="{FF2B5EF4-FFF2-40B4-BE49-F238E27FC236}">
                <a16:creationId xmlns:a16="http://schemas.microsoft.com/office/drawing/2014/main" id="{EEFC8557-DE46-47CB-BD17-9F0603E9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916" y="3668266"/>
            <a:ext cx="4351672" cy="292547"/>
          </a:xfrm>
          <a:prstGeom prst="wedgeRoundRectCallout">
            <a:avLst>
              <a:gd name="adj1" fmla="val -18338"/>
              <a:gd name="adj2" fmla="val 3596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(…)</a:t>
            </a:r>
          </a:p>
        </p:txBody>
      </p:sp>
      <p:sp>
        <p:nvSpPr>
          <p:cNvPr id="32778" name="AutoShape 5">
            <a:extLst>
              <a:ext uri="{FF2B5EF4-FFF2-40B4-BE49-F238E27FC236}">
                <a16:creationId xmlns:a16="http://schemas.microsoft.com/office/drawing/2014/main" id="{FF91B9C7-7838-477F-8666-4BDDF7BB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716" y="4065413"/>
            <a:ext cx="4350872" cy="371699"/>
          </a:xfrm>
          <a:prstGeom prst="wedgeRoundRectCallout">
            <a:avLst>
              <a:gd name="adj1" fmla="val -66620"/>
              <a:gd name="adj2" fmla="val 8161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Jiné mzdové náklady</a:t>
            </a:r>
          </a:p>
        </p:txBody>
      </p:sp>
      <p:sp>
        <p:nvSpPr>
          <p:cNvPr id="32780" name="AutoShape 4">
            <a:extLst>
              <a:ext uri="{FF2B5EF4-FFF2-40B4-BE49-F238E27FC236}">
                <a16:creationId xmlns:a16="http://schemas.microsoft.com/office/drawing/2014/main" id="{86ED69BB-6372-4C68-817E-D2E8BB34B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1835150" cy="1223962"/>
          </a:xfrm>
          <a:prstGeom prst="wedgeRoundRectCallout">
            <a:avLst>
              <a:gd name="adj1" fmla="val 53287"/>
              <a:gd name="adj2" fmla="val -26782"/>
              <a:gd name="adj3" fmla="val 16667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Dotace na materiál může být max. </a:t>
            </a:r>
            <a:br>
              <a:rPr lang="cs-CZ" altLang="cs-CZ" sz="1400" b="1">
                <a:latin typeface="Arial" panose="020B0604020202020204" pitchFamily="34" charset="0"/>
              </a:rPr>
            </a:br>
            <a:r>
              <a:rPr lang="cs-CZ" altLang="cs-CZ" sz="1400" b="1">
                <a:latin typeface="Arial" panose="020B0604020202020204" pitchFamily="34" charset="0"/>
              </a:rPr>
              <a:t>25 % celkového rozpočtu projektu</a:t>
            </a:r>
          </a:p>
        </p:txBody>
      </p:sp>
      <p:sp>
        <p:nvSpPr>
          <p:cNvPr id="32781" name="AutoShape 4">
            <a:extLst>
              <a:ext uri="{FF2B5EF4-FFF2-40B4-BE49-F238E27FC236}">
                <a16:creationId xmlns:a16="http://schemas.microsoft.com/office/drawing/2014/main" id="{803B6E5D-F0C6-4A53-9E92-750B8D830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0663"/>
            <a:ext cx="1908175" cy="1079500"/>
          </a:xfrm>
          <a:prstGeom prst="wedgeRoundRectCallout">
            <a:avLst>
              <a:gd name="adj1" fmla="val 53495"/>
              <a:gd name="adj2" fmla="val -11733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Dotace na služby může být max. </a:t>
            </a:r>
            <a:br>
              <a:rPr lang="cs-CZ" altLang="cs-CZ" sz="1400" b="1">
                <a:latin typeface="Arial" panose="020B0604020202020204" pitchFamily="34" charset="0"/>
              </a:rPr>
            </a:br>
            <a:r>
              <a:rPr lang="cs-CZ" altLang="cs-CZ" sz="1400" b="1">
                <a:latin typeface="Arial" panose="020B0604020202020204" pitchFamily="34" charset="0"/>
              </a:rPr>
              <a:t>40 % celkového rozpočtu projektu</a:t>
            </a:r>
          </a:p>
        </p:txBody>
      </p:sp>
      <p:sp>
        <p:nvSpPr>
          <p:cNvPr id="32782" name="AutoShape 5">
            <a:extLst>
              <a:ext uri="{FF2B5EF4-FFF2-40B4-BE49-F238E27FC236}">
                <a16:creationId xmlns:a16="http://schemas.microsoft.com/office/drawing/2014/main" id="{24B8096A-2764-4795-B940-D30BB357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206" y="670719"/>
            <a:ext cx="1223963" cy="333375"/>
          </a:xfrm>
          <a:prstGeom prst="wedgeRoundRectCallout">
            <a:avLst>
              <a:gd name="adj1" fmla="val -2905"/>
              <a:gd name="adj2" fmla="val 1076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PROJEKT</a:t>
            </a:r>
          </a:p>
        </p:txBody>
      </p:sp>
      <p:sp>
        <p:nvSpPr>
          <p:cNvPr id="32783" name="AutoShape 5">
            <a:extLst>
              <a:ext uri="{FF2B5EF4-FFF2-40B4-BE49-F238E27FC236}">
                <a16:creationId xmlns:a16="http://schemas.microsoft.com/office/drawing/2014/main" id="{D038522B-C865-4E48-92F0-CFA9D644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953" y="676960"/>
            <a:ext cx="1223963" cy="333375"/>
          </a:xfrm>
          <a:prstGeom prst="wedgeRoundRectCallout">
            <a:avLst>
              <a:gd name="adj1" fmla="val -27179"/>
              <a:gd name="adj2" fmla="val 12099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DOTACE</a:t>
            </a:r>
          </a:p>
        </p:txBody>
      </p:sp>
      <p:sp>
        <p:nvSpPr>
          <p:cNvPr id="32785" name="AutoShape 4">
            <a:extLst>
              <a:ext uri="{FF2B5EF4-FFF2-40B4-BE49-F238E27FC236}">
                <a16:creationId xmlns:a16="http://schemas.microsoft.com/office/drawing/2014/main" id="{BB9B720D-3C61-4837-88F6-B92F80AC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308725"/>
            <a:ext cx="4932362" cy="360363"/>
          </a:xfrm>
          <a:prstGeom prst="wedgeRoundRectCallout">
            <a:avLst>
              <a:gd name="adj1" fmla="val -55824"/>
              <a:gd name="adj2" fmla="val -991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LIMITY - souhrn materiálových nákladů a služeb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32786" name="Line 21">
            <a:extLst>
              <a:ext uri="{FF2B5EF4-FFF2-40B4-BE49-F238E27FC236}">
                <a16:creationId xmlns:a16="http://schemas.microsoft.com/office/drawing/2014/main" id="{6A3D79A7-9DB1-4FEF-ABD8-3AF866DE8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872" y="1268413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783374" y="4697412"/>
            <a:ext cx="415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Údaje v této kapitole se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musí rovnat součtům</a:t>
            </a:r>
            <a:r>
              <a:rPr lang="cs-CZ" b="1" dirty="0">
                <a:solidFill>
                  <a:srgbClr val="414141"/>
                </a:solidFill>
                <a:latin typeface="Arial" panose="020B0604020202020204" pitchFamily="34" charset="0"/>
              </a:rPr>
              <a:t> neinvestičních nákladů ve všech typech prevence uvedených v příloze "Podrobný rozpočet po aktivitách"</a:t>
            </a:r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3">
            <a:extLst>
              <a:ext uri="{FF2B5EF4-FFF2-40B4-BE49-F238E27FC236}">
                <a16:creationId xmlns:a16="http://schemas.microsoft.com/office/drawing/2014/main" id="{CAC35C26-8B7B-4C64-B9EE-A8B09E48F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60538"/>
            <a:ext cx="88773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39909614-8E3C-4BF3-AABA-04DA0F47E5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5661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6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Přehled projektu </a:t>
            </a:r>
            <a:br>
              <a:rPr lang="cs-CZ" sz="36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rozdílová tabulka nákladů rozpočtu a zdrojů</a:t>
            </a:r>
          </a:p>
        </p:txBody>
      </p:sp>
      <p:sp>
        <p:nvSpPr>
          <p:cNvPr id="33796" name="Zástupný symbol pro číslo snímku 6">
            <a:extLst>
              <a:ext uri="{FF2B5EF4-FFF2-40B4-BE49-F238E27FC236}">
                <a16:creationId xmlns:a16="http://schemas.microsoft.com/office/drawing/2014/main" id="{20697756-482D-4328-B11D-15C48B84FF60}"/>
              </a:ext>
            </a:extLst>
          </p:cNvPr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A596C02-7132-41E3-8BF2-6774ECE2D2F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9FC523D6-9177-4DFE-A678-22A1F0F16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185863"/>
            <a:ext cx="4033838" cy="514350"/>
          </a:xfrm>
          <a:prstGeom prst="wedgeRoundRectCallout">
            <a:avLst>
              <a:gd name="adj1" fmla="val -86347"/>
              <a:gd name="adj2" fmla="val 18533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Klikněte na Přehled projektu…</a:t>
            </a:r>
          </a:p>
        </p:txBody>
      </p:sp>
      <p:sp>
        <p:nvSpPr>
          <p:cNvPr id="33798" name="AutoShape 4">
            <a:extLst>
              <a:ext uri="{FF2B5EF4-FFF2-40B4-BE49-F238E27FC236}">
                <a16:creationId xmlns:a16="http://schemas.microsoft.com/office/drawing/2014/main" id="{FD54EFA0-8967-4484-A558-E53A32B1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086350"/>
            <a:ext cx="6408935" cy="1511002"/>
          </a:xfrm>
          <a:prstGeom prst="wedgeRoundRectCallout">
            <a:avLst>
              <a:gd name="adj1" fmla="val 64"/>
              <a:gd name="adj2" fmla="val -15185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Ve třetím sloupci „</a:t>
            </a:r>
            <a:r>
              <a:rPr lang="cs-CZ" altLang="cs-CZ" sz="1600" err="1">
                <a:latin typeface="Arial" panose="020B0604020202020204" pitchFamily="34" charset="0"/>
              </a:rPr>
              <a:t>Nevykryté</a:t>
            </a:r>
            <a:r>
              <a:rPr lang="cs-CZ" altLang="cs-CZ" sz="1600">
                <a:latin typeface="Arial" panose="020B0604020202020204" pitchFamily="34" charset="0"/>
              </a:rPr>
              <a:t> náklady ve zdrojích financování“ musí být 0 Kč!!!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Je tedy třeba v kapitole MP či ONIV na straně výdajů, nebo v kapitole Zdroje financování upravit tak, aby byl rozpočet vyrovnaný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– jinak </a:t>
            </a:r>
            <a:r>
              <a:rPr lang="cs-CZ" altLang="cs-CZ" sz="1600" b="1">
                <a:latin typeface="Arial" panose="020B0604020202020204" pitchFamily="34" charset="0"/>
              </a:rPr>
              <a:t>NEPŮJDE</a:t>
            </a:r>
            <a:r>
              <a:rPr lang="cs-CZ" altLang="cs-CZ" sz="1600">
                <a:latin typeface="Arial" panose="020B0604020202020204" pitchFamily="34" charset="0"/>
              </a:rPr>
              <a:t> projekt uzavřít!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>
            <a:extLst>
              <a:ext uri="{FF2B5EF4-FFF2-40B4-BE49-F238E27FC236}">
                <a16:creationId xmlns:a16="http://schemas.microsoft.com/office/drawing/2014/main" id="{9B9B97FD-8F8E-440D-A9C3-E7C5019C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719138"/>
            <a:ext cx="73882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1BD08B7C-B7B1-4264-803C-77CD887DDC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889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Zdroje financování </a:t>
            </a:r>
          </a:p>
        </p:txBody>
      </p:sp>
      <p:sp>
        <p:nvSpPr>
          <p:cNvPr id="34820" name="Zástupný symbol pro číslo snímku 6">
            <a:extLst>
              <a:ext uri="{FF2B5EF4-FFF2-40B4-BE49-F238E27FC236}">
                <a16:creationId xmlns:a16="http://schemas.microsoft.com/office/drawing/2014/main" id="{27626244-83A2-4FFE-B364-EAD378E6C751}"/>
              </a:ext>
            </a:extLst>
          </p:cNvPr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1A4783D-1C46-4533-9B7C-20B881345325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595103C4-48C4-44B8-8238-17A1485A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142" y="353219"/>
            <a:ext cx="3708400" cy="747712"/>
          </a:xfrm>
          <a:prstGeom prst="wedgeRoundRectCallout">
            <a:avLst>
              <a:gd name="adj1" fmla="val -143336"/>
              <a:gd name="adj2" fmla="val 4754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Do řádku MŠMT se částky načtou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z jiných „kapitol“ – MP a ONIV </a:t>
            </a:r>
          </a:p>
        </p:txBody>
      </p:sp>
      <p:sp>
        <p:nvSpPr>
          <p:cNvPr id="34822" name="AutoShape 5">
            <a:extLst>
              <a:ext uri="{FF2B5EF4-FFF2-40B4-BE49-F238E27FC236}">
                <a16:creationId xmlns:a16="http://schemas.microsoft.com/office/drawing/2014/main" id="{0222AF25-C5CA-4640-8264-57DB778F2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1575593"/>
            <a:ext cx="3851275" cy="1512888"/>
          </a:xfrm>
          <a:prstGeom prst="wedgeRoundRectCallout">
            <a:avLst>
              <a:gd name="adj1" fmla="val -19333"/>
              <a:gd name="adj2" fmla="val 6458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Do ostatních polí v případě vícezdrojového financování doplňte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Neinvestiční (ONIV)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Mzdové náklady (MP vč. odvodů)</a:t>
            </a:r>
          </a:p>
        </p:txBody>
      </p:sp>
      <p:sp>
        <p:nvSpPr>
          <p:cNvPr id="34823" name="AutoShape 4">
            <a:extLst>
              <a:ext uri="{FF2B5EF4-FFF2-40B4-BE49-F238E27FC236}">
                <a16:creationId xmlns:a16="http://schemas.microsoft.com/office/drawing/2014/main" id="{8129FC36-D141-4F0F-BF4C-ADAC7178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" y="4241411"/>
            <a:ext cx="4824413" cy="476250"/>
          </a:xfrm>
          <a:prstGeom prst="wedgeRoundRectCallout">
            <a:avLst>
              <a:gd name="adj1" fmla="val -5481"/>
              <a:gd name="adj2" fmla="val 10436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Souhrnné výdaje a zdroje projektu a dotace</a:t>
            </a:r>
          </a:p>
        </p:txBody>
      </p:sp>
      <p:pic>
        <p:nvPicPr>
          <p:cNvPr id="34824" name="Obrázek 1">
            <a:extLst>
              <a:ext uri="{FF2B5EF4-FFF2-40B4-BE49-F238E27FC236}">
                <a16:creationId xmlns:a16="http://schemas.microsoft.com/office/drawing/2014/main" id="{6F188436-56D2-4A65-A70A-9E72EBDA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994275"/>
            <a:ext cx="76469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AutoShape 5">
            <a:extLst>
              <a:ext uri="{FF2B5EF4-FFF2-40B4-BE49-F238E27FC236}">
                <a16:creationId xmlns:a16="http://schemas.microsoft.com/office/drawing/2014/main" id="{63D1CF4B-4B2D-4AED-80BE-C438BA61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149725"/>
            <a:ext cx="3779838" cy="647700"/>
          </a:xfrm>
          <a:prstGeom prst="wedgeRoundRectCallout">
            <a:avLst>
              <a:gd name="adj1" fmla="val -51639"/>
              <a:gd name="adj2" fmla="val 273287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Pole v řádku Zbývá pokrýt z jiných zdrojů se </a:t>
            </a:r>
            <a:r>
              <a:rPr lang="cs-CZ" altLang="cs-CZ" sz="1600" b="1">
                <a:latin typeface="Arial" panose="020B0604020202020204" pitchFamily="34" charset="0"/>
              </a:rPr>
              <a:t>MUSÍ</a:t>
            </a:r>
            <a:r>
              <a:rPr lang="cs-CZ" altLang="cs-CZ" sz="1600">
                <a:latin typeface="Arial" panose="020B0604020202020204" pitchFamily="34" charset="0"/>
              </a:rPr>
              <a:t> rovnat 0</a:t>
            </a:r>
          </a:p>
        </p:txBody>
      </p:sp>
      <p:sp>
        <p:nvSpPr>
          <p:cNvPr id="34827" name="AutoShape 5">
            <a:extLst>
              <a:ext uri="{FF2B5EF4-FFF2-40B4-BE49-F238E27FC236}">
                <a16:creationId xmlns:a16="http://schemas.microsoft.com/office/drawing/2014/main" id="{969BD5F4-5F01-4E8E-84BD-BCFC92CF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46525"/>
            <a:ext cx="3779838" cy="850900"/>
          </a:xfrm>
          <a:prstGeom prst="wedgeRoundRectCallout">
            <a:avLst>
              <a:gd name="adj1" fmla="val 2106"/>
              <a:gd name="adj2" fmla="val 217296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Aktuální souhrn zdrojů se </a:t>
            </a:r>
            <a:r>
              <a:rPr lang="cs-CZ" altLang="cs-CZ" sz="1600" b="1">
                <a:latin typeface="Arial" panose="020B0604020202020204" pitchFamily="34" charset="0"/>
              </a:rPr>
              <a:t>MUSÍ</a:t>
            </a:r>
            <a:r>
              <a:rPr lang="cs-CZ" altLang="cs-CZ" sz="1600">
                <a:latin typeface="Arial" panose="020B0604020202020204" pitchFamily="34" charset="0"/>
              </a:rPr>
              <a:t> rovnat celkovým výdajům projektu…zde musí být 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412776"/>
            <a:ext cx="6528333" cy="4460925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7236083E-5940-4389-B8FE-3ECFBEEC8D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99752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Kontaktní osoba </a:t>
            </a:r>
            <a:b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projektu</a:t>
            </a:r>
          </a:p>
        </p:txBody>
      </p:sp>
      <p:sp>
        <p:nvSpPr>
          <p:cNvPr id="35844" name="Zástupný symbol pro číslo snímku 6">
            <a:extLst>
              <a:ext uri="{FF2B5EF4-FFF2-40B4-BE49-F238E27FC236}">
                <a16:creationId xmlns:a16="http://schemas.microsoft.com/office/drawing/2014/main" id="{0F4558C5-21E9-4291-B939-D0945869250B}"/>
              </a:ext>
            </a:extLst>
          </p:cNvPr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D6B5A28-BA61-48CA-84B6-13A2CC5BE87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AutoShape 5">
            <a:extLst>
              <a:ext uri="{FF2B5EF4-FFF2-40B4-BE49-F238E27FC236}">
                <a16:creationId xmlns:a16="http://schemas.microsoft.com/office/drawing/2014/main" id="{7BA64640-749A-42D9-AB55-BE70484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170357"/>
            <a:ext cx="3744913" cy="1439863"/>
          </a:xfrm>
          <a:prstGeom prst="wedgeRoundRectCallout">
            <a:avLst>
              <a:gd name="adj1" fmla="val 2565"/>
              <a:gd name="adj2" fmla="val 584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Zadáte požadované kontaktní údaje na osobu, která bude garantovat a koordinovat realizaci projektu …</a:t>
            </a:r>
          </a:p>
        </p:txBody>
      </p:sp>
      <p:pic>
        <p:nvPicPr>
          <p:cNvPr id="35847" name="Obrázek 2">
            <a:extLst>
              <a:ext uri="{FF2B5EF4-FFF2-40B4-BE49-F238E27FC236}">
                <a16:creationId xmlns:a16="http://schemas.microsoft.com/office/drawing/2014/main" id="{8D002EA0-A815-4DC4-B3FA-3A8C691D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" y="1412776"/>
            <a:ext cx="2342703" cy="36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7BA64640-749A-42D9-AB55-BE70484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022" y="2037158"/>
            <a:ext cx="2885923" cy="792088"/>
          </a:xfrm>
          <a:prstGeom prst="wedgeRoundRectCallout">
            <a:avLst>
              <a:gd name="adj1" fmla="val -6754"/>
              <a:gd name="adj2" fmla="val 10311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Vyberete typ žadatele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536" y="3256185"/>
            <a:ext cx="3876675" cy="971550"/>
          </a:xfrm>
          <a:prstGeom prst="rect">
            <a:avLst/>
          </a:prstGeom>
        </p:spPr>
      </p:pic>
      <p:sp>
        <p:nvSpPr>
          <p:cNvPr id="13" name="AutoShape 5">
            <a:extLst>
              <a:ext uri="{FF2B5EF4-FFF2-40B4-BE49-F238E27FC236}">
                <a16:creationId xmlns:a16="http://schemas.microsoft.com/office/drawing/2014/main" id="{7BA64640-749A-42D9-AB55-BE70484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913187"/>
            <a:ext cx="2885923" cy="792088"/>
          </a:xfrm>
          <a:prstGeom prst="wedgeRoundRectCallout">
            <a:avLst>
              <a:gd name="adj1" fmla="val 58745"/>
              <a:gd name="adj2" fmla="val -6374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Vyplníte podle zvoleného typu žadatele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7BA64640-749A-42D9-AB55-BE70484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77" y="5640542"/>
            <a:ext cx="2808312" cy="466315"/>
          </a:xfrm>
          <a:prstGeom prst="wedgeRoundRectCallout">
            <a:avLst>
              <a:gd name="adj1" fmla="val 83507"/>
              <a:gd name="adj2" fmla="val -3463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4. Nezapomeňte Uložit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13" y="4686854"/>
            <a:ext cx="5727210" cy="15574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214" y="1087992"/>
            <a:ext cx="5504681" cy="267894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1046163"/>
            <a:ext cx="2546554" cy="3174925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32F2DA8E-9F3C-481C-A50B-50E8EC6CA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690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Připojené soubory </a:t>
            </a:r>
          </a:p>
        </p:txBody>
      </p:sp>
      <p:sp>
        <p:nvSpPr>
          <p:cNvPr id="36868" name="Zástupný symbol pro číslo snímku 6">
            <a:extLst>
              <a:ext uri="{FF2B5EF4-FFF2-40B4-BE49-F238E27FC236}">
                <a16:creationId xmlns:a16="http://schemas.microsoft.com/office/drawing/2014/main" id="{DBC8B7AF-3132-4E7D-A3C6-D3CE350E4C24}"/>
              </a:ext>
            </a:extLst>
          </p:cNvPr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AF9F7C8-7D43-4FC6-B4AF-4E0B7997B602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AutoShape 5">
            <a:extLst>
              <a:ext uri="{FF2B5EF4-FFF2-40B4-BE49-F238E27FC236}">
                <a16:creationId xmlns:a16="http://schemas.microsoft.com/office/drawing/2014/main" id="{F85AC10B-0668-46A7-A63D-A20DD2C07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96850"/>
            <a:ext cx="3492375" cy="1637608"/>
          </a:xfrm>
          <a:prstGeom prst="wedgeRoundRectCallout">
            <a:avLst>
              <a:gd name="adj1" fmla="val -62393"/>
              <a:gd name="adj2" fmla="val 6567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Pomocí tlačítka „Vybrat soubor“ vyberte na svém disku vhodnou přílohu (jako příloha k mailu) =&gt; vzory naleznete: METODIKA/KE STAŽENÍ</a:t>
            </a:r>
          </a:p>
        </p:txBody>
      </p:sp>
      <p:sp>
        <p:nvSpPr>
          <p:cNvPr id="36870" name="AutoShape 4">
            <a:extLst>
              <a:ext uri="{FF2B5EF4-FFF2-40B4-BE49-F238E27FC236}">
                <a16:creationId xmlns:a16="http://schemas.microsoft.com/office/drawing/2014/main" id="{C4D49953-CAC2-47D2-AF03-99397084C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230" y="3766937"/>
            <a:ext cx="5012769" cy="589535"/>
          </a:xfrm>
          <a:prstGeom prst="wedgeRoundRectCallout">
            <a:avLst>
              <a:gd name="adj1" fmla="val -49822"/>
              <a:gd name="adj2" fmla="val -209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Do každé kolonky je potřeba přidat jeden odpovídající soubor (lze i nepovinné přílohy)</a:t>
            </a:r>
          </a:p>
        </p:txBody>
      </p:sp>
      <p:pic>
        <p:nvPicPr>
          <p:cNvPr id="36871" name="Picture 3">
            <a:extLst>
              <a:ext uri="{FF2B5EF4-FFF2-40B4-BE49-F238E27FC236}">
                <a16:creationId xmlns:a16="http://schemas.microsoft.com/office/drawing/2014/main" id="{335B1C16-BA13-4D88-A15C-08C48C51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9" y="4356473"/>
            <a:ext cx="2747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Přímá spojovací šipka 9">
            <a:extLst>
              <a:ext uri="{FF2B5EF4-FFF2-40B4-BE49-F238E27FC236}">
                <a16:creationId xmlns:a16="http://schemas.microsoft.com/office/drawing/2014/main" id="{6652D759-7275-4156-87B2-EA542C88597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08479" y="1843352"/>
            <a:ext cx="4383801" cy="249052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3" name="AutoShape 4">
            <a:extLst>
              <a:ext uri="{FF2B5EF4-FFF2-40B4-BE49-F238E27FC236}">
                <a16:creationId xmlns:a16="http://schemas.microsoft.com/office/drawing/2014/main" id="{D39033CB-1CBD-49D3-B91D-E1C32B8E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913" y="2288609"/>
            <a:ext cx="3203575" cy="647700"/>
          </a:xfrm>
          <a:prstGeom prst="wedgeRoundRectCallout">
            <a:avLst>
              <a:gd name="adj1" fmla="val -85195"/>
              <a:gd name="adj2" fmla="val -3335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Zadejte vypovídající název přiloženého souboru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D39033CB-1CBD-49D3-B91D-E1C32B8E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302" y="5215803"/>
            <a:ext cx="3203575" cy="647700"/>
          </a:xfrm>
          <a:prstGeom prst="wedgeRoundRectCallout">
            <a:avLst>
              <a:gd name="adj1" fmla="val 92780"/>
              <a:gd name="adj2" fmla="val 6274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4. Všechny soubory na stránce </a:t>
            </a:r>
            <a:r>
              <a:rPr lang="cs-CZ" altLang="cs-CZ" sz="1600" b="1">
                <a:latin typeface="Arial" panose="020B0604020202020204" pitchFamily="34" charset="0"/>
              </a:rPr>
              <a:t>ULOŽÍTE NAJEDNOU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D39033CB-1CBD-49D3-B91D-E1C32B8E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393" y="5968233"/>
            <a:ext cx="4670895" cy="845317"/>
          </a:xfrm>
          <a:prstGeom prst="wedgeRoundRectCallout">
            <a:avLst>
              <a:gd name="adj1" fmla="val -49217"/>
              <a:gd name="adj2" fmla="val 17662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5. Po uložení se lze do kapitoly vrátit a případně nahrát do daných polí další soubory (v každém povinném poli ale vždy musí být min. jeden)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8841" y="5801902"/>
            <a:ext cx="1134734" cy="6035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8712689-6AA6-48C7-8A93-BBDF4F7673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52400"/>
            <a:ext cx="8893175" cy="68421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 Uzavření projektu a podání žádosti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8258F91B-E6F2-471F-B8D5-378C918C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5838"/>
            <a:ext cx="7885113" cy="54006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46188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2775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" panose="020B0604020202020204" pitchFamily="34" charset="0"/>
              </a:rPr>
              <a:t>Projektová žádost se odevzdává </a:t>
            </a:r>
            <a:br>
              <a:rPr lang="cs-CZ" altLang="cs-CZ">
                <a:latin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</a:rPr>
              <a:t>v </a:t>
            </a:r>
            <a:r>
              <a:rPr lang="cs-CZ" altLang="cs-CZ" u="sng">
                <a:latin typeface="Arial" panose="020B0604020202020204" pitchFamily="34" charset="0"/>
              </a:rPr>
              <a:t>POUZE ELEKTRONICKY</a:t>
            </a:r>
            <a:r>
              <a:rPr lang="cs-CZ" altLang="cs-CZ">
                <a:latin typeface="Arial" panose="020B0604020202020204" pitchFamily="34" charset="0"/>
              </a:rPr>
              <a:t>:</a:t>
            </a:r>
            <a:endParaRPr lang="cs-CZ" altLang="cs-CZ" sz="280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anose="020B0604020202020204" pitchFamily="34" charset="0"/>
              </a:rPr>
              <a:t>Finální kontrola projektové žádosti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>
                <a:latin typeface="Arial" panose="020B0604020202020204" pitchFamily="34" charset="0"/>
              </a:rPr>
              <a:t>náhled projektu – věcná kontrola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>
                <a:latin typeface="Arial" panose="020B0604020202020204" pitchFamily="34" charset="0"/>
              </a:rPr>
              <a:t>zdroje financování – finanční kontrola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anose="020B0604020202020204" pitchFamily="34" charset="0"/>
              </a:rPr>
              <a:t>Tisk a podepsání čestného prohlášení žadatele (viz Metodika | Ke stažení) a vložení naskenované verze do povinných příloh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anose="020B0604020202020204" pitchFamily="34" charset="0"/>
              </a:rPr>
              <a:t>Odevzdání elektronické verze = uzavření projektu</a:t>
            </a:r>
          </a:p>
        </p:txBody>
      </p:sp>
      <p:sp>
        <p:nvSpPr>
          <p:cNvPr id="37892" name="Zástupný symbol pro číslo snímku 4">
            <a:extLst>
              <a:ext uri="{FF2B5EF4-FFF2-40B4-BE49-F238E27FC236}">
                <a16:creationId xmlns:a16="http://schemas.microsoft.com/office/drawing/2014/main" id="{2A7844C3-6584-44E1-A4B2-64D4F2D3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94C9B-12DA-467D-97C1-7366443004F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7">
            <a:extLst>
              <a:ext uri="{FF2B5EF4-FFF2-40B4-BE49-F238E27FC236}">
                <a16:creationId xmlns:a16="http://schemas.microsoft.com/office/drawing/2014/main" id="{B4513095-C070-4E96-9932-F88346BFE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196975"/>
          <a:ext cx="4530725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Rastrový obrázek" r:id="rId4" imgW="8247619" imgH="10304762" progId="Paint.Picture">
                  <p:embed/>
                </p:oleObj>
              </mc:Choice>
              <mc:Fallback>
                <p:oleObj name="Rastrový obrázek" r:id="rId4" imgW="8247619" imgH="1030476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96975"/>
                        <a:ext cx="4530725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2">
            <a:extLst>
              <a:ext uri="{FF2B5EF4-FFF2-40B4-BE49-F238E27FC236}">
                <a16:creationId xmlns:a16="http://schemas.microsoft.com/office/drawing/2014/main" id="{681E3699-C162-462B-952B-A4A99D304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44450"/>
            <a:ext cx="8513762" cy="754063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Náhled projektu v průběhu psaní</a:t>
            </a:r>
          </a:p>
        </p:txBody>
      </p:sp>
      <p:sp>
        <p:nvSpPr>
          <p:cNvPr id="38916" name="Zástupný symbol pro číslo snímku 6">
            <a:extLst>
              <a:ext uri="{FF2B5EF4-FFF2-40B4-BE49-F238E27FC236}">
                <a16:creationId xmlns:a16="http://schemas.microsoft.com/office/drawing/2014/main" id="{F852CA1D-871B-4781-9751-E2DFDD1D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28F894B-A4F8-4312-8637-24190EA7990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AutoShape 5">
            <a:extLst>
              <a:ext uri="{FF2B5EF4-FFF2-40B4-BE49-F238E27FC236}">
                <a16:creationId xmlns:a16="http://schemas.microsoft.com/office/drawing/2014/main" id="{DEE18745-4B1E-4D60-A757-9141C3AEE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700213"/>
            <a:ext cx="3240087" cy="3457575"/>
          </a:xfrm>
          <a:prstGeom prst="wedgeRoundRectCallout">
            <a:avLst>
              <a:gd name="adj1" fmla="val -58380"/>
              <a:gd name="adj2" fmla="val 385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Souhrnně se zobrazí všechny položky žádosti v podobě, ve které bude po kompletaci všech povinných položek projekt uzavřen a převeden do PDF formátu.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Nejedná se o finální žádost, ale POUZE o náhled!!!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1">
            <a:extLst>
              <a:ext uri="{FF2B5EF4-FFF2-40B4-BE49-F238E27FC236}">
                <a16:creationId xmlns:a16="http://schemas.microsoft.com/office/drawing/2014/main" id="{886DD6C2-C533-4CF8-AE33-9BA75A05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593850"/>
            <a:ext cx="91694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5">
            <a:extLst>
              <a:ext uri="{FF2B5EF4-FFF2-40B4-BE49-F238E27FC236}">
                <a16:creationId xmlns:a16="http://schemas.microsoft.com/office/drawing/2014/main" id="{853D8612-B625-4175-9771-53F9AF73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4424363"/>
            <a:ext cx="2965450" cy="2160587"/>
          </a:xfrm>
          <a:prstGeom prst="wedgeRoundRectCallout">
            <a:avLst>
              <a:gd name="adj1" fmla="val -65912"/>
              <a:gd name="adj2" fmla="val -47870"/>
              <a:gd name="adj3" fmla="val 16667"/>
            </a:avLst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Vše by mělo být „zelené“…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Nevykryté</a:t>
            </a:r>
            <a:r>
              <a:rPr lang="cs-CZ" altLang="cs-CZ" sz="1800" dirty="0">
                <a:latin typeface="Arial" panose="020B0604020202020204" pitchFamily="34" charset="0"/>
              </a:rPr>
              <a:t> náklady ve zdrojích financování = 0 </a:t>
            </a:r>
          </a:p>
        </p:txBody>
      </p:sp>
      <p:sp>
        <p:nvSpPr>
          <p:cNvPr id="39940" name="Zástupný symbol pro číslo snímku 6">
            <a:extLst>
              <a:ext uri="{FF2B5EF4-FFF2-40B4-BE49-F238E27FC236}">
                <a16:creationId xmlns:a16="http://schemas.microsoft.com/office/drawing/2014/main" id="{A14B5C02-E524-459E-958D-85BE376F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373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E8BAF6-6881-450B-9535-985800C12D2C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3D2F31B-4159-41B3-82E7-724550C9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-9525"/>
            <a:ext cx="7186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Uzavření projektu</a:t>
            </a:r>
          </a:p>
        </p:txBody>
      </p:sp>
      <p:sp>
        <p:nvSpPr>
          <p:cNvPr id="39942" name="AutoShape 5">
            <a:extLst>
              <a:ext uri="{FF2B5EF4-FFF2-40B4-BE49-F238E27FC236}">
                <a16:creationId xmlns:a16="http://schemas.microsoft.com/office/drawing/2014/main" id="{55020A90-69F0-4D11-BBFB-1BEE87D40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779" y="4003676"/>
            <a:ext cx="3277734" cy="1081087"/>
          </a:xfrm>
          <a:prstGeom prst="wedgeRoundRectCallout">
            <a:avLst>
              <a:gd name="adj1" fmla="val 20398"/>
              <a:gd name="adj2" fmla="val -1996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…teprve pak </a:t>
            </a:r>
            <a:r>
              <a:rPr lang="cs-CZ" altLang="cs-CZ" sz="1800" dirty="0" smtClean="0">
                <a:latin typeface="Arial" panose="020B0604020202020204" pitchFamily="34" charset="0"/>
              </a:rPr>
              <a:t>žádost podejte tlačítkem „Uzavřít </a:t>
            </a:r>
            <a:r>
              <a:rPr lang="cs-CZ" altLang="cs-CZ" sz="1800" dirty="0">
                <a:latin typeface="Arial" panose="020B0604020202020204" pitchFamily="34" charset="0"/>
              </a:rPr>
              <a:t>a podat hotový projekt“…</a:t>
            </a:r>
          </a:p>
        </p:txBody>
      </p:sp>
      <p:sp>
        <p:nvSpPr>
          <p:cNvPr id="39943" name="Line 10">
            <a:extLst>
              <a:ext uri="{FF2B5EF4-FFF2-40B4-BE49-F238E27FC236}">
                <a16:creationId xmlns:a16="http://schemas.microsoft.com/office/drawing/2014/main" id="{9C2693DE-437E-4AC8-95E2-E01F3E82F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213100"/>
            <a:ext cx="576262" cy="1871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55020A90-69F0-4D11-BBFB-1BEE87D40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266" y="692150"/>
            <a:ext cx="2879725" cy="739775"/>
          </a:xfrm>
          <a:prstGeom prst="wedgeRoundRectCallout">
            <a:avLst>
              <a:gd name="adj1" fmla="val -18726"/>
              <a:gd name="adj2" fmla="val 10093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Nejprve překontrolujte celou žádost v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NÁHLEDu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6">
            <a:extLst>
              <a:ext uri="{FF2B5EF4-FFF2-40B4-BE49-F238E27FC236}">
                <a16:creationId xmlns:a16="http://schemas.microsoft.com/office/drawing/2014/main" id="{5B114D8E-9313-4124-AF09-EE48FCB7CC54}"/>
              </a:ext>
            </a:extLst>
          </p:cNvPr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7B9ED7A-EDB1-4B68-B4C2-972D8D71D0C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F89F29A-DB03-4539-898C-8B9905D3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-100013"/>
            <a:ext cx="7186612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Správa projektů</a:t>
            </a:r>
          </a:p>
        </p:txBody>
      </p:sp>
      <p:pic>
        <p:nvPicPr>
          <p:cNvPr id="40964" name="Picture 8">
            <a:extLst>
              <a:ext uri="{FF2B5EF4-FFF2-40B4-BE49-F238E27FC236}">
                <a16:creationId xmlns:a16="http://schemas.microsoft.com/office/drawing/2014/main" id="{F3DE26BC-62ED-48FF-A39A-72488342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839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AutoShape 5">
            <a:extLst>
              <a:ext uri="{FF2B5EF4-FFF2-40B4-BE49-F238E27FC236}">
                <a16:creationId xmlns:a16="http://schemas.microsoft.com/office/drawing/2014/main" id="{1638A6FB-9227-403B-988A-008138749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46788"/>
            <a:ext cx="5462588" cy="695325"/>
          </a:xfrm>
          <a:prstGeom prst="wedgeRoundRectCallout">
            <a:avLst>
              <a:gd name="adj1" fmla="val 34249"/>
              <a:gd name="adj2" fmla="val -127742"/>
              <a:gd name="adj3" fmla="val 16667"/>
            </a:avLst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Není třeba žádost zasílat v písemné podobě!!!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Toto je pouze PDF pro vaši kontrolu.</a:t>
            </a:r>
          </a:p>
        </p:txBody>
      </p:sp>
      <p:pic>
        <p:nvPicPr>
          <p:cNvPr id="40966" name="Obrázek 1">
            <a:extLst>
              <a:ext uri="{FF2B5EF4-FFF2-40B4-BE49-F238E27FC236}">
                <a16:creationId xmlns:a16="http://schemas.microsoft.com/office/drawing/2014/main" id="{7E0BDBC5-FA8C-4B0D-B785-D6E07667F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71913"/>
            <a:ext cx="52562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AF3262-3631-43C3-99C2-F744CF606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" y="3821996"/>
            <a:ext cx="3671888" cy="892085"/>
          </a:xfrm>
          <a:prstGeom prst="rect">
            <a:avLst/>
          </a:prstGeom>
        </p:spPr>
      </p:pic>
      <p:sp>
        <p:nvSpPr>
          <p:cNvPr id="40967" name="AutoShape 5">
            <a:extLst>
              <a:ext uri="{FF2B5EF4-FFF2-40B4-BE49-F238E27FC236}">
                <a16:creationId xmlns:a16="http://schemas.microsoft.com/office/drawing/2014/main" id="{078BA77F-1D36-4C47-AB4E-6493CB37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544304"/>
            <a:ext cx="4105275" cy="1112837"/>
          </a:xfrm>
          <a:prstGeom prst="wedgeRoundRectCallout">
            <a:avLst>
              <a:gd name="adj1" fmla="val 72881"/>
              <a:gd name="adj2" fmla="val 1088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…a stáhnout a vytisknout si finální žádost ve formátu PDF…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386F4A-0271-4C21-8692-CD70A25AAB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2400"/>
            <a:ext cx="7761287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VI. Potřebujete pomoci?</a:t>
            </a: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178F6D92-8241-4E71-B1CD-FFE5E105D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496300" cy="51847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254125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>
                <a:latin typeface="Arial" charset="0"/>
                <a:cs typeface="Arial" charset="0"/>
              </a:rPr>
              <a:t>Kdykoliv budete potřebovat pomoci, využijte:</a:t>
            </a:r>
            <a:endParaRPr lang="cs-CZ" altLang="cs-CZ" sz="28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>
                <a:latin typeface="Arial" charset="0"/>
                <a:cs typeface="Arial" charset="0"/>
              </a:rPr>
              <a:t>Nápovědu – Často kladené dotazy </a:t>
            </a:r>
            <a:br>
              <a:rPr lang="cs-CZ" altLang="cs-CZ" dirty="0">
                <a:latin typeface="Arial" charset="0"/>
                <a:cs typeface="Arial" charset="0"/>
              </a:rPr>
            </a:br>
            <a:r>
              <a:rPr lang="cs-CZ" altLang="cs-CZ" sz="2400" dirty="0">
                <a:latin typeface="Arial" charset="0"/>
                <a:cs typeface="Arial" charset="0"/>
              </a:rPr>
              <a:t>(</a:t>
            </a:r>
            <a:r>
              <a:rPr lang="cs-CZ" altLang="cs-CZ" sz="2400" dirty="0">
                <a:latin typeface="Arial" charset="0"/>
                <a:cs typeface="Arial" charset="0"/>
                <a:hlinkClick r:id="rId3"/>
              </a:rPr>
              <a:t>https://is-prevence.msmt.cz/</a:t>
            </a:r>
            <a:r>
              <a:rPr lang="cs-CZ" altLang="cs-CZ" sz="2400" dirty="0" err="1">
                <a:latin typeface="Arial" charset="0"/>
                <a:cs typeface="Arial" charset="0"/>
                <a:hlinkClick r:id="rId3"/>
              </a:rPr>
              <a:t>napoveda</a:t>
            </a:r>
            <a:r>
              <a:rPr lang="cs-CZ" altLang="cs-CZ" sz="2400" dirty="0">
                <a:latin typeface="Arial" charset="0"/>
                <a:cs typeface="Arial" charset="0"/>
                <a:hlinkClick r:id="rId3"/>
              </a:rPr>
              <a:t>/</a:t>
            </a:r>
            <a:r>
              <a:rPr lang="cs-CZ" altLang="cs-CZ" sz="2400" dirty="0">
                <a:latin typeface="Arial" charset="0"/>
                <a:cs typeface="Arial" charset="0"/>
              </a:rPr>
              <a:t>)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>
                <a:latin typeface="Arial" charset="0"/>
                <a:cs typeface="Arial" charset="0"/>
              </a:rPr>
              <a:t>Interaktivní formulář „</a:t>
            </a:r>
            <a:r>
              <a:rPr lang="cs-CZ" altLang="cs-CZ" b="1" dirty="0">
                <a:latin typeface="Arial" charset="0"/>
                <a:cs typeface="Arial" charset="0"/>
              </a:rPr>
              <a:t>Potřebuji pomoc</a:t>
            </a:r>
            <a:r>
              <a:rPr lang="cs-CZ" altLang="cs-CZ" dirty="0">
                <a:latin typeface="Arial" charset="0"/>
                <a:cs typeface="Arial" charset="0"/>
              </a:rPr>
              <a:t>“ </a:t>
            </a:r>
            <a:r>
              <a:rPr lang="cs-CZ" altLang="cs-CZ" dirty="0">
                <a:latin typeface="Arial" charset="0"/>
                <a:cs typeface="Arial" charset="0"/>
                <a:sym typeface="Wingdings" panose="05000000000000000000" pitchFamily="2" charset="2"/>
              </a:rPr>
              <a:t> Zeptejte se </a:t>
            </a:r>
            <a:br>
              <a:rPr lang="cs-CZ" altLang="cs-CZ" dirty="0">
                <a:latin typeface="Arial" charset="0"/>
                <a:cs typeface="Arial" charset="0"/>
                <a:sym typeface="Wingdings" panose="05000000000000000000" pitchFamily="2" charset="2"/>
              </a:rPr>
            </a:br>
            <a:r>
              <a:rPr lang="cs-CZ" altLang="cs-CZ" sz="2400" dirty="0">
                <a:latin typeface="Arial" charset="0"/>
                <a:cs typeface="Arial" charset="0"/>
                <a:sym typeface="Wingdings" panose="05000000000000000000" pitchFamily="2" charset="2"/>
              </a:rPr>
              <a:t>(</a:t>
            </a:r>
            <a:r>
              <a:rPr lang="cs-CZ" altLang="cs-CZ" sz="2400" dirty="0">
                <a:latin typeface="Arial" charset="0"/>
                <a:cs typeface="Arial" charset="0"/>
                <a:sym typeface="Wingdings" panose="05000000000000000000" pitchFamily="2" charset="2"/>
                <a:hlinkClick r:id="rId4"/>
              </a:rPr>
              <a:t>https://is-prevence.msmt.cz/</a:t>
            </a:r>
            <a:r>
              <a:rPr lang="cs-CZ" altLang="cs-CZ" sz="2400" dirty="0" err="1">
                <a:latin typeface="Arial" charset="0"/>
                <a:cs typeface="Arial" charset="0"/>
                <a:sym typeface="Wingdings" panose="05000000000000000000" pitchFamily="2" charset="2"/>
                <a:hlinkClick r:id="rId4"/>
              </a:rPr>
              <a:t>napoveda</a:t>
            </a:r>
            <a:r>
              <a:rPr lang="cs-CZ" altLang="cs-CZ" sz="2400" dirty="0">
                <a:latin typeface="Arial" charset="0"/>
                <a:cs typeface="Arial" charset="0"/>
                <a:sym typeface="Wingdings" panose="05000000000000000000" pitchFamily="2" charset="2"/>
                <a:hlinkClick r:id="rId4"/>
              </a:rPr>
              <a:t>/zeptejte-se/</a:t>
            </a:r>
            <a:r>
              <a:rPr lang="cs-CZ" altLang="cs-CZ" sz="2400" dirty="0">
                <a:latin typeface="Arial" charset="0"/>
                <a:cs typeface="Arial" charset="0"/>
                <a:sym typeface="Wingdings" panose="05000000000000000000" pitchFamily="2" charset="2"/>
              </a:rPr>
              <a:t>)</a:t>
            </a:r>
            <a:r>
              <a:rPr lang="cs-CZ" altLang="cs-CZ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</a:p>
          <a:p>
            <a:pPr marL="720725" lvl="1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latin typeface="Arial" charset="0"/>
              <a:cs typeface="Arial" charset="0"/>
            </a:endParaRPr>
          </a:p>
          <a:p>
            <a:pPr marL="720725" lvl="1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>
                <a:latin typeface="Arial" charset="0"/>
                <a:cs typeface="Arial" charset="0"/>
              </a:rPr>
              <a:t>NEPOSKYTUJEME   TELEFONICKÉ KONZULTACE!!!</a:t>
            </a:r>
          </a:p>
          <a:p>
            <a:pPr marL="720725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altLang="cs-CZ" dirty="0">
              <a:latin typeface="Arial" charset="0"/>
              <a:cs typeface="Arial" charset="0"/>
            </a:endParaRPr>
          </a:p>
        </p:txBody>
      </p:sp>
      <p:sp>
        <p:nvSpPr>
          <p:cNvPr id="41988" name="Zástupný symbol pro zápatí 5">
            <a:extLst>
              <a:ext uri="{FF2B5EF4-FFF2-40B4-BE49-F238E27FC236}">
                <a16:creationId xmlns:a16="http://schemas.microsoft.com/office/drawing/2014/main" id="{0A18749A-1248-4642-BBC3-ECDB716289E0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41989" name="Zástupný symbol pro číslo snímku 5">
            <a:extLst>
              <a:ext uri="{FF2B5EF4-FFF2-40B4-BE49-F238E27FC236}">
                <a16:creationId xmlns:a16="http://schemas.microsoft.com/office/drawing/2014/main" id="{91EC3182-C2B1-40E9-9B54-760D5942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373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2ECF34-8D02-4905-BA90-D1CE17511BE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41990" name="Picture 11">
            <a:extLst>
              <a:ext uri="{FF2B5EF4-FFF2-40B4-BE49-F238E27FC236}">
                <a16:creationId xmlns:a16="http://schemas.microsoft.com/office/drawing/2014/main" id="{B1A80EF6-4F5B-401C-906E-8B80EC4A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24127"/>
            <a:ext cx="41036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2D5AAAB-EEAC-481A-BF36-4090AA3D4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85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Úvodní informace o systému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EA6552-8754-44AA-AB9D-FD358D86A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Informační systém je </a:t>
            </a:r>
            <a:r>
              <a:rPr lang="cs-CZ" altLang="cs-CZ" sz="2800" b="1"/>
              <a:t>JEDINEČNÝ</a:t>
            </a:r>
            <a:r>
              <a:rPr lang="cs-CZ" altLang="cs-CZ" sz="2800"/>
              <a:t> pro programy prevence rizikového chování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Informační systém je </a:t>
            </a:r>
            <a:r>
              <a:rPr lang="cs-CZ" altLang="cs-CZ" sz="2800" b="1"/>
              <a:t>webová aplikace</a:t>
            </a:r>
            <a:r>
              <a:rPr lang="cs-CZ" altLang="cs-CZ" sz="2800"/>
              <a:t>, najdete ji na adrese </a:t>
            </a:r>
            <a:r>
              <a:rPr lang="cs-CZ" altLang="cs-CZ" sz="2800">
                <a:hlinkClick r:id="rId3"/>
              </a:rPr>
              <a:t>https://is-prevence.msmt.cz</a:t>
            </a:r>
            <a:r>
              <a:rPr lang="cs-CZ" altLang="cs-CZ" sz="2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Informační systém je přístupný pouze pro </a:t>
            </a:r>
            <a:r>
              <a:rPr lang="cs-CZ" altLang="cs-CZ" sz="2800" b="1"/>
              <a:t>registrované</a:t>
            </a:r>
            <a:r>
              <a:rPr lang="cs-CZ" altLang="cs-CZ" sz="2800"/>
              <a:t> uživatele – registrace se provádí pouze jednou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Zadávat projektovou žádost můžete po přihlášení se prostřednictvím </a:t>
            </a:r>
            <a:r>
              <a:rPr lang="cs-CZ" altLang="cs-CZ" sz="2800" b="1"/>
              <a:t>uživatelského jména</a:t>
            </a:r>
            <a:r>
              <a:rPr lang="cs-CZ" altLang="cs-CZ" sz="2800"/>
              <a:t> a </a:t>
            </a:r>
            <a:r>
              <a:rPr lang="cs-CZ" altLang="cs-CZ" sz="2800" b="1"/>
              <a:t>hesla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Uživatelské jméno a heslo získáte při </a:t>
            </a:r>
            <a:r>
              <a:rPr lang="cs-CZ" altLang="cs-CZ" sz="2800" b="1"/>
              <a:t>registraci do systému </a:t>
            </a:r>
            <a:r>
              <a:rPr lang="cs-CZ" altLang="cs-CZ" sz="2800"/>
              <a:t>(pouze jednou na začátku)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Heslo</a:t>
            </a:r>
            <a:r>
              <a:rPr lang="cs-CZ" altLang="cs-CZ" sz="2800"/>
              <a:t> si </a:t>
            </a:r>
            <a:r>
              <a:rPr lang="cs-CZ" altLang="cs-CZ" sz="2800" b="1"/>
              <a:t>můžete změnit </a:t>
            </a:r>
            <a:r>
              <a:rPr lang="cs-CZ" altLang="cs-CZ" sz="2800"/>
              <a:t>nebo po zapomenutí </a:t>
            </a:r>
            <a:r>
              <a:rPr lang="cs-CZ" altLang="cs-CZ" sz="2800" b="1"/>
              <a:t>obnovit sami</a:t>
            </a:r>
          </a:p>
        </p:txBody>
      </p:sp>
      <p:sp>
        <p:nvSpPr>
          <p:cNvPr id="5124" name="Zástupný symbol pro číslo snímku 4">
            <a:extLst>
              <a:ext uri="{FF2B5EF4-FFF2-40B4-BE49-F238E27FC236}">
                <a16:creationId xmlns:a16="http://schemas.microsoft.com/office/drawing/2014/main" id="{4379FFCB-7E2A-49ED-88B6-607F31CD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553200"/>
            <a:ext cx="4572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5FD7A5E-9E0E-492F-B3DD-E4C5050A0B7B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E8B86C5-8F52-47FC-A4EA-63C4B40C7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017"/>
            <a:ext cx="9144000" cy="5285966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79501285-8314-401E-9E0B-3E5D9D8A11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3947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- Nápověda</a:t>
            </a:r>
          </a:p>
        </p:txBody>
      </p:sp>
      <p:sp>
        <p:nvSpPr>
          <p:cNvPr id="43012" name="Zástupný symbol pro číslo snímku 5">
            <a:extLst>
              <a:ext uri="{FF2B5EF4-FFF2-40B4-BE49-F238E27FC236}">
                <a16:creationId xmlns:a16="http://schemas.microsoft.com/office/drawing/2014/main" id="{BF9C9156-09AC-4FEC-9B4F-848B11B4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2B83-94B3-4736-B0A0-1586656529C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DD1C8656-CBB4-4EEB-8077-B5ABA7B25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644900"/>
            <a:ext cx="2627312" cy="936625"/>
          </a:xfrm>
          <a:prstGeom prst="wedgeRoundRectCallout">
            <a:avLst>
              <a:gd name="adj1" fmla="val 25250"/>
              <a:gd name="adj2" fmla="val -26271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Na úvodní stránce je základní nápověda…</a:t>
            </a:r>
          </a:p>
        </p:txBody>
      </p:sp>
      <p:sp>
        <p:nvSpPr>
          <p:cNvPr id="43014" name="AutoShape 5">
            <a:extLst>
              <a:ext uri="{FF2B5EF4-FFF2-40B4-BE49-F238E27FC236}">
                <a16:creationId xmlns:a16="http://schemas.microsoft.com/office/drawing/2014/main" id="{09026C77-FF7C-4C4F-8ED1-9201B8F4F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24400"/>
            <a:ext cx="1944688" cy="1296988"/>
          </a:xfrm>
          <a:prstGeom prst="wedgeRoundRectCallout">
            <a:avLst>
              <a:gd name="adj1" fmla="val -5838"/>
              <a:gd name="adj2" fmla="val -18990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Ve vnořeném menu pak další kapitoly…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1757CC-B29E-4905-BB88-9F7C67F1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9" y="905447"/>
            <a:ext cx="8501062" cy="5336032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076F55D7-33F6-458C-9169-A269191F56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28675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</a:t>
            </a: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Potřebuji pomoc</a:t>
            </a:r>
          </a:p>
        </p:txBody>
      </p:sp>
      <p:sp>
        <p:nvSpPr>
          <p:cNvPr id="44036" name="Line 8">
            <a:extLst>
              <a:ext uri="{FF2B5EF4-FFF2-40B4-BE49-F238E27FC236}">
                <a16:creationId xmlns:a16="http://schemas.microsoft.com/office/drawing/2014/main" id="{70BC432A-629A-4395-8DE0-0DCEF6792E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4653136"/>
            <a:ext cx="1223342" cy="1296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37" name="Zástupný symbol pro číslo snímku 7">
            <a:extLst>
              <a:ext uri="{FF2B5EF4-FFF2-40B4-BE49-F238E27FC236}">
                <a16:creationId xmlns:a16="http://schemas.microsoft.com/office/drawing/2014/main" id="{ABA922E4-6630-4EFF-B3F8-39550C62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D9CFDB-3028-411C-A530-AC278E181A6C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41991" name="Line 11">
            <a:extLst>
              <a:ext uri="{FF2B5EF4-FFF2-40B4-BE49-F238E27FC236}">
                <a16:creationId xmlns:a16="http://schemas.microsoft.com/office/drawing/2014/main" id="{FDB98E5C-A66A-4DF9-98CA-81A01D7F4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5263" y="3949700"/>
            <a:ext cx="4814887" cy="1881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3" name="AutoShape 5">
            <a:extLst>
              <a:ext uri="{FF2B5EF4-FFF2-40B4-BE49-F238E27FC236}">
                <a16:creationId xmlns:a16="http://schemas.microsoft.com/office/drawing/2014/main" id="{3BB35CEF-7FFA-4852-8257-CBA1120E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2" y="3005235"/>
            <a:ext cx="3563938" cy="1836737"/>
          </a:xfrm>
          <a:prstGeom prst="wedgeRoundRectCallout">
            <a:avLst>
              <a:gd name="adj1" fmla="val -64699"/>
              <a:gd name="adj2" fmla="val -244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>
                <a:latin typeface="Arial" panose="020B0604020202020204" pitchFamily="34" charset="0"/>
              </a:rPr>
              <a:t>Vyplníte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>
                <a:latin typeface="Arial" panose="020B0604020202020204" pitchFamily="34" charset="0"/>
              </a:rPr>
              <a:t>své kontaktní údaje – sem vám budou pracovníci podpory odpovídat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>
                <a:latin typeface="Arial" panose="020B0604020202020204" pitchFamily="34" charset="0"/>
              </a:rPr>
              <a:t>Údaje o projektu – vč. IČ + evidenčního čísla projektu</a:t>
            </a:r>
          </a:p>
        </p:txBody>
      </p:sp>
      <p:sp>
        <p:nvSpPr>
          <p:cNvPr id="41994" name="AutoShape 4">
            <a:extLst>
              <a:ext uri="{FF2B5EF4-FFF2-40B4-BE49-F238E27FC236}">
                <a16:creationId xmlns:a16="http://schemas.microsoft.com/office/drawing/2014/main" id="{440909E2-BD13-4E35-897C-5B740286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9" y="4653136"/>
            <a:ext cx="2297113" cy="983852"/>
          </a:xfrm>
          <a:prstGeom prst="wedgeRoundRectCallout">
            <a:avLst>
              <a:gd name="adj1" fmla="val 61894"/>
              <a:gd name="adj2" fmla="val 3198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Konkretizujte  dotaz (rychleji se najde řešení)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41997" name="AutoShape 4">
            <a:extLst>
              <a:ext uri="{FF2B5EF4-FFF2-40B4-BE49-F238E27FC236}">
                <a16:creationId xmlns:a16="http://schemas.microsoft.com/office/drawing/2014/main" id="{2CF977F2-6F0A-4852-A45E-00D14620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5935042"/>
            <a:ext cx="3180034" cy="840311"/>
          </a:xfrm>
          <a:prstGeom prst="wedgeRoundRectCallout">
            <a:avLst>
              <a:gd name="adj1" fmla="val 55897"/>
              <a:gd name="adj2" fmla="val -3488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Odešlete dotaz na helpdesk … odpověď a případné další otázky pak řešíte mailem…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41998" name="AutoShape 4">
            <a:extLst>
              <a:ext uri="{FF2B5EF4-FFF2-40B4-BE49-F238E27FC236}">
                <a16:creationId xmlns:a16="http://schemas.microsoft.com/office/drawing/2014/main" id="{F22FBE0D-CB91-4F2C-B4D4-0A6CF538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08050"/>
            <a:ext cx="3600450" cy="649288"/>
          </a:xfrm>
          <a:prstGeom prst="wedgeRoundRectCallout">
            <a:avLst>
              <a:gd name="adj1" fmla="val -24065"/>
              <a:gd name="adj2" fmla="val 17637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Když jste kdekoliv  dříve klepli na kruh…objeví se tento formulář: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6E6CAC-8DA1-4242-9FBB-BFECE99F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1" y="5949950"/>
            <a:ext cx="38671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7" grpId="0" animBg="1"/>
      <p:bldP spid="419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8DB4D92-9B1D-4278-8C1E-FEFE05CC3C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2834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Shrnutí prezentace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AA26010-623D-4340-9984-4D9ABF4F7C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84313"/>
            <a:ext cx="7499350" cy="4800600"/>
          </a:xfrm>
          <a:solidFill>
            <a:srgbClr val="C0C0C0">
              <a:alpha val="50195"/>
            </a:srgbClr>
          </a:solidFill>
        </p:spPr>
        <p:txBody>
          <a:bodyPr/>
          <a:lstStyle/>
          <a:p>
            <a:pPr marL="609600" indent="-527050" eaLnBrk="1" hangingPunct="1">
              <a:buFontTx/>
              <a:buNone/>
            </a:pPr>
            <a:r>
              <a:rPr lang="cs-CZ" altLang="cs-CZ" sz="2800"/>
              <a:t>	I.   Úvodní informace o systému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II.  Registrace nové organizace (žadatele) 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III. Správa projektů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IV. Založení a vyplnění projektové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V.  Uzavření projektu a podání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/>
              <a:t>	VI. Potřebujete pomoc?</a:t>
            </a:r>
          </a:p>
          <a:p>
            <a:pPr marL="609600" indent="-527050" eaLnBrk="1" hangingPunct="1">
              <a:buFontTx/>
              <a:buAutoNum type="arabicPeriod"/>
            </a:pPr>
            <a:endParaRPr lang="cs-CZ" altLang="cs-CZ" sz="2800"/>
          </a:p>
        </p:txBody>
      </p:sp>
      <p:sp>
        <p:nvSpPr>
          <p:cNvPr id="45060" name="Zástupný symbol pro číslo snímku 4">
            <a:extLst>
              <a:ext uri="{FF2B5EF4-FFF2-40B4-BE49-F238E27FC236}">
                <a16:creationId xmlns:a16="http://schemas.microsoft.com/office/drawing/2014/main" id="{ED7D2EEE-7C42-46EF-A557-3379AE8DBDA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3817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494E3D2-8C0E-42F9-8696-30C0275BFA4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45061" name="Picture 13">
            <a:extLst>
              <a:ext uri="{FF2B5EF4-FFF2-40B4-BE49-F238E27FC236}">
                <a16:creationId xmlns:a16="http://schemas.microsoft.com/office/drawing/2014/main" id="{AC28BFBF-D1E4-4260-9BB8-9D929381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15573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>
            <a:extLst>
              <a:ext uri="{FF2B5EF4-FFF2-40B4-BE49-F238E27FC236}">
                <a16:creationId xmlns:a16="http://schemas.microsoft.com/office/drawing/2014/main" id="{B7E9203B-2CE5-4A3C-9904-DCDEB6B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20605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5">
            <a:extLst>
              <a:ext uri="{FF2B5EF4-FFF2-40B4-BE49-F238E27FC236}">
                <a16:creationId xmlns:a16="http://schemas.microsoft.com/office/drawing/2014/main" id="{4DE745A3-891D-4BE8-B254-9F02EC18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25654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6">
            <a:extLst>
              <a:ext uri="{FF2B5EF4-FFF2-40B4-BE49-F238E27FC236}">
                <a16:creationId xmlns:a16="http://schemas.microsoft.com/office/drawing/2014/main" id="{CE5E93AC-9ADA-4870-9BA0-087850D7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30686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7">
            <a:extLst>
              <a:ext uri="{FF2B5EF4-FFF2-40B4-BE49-F238E27FC236}">
                <a16:creationId xmlns:a16="http://schemas.microsoft.com/office/drawing/2014/main" id="{76F8E762-EF33-4976-8DE1-74214E05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3573463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8">
            <a:extLst>
              <a:ext uri="{FF2B5EF4-FFF2-40B4-BE49-F238E27FC236}">
                <a16:creationId xmlns:a16="http://schemas.microsoft.com/office/drawing/2014/main" id="{3630A7F1-9BA2-4441-BFFB-8729DB4C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40767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>
            <a:extLst>
              <a:ext uri="{FF2B5EF4-FFF2-40B4-BE49-F238E27FC236}">
                <a16:creationId xmlns:a16="http://schemas.microsoft.com/office/drawing/2014/main" id="{ADAB476D-1794-4BC6-9467-5A715000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>
            <a:extLst>
              <a:ext uri="{FF2B5EF4-FFF2-40B4-BE49-F238E27FC236}">
                <a16:creationId xmlns:a16="http://schemas.microsoft.com/office/drawing/2014/main" id="{78490B94-2D1A-41C6-AD00-75F71D5E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8">
            <a:extLst>
              <a:ext uri="{FF2B5EF4-FFF2-40B4-BE49-F238E27FC236}">
                <a16:creationId xmlns:a16="http://schemas.microsoft.com/office/drawing/2014/main" id="{547D53E9-5827-411B-A922-94A1A71B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9">
            <a:extLst>
              <a:ext uri="{FF2B5EF4-FFF2-40B4-BE49-F238E27FC236}">
                <a16:creationId xmlns:a16="http://schemas.microsoft.com/office/drawing/2014/main" id="{DECBFAD9-C543-4D47-B441-3A969E0F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0">
            <a:extLst>
              <a:ext uri="{FF2B5EF4-FFF2-40B4-BE49-F238E27FC236}">
                <a16:creationId xmlns:a16="http://schemas.microsoft.com/office/drawing/2014/main" id="{CDC9169C-DBC2-4498-A794-C847AEAA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463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1">
            <a:extLst>
              <a:ext uri="{FF2B5EF4-FFF2-40B4-BE49-F238E27FC236}">
                <a16:creationId xmlns:a16="http://schemas.microsoft.com/office/drawing/2014/main" id="{BCF60620-B438-4DDE-BF34-2F0A71461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BBC50D2-E472-43B3-BA86-1266A3C332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3575050"/>
            <a:ext cx="7777162" cy="12985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Příjem žádostí – POUZE ELEKTRONICKY:</a:t>
            </a:r>
            <a:r>
              <a:rPr lang="cs-CZ" sz="26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3" name="Zástupný symbol pro číslo snímku 4">
            <a:extLst>
              <a:ext uri="{FF2B5EF4-FFF2-40B4-BE49-F238E27FC236}">
                <a16:creationId xmlns:a16="http://schemas.microsoft.com/office/drawing/2014/main" id="{86CB6CE1-6C41-454E-BC96-63AC350D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55BCB3-7DD1-4749-86B1-6B86A78682B5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7">
            <a:extLst>
              <a:ext uri="{FF2B5EF4-FFF2-40B4-BE49-F238E27FC236}">
                <a16:creationId xmlns:a16="http://schemas.microsoft.com/office/drawing/2014/main" id="{4824E277-6378-4FA4-A984-81956FA5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47738"/>
            <a:ext cx="2736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769F39B9-0E8A-4815-91A0-AD3E16AF1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5888"/>
            <a:ext cx="6624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Důležité kontaktní údaje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B8F7B2-9CFA-440D-8431-F8972F55F122}"/>
              </a:ext>
            </a:extLst>
          </p:cNvPr>
          <p:cNvSpPr txBox="1">
            <a:spLocks noChangeArrowheads="1"/>
          </p:cNvSpPr>
          <p:nvPr/>
        </p:nvSpPr>
        <p:spPr>
          <a:xfrm>
            <a:off x="1116013" y="1052513"/>
            <a:ext cx="7777162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sz="23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NIDV – potřebuji pomoc</a:t>
            </a:r>
          </a:p>
          <a:p>
            <a:pPr eaLnBrk="1" hangingPunct="1">
              <a:defRPr/>
            </a:pPr>
            <a:r>
              <a:rPr lang="cs-CZ">
                <a:latin typeface="Arial" charset="0"/>
                <a:hlinkClick r:id="rId4"/>
              </a:rPr>
              <a:t>http://is-prevence.msmt.cz/napoveda/zeptejte-se/</a:t>
            </a:r>
            <a:r>
              <a:rPr lang="cs-CZ">
                <a:latin typeface="Arial" charset="0"/>
              </a:rPr>
              <a:t> </a:t>
            </a:r>
          </a:p>
        </p:txBody>
      </p:sp>
      <p:graphicFrame>
        <p:nvGraphicFramePr>
          <p:cNvPr id="46143" name="Group 63">
            <a:extLst>
              <a:ext uri="{FF2B5EF4-FFF2-40B4-BE49-F238E27FC236}">
                <a16:creationId xmlns:a16="http://schemas.microsoft.com/office/drawing/2014/main" id="{5984031B-8957-4FD8-AFFD-DE5E7E355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41666"/>
              </p:ext>
            </p:extLst>
          </p:nvPr>
        </p:nvGraphicFramePr>
        <p:xfrm>
          <a:off x="971550" y="2565400"/>
          <a:ext cx="7993063" cy="1417638"/>
        </p:xfrm>
        <a:graphic>
          <a:graphicData uri="http://schemas.openxmlformats.org/drawingml/2006/table">
            <a:tbl>
              <a:tblPr/>
              <a:tblGrid>
                <a:gridCol w="2420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441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</a:rPr>
                        <a:t>Mgr. Vladimír Sklenář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Mgr. Martina Budinská</a:t>
                      </a: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F57DC748-0C5D-410B-AC6A-8CD0AFF5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7777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2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MŠMT – odbor 22 – oddělení 222 - vyhlašovatel</a:t>
            </a:r>
            <a:endParaRPr lang="cs-CZ" sz="2200">
              <a:solidFill>
                <a:srgbClr val="6A63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</a:endParaRPr>
          </a:p>
        </p:txBody>
      </p:sp>
      <p:sp>
        <p:nvSpPr>
          <p:cNvPr id="46098" name="AutoShape 19">
            <a:extLst>
              <a:ext uri="{FF2B5EF4-FFF2-40B4-BE49-F238E27FC236}">
                <a16:creationId xmlns:a16="http://schemas.microsoft.com/office/drawing/2014/main" id="{933ED103-6E62-4B29-84F7-E1E62DC9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370388"/>
            <a:ext cx="4392613" cy="1512887"/>
          </a:xfrm>
          <a:prstGeom prst="cloudCallout">
            <a:avLst>
              <a:gd name="adj1" fmla="val 58241"/>
              <a:gd name="adj2" fmla="val 72037"/>
            </a:avLst>
          </a:prstGeom>
          <a:solidFill>
            <a:srgbClr val="FF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Děkujeme za pozornost,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ať se vám podaří vytvořit 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samé kvalitní a úspěšné projekty </a:t>
            </a:r>
            <a:r>
              <a:rPr lang="cs-CZ" altLang="cs-CZ" sz="180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6099" name="Rectangle 64">
            <a:extLst>
              <a:ext uri="{FF2B5EF4-FFF2-40B4-BE49-F238E27FC236}">
                <a16:creationId xmlns:a16="http://schemas.microsoft.com/office/drawing/2014/main" id="{411A981D-4B63-4971-8375-BEA99E934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6308725"/>
            <a:ext cx="28082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Mgr. Ján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Ičo</a:t>
            </a:r>
            <a:r>
              <a:rPr lang="cs-CZ" altLang="cs-CZ" sz="1800" dirty="0" smtClean="0">
                <a:latin typeface="Arial" panose="020B0604020202020204" pitchFamily="34" charset="0"/>
              </a:rPr>
              <a:t>, PhD., Mgr</a:t>
            </a:r>
            <a:r>
              <a:rPr lang="cs-CZ" altLang="cs-CZ" sz="1800" dirty="0">
                <a:latin typeface="Arial" panose="020B0604020202020204" pitchFamily="34" charset="0"/>
              </a:rPr>
              <a:t>. Radek Maca, NIDV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10858"/>
            <a:ext cx="8516259" cy="5780845"/>
          </a:xfrm>
          <a:prstGeom prst="rect">
            <a:avLst/>
          </a:prstGeom>
        </p:spPr>
      </p:pic>
      <p:sp>
        <p:nvSpPr>
          <p:cNvPr id="6147" name="Zástupný symbol pro číslo snímku 7">
            <a:extLst>
              <a:ext uri="{FF2B5EF4-FFF2-40B4-BE49-F238E27FC236}">
                <a16:creationId xmlns:a16="http://schemas.microsoft.com/office/drawing/2014/main" id="{AE784245-B419-44B0-AE8B-896C98BAF52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484938"/>
            <a:ext cx="3952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49E25D6-51F4-44F1-BCA0-15E9EBD8F26F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AutoShape 7">
            <a:extLst>
              <a:ext uri="{FF2B5EF4-FFF2-40B4-BE49-F238E27FC236}">
                <a16:creationId xmlns:a16="http://schemas.microsoft.com/office/drawing/2014/main" id="{EB3963A7-E55F-4FF9-995D-3B57A06A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76538"/>
            <a:ext cx="2952750" cy="574675"/>
          </a:xfrm>
          <a:prstGeom prst="wedgeRoundRectCallout">
            <a:avLst>
              <a:gd name="adj1" fmla="val -101023"/>
              <a:gd name="adj2" fmla="val -49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Nejnovější aktuality</a:t>
            </a:r>
          </a:p>
        </p:txBody>
      </p:sp>
      <p:sp>
        <p:nvSpPr>
          <p:cNvPr id="6149" name="AutoShape 8">
            <a:extLst>
              <a:ext uri="{FF2B5EF4-FFF2-40B4-BE49-F238E27FC236}">
                <a16:creationId xmlns:a16="http://schemas.microsoft.com/office/drawing/2014/main" id="{3FCF7D0D-52F7-4401-B306-F15589E6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898525"/>
            <a:ext cx="2951163" cy="647700"/>
          </a:xfrm>
          <a:prstGeom prst="wedgeRoundRectCallout">
            <a:avLst>
              <a:gd name="adj1" fmla="val -65597"/>
              <a:gd name="adj2" fmla="val 9975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Anotace úvodní stránky</a:t>
            </a:r>
          </a:p>
        </p:txBody>
      </p:sp>
      <p:sp>
        <p:nvSpPr>
          <p:cNvPr id="6150" name="AutoShape 8">
            <a:extLst>
              <a:ext uri="{FF2B5EF4-FFF2-40B4-BE49-F238E27FC236}">
                <a16:creationId xmlns:a16="http://schemas.microsoft.com/office/drawing/2014/main" id="{BDA1B461-D385-48CC-9E5A-6847894A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264" y="6249988"/>
            <a:ext cx="2087563" cy="647700"/>
          </a:xfrm>
          <a:prstGeom prst="wedgeRoundRectCallout">
            <a:avLst>
              <a:gd name="adj1" fmla="val -92006"/>
              <a:gd name="adj2" fmla="val 364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Archiv aktualit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357710-B50F-4542-BC94-722CF78C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525"/>
            <a:ext cx="8229600" cy="8985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Úvodní stránky = AKTUALITY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37E10302-5CC6-4A5F-99C4-C3D2BD6C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3" y="5772150"/>
            <a:ext cx="1757362" cy="647700"/>
          </a:xfrm>
          <a:prstGeom prst="wedgeRoundRectCallout">
            <a:avLst>
              <a:gd name="adj1" fmla="val -8097"/>
              <a:gd name="adj2" fmla="val -987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6. Uživatelská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podpora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6153" name="AutoShape 8">
            <a:extLst>
              <a:ext uri="{FF2B5EF4-FFF2-40B4-BE49-F238E27FC236}">
                <a16:creationId xmlns:a16="http://schemas.microsoft.com/office/drawing/2014/main" id="{A2BEDDB6-C8C2-4085-8349-5DD7113E3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130675"/>
            <a:ext cx="1752600" cy="647700"/>
          </a:xfrm>
          <a:prstGeom prst="wedgeRoundRectCallout">
            <a:avLst>
              <a:gd name="adj1" fmla="val 57602"/>
              <a:gd name="adj2" fmla="val -7671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4. Prostor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pro registrace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6154" name="AutoShape 8">
            <a:extLst>
              <a:ext uri="{FF2B5EF4-FFF2-40B4-BE49-F238E27FC236}">
                <a16:creationId xmlns:a16="http://schemas.microsoft.com/office/drawing/2014/main" id="{07E288C3-9539-46F6-9120-0133AAB0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9525"/>
            <a:ext cx="1757362" cy="868363"/>
          </a:xfrm>
          <a:prstGeom prst="wedgeRoundRectCallout">
            <a:avLst>
              <a:gd name="adj1" fmla="val 17921"/>
              <a:gd name="adj2" fmla="val 1502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5. Přihlášení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registrovaného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žadatele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">
            <a:extLst>
              <a:ext uri="{FF2B5EF4-FFF2-40B4-BE49-F238E27FC236}">
                <a16:creationId xmlns:a16="http://schemas.microsoft.com/office/drawing/2014/main" id="{F1F8D550-DB96-47A3-A1FC-09F640464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774950"/>
            <a:ext cx="2733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ázek 1">
            <a:extLst>
              <a:ext uri="{FF2B5EF4-FFF2-40B4-BE49-F238E27FC236}">
                <a16:creationId xmlns:a16="http://schemas.microsoft.com/office/drawing/2014/main" id="{1C4A7DC9-F26A-44FB-8CC4-161ACD669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800"/>
            <a:ext cx="9144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Zástupný symbol pro číslo snímku 7">
            <a:extLst>
              <a:ext uri="{FF2B5EF4-FFF2-40B4-BE49-F238E27FC236}">
                <a16:creationId xmlns:a16="http://schemas.microsoft.com/office/drawing/2014/main" id="{586BAB6F-EE74-40C1-82C0-B64914C8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4938"/>
            <a:ext cx="457201" cy="32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2BC82F8-B7BB-43E5-92DC-116F8C78CCA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AutoShape 6">
            <a:extLst>
              <a:ext uri="{FF2B5EF4-FFF2-40B4-BE49-F238E27FC236}">
                <a16:creationId xmlns:a16="http://schemas.microsoft.com/office/drawing/2014/main" id="{6D593AFB-DEB7-4E2E-BD37-8AAE9E12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0"/>
            <a:ext cx="2411412" cy="576263"/>
          </a:xfrm>
          <a:prstGeom prst="wedgeRoundRectCallout">
            <a:avLst>
              <a:gd name="adj1" fmla="val 9051"/>
              <a:gd name="adj2" fmla="val 11253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Začněte zde</a:t>
            </a:r>
          </a:p>
        </p:txBody>
      </p:sp>
      <p:sp>
        <p:nvSpPr>
          <p:cNvPr id="7174" name="AutoShape 8">
            <a:extLst>
              <a:ext uri="{FF2B5EF4-FFF2-40B4-BE49-F238E27FC236}">
                <a16:creationId xmlns:a16="http://schemas.microsoft.com/office/drawing/2014/main" id="{AC8B3CAB-2D93-44FC-B60E-4649013C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395288"/>
            <a:ext cx="2124075" cy="647700"/>
          </a:xfrm>
          <a:prstGeom prst="wedgeRoundRectCallout">
            <a:avLst>
              <a:gd name="adj1" fmla="val -87597"/>
              <a:gd name="adj2" fmla="val 1360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Úvodní stránka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Metodiky</a:t>
            </a:r>
          </a:p>
        </p:txBody>
      </p:sp>
      <p:sp>
        <p:nvSpPr>
          <p:cNvPr id="7175" name="AutoShape 8">
            <a:extLst>
              <a:ext uri="{FF2B5EF4-FFF2-40B4-BE49-F238E27FC236}">
                <a16:creationId xmlns:a16="http://schemas.microsoft.com/office/drawing/2014/main" id="{FD015EDA-CC9F-4063-8FBA-7174DF93E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2660650"/>
            <a:ext cx="2124075" cy="647700"/>
          </a:xfrm>
          <a:prstGeom prst="wedgeRoundRectCallout">
            <a:avLst>
              <a:gd name="adj1" fmla="val -81019"/>
              <a:gd name="adj2" fmla="val -12867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Prezentace</a:t>
            </a:r>
          </a:p>
        </p:txBody>
      </p:sp>
      <p:pic>
        <p:nvPicPr>
          <p:cNvPr id="7176" name="Picture 13">
            <a:extLst>
              <a:ext uri="{FF2B5EF4-FFF2-40B4-BE49-F238E27FC236}">
                <a16:creationId xmlns:a16="http://schemas.microsoft.com/office/drawing/2014/main" id="{AAC6C6E9-BDD7-48BC-BDF8-DDE5498D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6"/>
          <a:stretch>
            <a:fillRect/>
          </a:stretch>
        </p:blipFill>
        <p:spPr bwMode="auto">
          <a:xfrm>
            <a:off x="0" y="3335338"/>
            <a:ext cx="38941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4">
            <a:extLst>
              <a:ext uri="{FF2B5EF4-FFF2-40B4-BE49-F238E27FC236}">
                <a16:creationId xmlns:a16="http://schemas.microsoft.com/office/drawing/2014/main" id="{F7A216BF-9B6F-4591-A5D2-0521759521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3" y="3260725"/>
            <a:ext cx="86518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AutoShape 8">
            <a:extLst>
              <a:ext uri="{FF2B5EF4-FFF2-40B4-BE49-F238E27FC236}">
                <a16:creationId xmlns:a16="http://schemas.microsoft.com/office/drawing/2014/main" id="{35BE30CB-4B26-45AB-9DAA-AD66CE24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3657600"/>
            <a:ext cx="3167063" cy="647700"/>
          </a:xfrm>
          <a:prstGeom prst="wedgeRoundRectCallout">
            <a:avLst>
              <a:gd name="adj1" fmla="val -46028"/>
              <a:gd name="adj2" fmla="val 6691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3a) Prezentace ze seminářů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ke prohlížení i ke stažení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7179" name="AutoShape 8">
            <a:extLst>
              <a:ext uri="{FF2B5EF4-FFF2-40B4-BE49-F238E27FC236}">
                <a16:creationId xmlns:a16="http://schemas.microsoft.com/office/drawing/2014/main" id="{745C4F45-04C4-456D-958A-23871B94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949950"/>
            <a:ext cx="3348038" cy="647700"/>
          </a:xfrm>
          <a:prstGeom prst="wedgeRoundRectCallout">
            <a:avLst>
              <a:gd name="adj1" fmla="val -45005"/>
              <a:gd name="adj2" fmla="val -1629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3b) Ovládací prvky prezentace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94E95ED-ACD3-4903-88B5-884E4230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25"/>
            <a:ext cx="8229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Metodika</a:t>
            </a:r>
          </a:p>
        </p:txBody>
      </p:sp>
      <p:pic>
        <p:nvPicPr>
          <p:cNvPr id="7182" name="Obrázek 5">
            <a:extLst>
              <a:ext uri="{FF2B5EF4-FFF2-40B4-BE49-F238E27FC236}">
                <a16:creationId xmlns:a16="http://schemas.microsoft.com/office/drawing/2014/main" id="{22B39C28-1EB9-4B83-9C19-7D6D2C908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884169"/>
            <a:ext cx="4896544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Line 14">
            <a:extLst>
              <a:ext uri="{FF2B5EF4-FFF2-40B4-BE49-F238E27FC236}">
                <a16:creationId xmlns:a16="http://schemas.microsoft.com/office/drawing/2014/main" id="{4ED8D62B-0E69-46D3-9341-332184B52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6863" y="3298825"/>
            <a:ext cx="86518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4" name="Line 14">
            <a:extLst>
              <a:ext uri="{FF2B5EF4-FFF2-40B4-BE49-F238E27FC236}">
                <a16:creationId xmlns:a16="http://schemas.microsoft.com/office/drawing/2014/main" id="{B0411E02-D846-4E58-A076-F054A1C29C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3309938"/>
            <a:ext cx="1068387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5" name="TextovéPole 6">
            <a:extLst>
              <a:ext uri="{FF2B5EF4-FFF2-40B4-BE49-F238E27FC236}">
                <a16:creationId xmlns:a16="http://schemas.microsoft.com/office/drawing/2014/main" id="{DDD4AF24-46D8-4BD3-9981-10B64DA1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5751513"/>
            <a:ext cx="865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!!!</a:t>
            </a:r>
            <a:endParaRPr lang="cs-CZ" altLang="cs-CZ" sz="1800" b="1">
              <a:solidFill>
                <a:srgbClr val="FF0000"/>
              </a:solidFill>
            </a:endParaRP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D8FFA8A1-06B4-4425-B245-04574B73F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71" y="2645569"/>
            <a:ext cx="2124075" cy="647700"/>
          </a:xfrm>
          <a:prstGeom prst="wedgeRoundRectCallout">
            <a:avLst>
              <a:gd name="adj1" fmla="val -273902"/>
              <a:gd name="adj2" fmla="val -9934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4. Ke stažení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>
            <a:extLst>
              <a:ext uri="{FF2B5EF4-FFF2-40B4-BE49-F238E27FC236}">
                <a16:creationId xmlns:a16="http://schemas.microsoft.com/office/drawing/2014/main" id="{16B9453F-7342-48F5-8C3F-370F4DAF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60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8D395ECA-6DA3-4C2C-903C-CB9EC97F9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Vstup do systému </a:t>
            </a:r>
            <a:b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registrace</a:t>
            </a: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6E06E415-AAB7-4B99-BCA5-AD1186B3D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133600"/>
            <a:ext cx="3816350" cy="1511300"/>
          </a:xfrm>
          <a:prstGeom prst="wedgeRoundRectCallout">
            <a:avLst>
              <a:gd name="adj1" fmla="val 97130"/>
              <a:gd name="adj2" fmla="val -8634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 vstup do aplikace s možností zadávání projektové žádosti zadejte uživatelské jméno (= IČ)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a heslo a klepněte na tlačítko „</a:t>
            </a:r>
            <a:r>
              <a:rPr lang="cs-CZ" altLang="cs-CZ" sz="1800" b="1">
                <a:latin typeface="Arial" panose="020B0604020202020204" pitchFamily="34" charset="0"/>
              </a:rPr>
              <a:t>PŘIHLÁSIT SE</a:t>
            </a:r>
            <a:r>
              <a:rPr lang="cs-CZ" altLang="cs-CZ" sz="1800"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E352EE9F-15F4-452F-B308-EA284061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716338"/>
            <a:ext cx="3095625" cy="1584325"/>
          </a:xfrm>
          <a:prstGeom prst="wedgeRoundRectCallout">
            <a:avLst>
              <a:gd name="adj1" fmla="val 90514"/>
              <a:gd name="adj2" fmla="val -2975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Nejste-li ještě zaregistrováni, je třeba  „</a:t>
            </a:r>
            <a:r>
              <a:rPr lang="cs-CZ" altLang="cs-CZ" sz="1800" b="1">
                <a:latin typeface="Arial" panose="020B0604020202020204" pitchFamily="34" charset="0"/>
              </a:rPr>
              <a:t>ZAREGISTROVAT SE</a:t>
            </a:r>
            <a:r>
              <a:rPr lang="cs-CZ" altLang="cs-CZ" sz="1800">
                <a:latin typeface="Arial" panose="020B0604020202020204" pitchFamily="34" charset="0"/>
              </a:rPr>
              <a:t>“ klepnutím na stejnojmenné tlačítko</a:t>
            </a:r>
          </a:p>
        </p:txBody>
      </p:sp>
      <p:sp>
        <p:nvSpPr>
          <p:cNvPr id="8198" name="Zástupný symbol pro číslo snímku 6">
            <a:extLst>
              <a:ext uri="{FF2B5EF4-FFF2-40B4-BE49-F238E27FC236}">
                <a16:creationId xmlns:a16="http://schemas.microsoft.com/office/drawing/2014/main" id="{CFD61CCD-9EA1-408B-A930-7048FBB8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61913" y="6524625"/>
            <a:ext cx="457201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8886A5E-4F9D-414F-8537-096BD508C5FE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AutoShape 5">
            <a:extLst>
              <a:ext uri="{FF2B5EF4-FFF2-40B4-BE49-F238E27FC236}">
                <a16:creationId xmlns:a16="http://schemas.microsoft.com/office/drawing/2014/main" id="{CF4314DB-4A5F-4594-AB58-865E5077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484312"/>
          </a:xfrm>
          <a:prstGeom prst="wedgeRoundRectCallout">
            <a:avLst>
              <a:gd name="adj1" fmla="val 89514"/>
              <a:gd name="adj2" fmla="val -351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Pokud zapomenete (ztratíte) jméno a heslo, klepněte na tlačítko „</a:t>
            </a:r>
            <a:r>
              <a:rPr lang="cs-CZ" altLang="cs-CZ" sz="1800" b="1">
                <a:latin typeface="Arial" panose="020B0604020202020204" pitchFamily="34" charset="0"/>
              </a:rPr>
              <a:t>OBNOVENÍ HESLA</a:t>
            </a:r>
            <a:r>
              <a:rPr lang="cs-CZ" altLang="cs-CZ" sz="1800">
                <a:latin typeface="Arial" panose="020B0604020202020204" pitchFamily="34" charset="0"/>
              </a:rPr>
              <a:t>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CF7131-E7AE-48F1-A4E5-B01F466BE4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II. Registrace nové organizace (žadatele)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E14EF223-C929-46E9-B0A6-D0DC3903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68413"/>
            <a:ext cx="8496300" cy="5256212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latin typeface="Arial" panose="020B0604020202020204" pitchFamily="34" charset="0"/>
              </a:rPr>
              <a:t>obsahuje několik částí: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cs-CZ" altLang="cs-CZ" sz="240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400" b="1">
                <a:latin typeface="Arial" panose="020B0604020202020204" pitchFamily="34" charset="0"/>
              </a:rPr>
              <a:t>Základní údaje o žádající organizaci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přístupové údaje (jméno, heslo)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potvrzení registrace mailem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400" b="1">
                <a:latin typeface="Arial" panose="020B0604020202020204" pitchFamily="34" charset="0"/>
              </a:rPr>
              <a:t>Údaje o organizaci (žadateli) 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základní údaje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působnost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typ poskytovaných služeb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kontaktní údaje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statutární zástupce</a:t>
            </a:r>
          </a:p>
        </p:txBody>
      </p:sp>
      <p:sp>
        <p:nvSpPr>
          <p:cNvPr id="9220" name="Zástupný symbol pro číslo snímku 4">
            <a:extLst>
              <a:ext uri="{FF2B5EF4-FFF2-40B4-BE49-F238E27FC236}">
                <a16:creationId xmlns:a16="http://schemas.microsoft.com/office/drawing/2014/main" id="{8F1EAF03-E28C-4A5E-9DEF-C5347D06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619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E1CC38-7C57-4758-A61E-294D1CED16AD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AutoShape 6">
            <a:extLst>
              <a:ext uri="{FF2B5EF4-FFF2-40B4-BE49-F238E27FC236}">
                <a16:creationId xmlns:a16="http://schemas.microsoft.com/office/drawing/2014/main" id="{9F83BF3B-FCB1-4A35-98C2-5E8CC6BA0B01}"/>
              </a:ext>
            </a:extLst>
          </p:cNvPr>
          <p:cNvSpPr>
            <a:spLocks/>
          </p:cNvSpPr>
          <p:nvPr/>
        </p:nvSpPr>
        <p:spPr bwMode="auto">
          <a:xfrm>
            <a:off x="7164388" y="2276475"/>
            <a:ext cx="144462" cy="936625"/>
          </a:xfrm>
          <a:prstGeom prst="rightBrace">
            <a:avLst>
              <a:gd name="adj1" fmla="val 540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222" name="AutoShape 7">
            <a:extLst>
              <a:ext uri="{FF2B5EF4-FFF2-40B4-BE49-F238E27FC236}">
                <a16:creationId xmlns:a16="http://schemas.microsoft.com/office/drawing/2014/main" id="{DB5C8387-3B2C-44A3-A341-2E6DADCB0CB4}"/>
              </a:ext>
            </a:extLst>
          </p:cNvPr>
          <p:cNvSpPr>
            <a:spLocks/>
          </p:cNvSpPr>
          <p:nvPr/>
        </p:nvSpPr>
        <p:spPr bwMode="auto">
          <a:xfrm>
            <a:off x="7164388" y="3573463"/>
            <a:ext cx="144462" cy="2087562"/>
          </a:xfrm>
          <a:prstGeom prst="rightBrace">
            <a:avLst>
              <a:gd name="adj1" fmla="val 1204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9D94B543-1774-4859-AFFB-EADD7772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420938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 vstup žadatele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o dotaci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do systému</a:t>
            </a: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FF8E1D40-A407-4900-8E90-1F21E0AF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005263"/>
            <a:ext cx="1439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společná data pro všechny projekty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>
            <a:extLst>
              <a:ext uri="{FF2B5EF4-FFF2-40B4-BE49-F238E27FC236}">
                <a16:creationId xmlns:a16="http://schemas.microsoft.com/office/drawing/2014/main" id="{4D3D312B-7B28-4BBC-BB9D-14E2BE34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57338"/>
            <a:ext cx="87598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8C738F1-657B-472B-8FF2-7CBAC3C35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1 – vložení přístupových údajů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6E1612E8-6589-4CAB-8640-346C7EB1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59400"/>
            <a:ext cx="3852863" cy="1296988"/>
          </a:xfrm>
          <a:prstGeom prst="wedgeRoundRectCallout">
            <a:avLst>
              <a:gd name="adj1" fmla="val -29218"/>
              <a:gd name="adj2" fmla="val -1256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…a </a:t>
            </a:r>
            <a:r>
              <a:rPr lang="cs-CZ" altLang="cs-CZ" sz="1600" b="1">
                <a:latin typeface="Arial" panose="020B0604020202020204" pitchFamily="34" charset="0"/>
              </a:rPr>
              <a:t>jméno</a:t>
            </a:r>
            <a:r>
              <a:rPr lang="cs-CZ" altLang="cs-CZ" sz="1600">
                <a:latin typeface="Arial" panose="020B0604020202020204" pitchFamily="34" charset="0"/>
              </a:rPr>
              <a:t> a </a:t>
            </a:r>
            <a:r>
              <a:rPr lang="cs-CZ" altLang="cs-CZ" sz="1600" b="1">
                <a:latin typeface="Arial" panose="020B0604020202020204" pitchFamily="34" charset="0"/>
              </a:rPr>
              <a:t>e-mail </a:t>
            </a:r>
            <a:r>
              <a:rPr lang="cs-CZ" altLang="cs-CZ" sz="1600">
                <a:latin typeface="Arial" panose="020B0604020202020204" pitchFamily="34" charset="0"/>
              </a:rPr>
              <a:t>zadavatele dat o organizaci - na tento mail vám přijdou informace k dokončení registrace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(ale i při obnovování hesla)</a:t>
            </a:r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C3C053B8-C243-4022-8BB9-70C3D4DC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196975"/>
            <a:ext cx="4319588" cy="647700"/>
          </a:xfrm>
          <a:prstGeom prst="wedgeRoundRectCallout">
            <a:avLst>
              <a:gd name="adj1" fmla="val -59958"/>
              <a:gd name="adj2" fmla="val 11323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Vložte </a:t>
            </a:r>
            <a:r>
              <a:rPr lang="cs-CZ" altLang="cs-CZ" sz="1600" b="1">
                <a:latin typeface="Arial" panose="020B0604020202020204" pitchFamily="34" charset="0"/>
              </a:rPr>
              <a:t>Oficiální název organizace</a:t>
            </a:r>
            <a:r>
              <a:rPr lang="cs-CZ" altLang="cs-CZ" sz="1600">
                <a:latin typeface="Arial" panose="020B0604020202020204" pitchFamily="34" charset="0"/>
              </a:rPr>
              <a:t> a </a:t>
            </a:r>
            <a:r>
              <a:rPr lang="cs-CZ" altLang="cs-CZ" sz="1600" b="1">
                <a:latin typeface="Arial" panose="020B0604020202020204" pitchFamily="34" charset="0"/>
              </a:rPr>
              <a:t>IČ</a:t>
            </a:r>
            <a:r>
              <a:rPr lang="cs-CZ" altLang="cs-CZ" sz="1600">
                <a:latin typeface="Arial" panose="020B0604020202020204" pitchFamily="34" charset="0"/>
              </a:rPr>
              <a:t> vaší organizace</a:t>
            </a:r>
          </a:p>
        </p:txBody>
      </p:sp>
      <p:sp>
        <p:nvSpPr>
          <p:cNvPr id="10246" name="Zástupný symbol pro číslo snímku 6">
            <a:extLst>
              <a:ext uri="{FF2B5EF4-FFF2-40B4-BE49-F238E27FC236}">
                <a16:creationId xmlns:a16="http://schemas.microsoft.com/office/drawing/2014/main" id="{DC76B7EC-F2C3-487C-8364-72EEDBE2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45DDCB9-47A6-48B8-88B8-995194218C1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10247" name="Picture 10">
            <a:extLst>
              <a:ext uri="{FF2B5EF4-FFF2-40B4-BE49-F238E27FC236}">
                <a16:creationId xmlns:a16="http://schemas.microsoft.com/office/drawing/2014/main" id="{0373678C-914D-46F6-80A0-CBB269AF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97425"/>
            <a:ext cx="554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11">
            <a:extLst>
              <a:ext uri="{FF2B5EF4-FFF2-40B4-BE49-F238E27FC236}">
                <a16:creationId xmlns:a16="http://schemas.microsoft.com/office/drawing/2014/main" id="{65BE799A-284B-440C-990F-6CB18FB26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4575175"/>
            <a:ext cx="108108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AutoShape 8">
            <a:extLst>
              <a:ext uri="{FF2B5EF4-FFF2-40B4-BE49-F238E27FC236}">
                <a16:creationId xmlns:a16="http://schemas.microsoft.com/office/drawing/2014/main" id="{7200E596-86F0-4B61-AC1E-5636D52F8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886450"/>
            <a:ext cx="2592388" cy="647700"/>
          </a:xfrm>
          <a:prstGeom prst="wedgeRoundRectCallout">
            <a:avLst>
              <a:gd name="adj1" fmla="val -99329"/>
              <a:gd name="adj2" fmla="val -55220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Ověřuje a aktualizuje se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podle ARES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8939C8E70E9A40B41E5A8B1AEBF89F" ma:contentTypeVersion="7" ma:contentTypeDescription="Vytvoří nový dokument" ma:contentTypeScope="" ma:versionID="91c88d53fbcee50d40122af26090c5d2">
  <xsd:schema xmlns:xsd="http://www.w3.org/2001/XMLSchema" xmlns:xs="http://www.w3.org/2001/XMLSchema" xmlns:p="http://schemas.microsoft.com/office/2006/metadata/properties" xmlns:ns2="8a1c2036-36f5-4773-a353-a11a7cdf52ae" xmlns:ns3="d34560c6-45e0-4ddc-959b-e52456e7a761" targetNamespace="http://schemas.microsoft.com/office/2006/metadata/properties" ma:root="true" ma:fieldsID="909c7c509d2b3ef621c5f0ee2ff50056" ns2:_="" ns3:_="">
    <xsd:import namespace="8a1c2036-36f5-4773-a353-a11a7cdf52ae"/>
    <xsd:import namespace="d34560c6-45e0-4ddc-959b-e52456e7a7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560c6-45e0-4ddc-959b-e52456e7a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0F607C-A592-4CE7-8847-011A9EA9ADE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d34560c6-45e0-4ddc-959b-e52456e7a761"/>
    <ds:schemaRef ds:uri="8a1c2036-36f5-4773-a353-a11a7cdf52a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9E35E1-1C3A-4813-BB3F-DA3A4F52160D}">
  <ds:schemaRefs>
    <ds:schemaRef ds:uri="8a1c2036-36f5-4773-a353-a11a7cdf52ae"/>
    <ds:schemaRef ds:uri="d34560c6-45e0-4ddc-959b-e52456e7a7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4E6EDA-E0C6-49A9-B94F-5D115EB34F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1829</Words>
  <Application>Microsoft Office PowerPoint</Application>
  <PresentationFormat>Předvádění na obrazovce (4:3)</PresentationFormat>
  <Paragraphs>340</Paragraphs>
  <Slides>43</Slides>
  <Notes>42</Notes>
  <HiddenSlides>1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Gill Sans MT</vt:lpstr>
      <vt:lpstr>Wingdings</vt:lpstr>
      <vt:lpstr>Wingdings 2</vt:lpstr>
      <vt:lpstr>Motiv systému Office</vt:lpstr>
      <vt:lpstr>Rastrový obrázek</vt:lpstr>
      <vt:lpstr>Informační systém MŠMT pro elektronické řešení dotačních programů  -  oblast prevence rizikového chování</vt:lpstr>
      <vt:lpstr>Cíle prezentace</vt:lpstr>
      <vt:lpstr>Obsah</vt:lpstr>
      <vt:lpstr>I. Úvodní informace o systému</vt:lpstr>
      <vt:lpstr>I. Úvodní stránky = AKTUALITY</vt:lpstr>
      <vt:lpstr>Prezentace aplikace PowerPoint</vt:lpstr>
      <vt:lpstr>Vstup do systému  a registrace</vt:lpstr>
      <vt:lpstr>II. Registrace nové organizace (žadatele)</vt:lpstr>
      <vt:lpstr>Registrace 1 – vložení přístupových údajů</vt:lpstr>
      <vt:lpstr>Registrace 2 – potvrzení záměru registrace</vt:lpstr>
      <vt:lpstr>Registrace 3 – aktivace účtu</vt:lpstr>
      <vt:lpstr>Obnovení hesla</vt:lpstr>
      <vt:lpstr>Přihlášení do systému </vt:lpstr>
      <vt:lpstr>Úvodní obrazovka po přihlášení do systému </vt:lpstr>
      <vt:lpstr>Nastavení údajů o organizaci </vt:lpstr>
      <vt:lpstr>Změna hesla </vt:lpstr>
      <vt:lpstr>Nastavení organizace</vt:lpstr>
      <vt:lpstr>Dokumenty organizace - 1 </vt:lpstr>
      <vt:lpstr>Dokumenty organizace - 2 </vt:lpstr>
      <vt:lpstr>Aktualizace údajů o organizaci </vt:lpstr>
      <vt:lpstr>III. Správa projektů</vt:lpstr>
      <vt:lpstr>Podané, resp. projekty vrácené</vt:lpstr>
      <vt:lpstr>IV. Založení a vyplnění projektové žádosti</vt:lpstr>
      <vt:lpstr>Založení projektu</vt:lpstr>
      <vt:lpstr>Struktura projektové žádosti</vt:lpstr>
      <vt:lpstr>Základní údaje  o projektu - 1 </vt:lpstr>
      <vt:lpstr>Základní údaje  o projektu - 2 </vt:lpstr>
      <vt:lpstr>Zaměření, finanční limit a obsah projektu </vt:lpstr>
      <vt:lpstr>Mzdové prostředky (MP) </vt:lpstr>
      <vt:lpstr>Neinvestiční výdaje (ONIV) </vt:lpstr>
      <vt:lpstr>Přehled projektu  – rozdílová tabulka nákladů rozpočtu a zdrojů</vt:lpstr>
      <vt:lpstr>Zdroje financování </vt:lpstr>
      <vt:lpstr>Kontaktní osoba  projektu</vt:lpstr>
      <vt:lpstr>Připojené soubory </vt:lpstr>
      <vt:lpstr>V. Uzavření projektu a podání žádosti</vt:lpstr>
      <vt:lpstr>Náhled projektu v průběhu psaní</vt:lpstr>
      <vt:lpstr>Prezentace aplikace PowerPoint</vt:lpstr>
      <vt:lpstr>Prezentace aplikace PowerPoint</vt:lpstr>
      <vt:lpstr>VI. Potřebujete pomoci?</vt:lpstr>
      <vt:lpstr>Uživatelská podpora - Nápověda</vt:lpstr>
      <vt:lpstr>Uživatelská podpora  Potřebuji pomoc</vt:lpstr>
      <vt:lpstr>Shrnutí prezentace</vt:lpstr>
      <vt:lpstr>Příjem žádostí – POUZE ELEKTRONICKY: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kacena</dc:creator>
  <cp:lastModifiedBy>Radek Maca</cp:lastModifiedBy>
  <cp:revision>7</cp:revision>
  <dcterms:created xsi:type="dcterms:W3CDTF">1601-01-01T00:00:00Z</dcterms:created>
  <dcterms:modified xsi:type="dcterms:W3CDTF">2018-09-07T04:48:23Z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0x010100588939C8E70E9A40B41E5A8B1AEBF89F</vt:lpwstr>
  </property>
</Properties>
</file>