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408" r:id="rId3"/>
    <p:sldId id="400" r:id="rId4"/>
    <p:sldId id="403" r:id="rId5"/>
    <p:sldId id="429" r:id="rId6"/>
    <p:sldId id="430" r:id="rId7"/>
    <p:sldId id="431" r:id="rId8"/>
    <p:sldId id="436" r:id="rId9"/>
    <p:sldId id="404" r:id="rId10"/>
    <p:sldId id="432" r:id="rId11"/>
    <p:sldId id="433" r:id="rId12"/>
    <p:sldId id="409" r:id="rId13"/>
    <p:sldId id="410" r:id="rId14"/>
    <p:sldId id="411" r:id="rId15"/>
    <p:sldId id="412" r:id="rId16"/>
    <p:sldId id="413" r:id="rId17"/>
    <p:sldId id="414" r:id="rId18"/>
    <p:sldId id="415" r:id="rId19"/>
    <p:sldId id="416" r:id="rId20"/>
    <p:sldId id="417" r:id="rId21"/>
    <p:sldId id="418" r:id="rId22"/>
    <p:sldId id="419" r:id="rId23"/>
    <p:sldId id="420" r:id="rId24"/>
    <p:sldId id="421" r:id="rId25"/>
    <p:sldId id="422" r:id="rId26"/>
    <p:sldId id="423" r:id="rId27"/>
    <p:sldId id="424" r:id="rId28"/>
    <p:sldId id="425" r:id="rId29"/>
    <p:sldId id="426" r:id="rId30"/>
    <p:sldId id="427" r:id="rId31"/>
    <p:sldId id="435" r:id="rId32"/>
    <p:sldId id="428" r:id="rId33"/>
    <p:sldId id="402" r:id="rId34"/>
  </p:sldIdLst>
  <p:sldSz cx="9144000" cy="6858000" type="screen4x3"/>
  <p:notesSz cx="6794500" cy="99314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106" d="100"/>
          <a:sy n="106" d="100"/>
        </p:scale>
        <p:origin x="169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4283" cy="49657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70EB3BDD-6DDC-4F23-ACD9-BF3BDBF79688}" type="datetimeFigureOut">
              <a:rPr lang="cs-CZ" smtClean="0"/>
              <a:pPr/>
              <a:t>7.9.2018</a:t>
            </a:fld>
            <a:endParaRPr lang="cs-CZ"/>
          </a:p>
        </p:txBody>
      </p:sp>
      <p:sp>
        <p:nvSpPr>
          <p:cNvPr id="4" name="Zástupný symbol pro zápatí 3"/>
          <p:cNvSpPr>
            <a:spLocks noGrp="1"/>
          </p:cNvSpPr>
          <p:nvPr>
            <p:ph type="ftr" sz="quarter" idx="2"/>
          </p:nvPr>
        </p:nvSpPr>
        <p:spPr>
          <a:xfrm>
            <a:off x="1" y="9433106"/>
            <a:ext cx="2944283" cy="49657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A8664188-5167-4BFE-B79F-98EE9828D3CF}" type="slidenum">
              <a:rPr lang="cs-CZ" smtClean="0"/>
              <a:pPr/>
              <a:t>‹#›</a:t>
            </a:fld>
            <a:endParaRPr lang="cs-CZ"/>
          </a:p>
        </p:txBody>
      </p:sp>
    </p:spTree>
    <p:extLst>
      <p:ext uri="{BB962C8B-B14F-4D97-AF65-F5344CB8AC3E}">
        <p14:creationId xmlns:p14="http://schemas.microsoft.com/office/powerpoint/2010/main" val="2055170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4283" cy="49657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B0683C53-209C-40A5-8BC7-2A222E9E8B5F}" type="datetimeFigureOut">
              <a:rPr lang="cs-CZ" smtClean="0"/>
              <a:pPr/>
              <a:t>7.9.2018</a:t>
            </a:fld>
            <a:endParaRPr lang="cs-CZ"/>
          </a:p>
        </p:txBody>
      </p:sp>
      <p:sp>
        <p:nvSpPr>
          <p:cNvPr id="4" name="Zástupný symbol pro obrázek snímk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433106"/>
            <a:ext cx="2944283" cy="49657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320AC157-68E0-4F13-9BFD-18D668B66407}" type="slidenum">
              <a:rPr lang="cs-CZ" smtClean="0"/>
              <a:pPr/>
              <a:t>‹#›</a:t>
            </a:fld>
            <a:endParaRPr lang="cs-CZ"/>
          </a:p>
        </p:txBody>
      </p:sp>
    </p:spTree>
    <p:extLst>
      <p:ext uri="{BB962C8B-B14F-4D97-AF65-F5344CB8AC3E}">
        <p14:creationId xmlns:p14="http://schemas.microsoft.com/office/powerpoint/2010/main" val="1304720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p:nvPr>
        </p:nvSpPr>
        <p:spPr>
          <a:xfrm>
            <a:off x="2987824" y="3356992"/>
            <a:ext cx="5470376" cy="1944216"/>
          </a:xfrm>
          <a:prstGeom prst="rect">
            <a:avLst/>
          </a:prstGeom>
        </p:spPr>
        <p:txBody>
          <a:bodyPr>
            <a:noAutofit/>
          </a:bodyPr>
          <a:lstStyle/>
          <a:p>
            <a:pPr algn="l"/>
            <a:r>
              <a:rPr lang="pl-PL" b="1" dirty="0" smtClean="0">
                <a:latin typeface="+mn-lt"/>
              </a:rPr>
              <a:t>Státní podpora sportu </a:t>
            </a:r>
            <a:br>
              <a:rPr lang="pl-PL" b="1" dirty="0" smtClean="0">
                <a:latin typeface="+mn-lt"/>
              </a:rPr>
            </a:br>
            <a:r>
              <a:rPr lang="pl-PL" b="1" dirty="0" smtClean="0">
                <a:latin typeface="+mn-lt"/>
              </a:rPr>
              <a:t>pro rok 2013</a:t>
            </a:r>
            <a:endParaRPr lang="cs-CZ" b="1" dirty="0">
              <a:latin typeface="+mn-lt"/>
            </a:endParaRPr>
          </a:p>
        </p:txBody>
      </p:sp>
      <p:sp>
        <p:nvSpPr>
          <p:cNvPr id="8" name="Podnadpis 2"/>
          <p:cNvSpPr>
            <a:spLocks noGrp="1"/>
          </p:cNvSpPr>
          <p:nvPr>
            <p:ph type="subTitle" idx="1"/>
          </p:nvPr>
        </p:nvSpPr>
        <p:spPr>
          <a:xfrm>
            <a:off x="2987824" y="5949280"/>
            <a:ext cx="4784576" cy="432048"/>
          </a:xfrm>
        </p:spPr>
        <p:txBody>
          <a:bodyPr>
            <a:normAutofit fontScale="77500" lnSpcReduction="20000"/>
          </a:bodyPr>
          <a:lstStyle>
            <a:lvl1pPr marL="0" indent="0">
              <a:buNone/>
              <a:defRPr/>
            </a:lvl1pPr>
          </a:lstStyle>
          <a:p>
            <a:pPr algn="l"/>
            <a:r>
              <a:rPr lang="cs-CZ" sz="900" dirty="0" smtClean="0"/>
              <a:t>Ministerstvo školství, mládeže a tělovýchovy</a:t>
            </a:r>
          </a:p>
          <a:p>
            <a:pPr algn="l"/>
            <a:r>
              <a:rPr lang="cs-CZ" sz="900" dirty="0" smtClean="0"/>
              <a:t>Karmelitská 7, 118 12 Praha 1 • tel.:: +420 234 811 111</a:t>
            </a:r>
          </a:p>
          <a:p>
            <a:pPr algn="l"/>
            <a:r>
              <a:rPr lang="cs-CZ" sz="900" dirty="0" smtClean="0"/>
              <a:t>msmt@msmt.cz • www.msmt.cz</a:t>
            </a:r>
            <a:endParaRPr lang="cs-CZ" sz="900" dirty="0"/>
          </a:p>
        </p:txBody>
      </p:sp>
      <p:sp>
        <p:nvSpPr>
          <p:cNvPr id="9" name="TextovéPole 8"/>
          <p:cNvSpPr txBox="1"/>
          <p:nvPr userDrawn="1"/>
        </p:nvSpPr>
        <p:spPr>
          <a:xfrm>
            <a:off x="323528" y="6093296"/>
            <a:ext cx="1872208" cy="64807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5510745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42B30BC-CCD8-4378-88BC-430872E484EC}" type="datetime1">
              <a:rPr lang="cs-CZ" smtClean="0"/>
              <a:pPr/>
              <a:t>7.9.2018</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1915594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60CB82B-603D-4E52-A075-E2D552D01AC5}" type="datetime1">
              <a:rPr lang="cs-CZ" smtClean="0"/>
              <a:pPr/>
              <a:t>7.9.2018</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29660055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115616" y="1556792"/>
            <a:ext cx="7571184" cy="5040560"/>
          </a:xfrm>
        </p:spPr>
        <p:txBody>
          <a:bodyPr>
            <a:normAutofit/>
          </a:bodyPr>
          <a:lstStyle/>
          <a:p>
            <a:pPr marL="0" indent="0">
              <a:buNone/>
            </a:pPr>
            <a:r>
              <a:rPr lang="cs-CZ" sz="2500" b="1" dirty="0" smtClean="0">
                <a:solidFill>
                  <a:srgbClr val="418E96"/>
                </a:solidFill>
              </a:rPr>
              <a:t>Státní podpora sportu pro rok 2013</a:t>
            </a:r>
          </a:p>
          <a:p>
            <a:pPr marL="0" indent="0">
              <a:buNone/>
            </a:pPr>
            <a:r>
              <a:rPr lang="cs-CZ" sz="2000" b="1" dirty="0" smtClean="0"/>
              <a:t>Státní podpora sportu pro rok 2013 byla projednána poradou vedení MŠMT dne 19. června 2012. </a:t>
            </a:r>
            <a:r>
              <a:rPr lang="cs-CZ" sz="2000" dirty="0" smtClean="0"/>
              <a:t>Jedná se o veřejné vyhlášení programů neinvestičního charakteru a charakteru programového financování reprodukce majetku v oblasti sportu. </a:t>
            </a:r>
          </a:p>
          <a:p>
            <a:pPr marL="0" indent="0">
              <a:buNone/>
            </a:pPr>
            <a:r>
              <a:rPr lang="cs-CZ" sz="2000" dirty="0" smtClean="0"/>
              <a:t>Státní finanční prostředky pro oblast sportu jsou z pozice státního rozpočtu vedeny ve dvou závazných ukazatelích, které pro rok 2013 jsou navrhovány s označením: </a:t>
            </a:r>
          </a:p>
          <a:p>
            <a:endParaRPr lang="cs-CZ" sz="2000" dirty="0" smtClean="0"/>
          </a:p>
          <a:p>
            <a:r>
              <a:rPr lang="cs-CZ" sz="2000" dirty="0" smtClean="0"/>
              <a:t>a) výdajový okruh: „Sportovní reprezentace“ </a:t>
            </a:r>
          </a:p>
          <a:p>
            <a:r>
              <a:rPr lang="cs-CZ" sz="2000" dirty="0" smtClean="0"/>
              <a:t>b) výdajový okruh: „Všeobecná sportovní činnost“ </a:t>
            </a:r>
            <a:endParaRPr lang="cs-CZ" sz="2000" dirty="0"/>
          </a:p>
        </p:txBody>
      </p:sp>
    </p:spTree>
    <p:extLst>
      <p:ext uri="{BB962C8B-B14F-4D97-AF65-F5344CB8AC3E}">
        <p14:creationId xmlns:p14="http://schemas.microsoft.com/office/powerpoint/2010/main" val="3693081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09B32F09-55A8-4CD1-800E-DE1F37E16F05}" type="datetime1">
              <a:rPr lang="cs-CZ" smtClean="0"/>
              <a:pPr/>
              <a:t>7.9.2018</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2441275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BC4738B8-AF64-4FE4-B405-ED8BCA522024}" type="datetime1">
              <a:rPr lang="cs-CZ" smtClean="0"/>
              <a:pPr/>
              <a:t>7.9.2018</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32292423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a:xfrm>
            <a:off x="457200" y="6356350"/>
            <a:ext cx="2133600" cy="365125"/>
          </a:xfrm>
          <a:prstGeom prst="rect">
            <a:avLst/>
          </a:prstGeom>
        </p:spPr>
        <p:txBody>
          <a:bodyPr/>
          <a:lstStyle/>
          <a:p>
            <a:fld id="{09CD8058-F576-4074-B136-4DCC072DDC84}" type="datetime1">
              <a:rPr lang="cs-CZ" smtClean="0"/>
              <a:pPr/>
              <a:t>7.9.2018</a:t>
            </a:fld>
            <a:endParaRPr lang="cs-CZ"/>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p>
            <a:endParaRPr lang="cs-CZ"/>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254350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datum 2"/>
          <p:cNvSpPr>
            <a:spLocks noGrp="1"/>
          </p:cNvSpPr>
          <p:nvPr>
            <p:ph type="dt" sz="half" idx="10"/>
          </p:nvPr>
        </p:nvSpPr>
        <p:spPr>
          <a:xfrm>
            <a:off x="457200" y="6356350"/>
            <a:ext cx="2133600" cy="365125"/>
          </a:xfrm>
          <a:prstGeom prst="rect">
            <a:avLst/>
          </a:prstGeom>
        </p:spPr>
        <p:txBody>
          <a:bodyPr/>
          <a:lstStyle/>
          <a:p>
            <a:fld id="{4C822AEC-62FD-44ED-A00D-A24AEE9FD083}" type="datetime1">
              <a:rPr lang="cs-CZ" smtClean="0"/>
              <a:pPr/>
              <a:t>7.9.2018</a:t>
            </a:fld>
            <a:endParaRPr lang="cs-CZ"/>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p>
            <a:endParaRPr lang="cs-CZ"/>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13277639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56350"/>
            <a:ext cx="2133600" cy="365125"/>
          </a:xfrm>
          <a:prstGeom prst="rect">
            <a:avLst/>
          </a:prstGeom>
        </p:spPr>
        <p:txBody>
          <a:bodyPr/>
          <a:lstStyle/>
          <a:p>
            <a:fld id="{D8011B5A-1E28-4D66-A5E1-E485A822FC52}" type="datetime1">
              <a:rPr lang="cs-CZ" smtClean="0"/>
              <a:pPr/>
              <a:t>7.9.2018</a:t>
            </a:fld>
            <a:endParaRPr lang="cs-CZ"/>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p>
            <a:endParaRPr lang="cs-CZ"/>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22560413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9BBC10FC-2AAA-47B9-B9B2-B0B97568D014}" type="datetime1">
              <a:rPr lang="cs-CZ" smtClean="0"/>
              <a:pPr/>
              <a:t>7.9.2018</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1542929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6BDB8E4B-2AB7-4C74-93BC-179C3E3648DF}" type="datetime1">
              <a:rPr lang="cs-CZ" smtClean="0"/>
              <a:pPr/>
              <a:t>7.9.2018</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pPr/>
              <a:t>‹#›</a:t>
            </a:fld>
            <a:endParaRPr lang="cs-CZ"/>
          </a:p>
        </p:txBody>
      </p:sp>
    </p:spTree>
    <p:extLst>
      <p:ext uri="{BB962C8B-B14F-4D97-AF65-F5344CB8AC3E}">
        <p14:creationId xmlns:p14="http://schemas.microsoft.com/office/powerpoint/2010/main" val="21971843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115616" y="1628800"/>
            <a:ext cx="7571184" cy="4497363"/>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Zástupný symbol pro číslo snímku 5"/>
          <p:cNvSpPr txBox="1">
            <a:spLocks/>
          </p:cNvSpPr>
          <p:nvPr userDrawn="1"/>
        </p:nvSpPr>
        <p:spPr>
          <a:xfrm>
            <a:off x="251520" y="6356350"/>
            <a:ext cx="648072" cy="365125"/>
          </a:xfrm>
          <a:prstGeom prst="rect">
            <a:avLst/>
          </a:prstGeom>
        </p:spPr>
        <p:txBody>
          <a:bodyPr/>
          <a:lstStyle>
            <a:defPPr>
              <a:defRPr lang="cs-CZ"/>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07FF043-C0B2-4D5E-9D2E-6F925F59FAFC}" type="slidenum">
              <a:rPr lang="cs-CZ" smtClean="0"/>
              <a:pPr algn="r"/>
              <a:t>‹#›</a:t>
            </a:fld>
            <a:endParaRPr lang="cs-CZ" dirty="0"/>
          </a:p>
        </p:txBody>
      </p:sp>
    </p:spTree>
    <p:extLst>
      <p:ext uri="{BB962C8B-B14F-4D97-AF65-F5344CB8AC3E}">
        <p14:creationId xmlns:p14="http://schemas.microsoft.com/office/powerpoint/2010/main" val="99122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b="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s-prevence.msmt.c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dotazyZP@msmt.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dotazyZP@msmt.cz"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894237" y="4077072"/>
            <a:ext cx="6228184" cy="2520280"/>
          </a:xfrm>
          <a:prstGeom prst="rect">
            <a:avLst/>
          </a:prstGeom>
        </p:spPr>
        <p:txBody>
          <a:bodyPr>
            <a:noAutofit/>
          </a:bodyPr>
          <a:lstStyle/>
          <a:p>
            <a:r>
              <a:rPr lang="cs-CZ" sz="3600" dirty="0" smtClean="0"/>
              <a:t>Výzva MŠMT PRCH 2019</a:t>
            </a:r>
            <a:endParaRPr lang="cs-CZ" sz="2400" b="1" i="1" dirty="0" smtClean="0"/>
          </a:p>
        </p:txBody>
      </p:sp>
      <p:sp>
        <p:nvSpPr>
          <p:cNvPr id="3" name="Podnadpis 2"/>
          <p:cNvSpPr>
            <a:spLocks noGrp="1"/>
          </p:cNvSpPr>
          <p:nvPr>
            <p:ph type="subTitle" idx="4294967295"/>
          </p:nvPr>
        </p:nvSpPr>
        <p:spPr>
          <a:xfrm>
            <a:off x="2987824" y="5949280"/>
            <a:ext cx="4784576" cy="432048"/>
          </a:xfrm>
        </p:spPr>
        <p:txBody>
          <a:bodyPr>
            <a:noAutofit/>
          </a:bodyPr>
          <a:lstStyle/>
          <a:p>
            <a:pPr marL="0" indent="0" algn="l">
              <a:buNone/>
            </a:pPr>
            <a:r>
              <a:rPr lang="cs-CZ" sz="700" dirty="0" smtClean="0"/>
              <a:t>Ministerstvo školství, mládeže a tělovýchovy</a:t>
            </a:r>
          </a:p>
          <a:p>
            <a:pPr marL="0" indent="0" algn="l">
              <a:buNone/>
            </a:pPr>
            <a:r>
              <a:rPr lang="cs-CZ" sz="700" dirty="0" smtClean="0"/>
              <a:t>Karmelitská 7, 118 12 Praha 1 • tel.: +420 234 811 111</a:t>
            </a:r>
          </a:p>
          <a:p>
            <a:pPr marL="0" indent="0" algn="l">
              <a:buNone/>
            </a:pPr>
            <a:r>
              <a:rPr lang="cs-CZ" sz="700" dirty="0" smtClean="0"/>
              <a:t>msmt@msmt.cz • www.msmt.cz</a:t>
            </a:r>
            <a:endParaRPr lang="cs-CZ" sz="700" dirty="0"/>
          </a:p>
        </p:txBody>
      </p:sp>
    </p:spTree>
    <p:extLst>
      <p:ext uri="{BB962C8B-B14F-4D97-AF65-F5344CB8AC3E}">
        <p14:creationId xmlns:p14="http://schemas.microsoft.com/office/powerpoint/2010/main" val="9403589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lvl="0"/>
            <a:r>
              <a:rPr lang="cs-CZ" sz="2400" dirty="0"/>
              <a:t>Maximální výše poskytnuté dotace činí </a:t>
            </a:r>
            <a:r>
              <a:rPr lang="cs-CZ" sz="2400" b="1" dirty="0">
                <a:solidFill>
                  <a:srgbClr val="FF0000"/>
                </a:solidFill>
              </a:rPr>
              <a:t>700.000 Kč. </a:t>
            </a:r>
            <a:r>
              <a:rPr lang="cs-CZ" sz="2400" dirty="0"/>
              <a:t>(elektronický systém nastavený parametr hlídá a neumožňuje překročení stanoveného limitu</a:t>
            </a:r>
            <a:r>
              <a:rPr lang="cs-CZ" sz="2400" dirty="0" smtClean="0"/>
              <a:t>).</a:t>
            </a:r>
          </a:p>
          <a:p>
            <a:pPr marL="0" lvl="0" indent="0">
              <a:buNone/>
            </a:pPr>
            <a:endParaRPr lang="cs-CZ" sz="2400" dirty="0"/>
          </a:p>
          <a:p>
            <a:pPr lvl="0"/>
            <a:r>
              <a:rPr lang="cs-CZ" sz="2400" dirty="0"/>
              <a:t>Minimální výše poskytnuté dotace činí </a:t>
            </a:r>
            <a:r>
              <a:rPr lang="cs-CZ" sz="2400" b="1" dirty="0">
                <a:solidFill>
                  <a:srgbClr val="FF0000"/>
                </a:solidFill>
              </a:rPr>
              <a:t>50.000 Kč. </a:t>
            </a:r>
            <a:r>
              <a:rPr lang="cs-CZ" sz="2400" dirty="0"/>
              <a:t>(elektronický systém nastavený parametr hlídá a neumožňuje překročení stanoveného limitu).</a:t>
            </a:r>
          </a:p>
          <a:p>
            <a:pPr marL="0" indent="0">
              <a:buNone/>
            </a:pPr>
            <a:endParaRPr lang="cs-CZ" sz="2400" dirty="0"/>
          </a:p>
        </p:txBody>
      </p:sp>
      <p:sp>
        <p:nvSpPr>
          <p:cNvPr id="3" name="Obdélník 2"/>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8756697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268760"/>
            <a:ext cx="7571184" cy="5328592"/>
          </a:xfrm>
        </p:spPr>
        <p:txBody>
          <a:bodyPr/>
          <a:lstStyle/>
          <a:p>
            <a:pPr marL="0" indent="0">
              <a:buNone/>
            </a:pPr>
            <a:r>
              <a:rPr lang="cs-CZ" dirty="0"/>
              <a:t>Maximální výši požadované finanční podpory pro aktivity v odst. 1a) článku 2 stanovuje dle charakteru a rozsahu projektu tato tabulka:</a:t>
            </a:r>
          </a:p>
          <a:p>
            <a:pPr marL="0" indent="0">
              <a:buNone/>
            </a:pPr>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2101147661"/>
              </p:ext>
            </p:extLst>
          </p:nvPr>
        </p:nvGraphicFramePr>
        <p:xfrm>
          <a:off x="1188769" y="1988840"/>
          <a:ext cx="7847728" cy="4752658"/>
        </p:xfrm>
        <a:graphic>
          <a:graphicData uri="http://schemas.openxmlformats.org/drawingml/2006/table">
            <a:tbl>
              <a:tblPr firstRow="1" firstCol="1" bandRow="1">
                <a:tableStyleId>{5C22544A-7EE6-4342-B048-85BDC9FD1C3A}</a:tableStyleId>
              </a:tblPr>
              <a:tblGrid>
                <a:gridCol w="2497042">
                  <a:extLst>
                    <a:ext uri="{9D8B030D-6E8A-4147-A177-3AD203B41FA5}">
                      <a16:colId xmlns:a16="http://schemas.microsoft.com/office/drawing/2014/main" xmlns="" val="2423581804"/>
                    </a:ext>
                  </a:extLst>
                </a:gridCol>
                <a:gridCol w="2675343">
                  <a:extLst>
                    <a:ext uri="{9D8B030D-6E8A-4147-A177-3AD203B41FA5}">
                      <a16:colId xmlns:a16="http://schemas.microsoft.com/office/drawing/2014/main" xmlns="" val="4034773961"/>
                    </a:ext>
                  </a:extLst>
                </a:gridCol>
                <a:gridCol w="2675343">
                  <a:extLst>
                    <a:ext uri="{9D8B030D-6E8A-4147-A177-3AD203B41FA5}">
                      <a16:colId xmlns:a16="http://schemas.microsoft.com/office/drawing/2014/main" xmlns="" val="2751509071"/>
                    </a:ext>
                  </a:extLst>
                </a:gridCol>
              </a:tblGrid>
              <a:tr h="417195">
                <a:tc>
                  <a:txBody>
                    <a:bodyPr/>
                    <a:lstStyle/>
                    <a:p>
                      <a:pPr algn="just">
                        <a:lnSpc>
                          <a:spcPct val="115000"/>
                        </a:lnSpc>
                        <a:spcAft>
                          <a:spcPts val="0"/>
                        </a:spcAft>
                      </a:pPr>
                      <a:r>
                        <a:rPr lang="cs-CZ" sz="1400" dirty="0">
                          <a:effectLst/>
                        </a:rPr>
                        <a:t>Typ primární prevence</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400" dirty="0">
                          <a:effectLst/>
                        </a:rPr>
                        <a:t>Velikost skupiny</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400" dirty="0">
                          <a:effectLst/>
                        </a:rPr>
                        <a:t>Maximální dotace na 1 aktivitu (na jednu skupinu, v rozpočtu se uvádí dle skutečného počtu skupin)</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25264582"/>
                  </a:ext>
                </a:extLst>
              </a:tr>
              <a:tr h="203835">
                <a:tc rowSpan="4">
                  <a:txBody>
                    <a:bodyPr/>
                    <a:lstStyle/>
                    <a:p>
                      <a:pPr marL="342900" lvl="0" indent="-342900" algn="just">
                        <a:lnSpc>
                          <a:spcPct val="115000"/>
                        </a:lnSpc>
                        <a:spcAft>
                          <a:spcPts val="0"/>
                        </a:spcAft>
                        <a:buFont typeface="+mj-lt"/>
                        <a:buAutoNum type="arabicPeriod"/>
                      </a:pPr>
                      <a:r>
                        <a:rPr lang="cs-CZ" sz="1800">
                          <a:effectLst/>
                        </a:rPr>
                        <a:t>Všeobecná</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242211561"/>
                  </a:ext>
                </a:extLst>
              </a:tr>
              <a:tr h="203835">
                <a:tc vMerge="1">
                  <a:txBody>
                    <a:bodyPr/>
                    <a:lstStyle/>
                    <a:p>
                      <a:endParaRPr lang="cs-CZ"/>
                    </a:p>
                  </a:txBody>
                  <a:tcP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37061733"/>
                  </a:ext>
                </a:extLst>
              </a:tr>
              <a:tr h="203835">
                <a:tc vMerge="1">
                  <a:txBody>
                    <a:bodyPr/>
                    <a:lstStyle/>
                    <a:p>
                      <a:endParaRPr lang="cs-CZ"/>
                    </a:p>
                  </a:txBody>
                  <a:tcPr/>
                </a:tc>
                <a:tc>
                  <a:txBody>
                    <a:bodyPr/>
                    <a:lstStyle/>
                    <a:p>
                      <a:pPr algn="just">
                        <a:lnSpc>
                          <a:spcPct val="115000"/>
                        </a:lnSpc>
                        <a:spcAft>
                          <a:spcPts val="0"/>
                        </a:spcAft>
                      </a:pPr>
                      <a:r>
                        <a:rPr lang="cs-CZ" sz="1800">
                          <a:effectLst/>
                        </a:rPr>
                        <a:t>20 – 30 žáků</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10 000,-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75114620"/>
                  </a:ext>
                </a:extLst>
              </a:tr>
              <a:tr h="44450">
                <a:tc vMerge="1">
                  <a:txBody>
                    <a:bodyPr/>
                    <a:lstStyle/>
                    <a:p>
                      <a:endParaRPr lang="cs-CZ"/>
                    </a:p>
                  </a:txBody>
                  <a:tcP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37771159"/>
                  </a:ext>
                </a:extLst>
              </a:tr>
              <a:tr h="215265">
                <a:tc rowSpan="4">
                  <a:txBody>
                    <a:bodyPr/>
                    <a:lstStyle/>
                    <a:p>
                      <a:pPr marL="342900" lvl="0" indent="-342900" algn="just">
                        <a:lnSpc>
                          <a:spcPct val="115000"/>
                        </a:lnSpc>
                        <a:spcAft>
                          <a:spcPts val="0"/>
                        </a:spcAft>
                        <a:buFont typeface="+mj-lt"/>
                        <a:buAutoNum type="arabicPeriod"/>
                      </a:pPr>
                      <a:r>
                        <a:rPr lang="cs-CZ" sz="1800">
                          <a:effectLst/>
                        </a:rPr>
                        <a:t>Selektivní</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882425925"/>
                  </a:ext>
                </a:extLst>
              </a:tr>
              <a:tr h="285750">
                <a:tc vMerge="1">
                  <a:txBody>
                    <a:bodyPr/>
                    <a:lstStyle/>
                    <a:p>
                      <a:endParaRPr lang="cs-CZ"/>
                    </a:p>
                  </a:txBody>
                  <a:tcP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71102424"/>
                  </a:ext>
                </a:extLst>
              </a:tr>
              <a:tr h="270510">
                <a:tc vMerge="1">
                  <a:txBody>
                    <a:bodyPr/>
                    <a:lstStyle/>
                    <a:p>
                      <a:endParaRPr lang="cs-CZ"/>
                    </a:p>
                  </a:txBody>
                  <a:tcPr/>
                </a:tc>
                <a:tc>
                  <a:txBody>
                    <a:bodyPr/>
                    <a:lstStyle/>
                    <a:p>
                      <a:pPr algn="just">
                        <a:lnSpc>
                          <a:spcPct val="115000"/>
                        </a:lnSpc>
                        <a:spcAft>
                          <a:spcPts val="0"/>
                        </a:spcAft>
                      </a:pPr>
                      <a:r>
                        <a:rPr lang="cs-CZ" sz="1800">
                          <a:effectLst/>
                        </a:rPr>
                        <a:t>10 – 20 žáků</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15 000,-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51054590"/>
                  </a:ext>
                </a:extLst>
              </a:tr>
              <a:tr h="44450">
                <a:tc vMerge="1">
                  <a:txBody>
                    <a:bodyPr/>
                    <a:lstStyle/>
                    <a:p>
                      <a:endParaRPr lang="cs-CZ"/>
                    </a:p>
                  </a:txBody>
                  <a:tcP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55941044"/>
                  </a:ext>
                </a:extLst>
              </a:tr>
              <a:tr h="200025">
                <a:tc rowSpan="4">
                  <a:txBody>
                    <a:bodyPr/>
                    <a:lstStyle/>
                    <a:p>
                      <a:pPr marL="342900" lvl="0" indent="-342900" algn="just">
                        <a:lnSpc>
                          <a:spcPct val="115000"/>
                        </a:lnSpc>
                        <a:spcAft>
                          <a:spcPts val="0"/>
                        </a:spcAft>
                        <a:buFont typeface="+mj-lt"/>
                        <a:buAutoNum type="arabicPeriod"/>
                      </a:pPr>
                      <a:r>
                        <a:rPr lang="cs-CZ" sz="1800">
                          <a:effectLst/>
                        </a:rPr>
                        <a:t>Indikovaná</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50962525"/>
                  </a:ext>
                </a:extLst>
              </a:tr>
              <a:tr h="200025">
                <a:tc vMerge="1">
                  <a:txBody>
                    <a:bodyPr/>
                    <a:lstStyle/>
                    <a:p>
                      <a:endParaRPr lang="cs-CZ"/>
                    </a:p>
                  </a:txBody>
                  <a:tcP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225089497"/>
                  </a:ext>
                </a:extLst>
              </a:tr>
              <a:tr h="203835">
                <a:tc vMerge="1">
                  <a:txBody>
                    <a:bodyPr/>
                    <a:lstStyle/>
                    <a:p>
                      <a:endParaRPr lang="cs-CZ"/>
                    </a:p>
                  </a:txBody>
                  <a:tcPr/>
                </a:tc>
                <a:tc>
                  <a:txBody>
                    <a:bodyPr/>
                    <a:lstStyle/>
                    <a:p>
                      <a:pPr algn="just">
                        <a:lnSpc>
                          <a:spcPct val="115000"/>
                        </a:lnSpc>
                        <a:spcAft>
                          <a:spcPts val="0"/>
                        </a:spcAft>
                      </a:pPr>
                      <a:r>
                        <a:rPr lang="cs-CZ" sz="1800">
                          <a:effectLst/>
                        </a:rPr>
                        <a:t>1 – 9 žáků</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a:effectLst/>
                        </a:rPr>
                        <a:t>20 000,-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299256844"/>
                  </a:ext>
                </a:extLst>
              </a:tr>
              <a:tr h="44450">
                <a:tc vMerge="1">
                  <a:txBody>
                    <a:bodyPr/>
                    <a:lstStyle/>
                    <a:p>
                      <a:endParaRPr lang="cs-CZ"/>
                    </a:p>
                  </a:txBody>
                  <a:tcPr/>
                </a:tc>
                <a:tc>
                  <a:txBody>
                    <a:bodyPr/>
                    <a:lstStyle/>
                    <a:p>
                      <a:pPr algn="just">
                        <a:lnSpc>
                          <a:spcPct val="115000"/>
                        </a:lnSpc>
                        <a:spcAft>
                          <a:spcPts val="0"/>
                        </a:spcAft>
                      </a:pPr>
                      <a:r>
                        <a:rPr lang="cs-CZ" sz="1800" dirty="0">
                          <a:effectLst/>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cs-CZ" sz="1800" dirty="0">
                          <a:effectLst/>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97076909"/>
                  </a:ext>
                </a:extLst>
              </a:tr>
            </a:tbl>
          </a:graphicData>
        </a:graphic>
      </p:graphicFrame>
    </p:spTree>
    <p:extLst>
      <p:ext uri="{BB962C8B-B14F-4D97-AF65-F5344CB8AC3E}">
        <p14:creationId xmlns:p14="http://schemas.microsoft.com/office/powerpoint/2010/main" val="12033145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412776"/>
            <a:ext cx="7571184" cy="5184576"/>
          </a:xfrm>
        </p:spPr>
        <p:txBody>
          <a:bodyPr>
            <a:normAutofit fontScale="92500" lnSpcReduction="20000"/>
          </a:bodyPr>
          <a:lstStyle/>
          <a:p>
            <a:pPr marL="0" indent="0">
              <a:buNone/>
            </a:pPr>
            <a:r>
              <a:rPr lang="cs-CZ" sz="2600" b="1" dirty="0"/>
              <a:t>Oprávněný žadatel</a:t>
            </a:r>
            <a:endParaRPr lang="cs-CZ" sz="2600" dirty="0"/>
          </a:p>
          <a:p>
            <a:pPr marL="0" indent="0">
              <a:buNone/>
            </a:pPr>
            <a:endParaRPr lang="cs-CZ" dirty="0"/>
          </a:p>
          <a:p>
            <a:pPr lvl="0"/>
            <a:r>
              <a:rPr lang="cs-CZ" dirty="0"/>
              <a:t>Školy a školská zařízení podle zákona č. 561/2004 Sb., o předškolním, základním, středním, vyšším odborném a jiném vzdělávání (školský zákon), ve znění pozdějších předpisů.</a:t>
            </a:r>
          </a:p>
          <a:p>
            <a:pPr lvl="0"/>
            <a:r>
              <a:rPr lang="cs-CZ" dirty="0"/>
              <a:t>Právnická osoba podle zákona č. 89/2012 Sb., občanský zákoník.</a:t>
            </a:r>
          </a:p>
          <a:p>
            <a:pPr lvl="0"/>
            <a:r>
              <a:rPr lang="cs-CZ" dirty="0"/>
              <a:t>Právnická osoba podle zákona č. 3/2002 Sb., o svobodě náboženského vyznání a postavení církví a náboženských společností a o změně některých zákonů (zákon o církvích </a:t>
            </a:r>
            <a:br>
              <a:rPr lang="cs-CZ" dirty="0"/>
            </a:br>
            <a:r>
              <a:rPr lang="cs-CZ" dirty="0"/>
              <a:t>a náboženských společnostech), ve znění pozdějších předpisů.</a:t>
            </a:r>
          </a:p>
          <a:p>
            <a:pPr lvl="0"/>
            <a:r>
              <a:rPr lang="cs-CZ" dirty="0"/>
              <a:t>Obecně prospěšná společnost podle zákona č. 89/2012 Sb. </a:t>
            </a:r>
          </a:p>
          <a:p>
            <a:pPr lvl="0"/>
            <a:r>
              <a:rPr lang="cs-CZ" dirty="0"/>
              <a:t>V souladu se Zásadami vlády pro poskytování dotací ze státního rozpočtu České republiky nestátním neziskovým organizacím ústředními orgány státní správy také jiná právnická osoba, jejímž hlavním předmětem činnosti je poskytování vzdělávacích služeb nebo fyzická osoba, která takové služby poskytuje. </a:t>
            </a:r>
            <a:endParaRPr lang="cs-CZ" dirty="0" smtClean="0"/>
          </a:p>
          <a:p>
            <a:pPr marL="0" lvl="0" indent="0">
              <a:buNone/>
            </a:pPr>
            <a:endParaRPr lang="cs-CZ" dirty="0"/>
          </a:p>
          <a:p>
            <a:pPr lvl="0"/>
            <a:r>
              <a:rPr lang="cs-CZ" dirty="0">
                <a:solidFill>
                  <a:srgbClr val="FF0000"/>
                </a:solidFill>
              </a:rPr>
              <a:t>Dotace nemůže být poskytnuta příspěvkovým organizacím zřizovaným ministerstvem či jinými orgány státní správy.</a:t>
            </a:r>
          </a:p>
          <a:p>
            <a:pPr marL="0" indent="0">
              <a:buNone/>
            </a:pPr>
            <a:endParaRPr lang="cs-CZ" sz="2800"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842501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
        <p:nvSpPr>
          <p:cNvPr id="6" name="Rectangle 2"/>
          <p:cNvSpPr>
            <a:spLocks noGrp="1" noChangeArrowheads="1"/>
          </p:cNvSpPr>
          <p:nvPr>
            <p:ph idx="1"/>
          </p:nvPr>
        </p:nvSpPr>
        <p:spPr bwMode="auto">
          <a:xfrm>
            <a:off x="1115617" y="1537915"/>
            <a:ext cx="741682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chemeClr val="tx1"/>
                </a:solidFill>
                <a:effectLst/>
                <a:latin typeface="Arial" panose="020B0604020202020204" pitchFamily="34" charset="0"/>
              </a:rPr>
              <a:t>POJEM STÁTNÍ SPRÁVY A SAMOSPRÁVY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chemeClr val="tx1"/>
                </a:solidFill>
                <a:effectLst/>
                <a:latin typeface="Arial" panose="020B0604020202020204" pitchFamily="34" charset="0"/>
              </a:rPr>
              <a:t>STÁTNÍ ORGÁNY VYKONÁVYJÍCÍ STÁTNÍ SPRÁVU</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chemeClr val="tx1"/>
                </a:solidFill>
                <a:effectLst/>
                <a:latin typeface="Arial" panose="020B0604020202020204" pitchFamily="34" charset="0"/>
              </a:rPr>
              <a:t>a) ústřední orgány státní správy </a:t>
            </a:r>
            <a:r>
              <a:rPr kumimoji="0" lang="cs-CZ" altLang="cs-CZ" sz="1800" b="0" i="0" u="none" strike="noStrike" cap="none" normalizeH="0" baseline="0" dirty="0" smtClean="0">
                <a:ln>
                  <a:noFill/>
                </a:ln>
                <a:solidFill>
                  <a:schemeClr val="tx1"/>
                </a:solidFill>
                <a:effectLst/>
                <a:latin typeface="Arial" panose="020B0604020202020204" pitchFamily="34" charset="0"/>
              </a:rPr>
              <a:t>- </a:t>
            </a:r>
            <a:r>
              <a:rPr lang="cs-CZ" altLang="cs-CZ" sz="1800" dirty="0"/>
              <a:t>ministerstva</a:t>
            </a:r>
            <a:r>
              <a:rPr kumimoji="0" lang="cs-CZ" altLang="cs-CZ" sz="1800" b="0" i="0" u="none" strike="noStrike" cap="none" normalizeH="0" baseline="0" dirty="0" smtClean="0">
                <a:ln>
                  <a:noFill/>
                </a:ln>
                <a:solidFill>
                  <a:schemeClr val="tx1"/>
                </a:solidFill>
                <a:effectLst/>
                <a:latin typeface="Arial" panose="020B0604020202020204" pitchFamily="34" charset="0"/>
              </a:rPr>
              <a:t> např. ministerstvo financí, zahraničních věcí, vnitra, kultury, zemědělství aj.</a:t>
            </a:r>
            <a:br>
              <a:rPr kumimoji="0" lang="cs-CZ" altLang="cs-CZ" sz="1800" b="0" i="0" u="none" strike="noStrike" cap="none" normalizeH="0" baseline="0" dirty="0" smtClean="0">
                <a:ln>
                  <a:noFill/>
                </a:ln>
                <a:solidFill>
                  <a:schemeClr val="tx1"/>
                </a:solidFill>
                <a:effectLst/>
                <a:latin typeface="Arial" panose="020B0604020202020204" pitchFamily="34" charset="0"/>
              </a:rPr>
            </a:br>
            <a:r>
              <a:rPr kumimoji="0" lang="cs-CZ" altLang="cs-CZ" sz="1800" b="1" i="0" u="none" strike="noStrike" cap="none" normalizeH="0" baseline="0" dirty="0" smtClean="0">
                <a:ln>
                  <a:noFill/>
                </a:ln>
                <a:solidFill>
                  <a:schemeClr val="tx1"/>
                </a:solidFill>
                <a:effectLst/>
                <a:latin typeface="Arial" panose="020B0604020202020204" pitchFamily="34" charset="0"/>
              </a:rPr>
              <a:t>b) jiné ústřední orgány státní správy </a:t>
            </a:r>
            <a:r>
              <a:rPr kumimoji="0" lang="cs-CZ" altLang="cs-CZ" sz="1800" b="0" i="0" u="none" strike="noStrike" cap="none" normalizeH="0" baseline="0" dirty="0" smtClean="0">
                <a:ln>
                  <a:noFill/>
                </a:ln>
                <a:solidFill>
                  <a:schemeClr val="tx1"/>
                </a:solidFill>
                <a:effectLst/>
                <a:latin typeface="Arial" panose="020B0604020202020204" pitchFamily="34" charset="0"/>
              </a:rPr>
              <a:t>- např. Český statistický úřad, Český báňský úřad, Státní úřad pro jadernou bezpečnost atd.</a:t>
            </a:r>
            <a:br>
              <a:rPr kumimoji="0" lang="cs-CZ" altLang="cs-CZ" sz="1800" b="0" i="0" u="none" strike="noStrike" cap="none" normalizeH="0" baseline="0" dirty="0" smtClean="0">
                <a:ln>
                  <a:noFill/>
                </a:ln>
                <a:solidFill>
                  <a:schemeClr val="tx1"/>
                </a:solidFill>
                <a:effectLst/>
                <a:latin typeface="Arial" panose="020B0604020202020204" pitchFamily="34" charset="0"/>
              </a:rPr>
            </a:br>
            <a:r>
              <a:rPr kumimoji="0" lang="cs-CZ" altLang="cs-CZ" sz="1800" b="1" i="0" u="none" strike="noStrike" cap="none" normalizeH="0" baseline="0" dirty="0" smtClean="0">
                <a:ln>
                  <a:noFill/>
                </a:ln>
                <a:solidFill>
                  <a:schemeClr val="tx1"/>
                </a:solidFill>
                <a:effectLst/>
                <a:latin typeface="Arial" panose="020B0604020202020204" pitchFamily="34" charset="0"/>
              </a:rPr>
              <a:t>c) jiné územní orgány státní správy se speciální působností</a:t>
            </a:r>
            <a:r>
              <a:rPr kumimoji="0" lang="cs-CZ" altLang="cs-CZ" sz="1800" b="0" i="0" u="none" strike="noStrike" cap="none" normalizeH="0" baseline="0" dirty="0" smtClean="0">
                <a:ln>
                  <a:noFill/>
                </a:ln>
                <a:solidFill>
                  <a:schemeClr val="tx1"/>
                </a:solidFill>
                <a:effectLst/>
                <a:latin typeface="Arial" panose="020B0604020202020204" pitchFamily="34" charset="0"/>
              </a:rPr>
              <a:t> - např. úřad práce, školský řad, ÚPZSVVM atd.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chemeClr val="tx1"/>
                </a:solidFill>
                <a:effectLst/>
                <a:latin typeface="Arial" panose="020B0604020202020204" pitchFamily="34" charset="0"/>
              </a:rPr>
              <a:t>SAMOSPRÁVNÉ ORGANIZACE A JEJICH ORGÁNY</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Arial" panose="020B0604020202020204" pitchFamily="34" charset="0"/>
              </a:rPr>
              <a:t>a) územní samosprávy - obce, kraje</a:t>
            </a:r>
            <a:br>
              <a:rPr kumimoji="0" lang="cs-CZ" altLang="cs-CZ" sz="1800" b="0" i="0" u="none" strike="noStrike" cap="none" normalizeH="0" baseline="0" dirty="0" smtClean="0">
                <a:ln>
                  <a:noFill/>
                </a:ln>
                <a:solidFill>
                  <a:schemeClr val="tx1"/>
                </a:solidFill>
                <a:effectLst/>
                <a:latin typeface="Arial" panose="020B0604020202020204" pitchFamily="34" charset="0"/>
              </a:rPr>
            </a:br>
            <a:r>
              <a:rPr kumimoji="0" lang="cs-CZ" altLang="cs-CZ" sz="1800" b="0" i="0" u="none" strike="noStrike" cap="none" normalizeH="0" baseline="0" dirty="0" smtClean="0">
                <a:ln>
                  <a:noFill/>
                </a:ln>
                <a:solidFill>
                  <a:schemeClr val="tx1"/>
                </a:solidFill>
                <a:effectLst/>
                <a:latin typeface="Arial" panose="020B0604020202020204" pitchFamily="34" charset="0"/>
              </a:rPr>
              <a:t>b) zájmová samosprávy - nyní v ČR 13 komor (např. Česká advokátní komora, Česká lékařská komora, Komora daňových poradců ČR, Komora auditorů ČR, agrární komora atd.)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Arial" panose="020B0604020202020204" pitchFamily="34" charset="0"/>
              </a:rPr>
              <a:t>PRÁVNICKÉ A FYZICKÉ OSOBY (plní veřejnou službu) - nestátní zdravotnická zařízení, soukromé školy, právnické a fyzické osoby poskytující sociální služby. </a:t>
            </a:r>
          </a:p>
        </p:txBody>
      </p:sp>
    </p:spTree>
    <p:extLst>
      <p:ext uri="{BB962C8B-B14F-4D97-AF65-F5344CB8AC3E}">
        <p14:creationId xmlns:p14="http://schemas.microsoft.com/office/powerpoint/2010/main" val="4239124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628800"/>
            <a:ext cx="7571184" cy="4968552"/>
          </a:xfrm>
        </p:spPr>
        <p:txBody>
          <a:bodyPr>
            <a:normAutofit/>
          </a:bodyPr>
          <a:lstStyle/>
          <a:p>
            <a:pPr marL="0" lvl="0" indent="0">
              <a:buNone/>
            </a:pPr>
            <a:r>
              <a:rPr lang="cs-CZ" dirty="0"/>
              <a:t>Žadatel musí dále splňovat tyto podmínky</a:t>
            </a:r>
            <a:r>
              <a:rPr lang="cs-CZ" dirty="0" smtClean="0"/>
              <a:t>:</a:t>
            </a:r>
          </a:p>
          <a:p>
            <a:pPr marL="0" lvl="0" indent="0">
              <a:buNone/>
            </a:pPr>
            <a:endParaRPr lang="cs-CZ" dirty="0"/>
          </a:p>
          <a:p>
            <a:pPr lvl="0"/>
            <a:r>
              <a:rPr lang="cs-CZ" dirty="0"/>
              <a:t>mít sídlo na území České republiky,</a:t>
            </a:r>
          </a:p>
          <a:p>
            <a:pPr lvl="0"/>
            <a:r>
              <a:rPr lang="cs-CZ" dirty="0"/>
              <a:t>vést podvojné účetnictví (s výjimkou fyzických osob)</a:t>
            </a:r>
          </a:p>
          <a:p>
            <a:pPr lvl="0"/>
            <a:r>
              <a:rPr lang="cs-CZ" dirty="0">
                <a:solidFill>
                  <a:srgbClr val="FF0000"/>
                </a:solidFill>
              </a:rPr>
              <a:t>žadatel musí prokazatelně realizovat projekty popř. jiné podporované aktivity v oblasti prevence rizikového chování na území České republiky minimálně dva roky před podáním žádosti. Zároveň musí být započitatelná praxe realizována od roku 2012. (Tuto skutečnost doloží žadatel odkazem na své internetové stránky, má-li tam dokumenty zveřejněné v aktuálním znění, případně přiložením dokumentů toto prokazující - např. výroční zpráva, zpráva o činnosti, preventivní program školy apod.). </a:t>
            </a:r>
          </a:p>
          <a:p>
            <a:pPr marL="0" indent="0">
              <a:buNone/>
            </a:pPr>
            <a:endParaRPr lang="cs-CZ" sz="2800"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6304218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2492896"/>
            <a:ext cx="7571184" cy="4104456"/>
          </a:xfrm>
        </p:spPr>
        <p:txBody>
          <a:bodyPr>
            <a:normAutofit/>
          </a:bodyPr>
          <a:lstStyle/>
          <a:p>
            <a:pPr lvl="0"/>
            <a:r>
              <a:rPr lang="cs-CZ" sz="2400" dirty="0"/>
              <a:t>Žádost na podporu projektu se podává </a:t>
            </a:r>
            <a:r>
              <a:rPr lang="cs-CZ" sz="2400" u="sng" dirty="0">
                <a:solidFill>
                  <a:srgbClr val="FF0000"/>
                </a:solidFill>
              </a:rPr>
              <a:t>POUZE ELEKTRONICKY</a:t>
            </a:r>
            <a:r>
              <a:rPr lang="cs-CZ" sz="2400" dirty="0">
                <a:solidFill>
                  <a:srgbClr val="FF0000"/>
                </a:solidFill>
              </a:rPr>
              <a:t> </a:t>
            </a:r>
            <a:r>
              <a:rPr lang="cs-CZ" sz="2400" dirty="0"/>
              <a:t>v elektronickém systému IS na adrese: </a:t>
            </a:r>
            <a:r>
              <a:rPr lang="cs-CZ" sz="2400" u="sng" dirty="0">
                <a:hlinkClick r:id="rId2"/>
              </a:rPr>
              <a:t>http://is-prevence.msmt.cz</a:t>
            </a:r>
            <a:r>
              <a:rPr lang="cs-CZ" sz="2400" dirty="0"/>
              <a:t> </a:t>
            </a:r>
            <a:endParaRPr lang="cs-CZ" sz="2400" dirty="0" smtClean="0"/>
          </a:p>
          <a:p>
            <a:pPr marL="0" lvl="0" indent="0">
              <a:buNone/>
            </a:pPr>
            <a:endParaRPr lang="cs-CZ" sz="2400" dirty="0"/>
          </a:p>
          <a:p>
            <a:r>
              <a:rPr lang="cs-CZ" sz="2400" dirty="0"/>
              <a:t>Žádost musí být podána do </a:t>
            </a:r>
            <a:r>
              <a:rPr lang="cs-CZ" sz="2400" dirty="0">
                <a:solidFill>
                  <a:srgbClr val="FF0000"/>
                </a:solidFill>
              </a:rPr>
              <a:t>30. září </a:t>
            </a:r>
            <a:r>
              <a:rPr lang="cs-CZ" sz="2400" dirty="0"/>
              <a:t>kalendářního roku předcházejícího roku, na který je dotace poskytována</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7601149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412776"/>
            <a:ext cx="7848872" cy="5184576"/>
          </a:xfrm>
        </p:spPr>
        <p:txBody>
          <a:bodyPr>
            <a:noAutofit/>
          </a:bodyPr>
          <a:lstStyle/>
          <a:p>
            <a:pPr marL="0" lvl="0" indent="0">
              <a:buNone/>
            </a:pPr>
            <a:r>
              <a:rPr lang="cs-CZ" sz="1600" b="1" dirty="0"/>
              <a:t>Povinné přílohy k organizaci</a:t>
            </a:r>
            <a:r>
              <a:rPr lang="cs-CZ" sz="1600" dirty="0"/>
              <a:t> (přílohy, které se vkládají k organizaci nikoliv k projektu)</a:t>
            </a:r>
          </a:p>
          <a:p>
            <a:r>
              <a:rPr lang="cs-CZ" sz="1600" dirty="0"/>
              <a:t>Při elektronické registraci (první vkládání údajů o organizaci) je zároveň žadatel povinen vložit </a:t>
            </a:r>
            <a:br>
              <a:rPr lang="cs-CZ" sz="1600" dirty="0"/>
            </a:br>
            <a:r>
              <a:rPr lang="cs-CZ" sz="1600" dirty="0"/>
              <a:t>do systému elektronickou kopii originálů povinných příloh (kopie originálů se vkládají pouze jednou a následně je žadatel povinen je aktualizovat při jakékoliv změně):</a:t>
            </a:r>
          </a:p>
          <a:p>
            <a:pPr lvl="1"/>
            <a:r>
              <a:rPr lang="cs-CZ" sz="1600" dirty="0"/>
              <a:t>Doklad o přidělení IČO.</a:t>
            </a:r>
          </a:p>
          <a:p>
            <a:pPr lvl="1"/>
            <a:r>
              <a:rPr lang="cs-CZ" sz="1600" dirty="0"/>
              <a:t>Identifikace bankovního účtu, na který by měla být dotace převedena.</a:t>
            </a:r>
          </a:p>
          <a:p>
            <a:pPr lvl="1"/>
            <a:r>
              <a:rPr lang="cs-CZ" sz="1600" dirty="0"/>
              <a:t>Identifikaci datové schránky, pokud ji žadatel má.</a:t>
            </a:r>
          </a:p>
          <a:p>
            <a:pPr lvl="1"/>
            <a:r>
              <a:rPr lang="cs-CZ" sz="1600" dirty="0"/>
              <a:t>Doklad o právní osobnosti žadatele podle příslušné právní formy: </a:t>
            </a:r>
          </a:p>
          <a:p>
            <a:pPr lvl="0"/>
            <a:r>
              <a:rPr lang="cs-CZ" sz="1600" dirty="0"/>
              <a:t>právnická osoba vykonávající činnost školy nebo školského zařízení předloží zřizovací listinu, </a:t>
            </a:r>
          </a:p>
          <a:p>
            <a:pPr lvl="0"/>
            <a:r>
              <a:rPr lang="cs-CZ" sz="1600" dirty="0"/>
              <a:t>právnická osoba podle zákona č. 89/2012 Sb. - stanovy a výpis z veřejného rejstříku,</a:t>
            </a:r>
          </a:p>
          <a:p>
            <a:pPr lvl="0"/>
            <a:r>
              <a:rPr lang="cs-CZ" sz="1600" dirty="0"/>
              <a:t>právnická osoba podle zákona č. 3/2002 Sb. předloží výpis z registru ústředního orgánu státní správy ČR, který registruje církve a náboženské společnosti,</a:t>
            </a:r>
          </a:p>
          <a:p>
            <a:pPr lvl="0"/>
            <a:r>
              <a:rPr lang="cs-CZ" sz="1600" dirty="0"/>
              <a:t>obecně prospěšná společnost předloží ověřený výpis z rejstříku obecně prospěšných společností u místně příslušného soudu, </a:t>
            </a:r>
          </a:p>
          <a:p>
            <a:pPr lvl="0"/>
            <a:r>
              <a:rPr lang="cs-CZ" sz="1600" dirty="0"/>
              <a:t>jiná organizace předloží výpis z obchodního rejstříku, příp. jiný doklad prokazující právní osobnost.</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37644907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628800"/>
            <a:ext cx="7571184" cy="4968552"/>
          </a:xfrm>
        </p:spPr>
        <p:txBody>
          <a:bodyPr>
            <a:normAutofit/>
          </a:bodyPr>
          <a:lstStyle/>
          <a:p>
            <a:pPr marL="0" indent="0">
              <a:buNone/>
            </a:pPr>
            <a:r>
              <a:rPr lang="cs-CZ" dirty="0" smtClean="0"/>
              <a:t>e</a:t>
            </a:r>
            <a:r>
              <a:rPr lang="cs-CZ" dirty="0"/>
              <a:t>) Doložení skutečnosti, že žadatel realizuje projekty popř. jiné podporované aktivity v oblasti prevence rizikového chování na území České republiky prokazatelně minimálně dva roky před podáním žádosti. Zároveň musí být započitatelná praxe realizována od roku 2012. (Tuto skutečnost doloží žadatel odkazem na své internetové stránky, má-li tam dokumenty zveřejněné v aktuálním znění, případně přiložením dokumentů toto prokazující - např. výroční zpráva, zpráva o činnosti, preventivní program školy apod</a:t>
            </a:r>
            <a:r>
              <a:rPr lang="cs-CZ" dirty="0" smtClean="0"/>
              <a:t>.).</a:t>
            </a:r>
          </a:p>
          <a:p>
            <a:pPr marL="0" indent="0">
              <a:buNone/>
            </a:pPr>
            <a:endParaRPr lang="cs-CZ" dirty="0"/>
          </a:p>
          <a:p>
            <a:pPr marL="0" indent="0">
              <a:buNone/>
            </a:pPr>
            <a:r>
              <a:rPr lang="cs-CZ" dirty="0"/>
              <a:t>f) Každý nový žadatel (žadatel, který dosud o dotaci v systému </a:t>
            </a:r>
            <a:r>
              <a:rPr lang="cs-CZ" dirty="0" err="1"/>
              <a:t>is</a:t>
            </a:r>
            <a:r>
              <a:rPr lang="cs-CZ" dirty="0"/>
              <a:t>-prevence nežádal) je povinen předložit povinné přílohy k organizaci uvedené v odstavci 4. článku 4. v elektronické podobě spolu se žádostí o poskytnutí dotace na poskytování aktivit prevence rizikového chování (vkládá se v systému k organizaci nikoliv samotné žádosti). </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31336769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340768"/>
            <a:ext cx="7571184" cy="5256584"/>
          </a:xfrm>
        </p:spPr>
        <p:txBody>
          <a:bodyPr>
            <a:noAutofit/>
          </a:bodyPr>
          <a:lstStyle/>
          <a:p>
            <a:pPr marL="0" lvl="0" indent="0">
              <a:buNone/>
            </a:pPr>
            <a:r>
              <a:rPr lang="cs-CZ" sz="1800" b="1" dirty="0"/>
              <a:t>Povinné přílohy k žádosti</a:t>
            </a:r>
            <a:r>
              <a:rPr lang="cs-CZ" sz="1800" dirty="0"/>
              <a:t> (přílohy, které se vkládají k projektu nikoliv k organizaci): </a:t>
            </a:r>
          </a:p>
          <a:p>
            <a:pPr lvl="1"/>
            <a:r>
              <a:rPr lang="cs-CZ" sz="1800" dirty="0"/>
              <a:t>Zpráva o realizaci víceletého (navazujícího) projektu v předchozím roce (pokud byl projekt dotačně podpořen z ministerstva).</a:t>
            </a:r>
          </a:p>
          <a:p>
            <a:pPr lvl="1"/>
            <a:r>
              <a:rPr lang="cs-CZ" sz="1800" dirty="0"/>
              <a:t>Závěrečná zpráva o realizaci víceletého (navazujícího) projektu za předchozí rok vzhledem k roku, ve kterém se žádost o dotaci předkládá (tedy vzhledem k běžnému roku), pokud byl projekt (projekt) v předchozím roce realizován (pokud byl projekt v daném období dotačně podpořen z ministerstva), (p</a:t>
            </a:r>
            <a:r>
              <a:rPr lang="cs-CZ" sz="1800" i="1" dirty="0"/>
              <a:t>říklad – </a:t>
            </a:r>
            <a:r>
              <a:rPr lang="cs-CZ" sz="1800" i="1" dirty="0">
                <a:solidFill>
                  <a:srgbClr val="FF0000"/>
                </a:solidFill>
              </a:rPr>
              <a:t>získali jste dotaci v roce 2017, 2018 a žádáte dotaci na rok 2019 – doložíte závěrečnou zprávu za rok 2017 a průběžnou zprávu o realizaci projektu v roce 2018).</a:t>
            </a:r>
            <a:endParaRPr lang="cs-CZ" sz="1800" dirty="0">
              <a:solidFill>
                <a:srgbClr val="FF0000"/>
              </a:solidFill>
            </a:endParaRPr>
          </a:p>
          <a:p>
            <a:pPr lvl="1"/>
            <a:r>
              <a:rPr lang="cs-CZ" sz="1800" dirty="0"/>
              <a:t>Čestné prohlášení žadatele o pravdivosti údajů a bezdlužnosti žadatele a o poskytování osobních údajů - žadatelé nemusí úředně ověřovat kopie v žádosti, toto dokládají čestným prohlášením podepsaným statutárním orgánem subjektu, který žádost předkládá.</a:t>
            </a:r>
          </a:p>
          <a:p>
            <a:pPr lvl="1"/>
            <a:r>
              <a:rPr lang="cs-CZ" sz="1800" dirty="0">
                <a:solidFill>
                  <a:srgbClr val="FF0000"/>
                </a:solidFill>
              </a:rPr>
              <a:t>Přehled let, kdy byl projekt podpořen z dotačního programu ministerstva.</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42495433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628800"/>
            <a:ext cx="7571184" cy="4968552"/>
          </a:xfrm>
        </p:spPr>
        <p:txBody>
          <a:bodyPr>
            <a:normAutofit fontScale="92500" lnSpcReduction="10000"/>
          </a:bodyPr>
          <a:lstStyle/>
          <a:p>
            <a:pPr marL="0" lvl="1" indent="0">
              <a:buNone/>
            </a:pPr>
            <a:r>
              <a:rPr lang="cs-CZ" sz="2000" b="1" dirty="0" smtClean="0"/>
              <a:t>Personální </a:t>
            </a:r>
            <a:r>
              <a:rPr lang="cs-CZ" sz="2000" b="1" dirty="0"/>
              <a:t>zabezpečení je povinen žadatel doložit v příloze:</a:t>
            </a:r>
          </a:p>
          <a:p>
            <a:pPr marL="0" indent="0">
              <a:buNone/>
            </a:pPr>
            <a:endParaRPr lang="cs-CZ" sz="2400" dirty="0"/>
          </a:p>
          <a:p>
            <a:pPr marL="0" indent="0">
              <a:buNone/>
            </a:pPr>
            <a:r>
              <a:rPr lang="cs-CZ" b="1" dirty="0"/>
              <a:t>– v případě aktivity část II. Článek 2 odst. 1 </a:t>
            </a:r>
            <a:r>
              <a:rPr lang="cs-CZ" b="1" dirty="0" err="1"/>
              <a:t>písm</a:t>
            </a:r>
            <a:r>
              <a:rPr lang="cs-CZ" b="1" dirty="0"/>
              <a:t> a) A</a:t>
            </a:r>
            <a:r>
              <a:rPr lang="cs-CZ" sz="2400" b="1" dirty="0"/>
              <a:t>.</a:t>
            </a:r>
            <a:endParaRPr lang="cs-CZ" sz="2400" dirty="0"/>
          </a:p>
          <a:p>
            <a:pPr marL="457200" lvl="0" indent="-457200">
              <a:buFont typeface="+mj-lt"/>
              <a:buAutoNum type="alphaLcPeriod"/>
            </a:pPr>
            <a:r>
              <a:rPr lang="cs-CZ" dirty="0" smtClean="0"/>
              <a:t>Pracovník </a:t>
            </a:r>
            <a:r>
              <a:rPr lang="cs-CZ" dirty="0"/>
              <a:t>musí mít dokončené středoškolské vzdělání s maturitou.</a:t>
            </a:r>
          </a:p>
          <a:p>
            <a:pPr marL="457200" lvl="0" indent="-457200">
              <a:buFont typeface="+mj-lt"/>
              <a:buAutoNum type="alphaLcPeriod"/>
            </a:pPr>
            <a:r>
              <a:rPr lang="cs-CZ" dirty="0" smtClean="0"/>
              <a:t>Pracovník </a:t>
            </a:r>
            <a:r>
              <a:rPr lang="cs-CZ" dirty="0"/>
              <a:t>musí mít absolvován základní kurz primární prevence v rozsahu 40 hodin </a:t>
            </a:r>
            <a:r>
              <a:rPr lang="cs-CZ" dirty="0" smtClean="0"/>
              <a:t>s </a:t>
            </a:r>
            <a:r>
              <a:rPr lang="cs-CZ" dirty="0"/>
              <a:t>minimálním podílem 8 hodin </a:t>
            </a:r>
            <a:r>
              <a:rPr lang="cs-CZ" dirty="0" err="1"/>
              <a:t>sebezkušenosti</a:t>
            </a:r>
            <a:r>
              <a:rPr lang="cs-CZ" dirty="0"/>
              <a:t>.</a:t>
            </a:r>
          </a:p>
          <a:p>
            <a:pPr marL="457200" lvl="0" indent="-457200">
              <a:buFont typeface="+mj-lt"/>
              <a:buAutoNum type="alphaLcPeriod"/>
            </a:pPr>
            <a:r>
              <a:rPr lang="cs-CZ" dirty="0" smtClean="0"/>
              <a:t>Pracovník </a:t>
            </a:r>
            <a:r>
              <a:rPr lang="cs-CZ" dirty="0"/>
              <a:t>musí mít alespoň započaté další studium (VOŠ, VŠ, jiná specializační studia), které je svým obsahem zaměřeno na práci s lidmi (mezi nejvhodnější obory v tomto ohledu můžeme zařadit pedagogiku, speciální pedagogiku, psychologii, </a:t>
            </a:r>
            <a:r>
              <a:rPr lang="cs-CZ" dirty="0" err="1"/>
              <a:t>adiktologii</a:t>
            </a:r>
            <a:r>
              <a:rPr lang="cs-CZ" dirty="0"/>
              <a:t>, zdravotnictví, sociální práci atp</a:t>
            </a:r>
            <a:r>
              <a:rPr lang="cs-CZ" dirty="0" smtClean="0"/>
              <a:t>.).</a:t>
            </a:r>
          </a:p>
          <a:p>
            <a:pPr lvl="0"/>
            <a:endParaRPr lang="cs-CZ" dirty="0"/>
          </a:p>
          <a:p>
            <a:pPr marL="0" indent="0">
              <a:buNone/>
            </a:pPr>
            <a:r>
              <a:rPr lang="cs-CZ" dirty="0"/>
              <a:t>Pozn.: Je nutné splnit všechny body, avšak bod c) lze v odůvodněných případech nahradit specifickými znalostmi a dovednostmi v různých oborech (například zástupci záchranného systému, policisté, pracovníci hygienických a lékařských zařízení atp.) či dlouholetou praxí. </a:t>
            </a:r>
          </a:p>
          <a:p>
            <a:pPr marL="0" lvl="0" indent="0">
              <a:buNone/>
            </a:pPr>
            <a:endParaRPr lang="cs-CZ"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36193259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lgn="ctr">
              <a:buNone/>
            </a:pPr>
            <a:r>
              <a:rPr lang="cs-CZ" sz="2800" b="1" dirty="0"/>
              <a:t>Výzva Ministerstva školství, mládeže a tělovýchovy</a:t>
            </a:r>
          </a:p>
          <a:p>
            <a:pPr marL="0" indent="0" algn="ctr">
              <a:buNone/>
            </a:pPr>
            <a:r>
              <a:rPr lang="cs-CZ" sz="2800" b="1" dirty="0"/>
              <a:t> k podávání žádostí o poskytnutí neinvestiční dotace ze státního rozpočtu</a:t>
            </a:r>
          </a:p>
          <a:p>
            <a:pPr marL="0" indent="0" algn="ctr">
              <a:buNone/>
            </a:pPr>
            <a:r>
              <a:rPr lang="cs-CZ" sz="2800" b="1" dirty="0"/>
              <a:t>na poskytování aktivit v oblasti primární prevence rizikového chování</a:t>
            </a:r>
          </a:p>
          <a:p>
            <a:pPr marL="0" indent="0" algn="ctr">
              <a:buNone/>
            </a:pPr>
            <a:r>
              <a:rPr lang="cs-CZ" sz="2800" b="1" dirty="0"/>
              <a:t>na rok 2019</a:t>
            </a:r>
          </a:p>
          <a:p>
            <a:pPr marL="0" indent="0" algn="ctr">
              <a:buNone/>
            </a:pPr>
            <a:r>
              <a:rPr lang="cs-CZ" sz="2800" b="1" dirty="0"/>
              <a:t>(dále jen „Výzva“)</a:t>
            </a:r>
          </a:p>
          <a:p>
            <a:pPr marL="0" indent="0" algn="ctr">
              <a:buNone/>
            </a:pPr>
            <a:r>
              <a:rPr lang="cs-CZ" sz="2800" dirty="0"/>
              <a:t>Č. j: MSMT-18806/2018-1</a:t>
            </a:r>
          </a:p>
        </p:txBody>
      </p:sp>
    </p:spTree>
    <p:extLst>
      <p:ext uri="{BB962C8B-B14F-4D97-AF65-F5344CB8AC3E}">
        <p14:creationId xmlns:p14="http://schemas.microsoft.com/office/powerpoint/2010/main" val="41269451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2492896"/>
            <a:ext cx="7571184" cy="4104456"/>
          </a:xfrm>
        </p:spPr>
        <p:txBody>
          <a:bodyPr>
            <a:normAutofit/>
          </a:bodyPr>
          <a:lstStyle/>
          <a:p>
            <a:pPr marL="0" indent="0">
              <a:buNone/>
            </a:pPr>
            <a:r>
              <a:rPr lang="cs-CZ" b="1" dirty="0"/>
              <a:t>– v případě aktivity část II. Článek 1 odst. 1 </a:t>
            </a:r>
            <a:r>
              <a:rPr lang="cs-CZ" b="1" dirty="0" err="1"/>
              <a:t>písm</a:t>
            </a:r>
            <a:r>
              <a:rPr lang="cs-CZ" b="1" dirty="0"/>
              <a:t> a) B.</a:t>
            </a:r>
            <a:endParaRPr lang="cs-CZ" dirty="0"/>
          </a:p>
          <a:p>
            <a:pPr marL="457200" lvl="0" indent="-457200">
              <a:buFont typeface="+mj-lt"/>
              <a:buAutoNum type="alphaLcPeriod"/>
            </a:pPr>
            <a:r>
              <a:rPr lang="cs-CZ" dirty="0"/>
              <a:t>Pracovník musí mít dokončené vysokoškolské bakalářské studium, které je svým obsahem zaměřeno na práci s lidmi (např. pedagogiku, speciální pedagogiku, psychologii, </a:t>
            </a:r>
            <a:r>
              <a:rPr lang="cs-CZ" dirty="0" err="1"/>
              <a:t>adiktologii</a:t>
            </a:r>
            <a:r>
              <a:rPr lang="cs-CZ" dirty="0"/>
              <a:t>, zdravotnictví, sociální práci, atp.). </a:t>
            </a:r>
          </a:p>
          <a:p>
            <a:pPr marL="457200" lvl="0" indent="-457200">
              <a:buFont typeface="+mj-lt"/>
              <a:buAutoNum type="alphaLcPeriod"/>
            </a:pPr>
            <a:r>
              <a:rPr lang="cs-CZ" dirty="0"/>
              <a:t>Pracovník musí mít absolvován středně pokročilý kurz primární prevence v rozsahu 40 hodin s minimálním podílem 16 hodin </a:t>
            </a:r>
            <a:r>
              <a:rPr lang="cs-CZ" dirty="0" err="1"/>
              <a:t>sebezkušenosti</a:t>
            </a:r>
            <a:r>
              <a:rPr lang="cs-CZ" dirty="0"/>
              <a:t>. </a:t>
            </a:r>
          </a:p>
          <a:p>
            <a:pPr marL="0" indent="0">
              <a:buNone/>
            </a:pPr>
            <a:endParaRPr lang="cs-CZ" dirty="0" smtClean="0"/>
          </a:p>
          <a:p>
            <a:pPr marL="0" indent="0">
              <a:buNone/>
            </a:pPr>
            <a:r>
              <a:rPr lang="cs-CZ" dirty="0" smtClean="0"/>
              <a:t>Pozn</a:t>
            </a:r>
            <a:r>
              <a:rPr lang="cs-CZ" dirty="0"/>
              <a:t>.: Je nutné splnit všechny body.</a:t>
            </a:r>
          </a:p>
          <a:p>
            <a:pPr marL="0" indent="0">
              <a:buNone/>
            </a:pPr>
            <a:endParaRPr lang="cs-CZ" sz="2800"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19618713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2492896"/>
            <a:ext cx="7571184" cy="4104456"/>
          </a:xfrm>
        </p:spPr>
        <p:txBody>
          <a:bodyPr>
            <a:normAutofit/>
          </a:bodyPr>
          <a:lstStyle/>
          <a:p>
            <a:pPr marL="0" indent="0">
              <a:buNone/>
            </a:pPr>
            <a:r>
              <a:rPr lang="cs-CZ" b="1" dirty="0"/>
              <a:t>– v případě aktivity část II. Článek 1 odst. 1 </a:t>
            </a:r>
            <a:r>
              <a:rPr lang="cs-CZ" b="1" dirty="0" err="1"/>
              <a:t>písm</a:t>
            </a:r>
            <a:r>
              <a:rPr lang="cs-CZ" b="1" dirty="0"/>
              <a:t> a) C.</a:t>
            </a:r>
            <a:endParaRPr lang="cs-CZ" dirty="0"/>
          </a:p>
          <a:p>
            <a:pPr marL="457200" lvl="0" indent="-457200">
              <a:buFont typeface="+mj-lt"/>
              <a:buAutoNum type="alphaLcPeriod"/>
            </a:pPr>
            <a:r>
              <a:rPr lang="cs-CZ" dirty="0"/>
              <a:t>Pracovník musí mít dokončené vysokoškolské magisterské studium, které je svým obsahem zaměřeno na práci s lidmi (např. pedagogiku, speciální pedagogiku, psychologii, </a:t>
            </a:r>
            <a:r>
              <a:rPr lang="cs-CZ" dirty="0" err="1"/>
              <a:t>adiktologii</a:t>
            </a:r>
            <a:r>
              <a:rPr lang="cs-CZ" dirty="0"/>
              <a:t>, zdravotnictví, sociální práci atp.). </a:t>
            </a:r>
          </a:p>
          <a:p>
            <a:pPr marL="457200" lvl="0" indent="-457200">
              <a:buFont typeface="+mj-lt"/>
              <a:buAutoNum type="alphaLcPeriod"/>
            </a:pPr>
            <a:r>
              <a:rPr lang="cs-CZ" dirty="0"/>
              <a:t>Pracovník musí mít absolvován pokročilý kurz primární prevence v rozsahu 120 hodin </a:t>
            </a:r>
            <a:br>
              <a:rPr lang="cs-CZ" dirty="0"/>
            </a:br>
            <a:r>
              <a:rPr lang="cs-CZ" dirty="0"/>
              <a:t>s minimálním podílem 40 hodin sebezkušenosti.13 </a:t>
            </a:r>
          </a:p>
          <a:p>
            <a:pPr marL="457200" lvl="0" indent="-457200">
              <a:buFont typeface="+mj-lt"/>
              <a:buAutoNum type="alphaLcPeriod"/>
            </a:pPr>
            <a:r>
              <a:rPr lang="cs-CZ" dirty="0"/>
              <a:t>Požadovány jsou minimálně 2 roky praxe v primárně preventivních aktivitách.</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21927356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2492896"/>
            <a:ext cx="7571184" cy="4104456"/>
          </a:xfrm>
        </p:spPr>
        <p:txBody>
          <a:bodyPr>
            <a:normAutofit/>
          </a:bodyPr>
          <a:lstStyle/>
          <a:p>
            <a:pPr marL="0" indent="0">
              <a:buNone/>
            </a:pPr>
            <a:r>
              <a:rPr lang="cs-CZ" b="1" dirty="0"/>
              <a:t>– v případě aktivity část II. Článek 1 odst. 1 </a:t>
            </a:r>
            <a:r>
              <a:rPr lang="cs-CZ" b="1" dirty="0" err="1"/>
              <a:t>písm</a:t>
            </a:r>
            <a:r>
              <a:rPr lang="cs-CZ" b="1" dirty="0"/>
              <a:t> b), c)</a:t>
            </a:r>
            <a:endParaRPr lang="cs-CZ" dirty="0"/>
          </a:p>
          <a:p>
            <a:pPr marL="457200" lvl="0" indent="-457200">
              <a:buFont typeface="+mj-lt"/>
              <a:buAutoNum type="alphaLcPeriod"/>
            </a:pPr>
            <a:r>
              <a:rPr lang="cs-CZ" dirty="0"/>
              <a:t>Pracovník musí mít dokončené vysokoškolské magisterské studium, které je svým obsahem zaměřeno na práci s lidmi (např. pedagogiku, speciální pedagogiku, psychologii, </a:t>
            </a:r>
            <a:r>
              <a:rPr lang="cs-CZ" dirty="0" err="1"/>
              <a:t>adiktologii</a:t>
            </a:r>
            <a:r>
              <a:rPr lang="cs-CZ" dirty="0"/>
              <a:t>, zdravotnictví, sociální práci atp.).</a:t>
            </a:r>
          </a:p>
          <a:p>
            <a:pPr marL="457200" lvl="0" indent="-457200">
              <a:buFont typeface="+mj-lt"/>
              <a:buAutoNum type="alphaLcPeriod"/>
            </a:pPr>
            <a:r>
              <a:rPr lang="cs-CZ" dirty="0"/>
              <a:t>Požadovány jsou minimálně 2 roky praxe v primárně preventivních aktivitách.</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704093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916832"/>
            <a:ext cx="7571184" cy="4680520"/>
          </a:xfrm>
        </p:spPr>
        <p:txBody>
          <a:bodyPr>
            <a:normAutofit/>
          </a:bodyPr>
          <a:lstStyle/>
          <a:p>
            <a:pPr lvl="0"/>
            <a:r>
              <a:rPr lang="cs-CZ" dirty="0"/>
              <a:t>Při nesplnění jakýchkoliv podmínek stanovených v čl. 2 a čl. 3, čl. 4 bude žádost na podporu projektu vyřazena z formálních důvodů z dotačního řízení ministerstva</a:t>
            </a:r>
            <a:r>
              <a:rPr lang="cs-CZ" dirty="0" smtClean="0"/>
              <a:t>.</a:t>
            </a:r>
          </a:p>
          <a:p>
            <a:pPr marL="0" lvl="0" indent="0">
              <a:buNone/>
            </a:pPr>
            <a:endParaRPr lang="cs-CZ" dirty="0"/>
          </a:p>
          <a:p>
            <a:pPr lvl="0"/>
            <a:r>
              <a:rPr lang="cs-CZ" dirty="0"/>
              <a:t>Poskytovatel </a:t>
            </a:r>
            <a:r>
              <a:rPr lang="cs-CZ" b="1" dirty="0">
                <a:solidFill>
                  <a:srgbClr val="FF0000"/>
                </a:solidFill>
              </a:rPr>
              <a:t>nepřipouští odstranění vad </a:t>
            </a:r>
            <a:r>
              <a:rPr lang="cs-CZ" dirty="0"/>
              <a:t>žádosti či doložení dalších podkladů po podání žádosti</a:t>
            </a:r>
            <a:r>
              <a:rPr lang="cs-CZ" dirty="0" smtClean="0"/>
              <a:t>.</a:t>
            </a:r>
          </a:p>
          <a:p>
            <a:pPr marL="0" lvl="0" indent="0">
              <a:buNone/>
            </a:pPr>
            <a:endParaRPr lang="cs-CZ" dirty="0"/>
          </a:p>
          <a:p>
            <a:pPr lvl="0"/>
            <a:r>
              <a:rPr lang="cs-CZ" b="1" dirty="0">
                <a:solidFill>
                  <a:srgbClr val="FF0000"/>
                </a:solidFill>
              </a:rPr>
              <a:t>Po ukončení formálního hodnocení </a:t>
            </a:r>
            <a:r>
              <a:rPr lang="cs-CZ" dirty="0"/>
              <a:t>budou vyřazení žadatelé písemně o této skutečnosti neprodleně informováni.</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3259930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040560"/>
          </a:xfrm>
        </p:spPr>
        <p:txBody>
          <a:bodyPr>
            <a:normAutofit fontScale="70000" lnSpcReduction="20000"/>
          </a:bodyPr>
          <a:lstStyle/>
          <a:p>
            <a:pPr marL="0" indent="0">
              <a:buNone/>
            </a:pPr>
            <a:r>
              <a:rPr lang="cs-CZ" b="1" dirty="0" smtClean="0">
                <a:solidFill>
                  <a:srgbClr val="FF0000"/>
                </a:solidFill>
              </a:rPr>
              <a:t>Z DOTACE LZE HRADIT</a:t>
            </a:r>
          </a:p>
          <a:p>
            <a:pPr marL="0" indent="0">
              <a:buNone/>
            </a:pPr>
            <a:endParaRPr lang="cs-CZ" dirty="0" smtClean="0"/>
          </a:p>
          <a:p>
            <a:pPr marL="0" indent="0">
              <a:buNone/>
            </a:pPr>
            <a:r>
              <a:rPr lang="cs-CZ" dirty="0" smtClean="0"/>
              <a:t>a</a:t>
            </a:r>
            <a:r>
              <a:rPr lang="cs-CZ" dirty="0"/>
              <a:t>) </a:t>
            </a:r>
            <a:r>
              <a:rPr lang="cs-CZ" b="1" u="sng" dirty="0"/>
              <a:t>osobní náklady:</a:t>
            </a:r>
          </a:p>
          <a:p>
            <a:pPr lvl="0"/>
            <a:r>
              <a:rPr lang="cs-CZ" dirty="0"/>
              <a:t>platy včetně odvodů sociálního a zdravotního pojištění, které hradí zaměstnavatel </a:t>
            </a:r>
            <a:br>
              <a:rPr lang="cs-CZ" dirty="0"/>
            </a:br>
            <a:r>
              <a:rPr lang="cs-CZ" dirty="0"/>
              <a:t>za své zaměstnance, a dalších osobních výdajů, které je zaměstnavatel </a:t>
            </a:r>
            <a:br>
              <a:rPr lang="cs-CZ" dirty="0"/>
            </a:br>
            <a:r>
              <a:rPr lang="cs-CZ" dirty="0"/>
              <a:t>za zaměstnance podle platných předpisů povinen hradit. Ministerstvo přispívá na mzdové náklady včetně příplatků maximálně do výšky, která je určena následovně:</a:t>
            </a:r>
          </a:p>
          <a:p>
            <a:r>
              <a:rPr lang="cs-CZ" dirty="0"/>
              <a:t>Při zařazování pracovníků do platových tříd (dle Přílohy č. 2 Nařízení vlády </a:t>
            </a:r>
            <a:br>
              <a:rPr lang="cs-CZ" dirty="0"/>
            </a:br>
            <a:r>
              <a:rPr lang="cs-CZ" dirty="0"/>
              <a:t>č. 341/2017 Sb., ve znění pozdějších předpisů) je z hlediska přidělení výše dotace ministerstva vycházeno z následujícího:</a:t>
            </a:r>
          </a:p>
          <a:p>
            <a:pPr marL="895350" lvl="0" indent="-355600">
              <a:buFont typeface="+mj-lt"/>
              <a:buAutoNum type="alphaLcPeriod"/>
            </a:pPr>
            <a:r>
              <a:rPr lang="cs-CZ" dirty="0"/>
              <a:t>nejvyšší dosažené vzdělání středoškolské: nejvýše třída 9 </a:t>
            </a:r>
          </a:p>
          <a:p>
            <a:pPr marL="895350" lvl="0" indent="-355600">
              <a:buFont typeface="+mj-lt"/>
              <a:buAutoNum type="alphaLcPeriod"/>
            </a:pPr>
            <a:r>
              <a:rPr lang="cs-CZ" dirty="0"/>
              <a:t>nejvyšší dosažené vzdělání vyšší odborné: nejvýše třída 10</a:t>
            </a:r>
          </a:p>
          <a:p>
            <a:pPr marL="895350" lvl="0" indent="-355600">
              <a:buFont typeface="+mj-lt"/>
              <a:buAutoNum type="alphaLcPeriod"/>
            </a:pPr>
            <a:r>
              <a:rPr lang="cs-CZ" dirty="0"/>
              <a:t>nejvyšší dosažené vzdělání vysokoškolské (Bc.): nejvýše třída 12</a:t>
            </a:r>
          </a:p>
          <a:p>
            <a:pPr marL="895350" lvl="0" indent="-355600">
              <a:buFont typeface="+mj-lt"/>
              <a:buAutoNum type="alphaLcPeriod"/>
            </a:pPr>
            <a:r>
              <a:rPr lang="cs-CZ" dirty="0"/>
              <a:t>nejvyšší dosažené vzdělání vysokoškolské: nejvýše třída 13.</a:t>
            </a:r>
          </a:p>
          <a:p>
            <a:pPr lvl="0"/>
            <a:r>
              <a:rPr lang="cs-CZ" dirty="0"/>
              <a:t>mzdy - zaměstnanci odměňováni mzdou, v souladu se zákonem č. 262/2006 Sb. ve znění pozdějších předpisů, jsou odměňováni v obdobném rozsahu jako u zaměstnanců odměňovaných platem.</a:t>
            </a:r>
          </a:p>
          <a:p>
            <a:pPr lvl="0"/>
            <a:r>
              <a:rPr lang="cs-CZ" dirty="0"/>
              <a:t>dohody o pracovní činnosti (dále jako „DPP“), dohody o provedení práce (v případě DPP je třeba uvádět do žádosti i náklady na odvody, a to v případě, že částka vyplácená na DPP v  kalendářním měsíci přesáhne výši 10.000 Kč – v jiných případech se náklady na odvody u DPP neuvádějí)</a:t>
            </a:r>
          </a:p>
          <a:p>
            <a:pPr marL="0" indent="0">
              <a:buNone/>
            </a:pPr>
            <a:endParaRPr lang="cs-CZ" dirty="0" smtClean="0"/>
          </a:p>
          <a:p>
            <a:pPr marL="0" indent="0">
              <a:buNone/>
            </a:pPr>
            <a:r>
              <a:rPr lang="cs-CZ" dirty="0" smtClean="0"/>
              <a:t>b</a:t>
            </a:r>
            <a:r>
              <a:rPr lang="cs-CZ" dirty="0"/>
              <a:t>) </a:t>
            </a:r>
            <a:r>
              <a:rPr lang="cs-CZ" b="1" u="sng" dirty="0"/>
              <a:t>provozní náklady </a:t>
            </a:r>
            <a:r>
              <a:rPr lang="cs-CZ" dirty="0"/>
              <a:t>- nezbytné pro poskytování služeb, musejí být identifikovatelné, účetně evidované, ověřitelné, podložené originálními účetními doklady a uvedené v rozpočtu schválené žádosti.</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42234184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196752"/>
            <a:ext cx="8172400" cy="5400600"/>
          </a:xfrm>
        </p:spPr>
        <p:txBody>
          <a:bodyPr>
            <a:noAutofit/>
          </a:bodyPr>
          <a:lstStyle/>
          <a:p>
            <a:pPr marL="0" lvl="0" indent="0">
              <a:buNone/>
            </a:pPr>
            <a:r>
              <a:rPr lang="cs-CZ" sz="1600" b="1" dirty="0">
                <a:solidFill>
                  <a:srgbClr val="FF0000"/>
                </a:solidFill>
              </a:rPr>
              <a:t>Z poskytnuté dotace se nesmí hradit (tzv. neuznatelné náklady): </a:t>
            </a:r>
          </a:p>
          <a:p>
            <a:pPr marL="182563" lvl="0" indent="-182563"/>
            <a:r>
              <a:rPr lang="cs-CZ" sz="1400" dirty="0"/>
              <a:t>odpisy majetku, </a:t>
            </a:r>
          </a:p>
          <a:p>
            <a:pPr marL="182563" lvl="0" indent="-182563"/>
            <a:r>
              <a:rPr lang="cs-CZ" sz="1400" dirty="0"/>
              <a:t>náklady na reprezentaci (tj. </a:t>
            </a:r>
            <a:r>
              <a:rPr lang="cs-CZ" sz="1400" dirty="0">
                <a:solidFill>
                  <a:srgbClr val="FF0000"/>
                </a:solidFill>
              </a:rPr>
              <a:t>na občerstvení, pohoštění</a:t>
            </a:r>
            <a:r>
              <a:rPr lang="cs-CZ" sz="1400" dirty="0"/>
              <a:t>, dary a obdobná plnění), </a:t>
            </a:r>
          </a:p>
          <a:p>
            <a:pPr marL="182563" lvl="0" indent="-182563"/>
            <a:r>
              <a:rPr lang="cs-CZ" sz="1400" dirty="0"/>
              <a:t>mzdy funkcionářů a odměny členů statutárních orgánů právnických osob, </a:t>
            </a:r>
          </a:p>
          <a:p>
            <a:pPr marL="182563" lvl="0" indent="-182563"/>
            <a:r>
              <a:rPr lang="cs-CZ" sz="1400" dirty="0">
                <a:solidFill>
                  <a:srgbClr val="FF0000"/>
                </a:solidFill>
              </a:rPr>
              <a:t>náhrady mzdy/platu za dobu trvání dočasné pracovní neschopnosti</a:t>
            </a:r>
          </a:p>
          <a:p>
            <a:pPr marL="182563" lvl="0" indent="-182563"/>
            <a:r>
              <a:rPr lang="cs-CZ" sz="1400" dirty="0"/>
              <a:t>provedení účetního auditu,  </a:t>
            </a:r>
          </a:p>
          <a:p>
            <a:pPr marL="182563" lvl="0" indent="-182563"/>
            <a:r>
              <a:rPr lang="cs-CZ" sz="1400" dirty="0"/>
              <a:t>tvorba kapitálového jmění (zisku), </a:t>
            </a:r>
          </a:p>
          <a:p>
            <a:pPr marL="182563" lvl="0" indent="-182563"/>
            <a:r>
              <a:rPr lang="cs-CZ" sz="1400" dirty="0">
                <a:solidFill>
                  <a:srgbClr val="FF0000"/>
                </a:solidFill>
              </a:rPr>
              <a:t>jednorázové akce (přednášky, besedy), </a:t>
            </a:r>
            <a:r>
              <a:rPr lang="cs-CZ" sz="1400" dirty="0" smtClean="0">
                <a:solidFill>
                  <a:srgbClr val="FF0000"/>
                </a:solidFill>
              </a:rPr>
              <a:t>multimediální </a:t>
            </a:r>
            <a:r>
              <a:rPr lang="cs-CZ" sz="1400" dirty="0">
                <a:solidFill>
                  <a:srgbClr val="FF0000"/>
                </a:solidFill>
              </a:rPr>
              <a:t>akce, </a:t>
            </a:r>
          </a:p>
          <a:p>
            <a:pPr marL="182563" lvl="0" indent="-182563"/>
            <a:r>
              <a:rPr lang="cs-CZ" sz="1400" dirty="0">
                <a:solidFill>
                  <a:srgbClr val="FF0000"/>
                </a:solidFill>
              </a:rPr>
              <a:t>sportovní, kulturní a volnočasové aktivity, zátěžové a zážitkové výjezdy (jednorázové aktivity bez vazby na další kontinuální práci s cílovou skupinou),</a:t>
            </a:r>
          </a:p>
          <a:p>
            <a:pPr marL="182563" lvl="0" indent="-182563"/>
            <a:r>
              <a:rPr lang="cs-CZ" sz="1400" dirty="0">
                <a:solidFill>
                  <a:srgbClr val="FF0000"/>
                </a:solidFill>
              </a:rPr>
              <a:t>neefektivní prevence jako je pouhé poskytování zdravotních či jiných typů informací </a:t>
            </a:r>
            <a:r>
              <a:rPr lang="cs-CZ" sz="1400" dirty="0" smtClean="0">
                <a:solidFill>
                  <a:srgbClr val="FF0000"/>
                </a:solidFill>
              </a:rPr>
              <a:t> o </a:t>
            </a:r>
            <a:r>
              <a:rPr lang="cs-CZ" sz="1400" dirty="0">
                <a:solidFill>
                  <a:srgbClr val="FF0000"/>
                </a:solidFill>
              </a:rPr>
              <a:t>daném typu </a:t>
            </a:r>
            <a:r>
              <a:rPr lang="cs-CZ" sz="1400" dirty="0" smtClean="0">
                <a:solidFill>
                  <a:srgbClr val="FF0000"/>
                </a:solidFill>
              </a:rPr>
              <a:t>RCH,</a:t>
            </a:r>
            <a:endParaRPr lang="cs-CZ" sz="1400" dirty="0">
              <a:solidFill>
                <a:srgbClr val="FF0000"/>
              </a:solidFill>
            </a:endParaRPr>
          </a:p>
          <a:p>
            <a:pPr marL="182563" lvl="0" indent="-182563"/>
            <a:r>
              <a:rPr lang="cs-CZ" sz="1400" dirty="0">
                <a:solidFill>
                  <a:srgbClr val="FF0000"/>
                </a:solidFill>
              </a:rPr>
              <a:t>testování přítomnosti drog u žáků a studentů ve školách a školských zařízeních,</a:t>
            </a:r>
          </a:p>
          <a:p>
            <a:pPr marL="182563" lvl="0" indent="-182563"/>
            <a:r>
              <a:rPr lang="cs-CZ" sz="1400" dirty="0"/>
              <a:t>rekondiční a rekreační pobyty a vybavení na ně,</a:t>
            </a:r>
          </a:p>
          <a:p>
            <a:pPr marL="182563" lvl="0" indent="-182563"/>
            <a:r>
              <a:rPr lang="cs-CZ" sz="1400" dirty="0"/>
              <a:t>DPH, o jejíž vrácení je možné právoplatně žádat, </a:t>
            </a:r>
          </a:p>
          <a:p>
            <a:pPr marL="182563" lvl="0" indent="-182563"/>
            <a:r>
              <a:rPr lang="cs-CZ" sz="1400" dirty="0"/>
              <a:t>daně, pokuty a sankce, </a:t>
            </a:r>
          </a:p>
          <a:p>
            <a:pPr marL="182563" lvl="0" indent="-182563"/>
            <a:r>
              <a:rPr lang="cs-CZ" sz="1400" dirty="0"/>
              <a:t>úhrada nákladů na zdravotní péči o klienty projektu, pokud je hrazena podle zákona </a:t>
            </a:r>
            <a:r>
              <a:rPr lang="cs-CZ" sz="1400" dirty="0" smtClean="0"/>
              <a:t>č</a:t>
            </a:r>
            <a:r>
              <a:rPr lang="cs-CZ" sz="1400" dirty="0"/>
              <a:t>. 48/1997 Sb., o veřejném zdravotním pojištění; není-li na tuto péči uzavřena smlouva s veřejnou zdravotní pojišťovnou, </a:t>
            </a:r>
            <a:endParaRPr lang="cs-CZ" sz="1400" dirty="0" smtClean="0"/>
          </a:p>
          <a:p>
            <a:pPr marL="0" lvl="0" indent="0">
              <a:buNone/>
            </a:pPr>
            <a:r>
              <a:rPr lang="cs-CZ" sz="1400" dirty="0"/>
              <a:t> </a:t>
            </a:r>
            <a:r>
              <a:rPr lang="cs-CZ" sz="1400" dirty="0" smtClean="0"/>
              <a:t>    je </a:t>
            </a:r>
            <a:r>
              <a:rPr lang="cs-CZ" sz="1400" dirty="0"/>
              <a:t>žadatel povinen tuto skutečnost uvést </a:t>
            </a:r>
            <a:r>
              <a:rPr lang="cs-CZ" sz="1400" dirty="0" smtClean="0"/>
              <a:t>a </a:t>
            </a:r>
            <a:r>
              <a:rPr lang="cs-CZ" sz="1400" dirty="0"/>
              <a:t>zdůvodnit, </a:t>
            </a:r>
          </a:p>
          <a:p>
            <a:pPr marL="182563" lvl="0" indent="-182563"/>
            <a:r>
              <a:rPr lang="cs-CZ" sz="1400" dirty="0"/>
              <a:t>investice,</a:t>
            </a:r>
          </a:p>
          <a:p>
            <a:pPr marL="182563" lvl="0" indent="-182563"/>
            <a:r>
              <a:rPr lang="cs-CZ" sz="1400" dirty="0">
                <a:solidFill>
                  <a:srgbClr val="FF0000"/>
                </a:solidFill>
              </a:rPr>
              <a:t>nespecifikované výdaje (tj. výdaje podrobně nerozepsané, nepopsané v žádosti </a:t>
            </a:r>
            <a:r>
              <a:rPr lang="cs-CZ" sz="1400" dirty="0" smtClean="0">
                <a:solidFill>
                  <a:srgbClr val="FF0000"/>
                </a:solidFill>
              </a:rPr>
              <a:t>a </a:t>
            </a:r>
            <a:r>
              <a:rPr lang="cs-CZ" sz="1400" dirty="0">
                <a:solidFill>
                  <a:srgbClr val="FF0000"/>
                </a:solidFill>
              </a:rPr>
              <a:t>výdaje, které nelze </a:t>
            </a:r>
            <a:endParaRPr lang="cs-CZ" sz="1400" dirty="0" smtClean="0">
              <a:solidFill>
                <a:srgbClr val="FF0000"/>
              </a:solidFill>
            </a:endParaRPr>
          </a:p>
          <a:p>
            <a:pPr marL="0" lvl="0" indent="0">
              <a:buNone/>
            </a:pPr>
            <a:r>
              <a:rPr lang="cs-CZ" sz="1400" dirty="0">
                <a:solidFill>
                  <a:srgbClr val="FF0000"/>
                </a:solidFill>
              </a:rPr>
              <a:t> </a:t>
            </a:r>
            <a:r>
              <a:rPr lang="cs-CZ" sz="1400" dirty="0" smtClean="0">
                <a:solidFill>
                  <a:srgbClr val="FF0000"/>
                </a:solidFill>
              </a:rPr>
              <a:t>   účetně </a:t>
            </a:r>
            <a:r>
              <a:rPr lang="cs-CZ" sz="1400" dirty="0">
                <a:solidFill>
                  <a:srgbClr val="FF0000"/>
                </a:solidFill>
              </a:rPr>
              <a:t>doložit). </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9930165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484784"/>
            <a:ext cx="7571184" cy="5112568"/>
          </a:xfrm>
        </p:spPr>
        <p:txBody>
          <a:bodyPr>
            <a:normAutofit fontScale="92500" lnSpcReduction="20000"/>
          </a:bodyPr>
          <a:lstStyle/>
          <a:p>
            <a:pPr lvl="0"/>
            <a:r>
              <a:rPr lang="cs-CZ" dirty="0"/>
              <a:t>Celková dotace se skládá z finančních prostředků určených na úhradu osobních </a:t>
            </a:r>
            <a:r>
              <a:rPr lang="cs-CZ" dirty="0" smtClean="0"/>
              <a:t>a </a:t>
            </a:r>
            <a:r>
              <a:rPr lang="cs-CZ" dirty="0"/>
              <a:t>provozních nákladů, jejichž výše je uvedena v žádosti o účelovou dotaci. V případě jakýchkoliv změn je žadatel povinen podat žádost o změnu rozhodnutí. </a:t>
            </a:r>
            <a:r>
              <a:rPr lang="cs-CZ" b="1" dirty="0">
                <a:solidFill>
                  <a:srgbClr val="FF0000"/>
                </a:solidFill>
              </a:rPr>
              <a:t>Žádost se podává v elektronickém systému IS na adrese: http://is-prevence.msmt.cz, a to nejpozději do 15. 11. příslušného roku. Změny je žadatel povinen realizovat až poté, co mu ministerstvo na základě žádosti tyto změny schválí</a:t>
            </a:r>
            <a:r>
              <a:rPr lang="cs-CZ" b="1" dirty="0" smtClean="0">
                <a:solidFill>
                  <a:srgbClr val="FF0000"/>
                </a:solidFill>
              </a:rPr>
              <a:t>.</a:t>
            </a:r>
          </a:p>
          <a:p>
            <a:pPr marL="0" lvl="0" indent="0">
              <a:buNone/>
            </a:pPr>
            <a:endParaRPr lang="cs-CZ" dirty="0"/>
          </a:p>
          <a:p>
            <a:pPr lvl="0"/>
            <a:r>
              <a:rPr lang="cs-CZ" dirty="0"/>
              <a:t>O případné změně </a:t>
            </a:r>
            <a:endParaRPr lang="cs-CZ" dirty="0" smtClean="0"/>
          </a:p>
          <a:p>
            <a:pPr marL="539750" lvl="0" indent="-182563">
              <a:buFont typeface="Wingdings" panose="05000000000000000000" pitchFamily="2" charset="2"/>
              <a:buChar char="Ø"/>
            </a:pPr>
            <a:r>
              <a:rPr lang="cs-CZ" dirty="0" smtClean="0"/>
              <a:t>údajů </a:t>
            </a:r>
            <a:r>
              <a:rPr lang="cs-CZ" dirty="0"/>
              <a:t>uvedených v žádosti o poskytnutí dotace (rozpočet projektu, změny v položkové skladbě, apod.), </a:t>
            </a:r>
          </a:p>
          <a:p>
            <a:pPr marL="539750" lvl="0" indent="-182563">
              <a:buFont typeface="Wingdings" panose="05000000000000000000" pitchFamily="2" charset="2"/>
              <a:buChar char="Ø"/>
            </a:pPr>
            <a:r>
              <a:rPr lang="cs-CZ" dirty="0"/>
              <a:t>rozsahu aktivit majících vliv na realizaci schváleného projektu, </a:t>
            </a:r>
          </a:p>
          <a:p>
            <a:pPr marL="539750" lvl="0" indent="-182563">
              <a:buFont typeface="Wingdings" panose="05000000000000000000" pitchFamily="2" charset="2"/>
              <a:buChar char="Ø"/>
            </a:pPr>
            <a:r>
              <a:rPr lang="cs-CZ" dirty="0"/>
              <a:t>v identifikačních údajích o aktivitách, o žadateli/příjemci dotace, popř. o realizátorovi</a:t>
            </a:r>
          </a:p>
          <a:p>
            <a:pPr marL="0" indent="0">
              <a:buNone/>
            </a:pPr>
            <a:endParaRPr lang="cs-CZ" dirty="0" smtClean="0"/>
          </a:p>
          <a:p>
            <a:pPr marL="0" indent="0">
              <a:buNone/>
            </a:pPr>
            <a:r>
              <a:rPr lang="cs-CZ" dirty="0" smtClean="0"/>
              <a:t>je </a:t>
            </a:r>
            <a:r>
              <a:rPr lang="cs-CZ" dirty="0"/>
              <a:t>žadatel povinen informovat ministerstvo prostřednictvím elektronickém systému IS co nejdříve, nejpozději však </a:t>
            </a:r>
            <a:r>
              <a:rPr lang="cs-CZ" b="1" dirty="0">
                <a:solidFill>
                  <a:srgbClr val="FF0000"/>
                </a:solidFill>
              </a:rPr>
              <a:t>do 14 pracovních dnů </a:t>
            </a:r>
            <a:r>
              <a:rPr lang="cs-CZ" dirty="0"/>
              <a:t>ode dne, kdy takové změny nastaly. </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37601548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916832"/>
            <a:ext cx="7571184" cy="4680520"/>
          </a:xfrm>
        </p:spPr>
        <p:txBody>
          <a:bodyPr>
            <a:normAutofit/>
          </a:bodyPr>
          <a:lstStyle/>
          <a:p>
            <a:pPr lvl="0"/>
            <a:r>
              <a:rPr lang="cs-CZ" dirty="0"/>
              <a:t>Dotace může být v případě NNO poskytnuta až do výše 70 % rozpočtovaných nákladů projektu (dotace/celkové náklady projektu), uvedených v žádosti. Pokud je projekt financován dotacemi </a:t>
            </a:r>
            <a:r>
              <a:rPr lang="cs-CZ" dirty="0" smtClean="0"/>
              <a:t>z </a:t>
            </a:r>
            <a:r>
              <a:rPr lang="cs-CZ" dirty="0"/>
              <a:t>různých státních zdrojů, </a:t>
            </a:r>
            <a:r>
              <a:rPr lang="cs-CZ" b="1" dirty="0">
                <a:solidFill>
                  <a:srgbClr val="FF0000"/>
                </a:solidFill>
              </a:rPr>
              <a:t>nesmí souběh těchto z dotací činit více než 70 % nákladů projektu</a:t>
            </a:r>
            <a:r>
              <a:rPr lang="cs-CZ" dirty="0" smtClean="0"/>
              <a:t>.</a:t>
            </a:r>
          </a:p>
          <a:p>
            <a:pPr marL="0" lvl="0" indent="0">
              <a:buNone/>
            </a:pPr>
            <a:endParaRPr lang="cs-CZ" dirty="0"/>
          </a:p>
          <a:p>
            <a:pPr lvl="0"/>
            <a:r>
              <a:rPr lang="cs-CZ" dirty="0"/>
              <a:t>V případě, že žádost NNO je vyšší než 70% a žadatel toto </a:t>
            </a:r>
            <a:r>
              <a:rPr lang="cs-CZ" b="1" dirty="0">
                <a:solidFill>
                  <a:srgbClr val="FF0000"/>
                </a:solidFill>
              </a:rPr>
              <a:t>řádně v žádosti zdůvodní </a:t>
            </a:r>
            <a:r>
              <a:rPr lang="cs-CZ" dirty="0"/>
              <a:t>(např. významností či unikátností projektu), může ministerstvo rozhodnout o poskytnutí dotace, a to až do výše 100 % rozpočtovaných nákladů projektu. </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15402580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484784"/>
            <a:ext cx="7571184" cy="5112568"/>
          </a:xfrm>
        </p:spPr>
        <p:txBody>
          <a:bodyPr>
            <a:normAutofit lnSpcReduction="10000"/>
          </a:bodyPr>
          <a:lstStyle/>
          <a:p>
            <a:pPr marL="0" indent="0">
              <a:buNone/>
            </a:pPr>
            <a:r>
              <a:rPr lang="cs-CZ" dirty="0"/>
              <a:t>1.</a:t>
            </a:r>
            <a:r>
              <a:rPr lang="cs-CZ" b="1" dirty="0"/>
              <a:t> Způsob a kritéria hodnocení žádostí:</a:t>
            </a:r>
            <a:endParaRPr lang="cs-CZ" dirty="0"/>
          </a:p>
          <a:p>
            <a:pPr marL="0" indent="0">
              <a:buNone/>
            </a:pPr>
            <a:r>
              <a:rPr lang="cs-CZ" dirty="0"/>
              <a:t>Hodnocení žádostí se dělí na formální a věcné. </a:t>
            </a:r>
          </a:p>
          <a:p>
            <a:pPr marL="0" indent="0">
              <a:buNone/>
            </a:pPr>
            <a:r>
              <a:rPr lang="cs-CZ" dirty="0"/>
              <a:t>Formální hodnocení provádí Národní institut pro další vzdělávání pedagogických pracovníků jako administrátor dotačního řízení ministerstva.</a:t>
            </a:r>
          </a:p>
          <a:p>
            <a:pPr lvl="0"/>
            <a:r>
              <a:rPr lang="cs-CZ" b="1" dirty="0"/>
              <a:t>Formálním hodnocením</a:t>
            </a:r>
            <a:r>
              <a:rPr lang="cs-CZ" dirty="0"/>
              <a:t> se rozumí posouzení řádného, úplného a správného vyplnění žádosti, zdali je naplněno následující:</a:t>
            </a:r>
          </a:p>
          <a:p>
            <a:pPr lvl="2"/>
            <a:r>
              <a:rPr lang="cs-CZ" sz="1600" dirty="0"/>
              <a:t>dodržení termínu pro podání žádosti,</a:t>
            </a:r>
          </a:p>
          <a:p>
            <a:pPr lvl="2"/>
            <a:r>
              <a:rPr lang="cs-CZ" sz="1600" dirty="0"/>
              <a:t>podání žádosti oprávněným žadatelem,</a:t>
            </a:r>
          </a:p>
          <a:p>
            <a:pPr lvl="2"/>
            <a:r>
              <a:rPr lang="cs-CZ" sz="1600" dirty="0"/>
              <a:t>dodržení přípustné výše požadované dotace, </a:t>
            </a:r>
          </a:p>
          <a:p>
            <a:pPr lvl="2"/>
            <a:r>
              <a:rPr lang="cs-CZ" sz="1600" dirty="0"/>
              <a:t>podpis osoby oprávněné jednat za žadatele a datum podpisu,</a:t>
            </a:r>
          </a:p>
          <a:p>
            <a:pPr lvl="2"/>
            <a:r>
              <a:rPr lang="cs-CZ" sz="1600" dirty="0"/>
              <a:t>připojení všech požadovaných příloh žádosti,</a:t>
            </a:r>
          </a:p>
          <a:p>
            <a:pPr lvl="2"/>
            <a:r>
              <a:rPr lang="cs-CZ" sz="1600" dirty="0"/>
              <a:t>v případě protidrogové prevence doložení platného certifikátu.</a:t>
            </a:r>
          </a:p>
          <a:p>
            <a:r>
              <a:rPr lang="cs-CZ" b="1" dirty="0" smtClean="0"/>
              <a:t>Věcné </a:t>
            </a:r>
            <a:r>
              <a:rPr lang="cs-CZ" b="1" dirty="0"/>
              <a:t>hodnocení</a:t>
            </a:r>
            <a:r>
              <a:rPr lang="cs-CZ" dirty="0"/>
              <a:t> – každá žádost je po věcné stránce hodnocena odbornými hodnotiteli </a:t>
            </a:r>
            <a:r>
              <a:rPr lang="cs-CZ" dirty="0" smtClean="0"/>
              <a:t>a </a:t>
            </a:r>
            <a:r>
              <a:rPr lang="cs-CZ" dirty="0"/>
              <a:t>výběrovou komisí dle níže uvedených kritérií. </a:t>
            </a:r>
            <a:endParaRPr lang="cs-CZ" sz="4800"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13075918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2492896"/>
            <a:ext cx="7571184" cy="4104456"/>
          </a:xfrm>
        </p:spPr>
        <p:txBody>
          <a:bodyPr>
            <a:normAutofit/>
          </a:bodyPr>
          <a:lstStyle/>
          <a:p>
            <a:pPr marL="0" lvl="0" indent="0">
              <a:buNone/>
            </a:pPr>
            <a:r>
              <a:rPr lang="cs-CZ" b="1" dirty="0"/>
              <a:t>Žádost může získat maximálně 41 bodů. </a:t>
            </a:r>
            <a:r>
              <a:rPr lang="cs-CZ" dirty="0"/>
              <a:t>Bude podpořena, pakliže získá při odborném hodnocení minimálně 30 bodů, a to ve výši:</a:t>
            </a:r>
          </a:p>
          <a:p>
            <a:r>
              <a:rPr lang="cs-CZ" dirty="0"/>
              <a:t>30 – 35 bodů		50 % výše požadované dotace,</a:t>
            </a:r>
          </a:p>
          <a:p>
            <a:r>
              <a:rPr lang="cs-CZ" dirty="0"/>
              <a:t>36 – 39 bodů 		70 % výše požadované dotace,</a:t>
            </a:r>
          </a:p>
          <a:p>
            <a:r>
              <a:rPr lang="cs-CZ" dirty="0"/>
              <a:t>40 </a:t>
            </a:r>
            <a:r>
              <a:rPr lang="cs-CZ" dirty="0" smtClean="0"/>
              <a:t>– </a:t>
            </a:r>
            <a:r>
              <a:rPr lang="cs-CZ" dirty="0"/>
              <a:t>41 bodů		100 % výše požadované dotace</a:t>
            </a:r>
            <a:r>
              <a:rPr lang="cs-CZ" dirty="0" smtClean="0"/>
              <a:t>.</a:t>
            </a:r>
          </a:p>
          <a:p>
            <a:endParaRPr lang="cs-CZ" dirty="0"/>
          </a:p>
          <a:p>
            <a:pPr marL="0" indent="0">
              <a:buNone/>
            </a:pPr>
            <a:endParaRPr lang="cs-CZ" dirty="0" smtClean="0"/>
          </a:p>
          <a:p>
            <a:pPr marL="0" indent="0">
              <a:buNone/>
            </a:pPr>
            <a:r>
              <a:rPr lang="cs-CZ" dirty="0" smtClean="0">
                <a:solidFill>
                  <a:srgbClr val="FF0000"/>
                </a:solidFill>
              </a:rPr>
              <a:t>V případě, že žádost není zaměřena na konkrétní sledovaný jev v rámci hodnocení (např. z povahy věci nemůže mít akreditaci), získává v daném kritériu automaticky maximální počet bodů.</a:t>
            </a:r>
            <a:endParaRPr lang="cs-CZ" dirty="0">
              <a:solidFill>
                <a:srgbClr val="FF0000"/>
              </a:solidFill>
            </a:endParaRP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6069176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187624" y="1244155"/>
            <a:ext cx="7776864" cy="5613845"/>
          </a:xfrm>
          <a:prstGeom prst="rect">
            <a:avLst/>
          </a:prstGeom>
        </p:spPr>
        <p:txBody>
          <a:bodyPr wrap="square">
            <a:spAutoFit/>
          </a:bodyPr>
          <a:lstStyle/>
          <a:p>
            <a:pPr lvl="0" algn="just">
              <a:lnSpc>
                <a:spcPct val="115000"/>
              </a:lnSpc>
              <a:spcAft>
                <a:spcPts val="0"/>
              </a:spcAft>
            </a:pPr>
            <a:r>
              <a:rPr lang="cs-CZ" sz="2400" dirty="0">
                <a:solidFill>
                  <a:srgbClr val="000000"/>
                </a:solidFill>
                <a:latin typeface="Times New Roman" panose="02020603050405020304" pitchFamily="18" charset="0"/>
                <a:ea typeface="Times New Roman" panose="02020603050405020304" pitchFamily="18" charset="0"/>
              </a:rPr>
              <a:t>Výzva na poskytování aktivit v oblasti prevence rizikového chování obsahuje 2 moduly</a:t>
            </a:r>
            <a:r>
              <a:rPr lang="cs-CZ" sz="2400" dirty="0" smtClean="0">
                <a:solidFill>
                  <a:srgbClr val="000000"/>
                </a:solidFill>
                <a:latin typeface="Times New Roman" panose="02020603050405020304" pitchFamily="18" charset="0"/>
                <a:ea typeface="Times New Roman" panose="02020603050405020304" pitchFamily="18" charset="0"/>
              </a:rPr>
              <a:t>:</a:t>
            </a:r>
          </a:p>
          <a:p>
            <a:pPr marL="342900" lvl="0" indent="-342900" algn="just">
              <a:lnSpc>
                <a:spcPct val="115000"/>
              </a:lnSpc>
              <a:spcAft>
                <a:spcPts val="0"/>
              </a:spcAft>
              <a:buFont typeface="+mj-lt"/>
              <a:buAutoNum type="arabicPeriod"/>
            </a:pPr>
            <a:endParaRPr lang="cs-CZ" sz="2400" dirty="0">
              <a:solidFill>
                <a:srgbClr val="000000"/>
              </a:solidFill>
              <a:latin typeface="Arial" panose="020B0604020202020204" pitchFamily="34" charset="0"/>
              <a:ea typeface="Times New Roman" panose="02020603050405020304" pitchFamily="18" charset="0"/>
            </a:endParaRPr>
          </a:p>
          <a:p>
            <a:pPr marL="342900" lvl="0" indent="-342900" algn="just">
              <a:lnSpc>
                <a:spcPct val="115000"/>
              </a:lnSpc>
              <a:spcAft>
                <a:spcPts val="0"/>
              </a:spcAft>
              <a:buFont typeface="+mj-lt"/>
              <a:buAutoNum type="alphaUcPeriod"/>
            </a:pPr>
            <a:r>
              <a:rPr lang="cs-CZ" sz="2400" dirty="0">
                <a:solidFill>
                  <a:srgbClr val="000000"/>
                </a:solidFill>
                <a:latin typeface="Times New Roman" panose="02020603050405020304" pitchFamily="18" charset="0"/>
                <a:ea typeface="Times New Roman" panose="02020603050405020304" pitchFamily="18" charset="0"/>
              </a:rPr>
              <a:t>Projekty individuální (projekty organizací uvedených v části II. na realizaci aktivit stanovených v části II.) </a:t>
            </a:r>
            <a:endParaRPr lang="cs-CZ" sz="2400" dirty="0">
              <a:solidFill>
                <a:srgbClr val="000000"/>
              </a:solidFill>
              <a:latin typeface="Arial" panose="020B0604020202020204" pitchFamily="34" charset="0"/>
              <a:ea typeface="Times New Roman" panose="02020603050405020304" pitchFamily="18" charset="0"/>
            </a:endParaRPr>
          </a:p>
          <a:p>
            <a:pPr marL="342900" lvl="0" indent="-342900" algn="just">
              <a:lnSpc>
                <a:spcPct val="115000"/>
              </a:lnSpc>
              <a:spcAft>
                <a:spcPts val="0"/>
              </a:spcAft>
              <a:buFont typeface="+mj-lt"/>
              <a:buAutoNum type="alphaUcPeriod"/>
            </a:pPr>
            <a:r>
              <a:rPr lang="cs-CZ" sz="2400" dirty="0">
                <a:solidFill>
                  <a:srgbClr val="000000"/>
                </a:solidFill>
                <a:latin typeface="Times New Roman" panose="02020603050405020304" pitchFamily="18" charset="0"/>
                <a:ea typeface="Times New Roman" panose="02020603050405020304" pitchFamily="18" charset="0"/>
              </a:rPr>
              <a:t>Projekty krajské (projekty krajů na realizaci aktivit stanovených v části III.). </a:t>
            </a:r>
            <a:endParaRPr lang="cs-CZ" sz="2400" dirty="0" smtClean="0">
              <a:solidFill>
                <a:srgbClr val="000000"/>
              </a:solidFill>
              <a:latin typeface="Times New Roman" panose="02020603050405020304" pitchFamily="18" charset="0"/>
              <a:ea typeface="Times New Roman" panose="02020603050405020304" pitchFamily="18" charset="0"/>
            </a:endParaRPr>
          </a:p>
          <a:p>
            <a:pPr lvl="0" algn="just">
              <a:lnSpc>
                <a:spcPct val="115000"/>
              </a:lnSpc>
              <a:spcAft>
                <a:spcPts val="0"/>
              </a:spcAft>
            </a:pPr>
            <a:endParaRPr lang="cs-CZ" sz="2400" dirty="0">
              <a:solidFill>
                <a:srgbClr val="000000"/>
              </a:solidFill>
              <a:latin typeface="Arial" panose="020B0604020202020204" pitchFamily="34" charset="0"/>
              <a:ea typeface="Times New Roman" panose="02020603050405020304" pitchFamily="18" charset="0"/>
            </a:endParaRPr>
          </a:p>
          <a:p>
            <a:pPr lvl="0" algn="just">
              <a:lnSpc>
                <a:spcPct val="115000"/>
              </a:lnSpc>
              <a:spcAft>
                <a:spcPts val="0"/>
              </a:spcAft>
            </a:pPr>
            <a:r>
              <a:rPr lang="cs-CZ" sz="2400" dirty="0">
                <a:solidFill>
                  <a:srgbClr val="000000"/>
                </a:solidFill>
                <a:latin typeface="Times New Roman" panose="02020603050405020304" pitchFamily="18" charset="0"/>
                <a:ea typeface="Times New Roman" panose="02020603050405020304" pitchFamily="18" charset="0"/>
              </a:rPr>
              <a:t>Na Výzvu na poskytování aktivit v oblasti prevence rizikového chování je v rozpočtu ministerstva vyčleněno 20 329 000 Kč, z toho:</a:t>
            </a:r>
            <a:endParaRPr lang="cs-CZ" sz="2400" dirty="0">
              <a:solidFill>
                <a:srgbClr val="000000"/>
              </a:solidFill>
              <a:latin typeface="Arial" panose="020B0604020202020204" pitchFamily="34" charset="0"/>
              <a:ea typeface="Times New Roman" panose="02020603050405020304" pitchFamily="18" charset="0"/>
            </a:endParaRPr>
          </a:p>
          <a:p>
            <a:pPr marL="342900" lvl="0" indent="-342900" algn="just">
              <a:lnSpc>
                <a:spcPct val="115000"/>
              </a:lnSpc>
              <a:spcAft>
                <a:spcPts val="0"/>
              </a:spcAft>
              <a:buFont typeface="+mj-lt"/>
              <a:buAutoNum type="alphaUcPeriod"/>
            </a:pPr>
            <a:r>
              <a:rPr lang="cs-CZ" sz="2400" dirty="0">
                <a:solidFill>
                  <a:srgbClr val="000000"/>
                </a:solidFill>
                <a:latin typeface="Times New Roman" panose="02020603050405020304" pitchFamily="18" charset="0"/>
                <a:ea typeface="Times New Roman" panose="02020603050405020304" pitchFamily="18" charset="0"/>
              </a:rPr>
              <a:t>na modul Projekty individuální: 16 129 000,- Kč.</a:t>
            </a:r>
            <a:endParaRPr lang="cs-CZ" sz="2400" dirty="0">
              <a:solidFill>
                <a:srgbClr val="000000"/>
              </a:solidFill>
              <a:latin typeface="Arial" panose="020B0604020202020204" pitchFamily="34" charset="0"/>
              <a:ea typeface="Times New Roman" panose="02020603050405020304" pitchFamily="18" charset="0"/>
            </a:endParaRPr>
          </a:p>
          <a:p>
            <a:pPr marL="342900" lvl="0" indent="-342900" algn="just">
              <a:lnSpc>
                <a:spcPct val="115000"/>
              </a:lnSpc>
              <a:spcAft>
                <a:spcPts val="0"/>
              </a:spcAft>
              <a:buFont typeface="+mj-lt"/>
              <a:buAutoNum type="alphaUcPeriod"/>
            </a:pPr>
            <a:r>
              <a:rPr lang="cs-CZ" sz="2400" dirty="0">
                <a:solidFill>
                  <a:srgbClr val="000000"/>
                </a:solidFill>
                <a:latin typeface="Times New Roman" panose="02020603050405020304" pitchFamily="18" charset="0"/>
                <a:ea typeface="Times New Roman" panose="02020603050405020304" pitchFamily="18" charset="0"/>
              </a:rPr>
              <a:t>na modul Projekty krajské: 4 200 000,- Kč.</a:t>
            </a:r>
            <a:endParaRPr lang="cs-CZ"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233386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2492896"/>
            <a:ext cx="7571184" cy="4104456"/>
          </a:xfrm>
        </p:spPr>
        <p:txBody>
          <a:bodyPr>
            <a:normAutofit/>
          </a:bodyPr>
          <a:lstStyle/>
          <a:p>
            <a:pPr lvl="0"/>
            <a:r>
              <a:rPr lang="cs-CZ" dirty="0"/>
              <a:t>Výši dotace navrženou na spolufinancování jednotlivých žádostí v oblasti prevence rizikového chování projedná porada vedení ministerstva, a to na základě návrhu výběrové komise ministerstva</a:t>
            </a:r>
            <a:r>
              <a:rPr lang="cs-CZ" dirty="0" smtClean="0"/>
              <a:t>.</a:t>
            </a:r>
          </a:p>
          <a:p>
            <a:pPr marL="0" lvl="0" indent="0">
              <a:buNone/>
            </a:pPr>
            <a:endParaRPr lang="cs-CZ" dirty="0"/>
          </a:p>
          <a:p>
            <a:pPr lvl="0"/>
            <a:r>
              <a:rPr lang="cs-CZ" dirty="0"/>
              <a:t>Žadatelé budou vyzváni k seznámení se s podklady před vydáním rozhodnutí. Toto neplatí v případě žadatelů, kterým bude navržena podpora ve výši 100% požadované dotace. Práva </a:t>
            </a:r>
            <a:r>
              <a:rPr lang="cs-CZ" dirty="0" smtClean="0"/>
              <a:t>seznámit </a:t>
            </a:r>
            <a:r>
              <a:rPr lang="cs-CZ" dirty="0"/>
              <a:t>se s podklady pro Rozhodnutí se může žadatel vzdát.</a:t>
            </a:r>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449261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772816"/>
            <a:ext cx="7571184" cy="4824536"/>
          </a:xfrm>
        </p:spPr>
        <p:txBody>
          <a:bodyPr>
            <a:normAutofit/>
          </a:bodyPr>
          <a:lstStyle/>
          <a:p>
            <a:pPr lvl="0"/>
            <a:r>
              <a:rPr lang="cs-CZ" dirty="0" smtClean="0"/>
              <a:t>Dotace </a:t>
            </a:r>
            <a:r>
              <a:rPr lang="cs-CZ" dirty="0"/>
              <a:t>jsou uvolňovány při respektování regulačních opatření pro čerpání výdajů ze státního rozpočtu stanovených Ministerstvem financí. </a:t>
            </a:r>
            <a:endParaRPr lang="cs-CZ" dirty="0" smtClean="0"/>
          </a:p>
          <a:p>
            <a:pPr lvl="0"/>
            <a:endParaRPr lang="cs-CZ" dirty="0"/>
          </a:p>
          <a:p>
            <a:r>
              <a:rPr lang="cs-CZ" dirty="0"/>
              <a:t>V případě, že celkový disponibilní objem prostředků ministerstva na danou Výzvu bude v rámci požadavků překročen, bude ministerstvo všechny úspěšné žadatele alikvotně krátit.</a:t>
            </a:r>
          </a:p>
          <a:p>
            <a:pPr marL="0" lvl="0" indent="0">
              <a:buNone/>
            </a:pPr>
            <a:endParaRPr lang="cs-CZ"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29402512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700808"/>
            <a:ext cx="7571184" cy="4104456"/>
          </a:xfrm>
        </p:spPr>
        <p:txBody>
          <a:bodyPr>
            <a:normAutofit/>
          </a:bodyPr>
          <a:lstStyle/>
          <a:p>
            <a:pPr marL="0" indent="0" algn="ctr">
              <a:buNone/>
            </a:pPr>
            <a:r>
              <a:rPr lang="cs-CZ" sz="2800" b="1" u="sng" dirty="0" smtClean="0"/>
              <a:t>Veškeré konzultace probíhají výhradně formou </a:t>
            </a:r>
            <a:r>
              <a:rPr lang="cs-CZ" sz="2800" b="1" u="sng" dirty="0" err="1" smtClean="0"/>
              <a:t>helpdesku</a:t>
            </a:r>
            <a:r>
              <a:rPr lang="cs-CZ" sz="2800" b="1" u="sng" dirty="0" smtClean="0"/>
              <a:t> (v IS prevence) !!!</a:t>
            </a:r>
          </a:p>
          <a:p>
            <a:pPr marL="0" indent="0" algn="ctr">
              <a:buNone/>
            </a:pPr>
            <a:endParaRPr lang="cs-CZ" sz="2800" dirty="0"/>
          </a:p>
          <a:p>
            <a:pPr marL="0" indent="0">
              <a:buNone/>
            </a:pPr>
            <a:r>
              <a:rPr lang="cs-CZ" sz="2800" dirty="0" smtClean="0"/>
              <a:t>Obecná pravidla fungování</a:t>
            </a:r>
          </a:p>
          <a:p>
            <a:pPr marL="514350" indent="-514350">
              <a:buAutoNum type="arabicPeriod"/>
            </a:pPr>
            <a:r>
              <a:rPr lang="cs-CZ" sz="2800" dirty="0" smtClean="0"/>
              <a:t>Reaktivita 24 hod. </a:t>
            </a:r>
            <a:r>
              <a:rPr lang="cs-CZ" sz="2800" dirty="0"/>
              <a:t>(</a:t>
            </a:r>
            <a:r>
              <a:rPr lang="cs-CZ" sz="2800" dirty="0" smtClean="0"/>
              <a:t>pracovní dny)</a:t>
            </a:r>
          </a:p>
          <a:p>
            <a:pPr marL="514350" indent="-514350">
              <a:buAutoNum type="arabicPeriod"/>
            </a:pPr>
            <a:r>
              <a:rPr lang="cs-CZ" sz="2800" dirty="0" err="1" smtClean="0"/>
              <a:t>Helpdesk</a:t>
            </a:r>
            <a:r>
              <a:rPr lang="cs-CZ" sz="2800" dirty="0" smtClean="0"/>
              <a:t> pro žadatele – poslední odpovědi budou žadatelům poskytnuty 27.9.</a:t>
            </a:r>
          </a:p>
          <a:p>
            <a:pPr marL="514350" indent="-514350">
              <a:buAutoNum type="arabicPeriod"/>
            </a:pPr>
            <a:r>
              <a:rPr lang="cs-CZ" sz="2800" dirty="0" err="1" smtClean="0"/>
              <a:t>Heldpesk</a:t>
            </a:r>
            <a:r>
              <a:rPr lang="cs-CZ" sz="2800" dirty="0" smtClean="0"/>
              <a:t> neslouží k „předčítání“ Výzvy</a:t>
            </a:r>
            <a:endParaRPr lang="cs-CZ" sz="2800" dirty="0"/>
          </a:p>
          <a:p>
            <a:pPr marL="0" indent="0">
              <a:buNone/>
            </a:pPr>
            <a:endParaRPr lang="cs-CZ" sz="2800"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413792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50938" y="1340768"/>
            <a:ext cx="7993062" cy="6885731"/>
          </a:xfrm>
        </p:spPr>
        <p:txBody>
          <a:bodyPr rtlCol="0">
            <a:normAutofit/>
          </a:bodyPr>
          <a:lstStyle/>
          <a:p>
            <a:pPr marL="0" indent="0" eaLnBrk="1" fontAlgn="auto" hangingPunct="1">
              <a:spcAft>
                <a:spcPts val="0"/>
              </a:spcAft>
              <a:buFont typeface="Arial" pitchFamily="34" charset="0"/>
              <a:buNone/>
              <a:defRPr/>
            </a:pPr>
            <a:endParaRPr lang="cs-CZ" sz="2800" dirty="0" smtClean="0"/>
          </a:p>
          <a:p>
            <a:pPr algn="ctr" eaLnBrk="1" fontAlgn="auto" hangingPunct="1">
              <a:spcAft>
                <a:spcPts val="0"/>
              </a:spcAft>
              <a:buFont typeface="Arial" pitchFamily="34" charset="0"/>
              <a:buNone/>
              <a:defRPr/>
            </a:pPr>
            <a:r>
              <a:rPr lang="cs-CZ" sz="2800" b="1" dirty="0" smtClean="0"/>
              <a:t>Děkujeme za pozornost</a:t>
            </a:r>
          </a:p>
          <a:p>
            <a:pPr algn="ctr" eaLnBrk="1" fontAlgn="auto" hangingPunct="1">
              <a:spcAft>
                <a:spcPts val="0"/>
              </a:spcAft>
              <a:buFont typeface="Arial" pitchFamily="34" charset="0"/>
              <a:buNone/>
              <a:defRPr/>
            </a:pPr>
            <a:endParaRPr lang="cs-CZ" sz="2800" b="1" dirty="0">
              <a:solidFill>
                <a:schemeClr val="tx2"/>
              </a:solidFill>
            </a:endParaRPr>
          </a:p>
          <a:p>
            <a:pPr algn="ctr" eaLnBrk="1" fontAlgn="auto" hangingPunct="1">
              <a:spcAft>
                <a:spcPts val="0"/>
              </a:spcAft>
              <a:buFont typeface="Arial" pitchFamily="34" charset="0"/>
              <a:buNone/>
              <a:defRPr/>
            </a:pPr>
            <a:r>
              <a:rPr lang="cs-CZ" sz="2800" b="1" dirty="0" smtClean="0">
                <a:solidFill>
                  <a:schemeClr val="tx2"/>
                </a:solidFill>
              </a:rPr>
              <a:t>Tým prevence </a:t>
            </a:r>
          </a:p>
          <a:p>
            <a:pPr algn="ctr" eaLnBrk="1" fontAlgn="auto" hangingPunct="1">
              <a:spcAft>
                <a:spcPts val="0"/>
              </a:spcAft>
              <a:buFont typeface="Arial" pitchFamily="34" charset="0"/>
              <a:buNone/>
              <a:defRPr/>
            </a:pPr>
            <a:r>
              <a:rPr lang="cs-CZ" sz="2800" b="1" dirty="0" smtClean="0">
                <a:solidFill>
                  <a:schemeClr val="tx2"/>
                </a:solidFill>
              </a:rPr>
              <a:t>oddělení prevence a institucionální výchovy MŠMT</a:t>
            </a:r>
          </a:p>
          <a:p>
            <a:pPr algn="ctr" eaLnBrk="1" fontAlgn="auto" hangingPunct="1">
              <a:spcAft>
                <a:spcPts val="0"/>
              </a:spcAft>
              <a:buFont typeface="Arial" pitchFamily="34" charset="0"/>
              <a:buNone/>
              <a:defRPr/>
            </a:pPr>
            <a:endParaRPr lang="cs-CZ" sz="2800" b="1" dirty="0">
              <a:solidFill>
                <a:schemeClr val="tx2"/>
              </a:solidFill>
            </a:endParaRPr>
          </a:p>
          <a:p>
            <a:pPr algn="ctr" eaLnBrk="1" fontAlgn="auto" hangingPunct="1">
              <a:spcAft>
                <a:spcPts val="0"/>
              </a:spcAft>
              <a:buFont typeface="Arial" pitchFamily="34" charset="0"/>
              <a:buNone/>
              <a:defRPr/>
            </a:pPr>
            <a:r>
              <a:rPr lang="cs-CZ" sz="2800" b="1" i="1" dirty="0" smtClean="0">
                <a:solidFill>
                  <a:schemeClr val="tx2"/>
                </a:solidFill>
              </a:rPr>
              <a:t>Mgr. Martina Budinská – vedoucí oddělení</a:t>
            </a:r>
          </a:p>
          <a:p>
            <a:pPr algn="ctr" eaLnBrk="1" fontAlgn="auto" hangingPunct="1">
              <a:spcAft>
                <a:spcPts val="0"/>
              </a:spcAft>
              <a:buFont typeface="Arial" pitchFamily="34" charset="0"/>
              <a:buNone/>
              <a:defRPr/>
            </a:pPr>
            <a:r>
              <a:rPr lang="cs-CZ" sz="2800" b="1" i="1" dirty="0" smtClean="0">
                <a:solidFill>
                  <a:schemeClr val="tx2"/>
                </a:solidFill>
              </a:rPr>
              <a:t>Mgr. Martina Houdková</a:t>
            </a:r>
          </a:p>
          <a:p>
            <a:pPr algn="ctr" eaLnBrk="1" fontAlgn="auto" hangingPunct="1">
              <a:spcAft>
                <a:spcPts val="0"/>
              </a:spcAft>
              <a:buFont typeface="Arial" pitchFamily="34" charset="0"/>
              <a:buNone/>
              <a:defRPr/>
            </a:pPr>
            <a:r>
              <a:rPr lang="cs-CZ" sz="2800" b="1" i="1" dirty="0" smtClean="0">
                <a:solidFill>
                  <a:schemeClr val="tx2"/>
                </a:solidFill>
              </a:rPr>
              <a:t>Mgr. Vladimír Sklenář</a:t>
            </a:r>
          </a:p>
          <a:p>
            <a:pPr algn="ctr" eaLnBrk="1" fontAlgn="auto" hangingPunct="1">
              <a:spcAft>
                <a:spcPts val="0"/>
              </a:spcAft>
              <a:buFont typeface="Arial" pitchFamily="34" charset="0"/>
              <a:buNone/>
              <a:defRPr/>
            </a:pPr>
            <a:endParaRPr lang="cs-CZ" sz="2800" b="1" dirty="0" smtClean="0">
              <a:solidFill>
                <a:schemeClr val="tx2"/>
              </a:solidFill>
            </a:endParaRPr>
          </a:p>
          <a:p>
            <a:pPr algn="ctr" eaLnBrk="1" fontAlgn="auto" hangingPunct="1">
              <a:spcAft>
                <a:spcPts val="0"/>
              </a:spcAft>
              <a:buFont typeface="Arial" pitchFamily="34" charset="0"/>
              <a:buNone/>
              <a:defRPr/>
            </a:pPr>
            <a:endParaRPr lang="cs-CZ" sz="2800" b="1" dirty="0" smtClean="0">
              <a:solidFill>
                <a:schemeClr val="tx2"/>
              </a:solidFill>
            </a:endParaRPr>
          </a:p>
          <a:p>
            <a:pPr algn="ctr" eaLnBrk="1" fontAlgn="auto" hangingPunct="1">
              <a:spcAft>
                <a:spcPts val="0"/>
              </a:spcAft>
              <a:buFont typeface="Arial" pitchFamily="34" charset="0"/>
              <a:buNone/>
              <a:defRPr/>
            </a:pPr>
            <a:endParaRPr lang="cs-CZ" sz="2800" b="1" dirty="0" smtClean="0">
              <a:solidFill>
                <a:schemeClr val="tx2"/>
              </a:solidFill>
            </a:endParaRPr>
          </a:p>
          <a:p>
            <a:pPr marL="0" indent="0" algn="ctr" eaLnBrk="1" fontAlgn="auto" hangingPunct="1">
              <a:spcAft>
                <a:spcPts val="0"/>
              </a:spcAft>
              <a:buFont typeface="Arial" pitchFamily="34" charset="0"/>
              <a:buNone/>
              <a:defRPr/>
            </a:pPr>
            <a:endParaRPr lang="cs-CZ" sz="2800" dirty="0"/>
          </a:p>
        </p:txBody>
      </p:sp>
    </p:spTree>
    <p:extLst>
      <p:ext uri="{BB962C8B-B14F-4D97-AF65-F5344CB8AC3E}">
        <p14:creationId xmlns:p14="http://schemas.microsoft.com/office/powerpoint/2010/main" val="19588130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043608" y="803538"/>
            <a:ext cx="7776864" cy="6011902"/>
          </a:xfrm>
          <a:prstGeom prst="rect">
            <a:avLst/>
          </a:prstGeom>
        </p:spPr>
        <p:txBody>
          <a:bodyPr wrap="square">
            <a:spAutoFit/>
          </a:bodyPr>
          <a:lstStyle/>
          <a:p>
            <a:pPr marL="270510" algn="just">
              <a:lnSpc>
                <a:spcPct val="115000"/>
              </a:lnSpc>
              <a:spcAft>
                <a:spcPts val="1000"/>
              </a:spcAft>
            </a:pP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cs-CZ" sz="2000" dirty="0" smtClean="0">
                <a:latin typeface="Times New Roman" panose="02020603050405020304" pitchFamily="18" charset="0"/>
                <a:ea typeface="Calibri" panose="020F0502020204030204" pitchFamily="34" charset="0"/>
                <a:cs typeface="Times New Roman" panose="02020603050405020304" pitchFamily="18" charset="0"/>
              </a:rPr>
              <a:t>a) Práce </a:t>
            </a:r>
            <a:r>
              <a:rPr lang="cs-CZ" sz="2000" dirty="0">
                <a:latin typeface="Times New Roman" panose="02020603050405020304" pitchFamily="18" charset="0"/>
                <a:ea typeface="Calibri" panose="020F0502020204030204" pitchFamily="34" charset="0"/>
                <a:cs typeface="Times New Roman" panose="02020603050405020304" pitchFamily="18" charset="0"/>
              </a:rPr>
              <a:t>s dětmi, žáky a studenty (dále jen „žáky“) v těchto oblastech primární prevence rizikového chování:</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lphaUcPeriod"/>
            </a:pPr>
            <a:r>
              <a:rPr lang="cs-CZ" sz="2000" dirty="0">
                <a:latin typeface="Times New Roman" panose="02020603050405020304" pitchFamily="18" charset="0"/>
                <a:ea typeface="Calibri" panose="020F0502020204030204" pitchFamily="34" charset="0"/>
              </a:rPr>
              <a:t>Všeobecná primární prevence rizikového chování </a:t>
            </a:r>
            <a:endParaRPr lang="cs-CZ" sz="2000" dirty="0">
              <a:latin typeface="Calibri" panose="020F0502020204030204" pitchFamily="34" charset="0"/>
              <a:ea typeface="Calibri" panose="020F0502020204030204" pitchFamily="34" charset="0"/>
            </a:endParaRPr>
          </a:p>
          <a:p>
            <a:pPr marL="342900" lvl="0" indent="-342900" algn="just">
              <a:lnSpc>
                <a:spcPct val="115000"/>
              </a:lnSpc>
              <a:spcAft>
                <a:spcPts val="0"/>
              </a:spcAft>
              <a:buFont typeface="+mj-lt"/>
              <a:buAutoNum type="alphaUcPeriod"/>
            </a:pPr>
            <a:r>
              <a:rPr lang="cs-CZ" sz="2000" dirty="0">
                <a:latin typeface="Times New Roman" panose="02020603050405020304" pitchFamily="18" charset="0"/>
                <a:ea typeface="Calibri" panose="020F0502020204030204" pitchFamily="34" charset="0"/>
              </a:rPr>
              <a:t>Selektivní primární prevence rizikového chování </a:t>
            </a:r>
            <a:endParaRPr lang="cs-CZ" sz="2000" dirty="0">
              <a:latin typeface="Calibri" panose="020F0502020204030204" pitchFamily="34" charset="0"/>
              <a:ea typeface="Calibri" panose="020F0502020204030204" pitchFamily="34" charset="0"/>
            </a:endParaRPr>
          </a:p>
          <a:p>
            <a:pPr marL="342900" lvl="0" indent="-342900" algn="just">
              <a:lnSpc>
                <a:spcPct val="115000"/>
              </a:lnSpc>
              <a:spcAft>
                <a:spcPts val="0"/>
              </a:spcAft>
              <a:buFont typeface="+mj-lt"/>
              <a:buAutoNum type="alphaUcPeriod"/>
            </a:pPr>
            <a:r>
              <a:rPr lang="cs-CZ" sz="2000" dirty="0">
                <a:latin typeface="Times New Roman" panose="02020603050405020304" pitchFamily="18" charset="0"/>
                <a:ea typeface="Calibri" panose="020F0502020204030204" pitchFamily="34" charset="0"/>
              </a:rPr>
              <a:t>Indikovaná primární prevence rizikového </a:t>
            </a:r>
            <a:r>
              <a:rPr lang="cs-CZ" sz="2000" dirty="0" smtClean="0">
                <a:latin typeface="Times New Roman" panose="02020603050405020304" pitchFamily="18" charset="0"/>
                <a:ea typeface="Calibri" panose="020F0502020204030204" pitchFamily="34" charset="0"/>
              </a:rPr>
              <a:t>chování</a:t>
            </a:r>
            <a:endParaRPr lang="cs-CZ" sz="2000" dirty="0" smtClean="0">
              <a:latin typeface="Calibri" panose="020F0502020204030204" pitchFamily="34" charset="0"/>
              <a:ea typeface="Calibri" panose="020F0502020204030204" pitchFamily="34" charset="0"/>
            </a:endParaRPr>
          </a:p>
          <a:p>
            <a:pPr lvl="0" algn="just">
              <a:lnSpc>
                <a:spcPct val="115000"/>
              </a:lnSpc>
              <a:spcAft>
                <a:spcPts val="0"/>
              </a:spcAft>
            </a:pPr>
            <a:endParaRPr lang="cs-CZ" sz="2000" dirty="0">
              <a:latin typeface="Calibri" panose="020F0502020204030204" pitchFamily="34" charset="0"/>
              <a:ea typeface="Calibri" panose="020F0502020204030204" pitchFamily="34" charset="0"/>
            </a:endParaRPr>
          </a:p>
          <a:p>
            <a:pPr lvl="0" algn="just">
              <a:lnSpc>
                <a:spcPct val="115000"/>
              </a:lnSpc>
              <a:spcAft>
                <a:spcPts val="0"/>
              </a:spcAft>
            </a:pPr>
            <a:r>
              <a:rPr lang="cs-CZ" sz="2000" dirty="0" smtClean="0">
                <a:latin typeface="Calibri" panose="020F0502020204030204" pitchFamily="34" charset="0"/>
                <a:ea typeface="Calibri" panose="020F0502020204030204" pitchFamily="34" charset="0"/>
              </a:rPr>
              <a:t>b) </a:t>
            </a:r>
            <a:r>
              <a:rPr lang="cs-CZ" sz="2000" dirty="0" smtClean="0">
                <a:latin typeface="Times New Roman" panose="02020603050405020304" pitchFamily="18" charset="0"/>
                <a:ea typeface="Calibri" panose="020F0502020204030204" pitchFamily="34" charset="0"/>
              </a:rPr>
              <a:t>Projekty </a:t>
            </a:r>
            <a:r>
              <a:rPr lang="cs-CZ" sz="2000" dirty="0">
                <a:latin typeface="Times New Roman" panose="02020603050405020304" pitchFamily="18" charset="0"/>
                <a:ea typeface="Calibri" panose="020F0502020204030204" pitchFamily="34" charset="0"/>
              </a:rPr>
              <a:t>zaměřené zejména na poskytování odborných a ověřených informací a vzdělávání odborné či laické veřejnosti: konference, internetové stránky, odborné časopisy (dotaci nelze čerpat na vzdělávání pedagogických pracovníků, neboť toto vzdělávání lze hradit prostřednictvím Evropského sociálního </a:t>
            </a:r>
            <a:r>
              <a:rPr lang="cs-CZ" sz="2000" dirty="0" smtClean="0">
                <a:latin typeface="Times New Roman" panose="02020603050405020304" pitchFamily="18" charset="0"/>
                <a:ea typeface="Calibri" panose="020F0502020204030204" pitchFamily="34" charset="0"/>
              </a:rPr>
              <a:t>fondu)</a:t>
            </a:r>
            <a:endParaRPr lang="cs-CZ" sz="2000" dirty="0" smtClean="0">
              <a:latin typeface="Calibri" panose="020F0502020204030204" pitchFamily="34" charset="0"/>
              <a:ea typeface="Calibri" panose="020F0502020204030204" pitchFamily="34" charset="0"/>
            </a:endParaRPr>
          </a:p>
          <a:p>
            <a:pPr lvl="0" algn="just">
              <a:lnSpc>
                <a:spcPct val="115000"/>
              </a:lnSpc>
              <a:spcAft>
                <a:spcPts val="0"/>
              </a:spcAft>
            </a:pPr>
            <a:endParaRPr lang="cs-CZ" sz="2000" dirty="0">
              <a:latin typeface="Calibri" panose="020F0502020204030204" pitchFamily="34" charset="0"/>
              <a:ea typeface="Calibri" panose="020F0502020204030204" pitchFamily="34" charset="0"/>
            </a:endParaRPr>
          </a:p>
          <a:p>
            <a:pPr lvl="0" algn="just">
              <a:lnSpc>
                <a:spcPct val="115000"/>
              </a:lnSpc>
              <a:spcAft>
                <a:spcPts val="0"/>
              </a:spcAft>
            </a:pPr>
            <a:r>
              <a:rPr lang="cs-CZ" sz="2000" dirty="0" smtClean="0">
                <a:latin typeface="Calibri" panose="020F0502020204030204" pitchFamily="34" charset="0"/>
                <a:ea typeface="Calibri" panose="020F0502020204030204" pitchFamily="34" charset="0"/>
              </a:rPr>
              <a:t>c) </a:t>
            </a:r>
            <a:r>
              <a:rPr lang="cs-CZ" sz="2000" dirty="0" smtClean="0">
                <a:latin typeface="Times New Roman" panose="02020603050405020304" pitchFamily="18" charset="0"/>
                <a:ea typeface="Calibri" panose="020F0502020204030204" pitchFamily="34" charset="0"/>
              </a:rPr>
              <a:t>Projekty </a:t>
            </a:r>
            <a:r>
              <a:rPr lang="cs-CZ" sz="2000" dirty="0">
                <a:latin typeface="Times New Roman" panose="02020603050405020304" pitchFamily="18" charset="0"/>
                <a:ea typeface="Calibri" panose="020F0502020204030204" pitchFamily="34" charset="0"/>
              </a:rPr>
              <a:t>evaluace potřebnosti, dostupnosti a efektivnosti služeb např. výzkumy, sběr dat </a:t>
            </a:r>
            <a:endParaRPr lang="cs-CZ" sz="2000" dirty="0">
              <a:latin typeface="Calibri" panose="020F0502020204030204" pitchFamily="34" charset="0"/>
              <a:ea typeface="Calibri" panose="020F0502020204030204" pitchFamily="34" charset="0"/>
            </a:endParaRPr>
          </a:p>
          <a:p>
            <a:pPr algn="just">
              <a:lnSpc>
                <a:spcPct val="115000"/>
              </a:lnSpc>
              <a:spcAft>
                <a:spcPts val="0"/>
              </a:spcAft>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ovéPole 4"/>
          <p:cNvSpPr txBox="1"/>
          <p:nvPr/>
        </p:nvSpPr>
        <p:spPr>
          <a:xfrm>
            <a:off x="7164288" y="572705"/>
            <a:ext cx="1728192" cy="461665"/>
          </a:xfrm>
          <a:prstGeom prst="rect">
            <a:avLst/>
          </a:prstGeom>
          <a:noFill/>
        </p:spPr>
        <p:txBody>
          <a:bodyPr wrap="square" rtlCol="0">
            <a:spAutoFit/>
          </a:bodyPr>
          <a:lstStyle/>
          <a:p>
            <a:r>
              <a:rPr lang="cs-CZ" sz="2400" b="1" dirty="0" smtClean="0">
                <a:solidFill>
                  <a:schemeClr val="bg1"/>
                </a:solidFill>
              </a:rPr>
              <a:t>MODUL A</a:t>
            </a:r>
            <a:endParaRPr lang="cs-CZ" sz="2400" b="1" dirty="0">
              <a:solidFill>
                <a:schemeClr val="bg1"/>
              </a:solidFill>
            </a:endParaRPr>
          </a:p>
        </p:txBody>
      </p:sp>
    </p:spTree>
    <p:extLst>
      <p:ext uri="{BB962C8B-B14F-4D97-AF65-F5344CB8AC3E}">
        <p14:creationId xmlns:p14="http://schemas.microsoft.com/office/powerpoint/2010/main" val="22581800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772816"/>
            <a:ext cx="7571184" cy="4824536"/>
          </a:xfrm>
        </p:spPr>
        <p:txBody>
          <a:bodyPr>
            <a:noAutofit/>
          </a:bodyPr>
          <a:lstStyle/>
          <a:p>
            <a:pPr marL="0" indent="0">
              <a:buNone/>
            </a:pPr>
            <a:r>
              <a:rPr lang="cs-CZ" sz="2400" dirty="0"/>
              <a:t>1. Jsou </a:t>
            </a:r>
            <a:r>
              <a:rPr lang="cs-CZ" sz="2400" dirty="0" smtClean="0"/>
              <a:t>nyní </a:t>
            </a:r>
            <a:r>
              <a:rPr lang="cs-CZ" sz="2400" dirty="0"/>
              <a:t>k dispozici š</a:t>
            </a:r>
            <a:r>
              <a:rPr lang="cs-CZ" sz="2400" dirty="0" smtClean="0"/>
              <a:t>ablony </a:t>
            </a:r>
            <a:r>
              <a:rPr lang="cs-CZ" sz="2400" dirty="0"/>
              <a:t>pro </a:t>
            </a:r>
            <a:r>
              <a:rPr lang="cs-CZ" sz="2400" dirty="0" smtClean="0"/>
              <a:t>ZŠ i SŠ </a:t>
            </a:r>
            <a:r>
              <a:rPr lang="cs-CZ" sz="2400" dirty="0"/>
              <a:t>co se </a:t>
            </a:r>
            <a:r>
              <a:rPr lang="cs-CZ" sz="2400" dirty="0" smtClean="0"/>
              <a:t>týče vzdělávání </a:t>
            </a:r>
            <a:r>
              <a:rPr lang="cs-CZ" sz="2400" dirty="0"/>
              <a:t>- pokud ano nebo i ne, tak v </a:t>
            </a:r>
            <a:r>
              <a:rPr lang="cs-CZ" sz="2400" dirty="0" smtClean="0"/>
              <a:t>jakém </a:t>
            </a:r>
            <a:r>
              <a:rPr lang="cs-CZ" sz="2400" dirty="0"/>
              <a:t>horizontu, od kdy do kdy mohou š</a:t>
            </a:r>
            <a:r>
              <a:rPr lang="cs-CZ" sz="2400" dirty="0" smtClean="0"/>
              <a:t>koly </a:t>
            </a:r>
            <a:r>
              <a:rPr lang="cs-CZ" sz="2400" dirty="0"/>
              <a:t>š</a:t>
            </a:r>
            <a:r>
              <a:rPr lang="cs-CZ" sz="2400" dirty="0" smtClean="0"/>
              <a:t>ablony </a:t>
            </a:r>
            <a:r>
              <a:rPr lang="cs-CZ" sz="2400" dirty="0"/>
              <a:t>č</a:t>
            </a:r>
            <a:r>
              <a:rPr lang="cs-CZ" sz="2400" dirty="0" smtClean="0"/>
              <a:t>erpat </a:t>
            </a:r>
            <a:endParaRPr lang="cs-CZ" sz="2400" dirty="0"/>
          </a:p>
          <a:p>
            <a:pPr marL="0" indent="0">
              <a:buNone/>
            </a:pPr>
            <a:endParaRPr lang="cs-CZ" sz="2400" dirty="0" smtClean="0"/>
          </a:p>
          <a:p>
            <a:pPr marL="0" indent="0">
              <a:buNone/>
            </a:pPr>
            <a:r>
              <a:rPr lang="cs-CZ" sz="2400" dirty="0" smtClean="0">
                <a:solidFill>
                  <a:srgbClr val="FF0000"/>
                </a:solidFill>
              </a:rPr>
              <a:t>Dne </a:t>
            </a:r>
            <a:r>
              <a:rPr lang="cs-CZ" sz="2400" dirty="0">
                <a:solidFill>
                  <a:srgbClr val="FF0000"/>
                </a:solidFill>
              </a:rPr>
              <a:t>28. 2. 2018 byla vyhlášená výzva Šablony II, kde jsou oprávněnými žadateli MŠ, ZŠ, ZUŠ, ŠD, ŠK a SVČ.</a:t>
            </a:r>
          </a:p>
          <a:p>
            <a:pPr marL="0" indent="0">
              <a:buNone/>
            </a:pPr>
            <a:r>
              <a:rPr lang="cs-CZ" sz="2400" dirty="0">
                <a:solidFill>
                  <a:srgbClr val="FF0000"/>
                </a:solidFill>
              </a:rPr>
              <a:t>Výzva pro SŠ a VOŠ bude vyhlášená v listopadu 2018.</a:t>
            </a:r>
          </a:p>
          <a:p>
            <a:pPr marL="0" indent="0">
              <a:buNone/>
            </a:pPr>
            <a:r>
              <a:rPr lang="cs-CZ" sz="2400" dirty="0"/>
              <a:t> </a:t>
            </a:r>
          </a:p>
        </p:txBody>
      </p:sp>
      <p:sp>
        <p:nvSpPr>
          <p:cNvPr id="3" name="TextovéPole 2"/>
          <p:cNvSpPr txBox="1"/>
          <p:nvPr/>
        </p:nvSpPr>
        <p:spPr>
          <a:xfrm>
            <a:off x="7164288" y="572705"/>
            <a:ext cx="1728192" cy="461665"/>
          </a:xfrm>
          <a:prstGeom prst="rect">
            <a:avLst/>
          </a:prstGeom>
          <a:noFill/>
        </p:spPr>
        <p:txBody>
          <a:bodyPr wrap="square" rtlCol="0">
            <a:spAutoFit/>
          </a:bodyPr>
          <a:lstStyle/>
          <a:p>
            <a:r>
              <a:rPr lang="cs-CZ" sz="2400" b="1" dirty="0" smtClean="0">
                <a:solidFill>
                  <a:schemeClr val="bg1"/>
                </a:solidFill>
              </a:rPr>
              <a:t>MODUL A</a:t>
            </a:r>
            <a:endParaRPr lang="cs-CZ" sz="2400" b="1" dirty="0">
              <a:solidFill>
                <a:schemeClr val="bg1"/>
              </a:solidFill>
            </a:endParaRPr>
          </a:p>
        </p:txBody>
      </p:sp>
    </p:spTree>
    <p:extLst>
      <p:ext uri="{BB962C8B-B14F-4D97-AF65-F5344CB8AC3E}">
        <p14:creationId xmlns:p14="http://schemas.microsoft.com/office/powerpoint/2010/main" val="25811232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340768"/>
            <a:ext cx="7848872" cy="5256584"/>
          </a:xfrm>
        </p:spPr>
        <p:txBody>
          <a:bodyPr>
            <a:noAutofit/>
          </a:bodyPr>
          <a:lstStyle/>
          <a:p>
            <a:pPr marL="0" indent="0">
              <a:buNone/>
            </a:pPr>
            <a:r>
              <a:rPr lang="cs-CZ" sz="2400" dirty="0"/>
              <a:t> </a:t>
            </a:r>
            <a:r>
              <a:rPr lang="cs-CZ" sz="2400" dirty="0" smtClean="0"/>
              <a:t>2</a:t>
            </a:r>
            <a:r>
              <a:rPr lang="cs-CZ" sz="2400" dirty="0"/>
              <a:t>. Lze ze š</a:t>
            </a:r>
            <a:r>
              <a:rPr lang="cs-CZ" sz="2400" dirty="0" smtClean="0"/>
              <a:t>ablony </a:t>
            </a:r>
            <a:r>
              <a:rPr lang="cs-CZ" sz="2400" dirty="0"/>
              <a:t>zaplatit </a:t>
            </a:r>
            <a:r>
              <a:rPr lang="cs-CZ" sz="2400" dirty="0" smtClean="0"/>
              <a:t>specializační vzdělávání metodiků prevence </a:t>
            </a:r>
            <a:r>
              <a:rPr lang="cs-CZ" sz="2400" dirty="0"/>
              <a:t>v rozsahu 250 hod. </a:t>
            </a:r>
            <a:r>
              <a:rPr lang="cs-CZ" sz="2400" dirty="0" smtClean="0"/>
              <a:t>víceleté a v jaké maximální možné celkové částce</a:t>
            </a:r>
            <a:r>
              <a:rPr lang="cs-CZ" sz="2400" dirty="0"/>
              <a:t>?</a:t>
            </a:r>
          </a:p>
          <a:p>
            <a:pPr marL="0" indent="0">
              <a:buNone/>
            </a:pPr>
            <a:endParaRPr lang="cs-CZ" sz="2400" dirty="0" smtClean="0"/>
          </a:p>
          <a:p>
            <a:pPr marL="0" indent="0">
              <a:buNone/>
            </a:pPr>
            <a:r>
              <a:rPr lang="cs-CZ" sz="2400" dirty="0" smtClean="0">
                <a:solidFill>
                  <a:srgbClr val="FF0000"/>
                </a:solidFill>
              </a:rPr>
              <a:t>Projekty </a:t>
            </a:r>
            <a:r>
              <a:rPr lang="cs-CZ" sz="2400" dirty="0">
                <a:solidFill>
                  <a:srgbClr val="FF0000"/>
                </a:solidFill>
              </a:rPr>
              <a:t>jsou dvouleté, aktivity musí být realizovány do konce projektu. Z dotace je možné hradit DVPP i v rozsahu 250 hodin. Škola v tomto případě zvolí šablonu na DVPP max. 10x (tedy celkem minimálně 80 hodin DVPP, což představuje částku 34 800 </a:t>
            </a:r>
            <a:r>
              <a:rPr lang="cs-CZ" sz="2400" dirty="0" smtClean="0">
                <a:solidFill>
                  <a:srgbClr val="FF0000"/>
                </a:solidFill>
              </a:rPr>
              <a:t>Kč). </a:t>
            </a:r>
            <a:r>
              <a:rPr lang="cs-CZ" sz="2400" dirty="0">
                <a:solidFill>
                  <a:srgbClr val="FF0000"/>
                </a:solidFill>
              </a:rPr>
              <a:t>Jako výstup předloží osvědčení o absolvování kurzu. V případě, že by částka nepokryla náklady na DVPP, je možné buď využít finanční prostředky z projektu (škola obdrží jeden „balík“, není řečeno, na kterou aktivitu kolik má využít), nebo ze státního rozpočtu na pokrytí scházející finanční částky.</a:t>
            </a:r>
          </a:p>
          <a:p>
            <a:pPr marL="0" indent="0">
              <a:buNone/>
            </a:pPr>
            <a:r>
              <a:rPr lang="cs-CZ" sz="2400" dirty="0"/>
              <a:t> </a:t>
            </a:r>
          </a:p>
          <a:p>
            <a:pPr marL="0" indent="0">
              <a:buNone/>
            </a:pPr>
            <a:r>
              <a:rPr lang="cs-CZ" sz="2400" dirty="0"/>
              <a:t>3. Na koho se lze </a:t>
            </a:r>
            <a:r>
              <a:rPr lang="cs-CZ" sz="2400" dirty="0" err="1"/>
              <a:t>pripadne</a:t>
            </a:r>
            <a:r>
              <a:rPr lang="cs-CZ" sz="2400" dirty="0"/>
              <a:t> </a:t>
            </a:r>
            <a:r>
              <a:rPr lang="cs-CZ" sz="2400" dirty="0" err="1"/>
              <a:t>ohledne</a:t>
            </a:r>
            <a:r>
              <a:rPr lang="cs-CZ" sz="2400" dirty="0"/>
              <a:t> zadosti </a:t>
            </a:r>
            <a:r>
              <a:rPr lang="cs-CZ" sz="2400" dirty="0" err="1"/>
              <a:t>prostrednictvim</a:t>
            </a:r>
            <a:r>
              <a:rPr lang="cs-CZ" sz="2400" dirty="0"/>
              <a:t> </a:t>
            </a:r>
            <a:r>
              <a:rPr lang="cs-CZ" sz="2400" dirty="0" err="1"/>
              <a:t>sablon</a:t>
            </a:r>
            <a:r>
              <a:rPr lang="cs-CZ" sz="2400" dirty="0"/>
              <a:t> </a:t>
            </a:r>
            <a:r>
              <a:rPr lang="cs-CZ" sz="2400" dirty="0" err="1"/>
              <a:t>obratit</a:t>
            </a:r>
            <a:r>
              <a:rPr lang="cs-CZ" sz="2400" dirty="0"/>
              <a:t> - ze strany </a:t>
            </a:r>
            <a:r>
              <a:rPr lang="cs-CZ" sz="2400" dirty="0" err="1"/>
              <a:t>zadatelu</a:t>
            </a:r>
            <a:r>
              <a:rPr lang="cs-CZ" sz="2400" dirty="0"/>
              <a:t>.</a:t>
            </a:r>
          </a:p>
          <a:p>
            <a:pPr marL="0" indent="0">
              <a:buNone/>
            </a:pPr>
            <a:r>
              <a:rPr lang="cs-CZ" sz="2400" dirty="0"/>
              <a:t>Je zřízena konzultační linka, e-mail: </a:t>
            </a:r>
            <a:r>
              <a:rPr lang="cs-CZ" sz="2400" u="sng" dirty="0">
                <a:hlinkClick r:id="rId2"/>
              </a:rPr>
              <a:t>dotazyZP@msmt.cz</a:t>
            </a:r>
            <a:r>
              <a:rPr lang="cs-CZ" sz="2400" dirty="0"/>
              <a:t>, tel. 234814777.</a:t>
            </a:r>
          </a:p>
          <a:p>
            <a:pPr marL="0" indent="0">
              <a:buNone/>
            </a:pPr>
            <a:endParaRPr lang="cs-CZ" sz="2400" dirty="0"/>
          </a:p>
        </p:txBody>
      </p:sp>
      <p:sp>
        <p:nvSpPr>
          <p:cNvPr id="3" name="TextovéPole 2"/>
          <p:cNvSpPr txBox="1"/>
          <p:nvPr/>
        </p:nvSpPr>
        <p:spPr>
          <a:xfrm>
            <a:off x="7164288" y="572705"/>
            <a:ext cx="1728192" cy="461665"/>
          </a:xfrm>
          <a:prstGeom prst="rect">
            <a:avLst/>
          </a:prstGeom>
          <a:noFill/>
        </p:spPr>
        <p:txBody>
          <a:bodyPr wrap="square" rtlCol="0">
            <a:spAutoFit/>
          </a:bodyPr>
          <a:lstStyle/>
          <a:p>
            <a:r>
              <a:rPr lang="cs-CZ" sz="2400" b="1" dirty="0" smtClean="0">
                <a:solidFill>
                  <a:schemeClr val="bg1"/>
                </a:solidFill>
              </a:rPr>
              <a:t>MODUL A</a:t>
            </a:r>
            <a:endParaRPr lang="cs-CZ" sz="2400" b="1" dirty="0">
              <a:solidFill>
                <a:schemeClr val="bg1"/>
              </a:solidFill>
            </a:endParaRPr>
          </a:p>
        </p:txBody>
      </p:sp>
    </p:spTree>
    <p:extLst>
      <p:ext uri="{BB962C8B-B14F-4D97-AF65-F5344CB8AC3E}">
        <p14:creationId xmlns:p14="http://schemas.microsoft.com/office/powerpoint/2010/main" val="11525129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772816"/>
            <a:ext cx="7571184" cy="4824536"/>
          </a:xfrm>
        </p:spPr>
        <p:txBody>
          <a:bodyPr>
            <a:noAutofit/>
          </a:bodyPr>
          <a:lstStyle/>
          <a:p>
            <a:pPr marL="0" indent="0">
              <a:buNone/>
            </a:pPr>
            <a:endParaRPr lang="cs-CZ" sz="2400" dirty="0"/>
          </a:p>
          <a:p>
            <a:pPr marL="0" indent="0">
              <a:buNone/>
            </a:pPr>
            <a:r>
              <a:rPr lang="cs-CZ" sz="2400" dirty="0"/>
              <a:t>3. Na koho se lze </a:t>
            </a:r>
            <a:r>
              <a:rPr lang="cs-CZ" sz="2400" dirty="0" smtClean="0"/>
              <a:t>případně ohledně žádostí prostřednictvím </a:t>
            </a:r>
            <a:r>
              <a:rPr lang="cs-CZ" sz="2400" dirty="0"/>
              <a:t>š</a:t>
            </a:r>
            <a:r>
              <a:rPr lang="cs-CZ" sz="2400" dirty="0" smtClean="0"/>
              <a:t>ablon obrátit </a:t>
            </a:r>
            <a:r>
              <a:rPr lang="cs-CZ" sz="2400" dirty="0"/>
              <a:t>- ze strany </a:t>
            </a:r>
            <a:r>
              <a:rPr lang="cs-CZ" sz="2400" dirty="0" smtClean="0"/>
              <a:t>žadatelů.</a:t>
            </a:r>
            <a:endParaRPr lang="cs-CZ" sz="2400" dirty="0"/>
          </a:p>
          <a:p>
            <a:pPr marL="0" indent="0">
              <a:buNone/>
            </a:pPr>
            <a:endParaRPr lang="cs-CZ" sz="2400" dirty="0" smtClean="0"/>
          </a:p>
          <a:p>
            <a:pPr marL="0" indent="0">
              <a:buNone/>
            </a:pPr>
            <a:r>
              <a:rPr lang="cs-CZ" sz="2400" dirty="0" smtClean="0">
                <a:solidFill>
                  <a:srgbClr val="FF0000"/>
                </a:solidFill>
              </a:rPr>
              <a:t>Je </a:t>
            </a:r>
            <a:r>
              <a:rPr lang="cs-CZ" sz="2400" dirty="0">
                <a:solidFill>
                  <a:srgbClr val="FF0000"/>
                </a:solidFill>
              </a:rPr>
              <a:t>zřízena konzultační linka, e-mail: </a:t>
            </a:r>
            <a:r>
              <a:rPr lang="cs-CZ" sz="2400" u="sng" dirty="0">
                <a:solidFill>
                  <a:srgbClr val="FF0000"/>
                </a:solidFill>
                <a:hlinkClick r:id="rId2"/>
              </a:rPr>
              <a:t>dotazyZP@msmt.cz</a:t>
            </a:r>
            <a:r>
              <a:rPr lang="cs-CZ" sz="2400" dirty="0">
                <a:solidFill>
                  <a:srgbClr val="FF0000"/>
                </a:solidFill>
              </a:rPr>
              <a:t>, </a:t>
            </a:r>
            <a:endParaRPr lang="cs-CZ" sz="2400" dirty="0" smtClean="0">
              <a:solidFill>
                <a:srgbClr val="FF0000"/>
              </a:solidFill>
            </a:endParaRPr>
          </a:p>
          <a:p>
            <a:pPr marL="0" indent="0">
              <a:buNone/>
            </a:pPr>
            <a:r>
              <a:rPr lang="cs-CZ" sz="2400" dirty="0" smtClean="0">
                <a:solidFill>
                  <a:srgbClr val="FF0000"/>
                </a:solidFill>
              </a:rPr>
              <a:t>tel</a:t>
            </a:r>
            <a:r>
              <a:rPr lang="cs-CZ" sz="2400" dirty="0">
                <a:solidFill>
                  <a:srgbClr val="FF0000"/>
                </a:solidFill>
              </a:rPr>
              <a:t>. 234814777.</a:t>
            </a:r>
          </a:p>
          <a:p>
            <a:pPr marL="0" indent="0">
              <a:buNone/>
            </a:pPr>
            <a:endParaRPr lang="cs-CZ" sz="2400" dirty="0"/>
          </a:p>
        </p:txBody>
      </p:sp>
      <p:sp>
        <p:nvSpPr>
          <p:cNvPr id="3" name="TextovéPole 2"/>
          <p:cNvSpPr txBox="1"/>
          <p:nvPr/>
        </p:nvSpPr>
        <p:spPr>
          <a:xfrm>
            <a:off x="7164288" y="572705"/>
            <a:ext cx="1728192" cy="461665"/>
          </a:xfrm>
          <a:prstGeom prst="rect">
            <a:avLst/>
          </a:prstGeom>
          <a:noFill/>
        </p:spPr>
        <p:txBody>
          <a:bodyPr wrap="square" rtlCol="0">
            <a:spAutoFit/>
          </a:bodyPr>
          <a:lstStyle/>
          <a:p>
            <a:r>
              <a:rPr lang="cs-CZ" sz="2400" b="1" dirty="0" smtClean="0">
                <a:solidFill>
                  <a:schemeClr val="bg1"/>
                </a:solidFill>
              </a:rPr>
              <a:t>MODUL A</a:t>
            </a:r>
            <a:endParaRPr lang="cs-CZ" sz="2400" b="1" dirty="0">
              <a:solidFill>
                <a:schemeClr val="bg1"/>
              </a:solidFill>
            </a:endParaRPr>
          </a:p>
        </p:txBody>
      </p:sp>
    </p:spTree>
    <p:extLst>
      <p:ext uri="{BB962C8B-B14F-4D97-AF65-F5344CB8AC3E}">
        <p14:creationId xmlns:p14="http://schemas.microsoft.com/office/powerpoint/2010/main" val="17535195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lgn="ctr">
              <a:buNone/>
            </a:pPr>
            <a:r>
              <a:rPr lang="cs-CZ" sz="2800" b="1" dirty="0" smtClean="0">
                <a:solidFill>
                  <a:srgbClr val="00B050"/>
                </a:solidFill>
              </a:rPr>
              <a:t>VZDĚLÁVAT z Výzvy lze </a:t>
            </a:r>
          </a:p>
          <a:p>
            <a:pPr marL="0" indent="0" algn="ctr">
              <a:buNone/>
            </a:pPr>
            <a:endParaRPr lang="cs-CZ" sz="2800" b="1" dirty="0">
              <a:solidFill>
                <a:srgbClr val="00B050"/>
              </a:solidFill>
            </a:endParaRPr>
          </a:p>
          <a:p>
            <a:pPr marL="0" indent="0" algn="ctr">
              <a:buNone/>
            </a:pPr>
            <a:r>
              <a:rPr lang="cs-CZ" sz="2800" b="1" dirty="0" smtClean="0">
                <a:solidFill>
                  <a:srgbClr val="00B050"/>
                </a:solidFill>
              </a:rPr>
              <a:t>v případě, že vzděláváte v oblasti primární prevence rizikového chování cílovou skupinu, na kterou se nevztahují šablony ESF (tzn. např. metodiky prevence z PPP apod.)</a:t>
            </a:r>
            <a:endParaRPr lang="cs-CZ" sz="2800" b="1" dirty="0">
              <a:solidFill>
                <a:srgbClr val="00B050"/>
              </a:solidFill>
            </a:endParaRPr>
          </a:p>
        </p:txBody>
      </p:sp>
    </p:spTree>
    <p:extLst>
      <p:ext uri="{BB962C8B-B14F-4D97-AF65-F5344CB8AC3E}">
        <p14:creationId xmlns:p14="http://schemas.microsoft.com/office/powerpoint/2010/main" val="218451690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2492896"/>
            <a:ext cx="7571184" cy="4104456"/>
          </a:xfrm>
        </p:spPr>
        <p:txBody>
          <a:bodyPr>
            <a:normAutofit/>
          </a:bodyPr>
          <a:lstStyle/>
          <a:p>
            <a:pPr marL="0" indent="0" algn="ctr">
              <a:buNone/>
            </a:pPr>
            <a:r>
              <a:rPr lang="cs-CZ" sz="3200" dirty="0"/>
              <a:t>Žádost může </a:t>
            </a:r>
            <a:r>
              <a:rPr lang="cs-CZ" sz="3200" dirty="0" smtClean="0"/>
              <a:t>nově zahrnovat </a:t>
            </a:r>
            <a:r>
              <a:rPr lang="cs-CZ" sz="3200" dirty="0"/>
              <a:t>i více aktivit</a:t>
            </a:r>
            <a:r>
              <a:rPr lang="cs-CZ" sz="3200" dirty="0" smtClean="0"/>
              <a:t>.</a:t>
            </a:r>
          </a:p>
          <a:p>
            <a:pPr marL="0" indent="0" algn="ctr">
              <a:buNone/>
            </a:pPr>
            <a:endParaRPr lang="cs-CZ" sz="3200" dirty="0"/>
          </a:p>
          <a:p>
            <a:pPr marL="0" indent="0" algn="ctr">
              <a:buNone/>
            </a:pPr>
            <a:r>
              <a:rPr lang="cs-CZ" sz="3200" dirty="0"/>
              <a:t>Žadatel může v rámci tohoto dotačního programu podat maximálně jednu žádost na podporu projektu.</a:t>
            </a:r>
          </a:p>
          <a:p>
            <a:pPr marL="0" indent="0" algn="ctr">
              <a:buNone/>
            </a:pPr>
            <a:endParaRPr lang="cs-CZ" sz="3200" dirty="0"/>
          </a:p>
          <a:p>
            <a:pPr marL="0" indent="0">
              <a:buNone/>
            </a:pPr>
            <a:endParaRPr lang="cs-CZ" sz="2800" dirty="0"/>
          </a:p>
        </p:txBody>
      </p:sp>
      <p:sp>
        <p:nvSpPr>
          <p:cNvPr id="4" name="Obdélník 3"/>
          <p:cNvSpPr/>
          <p:nvPr/>
        </p:nvSpPr>
        <p:spPr>
          <a:xfrm>
            <a:off x="7236296" y="548680"/>
            <a:ext cx="1560883" cy="461665"/>
          </a:xfrm>
          <a:prstGeom prst="rect">
            <a:avLst/>
          </a:prstGeom>
        </p:spPr>
        <p:txBody>
          <a:bodyPr wrap="square">
            <a:spAutoFit/>
          </a:bodyPr>
          <a:lstStyle/>
          <a:p>
            <a:r>
              <a:rPr lang="cs-CZ" sz="2400" b="1" dirty="0">
                <a:solidFill>
                  <a:schemeClr val="bg1"/>
                </a:solidFill>
              </a:rPr>
              <a:t>MODUL A</a:t>
            </a:r>
          </a:p>
        </p:txBody>
      </p:sp>
    </p:spTree>
    <p:extLst>
      <p:ext uri="{BB962C8B-B14F-4D97-AF65-F5344CB8AC3E}">
        <p14:creationId xmlns:p14="http://schemas.microsoft.com/office/powerpoint/2010/main" val="8574158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tiv systému Office">
  <a:themeElements>
    <a:clrScheme name="MSMT">
      <a:dk1>
        <a:sysClr val="windowText" lastClr="000000"/>
      </a:dk1>
      <a:lt1>
        <a:sysClr val="window" lastClr="FFFFFF"/>
      </a:lt1>
      <a:dk2>
        <a:srgbClr val="1F497D"/>
      </a:dk2>
      <a:lt2>
        <a:srgbClr val="EEECE1"/>
      </a:lt2>
      <a:accent1>
        <a:srgbClr val="418E9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adpis">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1804</TotalTime>
  <Words>865</Words>
  <Application>Microsoft Office PowerPoint</Application>
  <PresentationFormat>Předvádění na obrazovce (4:3)</PresentationFormat>
  <Paragraphs>263</Paragraphs>
  <Slides>33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Times New Roman</vt:lpstr>
      <vt:lpstr>Wingdings</vt:lpstr>
      <vt:lpstr>Motiv systému Office</vt:lpstr>
      <vt:lpstr>Výzva MŠMT PRCH 2019</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podpora sportu  pro rok 2013</dc:title>
  <dc:creator>User</dc:creator>
  <cp:lastModifiedBy>Budinská  Martina</cp:lastModifiedBy>
  <cp:revision>152</cp:revision>
  <cp:lastPrinted>2018-09-07T05:31:43Z</cp:lastPrinted>
  <dcterms:created xsi:type="dcterms:W3CDTF">2013-10-09T10:41:53Z</dcterms:created>
  <dcterms:modified xsi:type="dcterms:W3CDTF">2018-09-07T11:42:06Z</dcterms:modified>
</cp:coreProperties>
</file>