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5" r:id="rId3"/>
    <p:sldId id="258" r:id="rId4"/>
    <p:sldId id="257" r:id="rId5"/>
    <p:sldId id="261" r:id="rId6"/>
    <p:sldId id="266" r:id="rId7"/>
    <p:sldId id="262" r:id="rId8"/>
    <p:sldId id="268" r:id="rId9"/>
    <p:sldId id="289" r:id="rId10"/>
    <p:sldId id="267" r:id="rId11"/>
    <p:sldId id="263" r:id="rId12"/>
    <p:sldId id="273" r:id="rId13"/>
    <p:sldId id="274" r:id="rId14"/>
    <p:sldId id="278" r:id="rId15"/>
    <p:sldId id="291" r:id="rId16"/>
    <p:sldId id="290" r:id="rId17"/>
    <p:sldId id="293" r:id="rId18"/>
    <p:sldId id="294" r:id="rId19"/>
    <p:sldId id="292" r:id="rId20"/>
    <p:sldId id="276" r:id="rId21"/>
    <p:sldId id="277" r:id="rId22"/>
    <p:sldId id="281" r:id="rId23"/>
    <p:sldId id="285" r:id="rId24"/>
    <p:sldId id="282" r:id="rId25"/>
    <p:sldId id="283" r:id="rId26"/>
    <p:sldId id="284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7E1"/>
    <a:srgbClr val="41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8D7E64D2-CC9F-4F7F-BB4A-6C737698C6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F8FEAAD-7CA7-49EE-8B91-2FFB786FD9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510B-CEDA-4E37-B60A-3B63908D2A0D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FA57E6D0-09CC-4179-AAA4-E7F3F10E8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65C3D04-A984-4542-B2AE-FD570FB673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9DAF2-FE41-49C4-AA59-A672A1F79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00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17-12-02T09:02:15.59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C53-209C-40A5-8BC7-2A222E9E8B5F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157-68E0-4F13-9BFD-18D668B664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2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+mn-lt"/>
              </a:rPr>
              <a:t>Státní podpora sportu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/>
              <a:t>Ministerstvo školství, mládeže a tělovýchovy</a:t>
            </a:r>
          </a:p>
          <a:p>
            <a:pPr algn="l"/>
            <a:r>
              <a:rPr lang="cs-CZ" sz="900" dirty="0"/>
              <a:t>Karmelitská 7, 118 12 Praha 1 • tel.:: +420 234 811 111</a:t>
            </a:r>
          </a:p>
          <a:p>
            <a:pPr algn="l"/>
            <a:r>
              <a:rPr lang="cs-CZ" sz="900" dirty="0"/>
              <a:t>msmt@msmt.cz • www.msmt.cz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/>
              <a:t>Státní podpora sportu pro rok 2013 byla projednána poradou vedení MŠMT dne 19. června 2012. </a:t>
            </a:r>
            <a:r>
              <a:rPr lang="cs-CZ" sz="2000" dirty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/>
          </a:p>
          <a:p>
            <a:r>
              <a:rPr lang="cs-CZ" sz="2000" dirty="0"/>
              <a:t>a) výdajový okruh: „Sportovní reprezentace“ </a:t>
            </a:r>
          </a:p>
          <a:p>
            <a:r>
              <a:rPr lang="cs-CZ" sz="2000" dirty="0"/>
              <a:t>b) výdajový okruh: „Všeobecná sportovní činnost“ </a:t>
            </a:r>
          </a:p>
        </p:txBody>
      </p:sp>
    </p:spTree>
    <p:extLst>
      <p:ext uri="{BB962C8B-B14F-4D97-AF65-F5344CB8AC3E}">
        <p14:creationId xmlns:p14="http://schemas.microsoft.com/office/powerpoint/2010/main" val="3693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2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3429000"/>
            <a:ext cx="5470376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cs-CZ" b="1" dirty="0">
                <a:latin typeface="+mn-lt"/>
              </a:rPr>
              <a:t>SPORTOVÁNÍ BEZ BARIÉR ZPS I</a:t>
            </a:r>
            <a:br>
              <a:rPr lang="cs-CZ" b="1" dirty="0">
                <a:latin typeface="+mn-lt"/>
              </a:rPr>
            </a:br>
            <a:r>
              <a:rPr lang="cs-CZ" sz="2800" b="1" dirty="0">
                <a:latin typeface="+mn-lt"/>
              </a:rPr>
              <a:t>Dotační neinvestiční program</a:t>
            </a:r>
            <a:r>
              <a:rPr lang="cs-CZ" b="1" dirty="0">
                <a:latin typeface="+mn-lt"/>
              </a:rPr>
              <a:t/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987824" y="5949280"/>
            <a:ext cx="4784576" cy="43204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700" dirty="0"/>
              <a:t>Ministerstvo školství, mládeže a tělovýchovy</a:t>
            </a:r>
          </a:p>
          <a:p>
            <a:pPr marL="0" indent="0">
              <a:buNone/>
            </a:pPr>
            <a:r>
              <a:rPr lang="cs-CZ" sz="700" dirty="0"/>
              <a:t>Karmelitská </a:t>
            </a:r>
            <a:r>
              <a:rPr lang="cs-CZ" sz="700"/>
              <a:t>529/5, Malá Strana, </a:t>
            </a:r>
            <a:r>
              <a:rPr lang="cs-CZ" sz="700" dirty="0"/>
              <a:t>118 12 Praha 1 • tel.: +420 234 811 111</a:t>
            </a:r>
          </a:p>
          <a:p>
            <a:pPr marL="0" indent="0" algn="l">
              <a:buNone/>
            </a:pPr>
            <a:r>
              <a:rPr lang="cs-CZ" sz="700" dirty="0"/>
              <a:t>msmt@msmt.cz • www.msmt.cz</a:t>
            </a:r>
          </a:p>
        </p:txBody>
      </p:sp>
    </p:spTree>
    <p:extLst>
      <p:ext uri="{BB962C8B-B14F-4D97-AF65-F5344CB8AC3E}">
        <p14:creationId xmlns:p14="http://schemas.microsoft.com/office/powerpoint/2010/main" val="940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Výzva č. 3: Podpora sportovních klubů a tělovýchovných jednot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VÝPOČET výše dotace ze dvou  kritérií  </a:t>
            </a:r>
          </a:p>
          <a:p>
            <a:pPr marL="0" indent="0">
              <a:buNone/>
            </a:pPr>
            <a:r>
              <a:rPr lang="cs-CZ" sz="2400" b="1" dirty="0"/>
              <a:t>S = A + </a:t>
            </a:r>
            <a:r>
              <a:rPr lang="cs-CZ" sz="2400" b="1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r>
              <a:rPr lang="cs-CZ" sz="2400" b="1" dirty="0"/>
              <a:t>S…součet</a:t>
            </a:r>
          </a:p>
          <a:p>
            <a:pPr marL="0" indent="0">
              <a:buNone/>
            </a:pPr>
            <a:r>
              <a:rPr lang="cs-CZ" sz="2400" b="1" dirty="0"/>
              <a:t>A…financování dle členské základny (rozpočet 1a)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B…</a:t>
            </a:r>
            <a:r>
              <a:rPr lang="cs-CZ" sz="2400" b="1">
                <a:solidFill>
                  <a:srgbClr val="C00000"/>
                </a:solidFill>
              </a:rPr>
              <a:t>financování republikových soutěží </a:t>
            </a:r>
            <a:r>
              <a:rPr lang="cs-CZ" sz="2400" b="1" dirty="0">
                <a:solidFill>
                  <a:srgbClr val="C00000"/>
                </a:solidFill>
              </a:rPr>
              <a:t>(rozpočet 1b)</a:t>
            </a:r>
          </a:p>
        </p:txBody>
      </p:sp>
    </p:spTree>
    <p:extLst>
      <p:ext uri="{BB962C8B-B14F-4D97-AF65-F5344CB8AC3E}">
        <p14:creationId xmlns:p14="http://schemas.microsoft.com/office/powerpoint/2010/main" val="11350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 3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Způsobilé výdaje:  </a:t>
            </a:r>
            <a:r>
              <a:rPr lang="cs-CZ" sz="2400" b="1" dirty="0"/>
              <a:t>Viz. výzva č.3, článek 6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V rámci výzvy lze také podpořit:</a:t>
            </a:r>
          </a:p>
          <a:p>
            <a:r>
              <a:rPr lang="cs-CZ" sz="2400" b="1" dirty="0"/>
              <a:t>Talentované sportovce</a:t>
            </a:r>
          </a:p>
          <a:p>
            <a:r>
              <a:rPr lang="cs-CZ" sz="2400" b="1" dirty="0"/>
              <a:t>Dofinancování reprezentace</a:t>
            </a:r>
          </a:p>
        </p:txBody>
      </p:sp>
    </p:spTree>
    <p:extLst>
      <p:ext uri="{BB962C8B-B14F-4D97-AF65-F5344CB8AC3E}">
        <p14:creationId xmlns:p14="http://schemas.microsoft.com/office/powerpoint/2010/main" val="36269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Výzva č.3: Podpora sportovních klubů a tělovýchovných jednot ZPS</a:t>
            </a: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Oprávněným žadatelem je: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cs-CZ" b="1" dirty="0"/>
              <a:t>Spolek s předmětem činnosti v oblasti sportu, tedy SK/TJ </a:t>
            </a:r>
            <a:r>
              <a:rPr lang="cs-CZ" b="1" u="sng" dirty="0"/>
              <a:t>regionální</a:t>
            </a:r>
            <a:r>
              <a:rPr lang="cs-CZ" b="1" dirty="0"/>
              <a:t> úrovně působící pro ZPS nebo působící pro specifický druh sportu, v jehož působnosti je také inkluze ZPS v daném sportu</a:t>
            </a:r>
          </a:p>
          <a:p>
            <a:pPr lvl="0" algn="just"/>
            <a:r>
              <a:rPr lang="cs-CZ" b="1" dirty="0"/>
              <a:t>V případě individuálního členství vykazovaného sportovce ve spolku s celorepublikovou působností, bude oprávněným žadatelem také tento spolek, a to pouze v případě, že sportovec není vykazován jiným žadatelem (SK/TJ</a:t>
            </a:r>
            <a:r>
              <a:rPr lang="cs-CZ" dirty="0"/>
              <a:t>). 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 3: Podpora sportovních klubů a tělovýchovných jednot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Oprávněný žadatel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spolek, který splňuje podmínku a) nebo b) nebo obě zároveň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a) alespoň </a:t>
            </a:r>
            <a:r>
              <a:rPr lang="cs-CZ" b="1" dirty="0"/>
              <a:t>1 člen ZPS</a:t>
            </a:r>
            <a:r>
              <a:rPr lang="cs-CZ" dirty="0"/>
              <a:t>, který typem zdravotního postižení spadá do tradičního rozdělení ZPS dle národních a mezinárodních sportovních autorit. Jde o sportovce postižené mentálně, spasticky, tělesně, zrakově, sportovce neslyšící nebo s vnitřním postižením, který trénuje alespoň 2x týdně a účastní se alespoň 4 závodů minimálně celorepublikové úrovně ročně. </a:t>
            </a:r>
          </a:p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 algn="just">
              <a:buNone/>
            </a:pPr>
            <a:r>
              <a:rPr lang="cs-CZ" dirty="0"/>
              <a:t>b) alespoň </a:t>
            </a:r>
            <a:r>
              <a:rPr lang="cs-CZ" b="1" dirty="0"/>
              <a:t>5 členů ZPS</a:t>
            </a:r>
            <a:r>
              <a:rPr lang="cs-CZ" dirty="0"/>
              <a:t>, kteří typem zdravotního postižení spadají do tradičního rozdělení ZPS dle národních a mezinárodních sportovních autorit. Jde o sportovce postižené mentálně, spasticky, tělesně, zrakově, sportovce neslyšící nebo s vnitřním postižením, kdy sportovní činnost musí být pravidelná v minimálním požadovaném rozsahu 1 hodina týdně. 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Podporovány budou pouze sporty, které mají pro daný druh postižení jakýkoliv druh mezinárodní autority. </a:t>
            </a:r>
            <a:r>
              <a:rPr lang="cs-CZ" dirty="0">
                <a:solidFill>
                  <a:srgbClr val="FF0000"/>
                </a:solidFill>
              </a:rPr>
              <a:t>Nejsou podporovány relaxační, rehabilitační, fyzioterapeutické a jiné ozdravné pobyty nebo podobné jednotlivé aktivity, které nemají návaznost na výkonnostní sport.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128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3: Podpora sportovních klubů a tělovýchovných jednot ZPS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dotace – kritérium A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arenR"/>
            </a:pPr>
            <a:r>
              <a:rPr lang="cs-CZ" sz="2400" b="1" i="1" dirty="0"/>
              <a:t>ZPS sportující minimálně 1x týdně v průběhu kalendářního roku, tedy provozuje sport na rekreační úrovni, </a:t>
            </a:r>
          </a:p>
          <a:p>
            <a:pPr marL="457200" indent="-457200" algn="just">
              <a:buAutoNum type="arabicParenR"/>
            </a:pPr>
            <a:r>
              <a:rPr lang="cs-CZ" sz="2400" b="1" i="1" dirty="0"/>
              <a:t>ZPS provozující výkonnostní sport, tzn. sportující minimálně 2x týdně v průběhu kalendářního roku, a navíc se pravidelně účastní sportovních soutěží, což bude předmětem výpočtu dotace. Soutěž musí být organizovaná SK/TJ, sportovním svazem nebo zastřešující organizací, minimálně republikové úrovně a oficiální, tedy součástí termínového kalendáře střešní organizace. Požadavek na pravidelnou účast na soutěži je stanoven minimem čtyř turnajů/závodů u individuálních sportů a minimálně čtyřmi soutěžními zápasy u kolektivních sportů v rámci posledních 12 měsíců ke dni podání žádosti.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9114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č.3: Podpora sportovních klubů a tělovýchovných jednot ZPS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dotace –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sz="2400" b="1" dirty="0"/>
              <a:t>Do výpočtu se nevykazují sportovci, kteří svoji sportovní činnost vykonávají jako součást výuky na škole při hodinách </a:t>
            </a:r>
            <a:r>
              <a:rPr lang="cs-CZ" sz="2400" b="1" dirty="0" smtClean="0"/>
              <a:t>TV nebo aktivitách při DM </a:t>
            </a:r>
            <a:r>
              <a:rPr lang="cs-CZ" sz="2400" b="1" dirty="0">
                <a:solidFill>
                  <a:srgbClr val="FF0000"/>
                </a:solidFill>
              </a:rPr>
              <a:t>(dvojí financování)</a:t>
            </a:r>
          </a:p>
        </p:txBody>
      </p:sp>
    </p:spTree>
    <p:extLst>
      <p:ext uri="{BB962C8B-B14F-4D97-AF65-F5344CB8AC3E}">
        <p14:creationId xmlns:p14="http://schemas.microsoft.com/office/powerpoint/2010/main" val="35046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47260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č.3: Podpora sportovních klubů a tělovýchovných jednot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Využití dotace z </a:t>
            </a:r>
            <a:r>
              <a:rPr lang="cs-CZ" sz="2400" b="1" dirty="0" err="1">
                <a:solidFill>
                  <a:srgbClr val="C00000"/>
                </a:solidFill>
              </a:rPr>
              <a:t>krit.A</a:t>
            </a:r>
            <a:r>
              <a:rPr lang="cs-CZ" sz="2400" b="1" dirty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cs-CZ" sz="2400" b="1" dirty="0"/>
              <a:t>Veškerá činnost SK/TJ vymezená účelovým určením</a:t>
            </a:r>
          </a:p>
          <a:p>
            <a:pPr algn="just"/>
            <a:r>
              <a:rPr lang="cs-CZ" sz="2400" b="1" dirty="0"/>
              <a:t>Platby střešnímu svazu</a:t>
            </a:r>
          </a:p>
          <a:p>
            <a:pPr marL="0" indent="0" algn="just">
              <a:buNone/>
            </a:pPr>
            <a:r>
              <a:rPr lang="cs-CZ" sz="2400" dirty="0"/>
              <a:t>      - členské příspěvky dané jasným klíčem</a:t>
            </a:r>
          </a:p>
          <a:p>
            <a:pPr marL="0" indent="0" algn="just">
              <a:buNone/>
            </a:pPr>
            <a:r>
              <a:rPr lang="cs-CZ" sz="2400" dirty="0"/>
              <a:t>      - spolufinancování společných aktivit (uspořádání  </a:t>
            </a:r>
          </a:p>
          <a:p>
            <a:pPr marL="0" indent="0" algn="just">
              <a:buNone/>
            </a:pPr>
            <a:r>
              <a:rPr lang="cs-CZ" sz="2400" dirty="0"/>
              <a:t>        závodů, náklady spojené s účastí sportovců na  </a:t>
            </a:r>
          </a:p>
          <a:p>
            <a:pPr marL="0" indent="0" algn="just">
              <a:buNone/>
            </a:pPr>
            <a:r>
              <a:rPr lang="cs-CZ" sz="2400" dirty="0"/>
              <a:t>        soustředění, závodech </a:t>
            </a:r>
            <a:r>
              <a:rPr lang="cs-CZ" sz="2400" dirty="0" err="1"/>
              <a:t>apod</a:t>
            </a:r>
            <a:r>
              <a:rPr lang="cs-CZ" sz="2400" dirty="0"/>
              <a:t>).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č.3: Podpora sportovních klubů a tělovýchovných jednot ZPS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dotace –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sz="2400" b="1" dirty="0"/>
              <a:t>Dle </a:t>
            </a:r>
            <a:r>
              <a:rPr lang="cs-CZ" sz="2400" b="1" dirty="0" err="1"/>
              <a:t>podžádosti</a:t>
            </a:r>
            <a:r>
              <a:rPr lang="cs-CZ" sz="2400" b="1" dirty="0"/>
              <a:t> v systému </a:t>
            </a:r>
            <a:r>
              <a:rPr lang="cs-CZ" sz="2400" b="1" dirty="0" err="1"/>
              <a:t>is</a:t>
            </a:r>
            <a:r>
              <a:rPr lang="cs-CZ" sz="2400" b="1" dirty="0"/>
              <a:t>-sport + rozpočet</a:t>
            </a:r>
          </a:p>
          <a:p>
            <a:pPr algn="just"/>
            <a:r>
              <a:rPr lang="cs-CZ" sz="2400" b="1" dirty="0"/>
              <a:t>Hodnoceno dle bodové tabulky uvedené ve výzvě </a:t>
            </a:r>
            <a:br>
              <a:rPr lang="cs-CZ" sz="2400" b="1" dirty="0"/>
            </a:br>
            <a:r>
              <a:rPr lang="cs-CZ" sz="2400" b="1" dirty="0"/>
              <a:t>v čl. 10.5.2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č.3: Podpora sportovních klubů a tělovýchovných jednot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E2D616B8-E9FE-4DE5-BCDF-4EF2B2503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683098"/>
              </p:ext>
            </p:extLst>
          </p:nvPr>
        </p:nvGraphicFramePr>
        <p:xfrm>
          <a:off x="1101806" y="2348880"/>
          <a:ext cx="7358625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312">
                  <a:extLst>
                    <a:ext uri="{9D8B030D-6E8A-4147-A177-3AD203B41FA5}">
                      <a16:colId xmlns:a16="http://schemas.microsoft.com/office/drawing/2014/main" xmlns="" val="340978935"/>
                    </a:ext>
                  </a:extLst>
                </a:gridCol>
                <a:gridCol w="802313">
                  <a:extLst>
                    <a:ext uri="{9D8B030D-6E8A-4147-A177-3AD203B41FA5}">
                      <a16:colId xmlns:a16="http://schemas.microsoft.com/office/drawing/2014/main" xmlns="" val="2794330370"/>
                    </a:ext>
                  </a:extLst>
                </a:gridCol>
              </a:tblGrid>
              <a:tr h="2147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Kritérium B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894070"/>
                  </a:ext>
                </a:extLst>
              </a:tr>
              <a:tr h="214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Organizování národních a mistrovských sportovních soutěží pro ZPS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1441306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Mezinárodní závody, které nejsou součástí oficiálního kalendáře příslušné sportovní mezinárodní autority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642923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Otevřené mistrovství republiky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023321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Mistrovství republiky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2520690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Jiné celorepublikové akce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4046752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0277058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nový závod, turnaj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4122531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alespoň 3. 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3422189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alespoň 5. 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0061397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alespoň 10. 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3701099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1448680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Pořádání 1 závodu, turnaje, soutěže apod.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0321564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Pořádání více závodů alespoň 3 ligové soutěže, turnaje, závody apod.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9052172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Pořádání více závodů více jak 3 ligové soutěže, turnaje, závody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498539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1830315"/>
                  </a:ext>
                </a:extLst>
              </a:tr>
              <a:tr h="3993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Závody, soutěže, turnaje pořádané společně alespoň pro dva typy handicapů dle klasického rozdělení mezinárodních „vadových“ autorit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9413523"/>
                  </a:ext>
                </a:extLst>
              </a:tr>
              <a:tr h="3993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Závody, soutěže, turnaje pořádané společně pro více jak dva typy handicapů dle klasického rozdělení mezinárodních „</a:t>
                      </a:r>
                      <a:r>
                        <a:rPr lang="cs-CZ" sz="1000" dirty="0" err="1">
                          <a:effectLst/>
                        </a:rPr>
                        <a:t>vadových</a:t>
                      </a:r>
                      <a:r>
                        <a:rPr lang="cs-CZ" sz="1000" dirty="0">
                          <a:effectLst/>
                        </a:rPr>
                        <a:t>“ autorit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07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6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47260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č.3: Podpora sportovních klubů a tělovýchovných jednot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Využití dotace z </a:t>
            </a:r>
            <a:r>
              <a:rPr lang="cs-CZ" sz="2400" b="1" dirty="0" err="1">
                <a:solidFill>
                  <a:srgbClr val="C00000"/>
                </a:solidFill>
              </a:rPr>
              <a:t>krit</a:t>
            </a:r>
            <a:r>
              <a:rPr lang="cs-CZ" sz="2400" b="1" dirty="0">
                <a:solidFill>
                  <a:srgbClr val="C00000"/>
                </a:solidFill>
              </a:rPr>
              <a:t>. B:</a:t>
            </a:r>
          </a:p>
          <a:p>
            <a:pPr algn="just"/>
            <a:r>
              <a:rPr lang="cs-CZ" sz="2400" b="1" dirty="0"/>
              <a:t>Pouze organizování závodů uvedených v žádosti</a:t>
            </a:r>
          </a:p>
          <a:p>
            <a:pPr algn="just"/>
            <a:r>
              <a:rPr lang="cs-CZ" sz="2400" b="1" dirty="0"/>
              <a:t>Sportovní soutěže musí být otevřené všem organizovaným ZPS</a:t>
            </a:r>
          </a:p>
          <a:p>
            <a:pPr algn="just"/>
            <a:r>
              <a:rPr lang="cs-CZ" sz="2400" b="1" dirty="0"/>
              <a:t>Osobní náklady max. do výše 30% rozpočtu akce/akcí</a:t>
            </a:r>
            <a:endParaRPr lang="cs-CZ" sz="2400" dirty="0"/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Dotační neinvestiční program státní podpory sportu pro spolky na období 2019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Program</a:t>
            </a:r>
          </a:p>
          <a:p>
            <a:r>
              <a:rPr lang="cs-CZ" sz="2500" b="1" dirty="0"/>
              <a:t>Představení výzev</a:t>
            </a:r>
          </a:p>
          <a:p>
            <a:r>
              <a:rPr lang="cs-CZ" sz="2500" b="1" dirty="0"/>
              <a:t>Systém </a:t>
            </a:r>
            <a:r>
              <a:rPr lang="cs-CZ" sz="2500" b="1" dirty="0" err="1"/>
              <a:t>is</a:t>
            </a:r>
            <a:r>
              <a:rPr lang="cs-CZ" sz="2500" b="1" dirty="0"/>
              <a:t>-sport</a:t>
            </a:r>
          </a:p>
          <a:p>
            <a:r>
              <a:rPr lang="cs-CZ" sz="2500" b="1" dirty="0"/>
              <a:t>Dotazy</a:t>
            </a:r>
          </a:p>
          <a:p>
            <a:pPr marL="0" indent="0">
              <a:buNone/>
            </a:pPr>
            <a:endParaRPr lang="cs-CZ" sz="25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č.3: Podpora sportovních klubů a tělovýchovných jednot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mechanismy: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Vyúčtování poskytnuté dotace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kontrola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na místě:</a:t>
            </a:r>
          </a:p>
          <a:p>
            <a:r>
              <a:rPr lang="cs-CZ" sz="2400" b="1" dirty="0"/>
              <a:t>Podklady k vyúčtování </a:t>
            </a:r>
          </a:p>
          <a:p>
            <a:pPr algn="just"/>
            <a:r>
              <a:rPr lang="cs-CZ" sz="2400" b="1" dirty="0"/>
              <a:t>Účetní doklady, směrnice a další podklady vztahující se k dotaci (přihlášky závodníků, evidence docházky, cestovní příkazy, prezenční listiny a další doklady </a:t>
            </a:r>
            <a:br>
              <a:rPr lang="cs-CZ" sz="2400" b="1" dirty="0"/>
            </a:br>
            <a:r>
              <a:rPr lang="cs-CZ" sz="2400" b="1" dirty="0"/>
              <a:t>o činnosti).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467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č.4: Významné a další sportovní akce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lphaUcParenR"/>
            </a:pPr>
            <a:r>
              <a:rPr lang="cs-CZ" sz="2400" b="1" dirty="0"/>
              <a:t>Podpora účasti ZPS na PH, DH, GG a SO</a:t>
            </a:r>
            <a:endParaRPr lang="cs-CZ" sz="2400" dirty="0"/>
          </a:p>
          <a:p>
            <a:pPr marL="0" indent="0" algn="just">
              <a:buNone/>
            </a:pPr>
            <a:r>
              <a:rPr lang="cs-CZ" sz="2400" b="1" dirty="0"/>
              <a:t>B) Podpora organizování závodů pro ZPS typu MS, SP, ME,</a:t>
            </a:r>
            <a:br>
              <a:rPr lang="cs-CZ" sz="2400" b="1" dirty="0"/>
            </a:br>
            <a:r>
              <a:rPr lang="cs-CZ" sz="2400" b="1" dirty="0"/>
              <a:t>     EP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C00000"/>
                </a:solidFill>
              </a:rPr>
              <a:t>z pověření mezinárodní střešní organizace</a:t>
            </a:r>
            <a:r>
              <a:rPr lang="cs-CZ" sz="2400" dirty="0"/>
              <a:t> pro ZPS   </a:t>
            </a:r>
            <a:br>
              <a:rPr lang="cs-CZ" sz="2400" dirty="0"/>
            </a:br>
            <a:r>
              <a:rPr lang="cs-CZ" sz="2400" dirty="0"/>
              <a:t>     nebo pro daný druh sportu. </a:t>
            </a:r>
          </a:p>
          <a:p>
            <a:pPr algn="just"/>
            <a:r>
              <a:rPr lang="cs-CZ" sz="2400" dirty="0"/>
              <a:t>Přiznaná výše podpory nemůže být nižší než 100 000 Kč.</a:t>
            </a:r>
          </a:p>
          <a:p>
            <a:pPr algn="just"/>
            <a:r>
              <a:rPr lang="cs-CZ" sz="2400" dirty="0"/>
              <a:t>Přiznaná výše podpory může být maximálně  v rozsahu 70 % schváleného rozpočtu </a:t>
            </a:r>
            <a:r>
              <a:rPr lang="cs-CZ" sz="2400" dirty="0" smtClean="0"/>
              <a:t>(</a:t>
            </a:r>
            <a:r>
              <a:rPr lang="cs-CZ" sz="2400" dirty="0"/>
              <a:t>min. celkový rozpočet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143 </a:t>
            </a:r>
            <a:r>
              <a:rPr lang="cs-CZ" sz="2400" dirty="0"/>
              <a:t>000 Kč)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519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č.4: Významné sportovní akce ZPS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07DFF01-0E7F-4EF4-8B03-4C0CDC01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17" y="1988840"/>
            <a:ext cx="6948772" cy="44644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xmlns="" id="{57047683-A634-4162-AB20-CBB13D4ACD96}"/>
                  </a:ext>
                </a:extLst>
              </p14:cNvPr>
              <p14:cNvContentPartPr/>
              <p14:nvPr/>
            </p14:nvContentPartPr>
            <p14:xfrm>
              <a:off x="8229422" y="3773080"/>
              <a:ext cx="360" cy="36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57047683-A634-4162-AB20-CBB13D4ACD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0422" y="37640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Šipka: dolů 22">
            <a:extLst>
              <a:ext uri="{FF2B5EF4-FFF2-40B4-BE49-F238E27FC236}">
                <a16:creationId xmlns:a16="http://schemas.microsoft.com/office/drawing/2014/main" xmlns="" id="{53A82FB7-E5BA-487F-BBF5-7CCF947E5C8D}"/>
              </a:ext>
            </a:extLst>
          </p:cNvPr>
          <p:cNvSpPr/>
          <p:nvPr/>
        </p:nvSpPr>
        <p:spPr>
          <a:xfrm flipH="1">
            <a:off x="5076055" y="4149080"/>
            <a:ext cx="386329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 4: Významné sportovní akce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Předpoklad úspěchu:</a:t>
            </a:r>
          </a:p>
          <a:p>
            <a:r>
              <a:rPr lang="cs-CZ" sz="2400" b="1" dirty="0"/>
              <a:t>Výborně sepsaný projekt</a:t>
            </a:r>
          </a:p>
          <a:p>
            <a:r>
              <a:rPr lang="cs-CZ" sz="2400" b="1" dirty="0"/>
              <a:t>Dobře nastavený rozpočet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717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 4: Významné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E66DFC8F-DABA-4DD2-ADE7-B11A5A0A3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70299"/>
              </p:ext>
            </p:extLst>
          </p:nvPr>
        </p:nvGraphicFramePr>
        <p:xfrm>
          <a:off x="1124492" y="2852936"/>
          <a:ext cx="7200800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350">
                  <a:extLst>
                    <a:ext uri="{9D8B030D-6E8A-4147-A177-3AD203B41FA5}">
                      <a16:colId xmlns:a16="http://schemas.microsoft.com/office/drawing/2014/main" xmlns="" val="3068566133"/>
                    </a:ext>
                  </a:extLst>
                </a:gridCol>
                <a:gridCol w="671450">
                  <a:extLst>
                    <a:ext uri="{9D8B030D-6E8A-4147-A177-3AD203B41FA5}">
                      <a16:colId xmlns:a16="http://schemas.microsoft.com/office/drawing/2014/main" xmlns="" val="486033856"/>
                    </a:ext>
                  </a:extLst>
                </a:gridCol>
              </a:tblGrid>
              <a:tr h="6262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Tab. 1 Kontrola přiměřenosti a provázanosti rozpočtových položek ve vztahu k VSA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(min. 3 body)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159707"/>
                  </a:ext>
                </a:extLst>
              </a:tr>
              <a:tr h="603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přiměřený, ceny lze považovat za obvyklé, položky rozpočtu jsou s jednotlivými aktivitami žádosti provázané, zdůvodněné, umožňující spolehlivě posoudit hospodárnost nákladů a není navrhována žádná úprava rozpočtu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9267252"/>
                  </a:ext>
                </a:extLst>
              </a:tr>
              <a:tr h="603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až na případné drobné podmínky přiměřený, omezeně se vyskytují položky, které nejsou přímo zdůvodněné v popisu realizace žádosti, je navrhována úprava jen malého rozsahu orientačně do 5 % celkové výše rozpočtu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594223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mírně nadhodnocen či podhodnocen, vyskytují se položky, které nejsou jasně a dobře zdůvodněné. Je navrženo krácení (orientačně nad 5 do 25 % celkové výše rozpočtu).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1741152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nadhodnocen či podhodnocen, ve větší míře se vyskytují položky, které nejsou zdůvodněné, je navrženo citelné krácení (orientačně nad 25 do 40 % celkové výše rozpočtu).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9421203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zásadně nadhodnocen či podhodnocen, provázanost rozpočtu s aktivitami není přesvědčivá/nelze ji jednoznačně identifikovat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1365333"/>
                  </a:ext>
                </a:extLst>
              </a:tr>
              <a:tr h="201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nepřiměřený, nedostatečně a nesrozumitelně navržen, chybí provázanost, je nepřehledný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0368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5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 4: Významné a další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3B660F67-57D4-4767-A575-391DDF5CA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46952"/>
              </p:ext>
            </p:extLst>
          </p:nvPr>
        </p:nvGraphicFramePr>
        <p:xfrm>
          <a:off x="1259632" y="2708920"/>
          <a:ext cx="7344816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9938">
                  <a:extLst>
                    <a:ext uri="{9D8B030D-6E8A-4147-A177-3AD203B41FA5}">
                      <a16:colId xmlns:a16="http://schemas.microsoft.com/office/drawing/2014/main" xmlns="" val="3447378553"/>
                    </a:ext>
                  </a:extLst>
                </a:gridCol>
                <a:gridCol w="684878">
                  <a:extLst>
                    <a:ext uri="{9D8B030D-6E8A-4147-A177-3AD203B41FA5}">
                      <a16:colId xmlns:a16="http://schemas.microsoft.com/office/drawing/2014/main" xmlns="" val="311505275"/>
                    </a:ext>
                  </a:extLst>
                </a:gridCol>
              </a:tblGrid>
              <a:tr h="6829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Tab. 2 Kontrola věcné správnosti rozpočtu ve vztahu k VSA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(min. 3 body)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804500"/>
                  </a:ext>
                </a:extLst>
              </a:tr>
              <a:tr h="219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v souladu s rozsahem a cíli projektu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0298364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do 10 %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2813193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rozpočet obsahuje výdaje, které nejsou nezbytné pro realizaci projektu, tyto je možné z rozpočtu vyřadit na základě výhrady obou hodnotitelů (orientačně do 25 % celkové výše rozpočtu)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4550612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 rozpočet obsahuje výdaje, které nejsou nezbytné pro realizaci projektu, tyto je možné z rozpočtu vyřadit na základě výhrady obou hodnotitelů (orientačně více jak 25 % a do 50 %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2026219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více jak 50 % a do 75 % celkové výše rozpočtu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426277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více jak 75%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369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Výzva č. 4: Významné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r>
              <a:rPr lang="cs-CZ" b="1" dirty="0"/>
              <a:t>Žádosti, které obdržely alespoň minimální počet bodů dle kritérií uvedených v předchozích tabulkách: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xmlns="" id="{01A79DAA-A2A0-4EBF-9A6D-DC95EA0E1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49079"/>
              </p:ext>
            </p:extLst>
          </p:nvPr>
        </p:nvGraphicFramePr>
        <p:xfrm>
          <a:off x="1576750" y="3356992"/>
          <a:ext cx="6739666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7846">
                  <a:extLst>
                    <a:ext uri="{9D8B030D-6E8A-4147-A177-3AD203B41FA5}">
                      <a16:colId xmlns:a16="http://schemas.microsoft.com/office/drawing/2014/main" xmlns="" val="4234735646"/>
                    </a:ext>
                  </a:extLst>
                </a:gridCol>
                <a:gridCol w="631820">
                  <a:extLst>
                    <a:ext uri="{9D8B030D-6E8A-4147-A177-3AD203B41FA5}">
                      <a16:colId xmlns:a16="http://schemas.microsoft.com/office/drawing/2014/main" xmlns="" val="1589516990"/>
                    </a:ext>
                  </a:extLst>
                </a:gridCol>
              </a:tblGrid>
              <a:tr h="4065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Kategorie B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7313464"/>
                  </a:ext>
                </a:extLst>
              </a:tr>
              <a:tr h="480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Mistrovství světa, Světový pohár a další podobné soutěže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4009230"/>
                  </a:ext>
                </a:extLst>
              </a:tr>
              <a:tr h="480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Mistrovství Evropy, Evropský pohár a další podobné soutěže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068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Kontakt:  </a:t>
            </a:r>
          </a:p>
          <a:p>
            <a:pPr marL="0" indent="0">
              <a:buNone/>
            </a:pPr>
            <a:r>
              <a:rPr lang="cs-CZ" sz="3200" b="1" dirty="0"/>
              <a:t>Mgr. Hana Kolínská</a:t>
            </a:r>
          </a:p>
          <a:p>
            <a:pPr marL="0" indent="0">
              <a:buNone/>
            </a:pPr>
            <a:r>
              <a:rPr lang="cs-CZ" sz="3200" b="1" dirty="0"/>
              <a:t>Tel: 234 812 713</a:t>
            </a:r>
          </a:p>
          <a:p>
            <a:pPr marL="0" indent="0">
              <a:buNone/>
            </a:pPr>
            <a:r>
              <a:rPr lang="cs-CZ" sz="3200" b="1" dirty="0"/>
              <a:t>E-mail: Hana.Kolinska@msmt.cz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761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PROSTOR PRO VAŠE DOTAZY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706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DĚKUJI ZA POZORNOST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245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Dotační neinvestiční program státní podpory sportu pro spolky na období 2019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Výzva 1: Sportovní reprezentace ZPS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b="1" dirty="0"/>
              <a:t>Výzva 2: Podpora sportovních spolků s celostátní působností pro specifický druh zdravotního postižení sportovců nebo pro specifický druh sportu pro ZPS.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r>
              <a:rPr lang="cs-CZ" b="1" dirty="0">
                <a:solidFill>
                  <a:srgbClr val="00B0F0"/>
                </a:solidFill>
              </a:rPr>
              <a:t>Výzva 3: Podpora sportovních klubů a tělovýchovných jednot ZPS  </a:t>
            </a: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B0F0"/>
              </a:solidFill>
            </a:endParaRPr>
          </a:p>
          <a:p>
            <a:r>
              <a:rPr lang="cs-CZ" b="1" dirty="0">
                <a:solidFill>
                  <a:srgbClr val="00B0F0"/>
                </a:solidFill>
              </a:rPr>
              <a:t>Výzva 4: Významné sportovní akce ZPS</a:t>
            </a: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sz="25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Oprávnění žadatelé: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694614C7-0035-48A7-BC15-D5CD202E0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14855"/>
              </p:ext>
            </p:extLst>
          </p:nvPr>
        </p:nvGraphicFramePr>
        <p:xfrm>
          <a:off x="1331640" y="2204864"/>
          <a:ext cx="6840760" cy="3771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744">
                  <a:extLst>
                    <a:ext uri="{9D8B030D-6E8A-4147-A177-3AD203B41FA5}">
                      <a16:colId xmlns:a16="http://schemas.microsoft.com/office/drawing/2014/main" xmlns="" val="2547964478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xmlns="" val="3068737044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xmlns="" val="3183643268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xmlns="" val="3690009653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xmlns="" val="93598569"/>
                    </a:ext>
                  </a:extLst>
                </a:gridCol>
              </a:tblGrid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Výzva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74514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svazy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262615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svazy ZPS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86690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asociace ZPS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83746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SK a TJ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36279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SK a TJ ZPS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31785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Český paralympijský výbor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69062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České hnutí speciálních olympiád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5225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418E96"/>
                </a:solidFill>
              </a:rPr>
              <a:t>Účel dotace:</a:t>
            </a:r>
          </a:p>
          <a:p>
            <a:pPr marL="0" indent="0">
              <a:buNone/>
            </a:pPr>
            <a:endParaRPr lang="cs-CZ" sz="32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</a:rPr>
              <a:t>Rok 2019, 2018</a:t>
            </a:r>
          </a:p>
          <a:p>
            <a:pPr marL="0" indent="0" algn="just">
              <a:buNone/>
            </a:pPr>
            <a:r>
              <a:rPr lang="cs-CZ" sz="2800" b="1" dirty="0"/>
              <a:t>Podpora sportovních </a:t>
            </a:r>
            <a:r>
              <a:rPr lang="cs-CZ" sz="2800" b="1" dirty="0">
                <a:solidFill>
                  <a:srgbClr val="C00000"/>
                </a:solidFill>
              </a:rPr>
              <a:t>projektů</a:t>
            </a:r>
            <a:r>
              <a:rPr lang="cs-CZ" sz="2800" b="1" dirty="0"/>
              <a:t> na podporu zdravotně postižených sportovců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Rok 2017</a:t>
            </a:r>
          </a:p>
          <a:p>
            <a:pPr marL="0" indent="0">
              <a:buNone/>
            </a:pPr>
            <a:r>
              <a:rPr lang="cs-CZ" sz="2800" b="1" dirty="0"/>
              <a:t>Dotace na sportovní činnost</a:t>
            </a:r>
          </a:p>
          <a:p>
            <a:pPr marL="0" indent="0">
              <a:buNone/>
            </a:pPr>
            <a:endParaRPr lang="cs-CZ" sz="25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1340768"/>
            <a:ext cx="7571184" cy="640871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418E96"/>
                </a:solidFill>
              </a:rPr>
              <a:t>Projekt:</a:t>
            </a:r>
          </a:p>
          <a:p>
            <a:pPr marL="0" indent="0">
              <a:buNone/>
            </a:pPr>
            <a:endParaRPr lang="cs-CZ" b="1" dirty="0">
              <a:solidFill>
                <a:srgbClr val="418E96"/>
              </a:solidFill>
            </a:endParaRP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</a:t>
            </a:r>
          </a:p>
          <a:p>
            <a:pPr marL="0" indent="0" algn="just">
              <a:buNone/>
            </a:pPr>
            <a:r>
              <a:rPr lang="cs-CZ" sz="2400" dirty="0"/>
              <a:t>        - záměr, zdůvodnění, případná rizika</a:t>
            </a:r>
          </a:p>
          <a:p>
            <a:pPr marL="0" indent="0" algn="just">
              <a:buNone/>
            </a:pPr>
            <a:r>
              <a:rPr lang="cs-CZ" sz="2400" dirty="0"/>
              <a:t>        - výchozí situace a připravenost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cílové skupiny</a:t>
            </a:r>
            <a:endParaRPr lang="cs-CZ" sz="2400" dirty="0"/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Měřitelnost dosažení cíle </a:t>
            </a:r>
            <a:r>
              <a:rPr lang="cs-CZ" sz="2400" dirty="0"/>
              <a:t>(počet podpořených sportovců, organizovaných závodů apod.)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Období realizace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</a:t>
            </a:r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41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Projekt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5E623FF-0C9F-49A0-8D5F-B6D993C6B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1836" r="13776" b="9593"/>
          <a:stretch/>
        </p:blipFill>
        <p:spPr>
          <a:xfrm>
            <a:off x="1084052" y="2132856"/>
            <a:ext cx="69443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Rozpočet 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I:</a:t>
            </a:r>
            <a:endParaRPr lang="cs-CZ" sz="2400" b="1" dirty="0">
              <a:solidFill>
                <a:srgbClr val="418E96"/>
              </a:solidFill>
            </a:endParaRPr>
          </a:p>
          <a:p>
            <a:r>
              <a:rPr lang="cs-CZ" sz="2400" b="1" dirty="0"/>
              <a:t>provázanost s aktivitami projektu</a:t>
            </a:r>
          </a:p>
          <a:p>
            <a:r>
              <a:rPr lang="cs-CZ" sz="2400" b="1" dirty="0"/>
              <a:t>transparentnost</a:t>
            </a:r>
          </a:p>
          <a:p>
            <a:r>
              <a:rPr lang="cs-CZ" sz="2400" b="1" dirty="0"/>
              <a:t>efektivní, účelně vynaložený, hospodárný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911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Rozpočet 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II:</a:t>
            </a:r>
            <a:endParaRPr lang="cs-CZ" sz="2400" b="1" dirty="0"/>
          </a:p>
          <a:p>
            <a:pPr algn="just"/>
            <a:r>
              <a:rPr lang="cs-CZ" sz="2400" b="1" dirty="0"/>
              <a:t>průzkum trhu = porovnání cenových nabídek</a:t>
            </a:r>
          </a:p>
          <a:p>
            <a:pPr algn="just"/>
            <a:r>
              <a:rPr lang="cs-CZ" sz="2400" b="1" dirty="0"/>
              <a:t>mzdové náklady s jasně definovanou pracovní náplní, evidencí pracovní/odpracované doby - včetně OSVČ</a:t>
            </a:r>
          </a:p>
          <a:p>
            <a:pPr algn="just"/>
            <a:r>
              <a:rPr lang="cs-CZ" sz="2400" b="1" dirty="0"/>
              <a:t>pozor na zisky a dvojí financování (startovné, příspěvky na účast sportovce ze strany pořadatele)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616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1240</Words>
  <Application>Microsoft Office PowerPoint</Application>
  <PresentationFormat>Předvádění na obrazovce (4:3)</PresentationFormat>
  <Paragraphs>273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Motiv systému Office</vt:lpstr>
      <vt:lpstr>SPORTOVÁNÍ BEZ BARIÉR ZPS I Dotační neinvestiční program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podpora sportu  pro rok 2013</dc:title>
  <dc:creator>User</dc:creator>
  <cp:lastModifiedBy>Kolínská Hana</cp:lastModifiedBy>
  <cp:revision>84</cp:revision>
  <dcterms:created xsi:type="dcterms:W3CDTF">2013-10-09T10:41:53Z</dcterms:created>
  <dcterms:modified xsi:type="dcterms:W3CDTF">2018-11-19T13:04:13Z</dcterms:modified>
</cp:coreProperties>
</file>