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2" r:id="rId3"/>
    <p:sldId id="258" r:id="rId4"/>
    <p:sldId id="257" r:id="rId5"/>
    <p:sldId id="261" r:id="rId6"/>
    <p:sldId id="266" r:id="rId7"/>
    <p:sldId id="262" r:id="rId8"/>
    <p:sldId id="268" r:id="rId9"/>
    <p:sldId id="289" r:id="rId10"/>
    <p:sldId id="263" r:id="rId11"/>
    <p:sldId id="297" r:id="rId12"/>
    <p:sldId id="295" r:id="rId13"/>
    <p:sldId id="296" r:id="rId14"/>
    <p:sldId id="270" r:id="rId15"/>
    <p:sldId id="293" r:id="rId16"/>
    <p:sldId id="294" r:id="rId17"/>
    <p:sldId id="269" r:id="rId18"/>
    <p:sldId id="299" r:id="rId19"/>
    <p:sldId id="264" r:id="rId20"/>
    <p:sldId id="265" r:id="rId21"/>
    <p:sldId id="271" r:id="rId22"/>
    <p:sldId id="298" r:id="rId23"/>
    <p:sldId id="291" r:id="rId24"/>
    <p:sldId id="300" r:id="rId25"/>
    <p:sldId id="301" r:id="rId26"/>
    <p:sldId id="303" r:id="rId27"/>
    <p:sldId id="304" r:id="rId28"/>
    <p:sldId id="272" r:id="rId29"/>
    <p:sldId id="273" r:id="rId30"/>
    <p:sldId id="290" r:id="rId31"/>
    <p:sldId id="277" r:id="rId32"/>
    <p:sldId id="285" r:id="rId33"/>
    <p:sldId id="282" r:id="rId34"/>
    <p:sldId id="283" r:id="rId35"/>
    <p:sldId id="284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7E1"/>
    <a:srgbClr val="41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8D7E64D2-CC9F-4F7F-BB4A-6C737698C6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F8FEAAD-7CA7-49EE-8B91-2FFB786FD9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510B-CEDA-4E37-B60A-3B63908D2A0D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FA57E6D0-09CC-4179-AAA4-E7F3F10E8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65C3D04-A984-4542-B2AE-FD570FB673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9DAF2-FE41-49C4-AA59-A672A1F79C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000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3C53-209C-40A5-8BC7-2A222E9E8B5F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AC157-68E0-4F13-9BFD-18D668B664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2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987824" y="3356992"/>
            <a:ext cx="547037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pl-PL" b="1" dirty="0">
                <a:latin typeface="+mn-lt"/>
              </a:rPr>
              <a:t>Státní podpora sportu 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pro rok 2013</a:t>
            </a:r>
            <a:endParaRPr lang="cs-CZ" b="1" dirty="0">
              <a:latin typeface="+mn-lt"/>
            </a:endParaRP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7824" y="5949280"/>
            <a:ext cx="4784576" cy="432048"/>
          </a:xfrm>
        </p:spPr>
        <p:txBody>
          <a:bodyPr>
            <a:normAutofit fontScale="77500" lnSpcReduction="20000"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cs-CZ" sz="900" dirty="0"/>
              <a:t>Ministerstvo školství, mládeže a tělovýchovy</a:t>
            </a:r>
          </a:p>
          <a:p>
            <a:pPr algn="l"/>
            <a:r>
              <a:rPr lang="cs-CZ" sz="900" dirty="0"/>
              <a:t>Karmelitská 7, 118 12 Praha 1 • tel.:: +420 234 811 111</a:t>
            </a:r>
          </a:p>
          <a:p>
            <a:pPr algn="l"/>
            <a:r>
              <a:rPr lang="cs-CZ" sz="900" dirty="0"/>
              <a:t>msmt@msmt.cz • www.msmt.cz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23528" y="6093296"/>
            <a:ext cx="187220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B30BC-CCD8-4378-88BC-430872E484EC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5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CB82B-603D-4E52-A075-E2D552D01AC5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/>
              <a:t>Státní podpora sportu pro rok 2013 byla projednána poradou vedení MŠMT dne 19. června 2012. </a:t>
            </a:r>
            <a:r>
              <a:rPr lang="cs-CZ" sz="2000" dirty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/>
          </a:p>
          <a:p>
            <a:r>
              <a:rPr lang="cs-CZ" sz="2000" dirty="0"/>
              <a:t>a) výdajový okruh: „Sportovní reprezentace“ </a:t>
            </a:r>
          </a:p>
          <a:p>
            <a:r>
              <a:rPr lang="cs-CZ" sz="2000" dirty="0"/>
              <a:t>b) výdajový okruh: „Všeobecná sportovní činnost“ </a:t>
            </a:r>
          </a:p>
        </p:txBody>
      </p:sp>
    </p:spTree>
    <p:extLst>
      <p:ext uri="{BB962C8B-B14F-4D97-AF65-F5344CB8AC3E}">
        <p14:creationId xmlns:p14="http://schemas.microsoft.com/office/powerpoint/2010/main" val="3693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B32F09-55A8-4CD1-800E-DE1F37E16F05}" type="datetime1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738B8-AF64-4FE4-B405-ED8BCA522024}" type="datetime1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2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D8058-F576-4074-B136-4DCC072DDC84}" type="datetime1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822AEC-62FD-44ED-A00D-A24AEE9FD083}" type="datetime1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11B5A-1E28-4D66-A5E1-E485A822FC52}" type="datetime1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C10FC-2AAA-47B9-B9B2-B0B97568D014}" type="datetime1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9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B8E4B-2AB7-4C74-93BC-179C3E3648DF}" type="datetime1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7FF043-C0B2-4D5E-9D2E-6F925F59FA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251520" y="6356350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043-C0B2-4D5E-9D2E-6F925F59FAF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3429000"/>
            <a:ext cx="5470376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cs-CZ" b="1" dirty="0">
                <a:latin typeface="+mn-lt"/>
              </a:rPr>
              <a:t>SPORTOVÁNÍ BEZ BARIÉR 2019 II</a:t>
            </a:r>
            <a:br>
              <a:rPr lang="cs-CZ" b="1" dirty="0">
                <a:latin typeface="+mn-lt"/>
              </a:rPr>
            </a:br>
            <a:r>
              <a:rPr lang="cs-CZ" sz="2800" b="1" dirty="0">
                <a:latin typeface="+mn-lt"/>
              </a:rPr>
              <a:t>Dotační neinvestiční program</a:t>
            </a:r>
            <a:r>
              <a:rPr lang="cs-CZ" b="1" dirty="0">
                <a:latin typeface="+mn-lt"/>
              </a:rPr>
              <a:t/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987824" y="5949280"/>
            <a:ext cx="4784576" cy="43204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700" dirty="0"/>
              <a:t>Ministerstvo školství, mládeže a tělovýchovy</a:t>
            </a:r>
          </a:p>
          <a:p>
            <a:pPr marL="0" indent="0">
              <a:buNone/>
            </a:pPr>
            <a:r>
              <a:rPr lang="cs-CZ" sz="700" dirty="0"/>
              <a:t>Karmelitská </a:t>
            </a:r>
            <a:r>
              <a:rPr lang="cs-CZ" sz="700"/>
              <a:t>529/5, Malá Strana, </a:t>
            </a:r>
            <a:r>
              <a:rPr lang="cs-CZ" sz="700" dirty="0"/>
              <a:t>118 12 Praha 1 • tel.: +420 234 811 111</a:t>
            </a:r>
          </a:p>
          <a:p>
            <a:pPr marL="0" indent="0" algn="l">
              <a:buNone/>
            </a:pPr>
            <a:r>
              <a:rPr lang="cs-CZ" sz="700" dirty="0"/>
              <a:t>msmt@msmt.cz • www.msmt.cz</a:t>
            </a:r>
          </a:p>
        </p:txBody>
      </p:sp>
    </p:spTree>
    <p:extLst>
      <p:ext uri="{BB962C8B-B14F-4D97-AF65-F5344CB8AC3E}">
        <p14:creationId xmlns:p14="http://schemas.microsoft.com/office/powerpoint/2010/main" val="940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Náležitosti žádosti:</a:t>
            </a:r>
          </a:p>
          <a:p>
            <a:pPr marL="457200" indent="-457200">
              <a:buAutoNum type="arabicPeriod"/>
            </a:pPr>
            <a:r>
              <a:rPr lang="cs-CZ" sz="2400" b="1" dirty="0"/>
              <a:t>Rozpis rozpočtu – tabulka k vyplnění </a:t>
            </a:r>
          </a:p>
          <a:p>
            <a:pPr marL="457200" indent="-457200">
              <a:buAutoNum type="arabicPeriod"/>
            </a:pPr>
            <a:r>
              <a:rPr lang="cs-CZ" sz="2400" b="1" dirty="0"/>
              <a:t>Seznam reprezentantů- tabulka k vyplnění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b="1" dirty="0">
                <a:solidFill>
                  <a:srgbClr val="C00000"/>
                </a:solidFill>
              </a:rPr>
              <a:t>1 reprezentant = 1 výsledek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b="1" dirty="0">
                <a:solidFill>
                  <a:srgbClr val="C00000"/>
                </a:solidFill>
              </a:rPr>
              <a:t>k příloze č. 2 je nutné doložit i výsledkovou listinu  </a:t>
            </a:r>
            <a:br>
              <a:rPr lang="cs-CZ" sz="1900" b="1" dirty="0">
                <a:solidFill>
                  <a:srgbClr val="C00000"/>
                </a:solidFill>
              </a:rPr>
            </a:br>
            <a:r>
              <a:rPr lang="cs-CZ" sz="1900" b="1" dirty="0">
                <a:solidFill>
                  <a:srgbClr val="C00000"/>
                </a:solidFill>
              </a:rPr>
              <a:t>         (1 soubor všech aktuálních částí)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900" b="1" dirty="0">
                <a:solidFill>
                  <a:srgbClr val="C00000"/>
                </a:solidFill>
              </a:rPr>
              <a:t>bod 6.3 výzvy č. 1: </a:t>
            </a:r>
            <a:r>
              <a:rPr lang="cs-CZ" sz="1900" dirty="0"/>
              <a:t>Žadatel má ke dni podání žádosti s reprezentantem sepsanou reprezentační smlouvu na rok 2019, kdy </a:t>
            </a:r>
            <a:r>
              <a:rPr lang="cs-CZ" sz="1900" b="1" dirty="0"/>
              <a:t>nedílnou součástí smlouvy je plán sportovních aktivit podpořených z Výzvy s vyčísleným rozpočtem. </a:t>
            </a:r>
            <a:r>
              <a:rPr lang="cs-CZ" sz="1900" dirty="0"/>
              <a:t>Plán sportovních aktivit lze aktualizovat v návaznosti na výši schválené dotace, a to před vydáním rozhodnutí o poskytnutí dotace.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sz="2400" b="1" dirty="0"/>
              <a:t>3. Popis projektu, čestné prohlášení, doklad o vedení    </a:t>
            </a:r>
          </a:p>
          <a:p>
            <a:pPr marL="0" indent="0">
              <a:buNone/>
            </a:pPr>
            <a:r>
              <a:rPr lang="cs-CZ" sz="2400" b="1" dirty="0"/>
              <a:t>      účtu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269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Náležitosti žádosti:</a:t>
            </a:r>
          </a:p>
          <a:p>
            <a:pPr marL="457200" indent="-457200">
              <a:buAutoNum type="arabicPeriod"/>
            </a:pPr>
            <a:r>
              <a:rPr lang="cs-CZ" sz="2400" b="1" dirty="0">
                <a:solidFill>
                  <a:srgbClr val="C00000"/>
                </a:solidFill>
              </a:rPr>
              <a:t>Rozpis rozpočtu – tabulka k vyplnění </a:t>
            </a:r>
          </a:p>
          <a:p>
            <a:pPr marL="0" indent="0">
              <a:buNone/>
            </a:pPr>
            <a:r>
              <a:rPr lang="cs-CZ" sz="2400" b="1" dirty="0"/>
              <a:t>Limity: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Osobní náklady: max. 50 000 Kč HM/os/úvazek </a:t>
            </a:r>
          </a:p>
          <a:p>
            <a:pPr marL="0" indent="0">
              <a:buNone/>
            </a:pPr>
            <a:r>
              <a:rPr lang="cs-CZ" sz="2400" b="1" dirty="0"/>
              <a:t>     - osobní realizační tým: max. 45% dotace </a:t>
            </a:r>
          </a:p>
          <a:p>
            <a:pPr marL="0" indent="0">
              <a:buNone/>
            </a:pPr>
            <a:r>
              <a:rPr lang="cs-CZ" sz="2400" b="1" dirty="0"/>
              <a:t>     - reprezentační realizační tým: max. 10 % dotace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Hmotný majetek: max. do 30% dotace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Nehmotný majetek: max. do 10% dotace</a:t>
            </a:r>
          </a:p>
        </p:txBody>
      </p:sp>
    </p:spTree>
    <p:extLst>
      <p:ext uri="{BB962C8B-B14F-4D97-AF65-F5344CB8AC3E}">
        <p14:creationId xmlns:p14="http://schemas.microsoft.com/office/powerpoint/2010/main" val="16622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 (příloha č.2)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Reprezentace A - jednotlivci: </a:t>
            </a:r>
          </a:p>
          <a:p>
            <a:r>
              <a:rPr lang="cs-CZ" sz="2400" dirty="0"/>
              <a:t>v roce </a:t>
            </a:r>
            <a:r>
              <a:rPr lang="cs-CZ" sz="2400" b="1" dirty="0"/>
              <a:t>2017</a:t>
            </a:r>
            <a:r>
              <a:rPr lang="cs-CZ" sz="2400" dirty="0"/>
              <a:t> nebo v roce </a:t>
            </a:r>
            <a:r>
              <a:rPr lang="cs-CZ" sz="2400" b="1" dirty="0"/>
              <a:t>2018</a:t>
            </a:r>
            <a:r>
              <a:rPr lang="cs-CZ" sz="2400" dirty="0"/>
              <a:t> se umístili v 1. polovině startovacího pole maximálně do 6. místa na PH, DH, GG a MS při minimálním počtu 6 závodníků alespoň z 5 států;</a:t>
            </a:r>
          </a:p>
          <a:p>
            <a:pPr lvl="0" algn="just"/>
            <a:r>
              <a:rPr lang="cs-CZ" sz="2400" dirty="0"/>
              <a:t>ve sportovních disciplínách, které jsou shodně pro mentálně postižené sportovce na programu PH a zároveň GG, je směrodatný pouze výsledek z PH nebo MS;</a:t>
            </a:r>
          </a:p>
          <a:p>
            <a:pPr lvl="0" algn="just"/>
            <a:r>
              <a:rPr lang="cs-CZ" sz="2400" b="1" i="1" dirty="0"/>
              <a:t>za poslední dva kalendářní roky se aktivně zúčastnili v každém jednotlivém roce minimálně čtyř oficiálních soutěží, z čehož alespoň dvě byly minimálně na evropské úrovni a dvě soutěže alespoň na republikové úrovni, soutěže byly součástí oficiálního kalendáře národní nebo mezinárodní sportovní autority;</a:t>
            </a:r>
          </a:p>
          <a:p>
            <a:pPr lvl="0" algn="just"/>
            <a:r>
              <a:rPr lang="cs-CZ" sz="2400" dirty="0"/>
              <a:t>všechny podmínky uvedené platí současně pro jednu sportovní disciplínu a klasifikační skupinu dle zdravotního postižení.</a:t>
            </a:r>
          </a:p>
          <a:p>
            <a:pPr marL="0" indent="0">
              <a:buNone/>
            </a:pP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9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Reprezentace A: </a:t>
            </a:r>
          </a:p>
          <a:p>
            <a:r>
              <a:rPr lang="cs-CZ" sz="2400" b="1" dirty="0"/>
              <a:t>Reprezentace A1 - za umístění na 1. až 3. místě paušální částka 500 000 Kč.</a:t>
            </a:r>
          </a:p>
          <a:p>
            <a:r>
              <a:rPr lang="cs-CZ" sz="2400" b="1" dirty="0"/>
              <a:t>Reprezentace A2 - za umístění na 4. až 6. místě paušální částka 350 000 Kč.</a:t>
            </a:r>
          </a:p>
          <a:p>
            <a:pPr marL="0" indent="0">
              <a:buNone/>
            </a:pP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Reprezentace B - jednotlivci:</a:t>
            </a:r>
          </a:p>
          <a:p>
            <a:pPr marL="0" indent="0">
              <a:buNone/>
            </a:pPr>
            <a:r>
              <a:rPr lang="cs-CZ" sz="2400" dirty="0"/>
              <a:t>Reprezentanti splňující následující podmínky:</a:t>
            </a:r>
          </a:p>
          <a:p>
            <a:pPr lvl="0" algn="just"/>
            <a:r>
              <a:rPr lang="cs-CZ" sz="2400" dirty="0"/>
              <a:t>nesplňují kritéria stanovená pro Reprezentaci A</a:t>
            </a:r>
          </a:p>
          <a:p>
            <a:pPr lvl="0" algn="just"/>
            <a:r>
              <a:rPr lang="cs-CZ" sz="2400" dirty="0"/>
              <a:t>v roce 2015, 2016, 2017, 2018 se umístili v 1. polovině startovacího pole maximálně do 8. místa na PH, DH, GG, MS, ME a dalších soutěžích světové nebo evropské úrovně a za účasti alespoň </a:t>
            </a:r>
            <a:br>
              <a:rPr lang="cs-CZ" sz="2400" dirty="0"/>
            </a:br>
            <a:r>
              <a:rPr lang="cs-CZ" sz="2400" dirty="0"/>
              <a:t>6 závodníků alespoň z 5 států ve sportovní disciplíně pro jednu klasifikační skupinu dle zdravotního postižení;</a:t>
            </a:r>
          </a:p>
          <a:p>
            <a:pPr lvl="0" algn="just"/>
            <a:r>
              <a:rPr lang="cs-CZ" sz="2400" dirty="0"/>
              <a:t>nezapočítává se celkové umístění SP, </a:t>
            </a:r>
            <a:r>
              <a:rPr lang="cs-CZ" sz="2400" dirty="0" err="1"/>
              <a:t>ranking</a:t>
            </a:r>
            <a:r>
              <a:rPr lang="cs-CZ" sz="2400" dirty="0"/>
              <a:t> závodníků, apod. (pokud není jediným výsledkem)</a:t>
            </a:r>
          </a:p>
          <a:p>
            <a:pPr lvl="0" algn="just"/>
            <a:r>
              <a:rPr lang="cs-CZ" sz="2400" dirty="0"/>
              <a:t>za poslední dva kalendářní roky se aktivně zúčastnili v každém jednotlivém roce minimálně čtyř oficiálních soutěží, z čehož alespoň dvě byly alespoň na evropské úrovni a dvě na republikové úrovni, soutěže byly součástí oficiálního kalendáře národní nebo mezinárodní sportovní autority;</a:t>
            </a:r>
          </a:p>
          <a:p>
            <a:pPr lvl="0" algn="just"/>
            <a:r>
              <a:rPr lang="cs-CZ" sz="2400" dirty="0"/>
              <a:t>všechny podmínky platí současně.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13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Reprezentace C - jednotlivci:</a:t>
            </a:r>
          </a:p>
          <a:p>
            <a:pPr marL="0" indent="0">
              <a:buNone/>
            </a:pPr>
            <a:r>
              <a:rPr lang="cs-CZ" sz="2400" dirty="0"/>
              <a:t>Reprezentanti splňující následující podmínky:</a:t>
            </a:r>
          </a:p>
          <a:p>
            <a:pPr lvl="0" algn="just"/>
            <a:r>
              <a:rPr lang="cs-CZ" sz="2400" dirty="0"/>
              <a:t>nesplňují kritéria stanovená pro Reprezentaci A nebo Reprezentaci B;</a:t>
            </a:r>
          </a:p>
          <a:p>
            <a:pPr lvl="0" algn="just"/>
            <a:r>
              <a:rPr lang="cs-CZ" sz="2400" dirty="0"/>
              <a:t>v roce 2015, 2016, 2017, 2018 se umístili maximálně do </a:t>
            </a:r>
            <a:br>
              <a:rPr lang="cs-CZ" sz="2400" dirty="0"/>
            </a:br>
            <a:r>
              <a:rPr lang="cs-CZ" sz="2400" dirty="0"/>
              <a:t>3. místa v soutěžích světové nebo evropské úrovně, kdy toto umístění není na posledním místě ve sportovní disciplíně pro jednu klasifikační skupinu dle zdravotního postižení;</a:t>
            </a:r>
          </a:p>
          <a:p>
            <a:pPr lvl="0" algn="just"/>
            <a:r>
              <a:rPr lang="cs-CZ" sz="2400" dirty="0"/>
              <a:t>nezapočítává se celkové umístění SP, </a:t>
            </a:r>
            <a:r>
              <a:rPr lang="cs-CZ" sz="2400" dirty="0" err="1"/>
              <a:t>ranking</a:t>
            </a:r>
            <a:r>
              <a:rPr lang="cs-CZ" sz="2400" dirty="0"/>
              <a:t> závodníků apod.;</a:t>
            </a:r>
          </a:p>
          <a:p>
            <a:pPr lvl="0" algn="just"/>
            <a:r>
              <a:rPr lang="cs-CZ" sz="2400" dirty="0"/>
              <a:t>za poslední dva kalendářní roky se aktivně zúčastnili v každém kalendářním roce minimálně čtyř oficiálních soutěží, z čehož alespoň jedna soutěž byla minimálně na evropské úrovni a tři alespoň na republikové úrovni, tedy soutěže byly součástí oficiálního kalendáře národní nebo mezinárodní autority.</a:t>
            </a:r>
          </a:p>
          <a:p>
            <a:pPr marL="0" indent="0">
              <a:buNone/>
            </a:pP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Reprezentace D - týmy: </a:t>
            </a:r>
          </a:p>
          <a:p>
            <a:r>
              <a:rPr lang="cs-CZ" sz="2400" dirty="0"/>
              <a:t>Reprezentanti - týmy v kolektivních sportech, kteří se: </a:t>
            </a:r>
            <a:br>
              <a:rPr lang="cs-CZ" sz="2400" dirty="0"/>
            </a:br>
            <a:r>
              <a:rPr lang="cs-CZ" sz="2400" dirty="0"/>
              <a:t>v letech 2017 a 2018 účastnily minimálně evropských soutěží (liga, turnaje, kvalifikace apod.). </a:t>
            </a:r>
            <a:br>
              <a:rPr lang="cs-CZ" sz="2400" dirty="0"/>
            </a:br>
            <a:r>
              <a:rPr lang="cs-CZ" sz="2400" dirty="0"/>
              <a:t>- nutno popsat v popisu projektu</a:t>
            </a:r>
          </a:p>
          <a:p>
            <a:pPr algn="just"/>
            <a:r>
              <a:rPr lang="cs-CZ" sz="2400" dirty="0"/>
              <a:t>Seznam reprezentantů obsahuje jména sportovců za rok 2018 (2017), členy týmu lze v průběhu roku 2019 obměňovat</a:t>
            </a:r>
          </a:p>
          <a:p>
            <a:pPr marL="0" indent="0">
              <a:buNone/>
            </a:pP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Kontrolní mechanismy:</a:t>
            </a:r>
          </a:p>
          <a:p>
            <a:pPr marL="457200" indent="-457200"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Vyúčtování poskytnuté dotace</a:t>
            </a:r>
          </a:p>
          <a:p>
            <a:pPr marL="457200" indent="-457200"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kontrola</a:t>
            </a:r>
          </a:p>
          <a:p>
            <a:pPr marL="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2 ) Kontrola na místě:</a:t>
            </a:r>
          </a:p>
          <a:p>
            <a:r>
              <a:rPr lang="cs-CZ" sz="2400" b="1" dirty="0"/>
              <a:t>Smlouvy s reprezentanty</a:t>
            </a:r>
          </a:p>
          <a:p>
            <a:r>
              <a:rPr lang="cs-CZ" sz="2400" b="1" dirty="0"/>
              <a:t>Podklady k vyúčtování  a dodržování smlouvy</a:t>
            </a:r>
          </a:p>
          <a:p>
            <a:r>
              <a:rPr lang="cs-CZ" sz="2400" b="1" dirty="0"/>
              <a:t>Účetní doklady, směrnice a další podklady vztahující se k dotaci ( objednávky, „cenový mix“, transparentní poptávka dodavatelů)</a:t>
            </a:r>
          </a:p>
        </p:txBody>
      </p:sp>
    </p:spTree>
    <p:extLst>
      <p:ext uri="{BB962C8B-B14F-4D97-AF65-F5344CB8AC3E}">
        <p14:creationId xmlns:p14="http://schemas.microsoft.com/office/powerpoint/2010/main" val="19755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1:   SPORTOVNÍ REPREZENTACE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Pozn.: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Plán aktivit </a:t>
            </a:r>
          </a:p>
          <a:p>
            <a:r>
              <a:rPr lang="cs-CZ" sz="2400" b="1" dirty="0"/>
              <a:t>Povinná účast na MR, evropských a světových soutěžích pořádaných na území ČR bez ohledu na pořadatele </a:t>
            </a:r>
          </a:p>
        </p:txBody>
      </p:sp>
    </p:spTree>
    <p:extLst>
      <p:ext uri="{BB962C8B-B14F-4D97-AF65-F5344CB8AC3E}">
        <p14:creationId xmlns:p14="http://schemas.microsoft.com/office/powerpoint/2010/main" val="18803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2: Podpora sportovních spolků s celostátní působností pro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Oprávněný žadatel: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/>
              <a:t>Spolek – střešní organizace s celostátní působností v oblasti sportu pro specifický druh zdravotního postižení sportovců nebo specifický druh sportu pro ZPS</a:t>
            </a:r>
          </a:p>
          <a:p>
            <a:r>
              <a:rPr lang="cs-CZ" sz="2400" b="1" dirty="0"/>
              <a:t>a) </a:t>
            </a:r>
            <a:r>
              <a:rPr lang="cs-CZ" sz="2400" b="1" dirty="0">
                <a:solidFill>
                  <a:srgbClr val="C00000"/>
                </a:solidFill>
              </a:rPr>
              <a:t>působící na základě mezinárodní autority,</a:t>
            </a:r>
          </a:p>
          <a:p>
            <a:r>
              <a:rPr lang="cs-CZ" sz="2400" b="1" dirty="0"/>
              <a:t>b) působící ke dni podání žádosti o dotaci </a:t>
            </a:r>
            <a:r>
              <a:rPr lang="cs-CZ" sz="2400" b="1" dirty="0">
                <a:solidFill>
                  <a:srgbClr val="C00000"/>
                </a:solidFill>
              </a:rPr>
              <a:t>alespoň 2 roky </a:t>
            </a:r>
            <a:r>
              <a:rPr lang="cs-CZ" sz="2400" b="1" dirty="0"/>
              <a:t>na území ČR, </a:t>
            </a:r>
          </a:p>
          <a:p>
            <a:r>
              <a:rPr lang="cs-CZ" sz="2400" b="1" dirty="0"/>
              <a:t>c) jehož členy jsou sportovní svazy nebo sportovní kluby (dále jen „SK“) a Tělovýchovné jednoty (dále jen „TJ“) působící pro specifický druh zdravotního postižení sportovců nebo pro specifický druh sportu ZPS</a:t>
            </a:r>
          </a:p>
          <a:p>
            <a:pPr marL="0" indent="0">
              <a:buNone/>
            </a:pPr>
            <a:r>
              <a:rPr lang="cs-CZ" sz="2400" b="1" dirty="0"/>
              <a:t> 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791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Dotační neinvestiční program státní podpory 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SPORTOVÁNÍ BEZ BARIÉR 2019 </a:t>
            </a:r>
          </a:p>
          <a:p>
            <a:pPr marL="0" indent="0" algn="ctr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Program</a:t>
            </a:r>
          </a:p>
          <a:p>
            <a:r>
              <a:rPr lang="cs-CZ" sz="2500" b="1" dirty="0"/>
              <a:t>Představení výzev</a:t>
            </a:r>
          </a:p>
          <a:p>
            <a:r>
              <a:rPr lang="cs-CZ" sz="2500" b="1" dirty="0"/>
              <a:t>Systém </a:t>
            </a:r>
            <a:r>
              <a:rPr lang="cs-CZ" sz="2500" b="1" dirty="0" err="1"/>
              <a:t>is</a:t>
            </a:r>
            <a:r>
              <a:rPr lang="cs-CZ" sz="2500" b="1" dirty="0"/>
              <a:t>-sport</a:t>
            </a:r>
          </a:p>
          <a:p>
            <a:r>
              <a:rPr lang="cs-CZ" sz="2500" b="1" dirty="0"/>
              <a:t>Dotazy</a:t>
            </a:r>
          </a:p>
        </p:txBody>
      </p:sp>
    </p:spTree>
    <p:extLst>
      <p:ext uri="{BB962C8B-B14F-4D97-AF65-F5344CB8AC3E}">
        <p14:creationId xmlns:p14="http://schemas.microsoft.com/office/powerpoint/2010/main" val="44916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 err="1">
                <a:solidFill>
                  <a:srgbClr val="418E96"/>
                </a:solidFill>
              </a:rPr>
              <a:t>Výva</a:t>
            </a:r>
            <a:r>
              <a:rPr lang="cs-CZ" sz="2400" b="1" dirty="0">
                <a:solidFill>
                  <a:srgbClr val="418E96"/>
                </a:solidFill>
              </a:rPr>
              <a:t> 2: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VÝPOČET výše dotace z pěti kritérií  (vše příloha č.6)</a:t>
            </a:r>
          </a:p>
          <a:p>
            <a:pPr marL="0" indent="0">
              <a:buNone/>
            </a:pPr>
            <a:r>
              <a:rPr lang="cs-CZ" sz="2400" b="1" dirty="0"/>
              <a:t>S = A + B + C+ D + E +</a:t>
            </a:r>
            <a:r>
              <a:rPr lang="cs-CZ" sz="2400" b="1" dirty="0">
                <a:solidFill>
                  <a:srgbClr val="C00000"/>
                </a:solidFill>
              </a:rPr>
              <a:t>F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A:</a:t>
            </a:r>
            <a:r>
              <a:rPr lang="cs-CZ" sz="2400" b="1" dirty="0"/>
              <a:t> Počet reprezentantů, kteří jsou podpořeni v rámci podprogramu A reprezentace, a kterým žadatel zabezpečuje administrativní servis.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B:</a:t>
            </a:r>
            <a:r>
              <a:rPr lang="cs-CZ" sz="2400" b="1" dirty="0"/>
              <a:t> Počet sportovních odvětví řízených žadatelem</a:t>
            </a:r>
            <a:endParaRPr lang="cs-CZ" sz="2400" dirty="0"/>
          </a:p>
          <a:p>
            <a:pPr marL="457200" indent="-457200">
              <a:buAutoNum type="alphaLcParenR"/>
            </a:pPr>
            <a:r>
              <a:rPr lang="cs-CZ" sz="2400" b="1" dirty="0"/>
              <a:t>paralympijské sporty</a:t>
            </a:r>
          </a:p>
          <a:p>
            <a:pPr marL="457200" indent="-457200">
              <a:buAutoNum type="alphaLcParenR"/>
            </a:pPr>
            <a:r>
              <a:rPr lang="cs-CZ" sz="2400" b="1" dirty="0"/>
              <a:t>další sporty</a:t>
            </a:r>
          </a:p>
        </p:txBody>
      </p:sp>
    </p:spTree>
    <p:extLst>
      <p:ext uri="{BB962C8B-B14F-4D97-AF65-F5344CB8AC3E}">
        <p14:creationId xmlns:p14="http://schemas.microsoft.com/office/powerpoint/2010/main" val="6391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č.2 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C</a:t>
            </a:r>
            <a:r>
              <a:rPr lang="cs-CZ" sz="2400" dirty="0">
                <a:solidFill>
                  <a:srgbClr val="C00000"/>
                </a:solidFill>
              </a:rPr>
              <a:t>:</a:t>
            </a:r>
            <a:r>
              <a:rPr lang="cs-CZ" sz="2400" dirty="0"/>
              <a:t> </a:t>
            </a:r>
            <a:r>
              <a:rPr lang="cs-CZ" sz="2400" b="1" dirty="0"/>
              <a:t>Počet SK/TJ spolčených v jednotlivých sportovních svazech-ZPS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rgbClr val="418E96"/>
                </a:solidFill>
              </a:rPr>
              <a:t>(kontrola údajů v rámci podprogramu C)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D: </a:t>
            </a:r>
            <a:r>
              <a:rPr lang="cs-CZ" sz="2400" b="1" dirty="0"/>
              <a:t>Počet krajů, ve kterých žadatel působí prostřednictvím spolčených SK/TJ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E:</a:t>
            </a:r>
            <a:r>
              <a:rPr lang="cs-CZ" sz="2400" b="1" dirty="0"/>
              <a:t> Počet zorganizovaných soutěží za rok 2018</a:t>
            </a:r>
            <a:endParaRPr lang="cs-CZ" sz="2400" dirty="0"/>
          </a:p>
          <a:p>
            <a:pPr marL="0" indent="0">
              <a:buNone/>
            </a:pPr>
            <a:r>
              <a:rPr lang="cs-CZ" dirty="0">
                <a:solidFill>
                  <a:srgbClr val="418E96"/>
                </a:solidFill>
              </a:rPr>
              <a:t>Bodové hodnocení: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15436"/>
              </p:ext>
            </p:extLst>
          </p:nvPr>
        </p:nvGraphicFramePr>
        <p:xfrm>
          <a:off x="1259632" y="5301208"/>
          <a:ext cx="5400600" cy="1018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9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0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Celorepublikové soutěže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bod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Mezinárodní soutěže (ME,EP, EL)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2 body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Mezinárodní soutěže (MS, SP)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 body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9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č.2 : Podpora sportovních spolků s celostátní působností pro ZPS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Kritérium F</a:t>
            </a:r>
            <a:r>
              <a:rPr lang="cs-CZ" sz="2400" dirty="0">
                <a:solidFill>
                  <a:srgbClr val="C00000"/>
                </a:solidFill>
              </a:rPr>
              <a:t>: </a:t>
            </a:r>
            <a:r>
              <a:rPr lang="cs-CZ" sz="2400" b="1" dirty="0"/>
              <a:t>Organizování národních a mistrovských sportovních soutěží</a:t>
            </a:r>
          </a:p>
          <a:p>
            <a:pPr lvl="0"/>
            <a:r>
              <a:rPr lang="cs-CZ" dirty="0">
                <a:solidFill>
                  <a:srgbClr val="C00000"/>
                </a:solidFill>
              </a:rPr>
              <a:t>Sportovní soutěže budou </a:t>
            </a:r>
            <a:r>
              <a:rPr lang="cs-CZ" b="1" dirty="0">
                <a:solidFill>
                  <a:srgbClr val="C00000"/>
                </a:solidFill>
              </a:rPr>
              <a:t>otevřené všem ZPS </a:t>
            </a:r>
            <a:r>
              <a:rPr lang="cs-CZ" dirty="0">
                <a:solidFill>
                  <a:srgbClr val="C00000"/>
                </a:solidFill>
              </a:rPr>
              <a:t>organizovaným v jakékoliv organizaci organizující daný druh sportu pro ZPS, tedy i pro nečleny pořádajícího svazu.</a:t>
            </a:r>
          </a:p>
          <a:p>
            <a:pPr lvl="0"/>
            <a:r>
              <a:rPr lang="cs-CZ" dirty="0"/>
              <a:t>K žádosti je předložen dílčí rozpočet zahrnující pouze předpokládané náklady na organizování národních a mistrovských sportovních soutěží pro ZPS.</a:t>
            </a:r>
          </a:p>
          <a:p>
            <a:pPr lvl="0"/>
            <a:r>
              <a:rPr lang="cs-CZ" dirty="0"/>
              <a:t>Osobní náklady, které jsou součástí rozpočtu, nepřesahují 30 % požadované dotace na organizování národních a mistrovských akcí.</a:t>
            </a:r>
          </a:p>
        </p:txBody>
      </p:sp>
    </p:spTree>
    <p:extLst>
      <p:ext uri="{BB962C8B-B14F-4D97-AF65-F5344CB8AC3E}">
        <p14:creationId xmlns:p14="http://schemas.microsoft.com/office/powerpoint/2010/main" val="24702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č.2 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3DA8E35-4463-49E0-8943-51DF28840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6" t="12342" r="12839" b="4786"/>
          <a:stretch/>
        </p:blipFill>
        <p:spPr>
          <a:xfrm>
            <a:off x="1259632" y="2492896"/>
            <a:ext cx="705678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 Výzva č. 2: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dotace –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/>
              <a:t>Na základě „</a:t>
            </a:r>
            <a:r>
              <a:rPr lang="cs-CZ" sz="2400" b="1" dirty="0" err="1"/>
              <a:t>podžádosti</a:t>
            </a:r>
            <a:r>
              <a:rPr lang="cs-CZ" sz="2400" b="1" dirty="0"/>
              <a:t>“ v systému </a:t>
            </a:r>
            <a:r>
              <a:rPr lang="cs-CZ" sz="2400" b="1" dirty="0" err="1"/>
              <a:t>is</a:t>
            </a:r>
            <a:r>
              <a:rPr lang="cs-CZ" sz="2400" b="1" dirty="0"/>
              <a:t>-sport + rozpočet</a:t>
            </a:r>
          </a:p>
          <a:p>
            <a:r>
              <a:rPr lang="cs-CZ" sz="2400" b="1" dirty="0"/>
              <a:t>Dle bodové tabulky uvedené ve výzvě v čl. 10.5.6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č.2: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C2851378-B40C-4A81-B3D9-32F10AE0E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083770"/>
              </p:ext>
            </p:extLst>
          </p:nvPr>
        </p:nvGraphicFramePr>
        <p:xfrm>
          <a:off x="1259632" y="2564904"/>
          <a:ext cx="6984776" cy="3434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3224">
                  <a:extLst>
                    <a:ext uri="{9D8B030D-6E8A-4147-A177-3AD203B41FA5}">
                      <a16:colId xmlns:a16="http://schemas.microsoft.com/office/drawing/2014/main" xmlns="" val="1482875233"/>
                    </a:ext>
                  </a:extLst>
                </a:gridCol>
                <a:gridCol w="761552">
                  <a:extLst>
                    <a:ext uri="{9D8B030D-6E8A-4147-A177-3AD203B41FA5}">
                      <a16:colId xmlns:a16="http://schemas.microsoft.com/office/drawing/2014/main" xmlns="" val="2729862713"/>
                    </a:ext>
                  </a:extLst>
                </a:gridCol>
              </a:tblGrid>
              <a:tr h="17009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Kritérium F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191698"/>
                  </a:ext>
                </a:extLst>
              </a:tr>
              <a:tr h="18714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Organizování národních a mistrovských sportovních soutěží pro ZPS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8598803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Mezinárodní závody, které nejsou součástí oficiálního kalendáře příslušné sportovní mezinárodní autority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0331678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Otevřené mistrovství republiky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6562400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Mistrovství republiky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8554203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Jiné celorepublikové akce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4441376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1137564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nový závod, turnaj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1710664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alespoň 3. 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7248022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alespoň 5. 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825701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Historie pořádání - alespoň 10. ročník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9711790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6852509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Pořádání 1 závodu, turnaje, soutěže apod.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9162138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Pořádání více závodů alespoň 3 ligové soutěže, turnaje, závody apod.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6545381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Pořádání více závodů více jak 3 ligové soutěže, turnaje, závody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5298864"/>
                  </a:ext>
                </a:extLst>
              </a:tr>
              <a:tr h="1700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6737841"/>
                  </a:ext>
                </a:extLst>
              </a:tr>
              <a:tr h="3480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Závody, soutěže, turnaje pořádané společně alespoň pro dva typy handicapů dle klasického rozdělení mezinárodních „vadových“ autorit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4402143"/>
                  </a:ext>
                </a:extLst>
              </a:tr>
              <a:tr h="3480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Závody, soutěže, turnaje pořádané společně pro více jak dva typy handicapů dle klasického rozdělení mezinárodních „</a:t>
                      </a:r>
                      <a:r>
                        <a:rPr lang="cs-CZ" sz="1000" dirty="0" err="1">
                          <a:effectLst/>
                        </a:rPr>
                        <a:t>vadových</a:t>
                      </a:r>
                      <a:r>
                        <a:rPr lang="cs-CZ" sz="1000" dirty="0">
                          <a:effectLst/>
                        </a:rPr>
                        <a:t>“ autorit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028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2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č.2: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Využití dotace z </a:t>
            </a:r>
            <a:r>
              <a:rPr lang="cs-CZ" sz="2400" b="1" dirty="0" err="1">
                <a:solidFill>
                  <a:srgbClr val="C00000"/>
                </a:solidFill>
              </a:rPr>
              <a:t>krit</a:t>
            </a:r>
            <a:r>
              <a:rPr lang="cs-CZ" sz="2400" b="1" dirty="0">
                <a:solidFill>
                  <a:srgbClr val="C00000"/>
                </a:solidFill>
              </a:rPr>
              <a:t>. F:</a:t>
            </a:r>
          </a:p>
          <a:p>
            <a:pPr algn="just"/>
            <a:r>
              <a:rPr lang="cs-CZ" sz="2400" b="1" dirty="0"/>
              <a:t>Pouze organizování závodů uvedených v žádosti</a:t>
            </a:r>
          </a:p>
          <a:p>
            <a:pPr algn="just"/>
            <a:r>
              <a:rPr lang="cs-CZ" sz="2400" b="1" dirty="0"/>
              <a:t>Sportovní soutěže musí být otevřené všem organizovaným ZPS</a:t>
            </a:r>
          </a:p>
          <a:p>
            <a:pPr algn="just"/>
            <a:r>
              <a:rPr lang="cs-CZ" sz="2400" b="1" dirty="0"/>
              <a:t>Osobní náklady max. do výše 30% rozpočtu akce/akcí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416824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č.2: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Využití dotace z </a:t>
            </a:r>
            <a:r>
              <a:rPr lang="cs-CZ" sz="2400" b="1" dirty="0" err="1">
                <a:solidFill>
                  <a:srgbClr val="C00000"/>
                </a:solidFill>
              </a:rPr>
              <a:t>krit</a:t>
            </a:r>
            <a:r>
              <a:rPr lang="cs-CZ" sz="2400" b="1" dirty="0">
                <a:solidFill>
                  <a:srgbClr val="C00000"/>
                </a:solidFill>
              </a:rPr>
              <a:t>. F:</a:t>
            </a:r>
          </a:p>
          <a:p>
            <a:pPr algn="just"/>
            <a:r>
              <a:rPr lang="cs-CZ" sz="2400" b="1" dirty="0"/>
              <a:t>Pouze organizování závodů uvedených v žádosti</a:t>
            </a:r>
          </a:p>
          <a:p>
            <a:pPr algn="just"/>
            <a:r>
              <a:rPr lang="cs-CZ" sz="2400" b="1" dirty="0"/>
              <a:t>Sportovní soutěže musí být otevřené všem organizovaným ZPS</a:t>
            </a:r>
          </a:p>
          <a:p>
            <a:pPr algn="just"/>
            <a:r>
              <a:rPr lang="cs-CZ" sz="2400" b="1" dirty="0"/>
              <a:t>Osobní náklady max. do výše 30% rozpočtu akce/akcí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č.2 : Podpora sportovních spolků s celostátní působností pro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Kontrolní mechanismy:</a:t>
            </a:r>
          </a:p>
          <a:p>
            <a:pPr marL="457200" indent="-457200"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Provázanost na žadatele do Podprogramu C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Vyúčtování poskytnuté dotace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kontrola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na místě:</a:t>
            </a:r>
          </a:p>
          <a:p>
            <a:r>
              <a:rPr lang="cs-CZ" sz="2400" b="1" dirty="0"/>
              <a:t>Podklady k vyúčtování </a:t>
            </a:r>
          </a:p>
          <a:p>
            <a:r>
              <a:rPr lang="cs-CZ" sz="2400" b="1" dirty="0"/>
              <a:t>Účetní doklady, směrnice a další podklady vztahující se k dotaci (přihlášky na závody, objednávky ubytování, dopravy, prezenční listiny apod.)</a:t>
            </a:r>
          </a:p>
          <a:p>
            <a:endParaRPr lang="cs-CZ" sz="2400" b="1" dirty="0"/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Výzva č.3 </a:t>
            </a: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: Podpora sportovních klubů a tělovýchovných jednot ZPS</a:t>
            </a: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Oprávněným žadatelem je: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cs-CZ" b="1" dirty="0"/>
              <a:t>Spolek s předmětem činnosti v oblasti sportu, tedy SK/TJ </a:t>
            </a:r>
            <a:r>
              <a:rPr lang="cs-CZ" b="1" u="sng" dirty="0"/>
              <a:t>regionální</a:t>
            </a:r>
            <a:r>
              <a:rPr lang="cs-CZ" b="1" dirty="0"/>
              <a:t> úrovně působící pro ZPS nebo působící pro specifický druh sportu, v jehož působnosti je také inkluze ZPS v daném sportu</a:t>
            </a:r>
          </a:p>
          <a:p>
            <a:pPr lvl="0" algn="just"/>
            <a:r>
              <a:rPr lang="cs-CZ" b="1" dirty="0"/>
              <a:t>V případě individuálního členství vykazovaného sportovce ve spolku s celorepublikovou působností, bude oprávněným žadatelem také tento spolek, a to pouze v případě, že sportovec není vykazován jiným žadatelem (SK/TJ</a:t>
            </a:r>
            <a:r>
              <a:rPr lang="cs-CZ" dirty="0"/>
              <a:t>). </a:t>
            </a:r>
          </a:p>
          <a:p>
            <a:pPr marL="0" indent="0" algn="just">
              <a:buNone/>
            </a:pPr>
            <a:endParaRPr lang="cs-CZ" sz="24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Dotační neinvestiční program státní podpory 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SPORTOVÁNÍ BEZ BARIÉR 2019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Výzva 1: Sportovní reprezentace ZPS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 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b="1" dirty="0">
                <a:solidFill>
                  <a:srgbClr val="0070C0"/>
                </a:solidFill>
              </a:rPr>
              <a:t>Výzva 2: PODPORA SPORTOVNÍCH SPOLKŮ ZPS S CELOSTÁTNÍ PŮSOBNOSTÍ (pro specifický druh zdravotního postižení sportovců nebo pro specifický druh sportu pro ZPS).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 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b="1" dirty="0"/>
              <a:t>Výzva 3: Podpora SK a TJ ZPS 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Výzva 4: Významné sportovní a další sportovní akce ZPS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500" b="1" dirty="0">
              <a:solidFill>
                <a:srgbClr val="418E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4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47260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418E96"/>
                </a:solidFill>
              </a:rPr>
              <a:t>Výzva č.3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: Podpora sportovních klubů a tělovýchovných jednot ZPS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</a:rPr>
              <a:t>Využití dotace:</a:t>
            </a:r>
          </a:p>
          <a:p>
            <a:r>
              <a:rPr lang="cs-CZ" sz="2400" b="1" dirty="0"/>
              <a:t>Veškerá činnost SK/TJ vymezená účelovým určením včetně podpory talentovaných sportovců, případně reprezentanta – člena SK/TJ</a:t>
            </a:r>
          </a:p>
          <a:p>
            <a:r>
              <a:rPr lang="cs-CZ" sz="2400" b="1" dirty="0"/>
              <a:t>Platby střešnímu svazu</a:t>
            </a:r>
          </a:p>
          <a:p>
            <a:pPr marL="0" indent="0">
              <a:buNone/>
            </a:pPr>
            <a:r>
              <a:rPr lang="cs-CZ" sz="2400" dirty="0"/>
              <a:t>      - členské příspěvky dané jasným klíčem</a:t>
            </a:r>
          </a:p>
          <a:p>
            <a:pPr marL="0" indent="0">
              <a:buNone/>
            </a:pPr>
            <a:r>
              <a:rPr lang="cs-CZ" sz="2400" dirty="0"/>
              <a:t>      - spolufinancování společných aktivit 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418E96"/>
                </a:solidFill>
              </a:rPr>
              <a:t>Výzva č.4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: Významné a další sportovní akce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AutoNum type="alphaUcParenR"/>
            </a:pPr>
            <a:r>
              <a:rPr lang="cs-CZ" sz="2400" b="1" dirty="0"/>
              <a:t>Podpora účasti ZPS na PH, DH, GG a SO</a:t>
            </a:r>
            <a:br>
              <a:rPr lang="cs-CZ" sz="2400" b="1" dirty="0"/>
            </a:br>
            <a:r>
              <a:rPr lang="cs-CZ" sz="2400" b="1" dirty="0"/>
              <a:t>žadatelé: ČPV, ČHSO, ČSNS, ČSMPS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B) Podpora organizování závodů pro ZPS typu MS, SP, ME,  </a:t>
            </a:r>
            <a:br>
              <a:rPr lang="cs-CZ" sz="2400" b="1" dirty="0"/>
            </a:br>
            <a:r>
              <a:rPr lang="cs-CZ" sz="2400" b="1" dirty="0"/>
              <a:t>    EP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C00000"/>
                </a:solidFill>
              </a:rPr>
              <a:t>z pověření mezinárodní střešní organizace</a:t>
            </a:r>
            <a:r>
              <a:rPr lang="cs-CZ" sz="2400" dirty="0"/>
              <a:t> pro ZPS   </a:t>
            </a:r>
            <a:br>
              <a:rPr lang="cs-CZ" sz="2400" dirty="0"/>
            </a:br>
            <a:r>
              <a:rPr lang="cs-CZ" sz="2400" dirty="0"/>
              <a:t>    nebo pro daný druh sportu. </a:t>
            </a:r>
          </a:p>
          <a:p>
            <a:r>
              <a:rPr lang="cs-CZ" sz="2400" dirty="0"/>
              <a:t>Přiznaná výše podpory nemůže být nižší než 100 000 Kč.</a:t>
            </a:r>
          </a:p>
          <a:p>
            <a:r>
              <a:rPr lang="cs-CZ" sz="2400" dirty="0"/>
              <a:t>Přiznaná výše podpory může být maximálně  v rozsahu 70 % schváleného rozpočtu </a:t>
            </a:r>
            <a:br>
              <a:rPr lang="cs-CZ" sz="2400" dirty="0"/>
            </a:br>
            <a:r>
              <a:rPr lang="cs-CZ" sz="2400" dirty="0"/>
              <a:t>(min. celkový rozpočet 143 000 Kč)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519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418E96"/>
                </a:solidFill>
              </a:rPr>
              <a:t>Výzva č.4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: Významné a další sportovní akce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Předpoklad úspěchu:</a:t>
            </a:r>
          </a:p>
          <a:p>
            <a:r>
              <a:rPr lang="cs-CZ" sz="2400" b="1" dirty="0"/>
              <a:t>Výborně sepsaný projekt</a:t>
            </a:r>
          </a:p>
          <a:p>
            <a:r>
              <a:rPr lang="cs-CZ" sz="2400" b="1" dirty="0"/>
              <a:t>Dobře nastavený rozpočet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717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418E96"/>
                </a:solidFill>
              </a:rPr>
              <a:t>Výzva č.4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: Významné a další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E66DFC8F-DABA-4DD2-ADE7-B11A5A0A3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70299"/>
              </p:ext>
            </p:extLst>
          </p:nvPr>
        </p:nvGraphicFramePr>
        <p:xfrm>
          <a:off x="1124492" y="2852936"/>
          <a:ext cx="7200800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9350">
                  <a:extLst>
                    <a:ext uri="{9D8B030D-6E8A-4147-A177-3AD203B41FA5}">
                      <a16:colId xmlns:a16="http://schemas.microsoft.com/office/drawing/2014/main" xmlns="" val="3068566133"/>
                    </a:ext>
                  </a:extLst>
                </a:gridCol>
                <a:gridCol w="671450">
                  <a:extLst>
                    <a:ext uri="{9D8B030D-6E8A-4147-A177-3AD203B41FA5}">
                      <a16:colId xmlns:a16="http://schemas.microsoft.com/office/drawing/2014/main" xmlns="" val="486033856"/>
                    </a:ext>
                  </a:extLst>
                </a:gridCol>
              </a:tblGrid>
              <a:tr h="6262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Tab. 1 Kontrola přiměřenosti a provázanosti rozpočtových položek ve vztahu k VSA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(min. 3 body)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159707"/>
                  </a:ext>
                </a:extLst>
              </a:tr>
              <a:tr h="603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přiměřený, ceny lze považovat za obvyklé, položky rozpočtu jsou s jednotlivými aktivitami žádosti provázané, zdůvodněné, umožňující spolehlivě posoudit hospodárnost nákladů a není navrhována žádná úprava rozpočtu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9267252"/>
                  </a:ext>
                </a:extLst>
              </a:tr>
              <a:tr h="603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až na případné drobné podmínky přiměřený, omezeně se vyskytují položky, které nejsou přímo zdůvodněné v popisu realizace žádosti, je navrhována úprava jen malého rozsahu orientačně do 5 % celkové výše rozpočtu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594223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mírně nadhodnocen či podhodnocen, vyskytují se položky, které nejsou jasně a dobře zdůvodněné. Je navrženo krácení (orientačně nad 5 do 25 % celkové výše rozpočtu).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1741152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nadhodnocen či podhodnocen, ve větší míře se vyskytují položky, které nejsou zdůvodněné, je navrženo citelné krácení (orientačně nad 25 do 40 % celkové výše rozpočtu).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9421203"/>
                  </a:ext>
                </a:extLst>
              </a:tr>
              <a:tr h="4021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je zásadně nadhodnocen či podhodnocen, provázanost rozpočtu s aktivitami není přesvědčivá/nelze ji jednoznačně identifikovat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1365333"/>
                  </a:ext>
                </a:extLst>
              </a:tr>
              <a:tr h="201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nepřiměřený, nedostatečně a nesrozumitelně navržen, chybí provázanost, je nepřehledný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0368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5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418E96"/>
                </a:solidFill>
              </a:rPr>
              <a:t>Výzva č.4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: Významné a další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3B660F67-57D4-4767-A575-391DDF5CA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346952"/>
              </p:ext>
            </p:extLst>
          </p:nvPr>
        </p:nvGraphicFramePr>
        <p:xfrm>
          <a:off x="1259632" y="2708920"/>
          <a:ext cx="7344816" cy="309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9938">
                  <a:extLst>
                    <a:ext uri="{9D8B030D-6E8A-4147-A177-3AD203B41FA5}">
                      <a16:colId xmlns:a16="http://schemas.microsoft.com/office/drawing/2014/main" xmlns="" val="3447378553"/>
                    </a:ext>
                  </a:extLst>
                </a:gridCol>
                <a:gridCol w="684878">
                  <a:extLst>
                    <a:ext uri="{9D8B030D-6E8A-4147-A177-3AD203B41FA5}">
                      <a16:colId xmlns:a16="http://schemas.microsoft.com/office/drawing/2014/main" xmlns="" val="311505275"/>
                    </a:ext>
                  </a:extLst>
                </a:gridCol>
              </a:tblGrid>
              <a:tr h="6829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Tab. 2 Kontrola věcné správnosti rozpočtu ve vztahu k VSA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(min. 3 body)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804500"/>
                  </a:ext>
                </a:extLst>
              </a:tr>
              <a:tr h="219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rozpočet je zcela v souladu s rozsahem a cíli projektu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0298364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do 10 %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2813193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 rozpočet obsahuje výdaje, které nejsou nezbytné pro realizaci projektu, tyto je možné z rozpočtu vyřadit na základě výhrady obou hodnotitelů (orientačně do 25 % celkové výše rozpočtu)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4550612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 rozpočet obsahuje výdaje, které nejsou nezbytné pro realizaci projektu, tyto je možné z rozpočtu vyřadit na základě výhrady obou hodnotitelů (orientačně více jak 25 % a do 50 %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2026219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více jak 50 % a do 75 % celkové výše rozpočtu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426277"/>
                  </a:ext>
                </a:extLst>
              </a:tr>
              <a:tr h="438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rozpočet obsahuje výdaje, které nejsou nezbytné pro realizaci projektu, tyto je možné z rozpočtu vyřadit na základě výhrady obou hodnotitelů (orientačně více jak 75% celkové výše rozpočtu)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369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418E96"/>
                </a:solidFill>
              </a:rPr>
              <a:t>Výzva č.4 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: Významné a další sportovní akce ZPS</a:t>
            </a:r>
          </a:p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Hodnocení:</a:t>
            </a:r>
          </a:p>
          <a:p>
            <a:pPr marL="0" indent="0">
              <a:buNone/>
            </a:pPr>
            <a:r>
              <a:rPr lang="cs-CZ" b="1" dirty="0"/>
              <a:t>Žádosti, které obdržely alespoň minimální počet bodů dle kritérií uvedených v předchozích tabulkách: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xmlns="" id="{01A79DAA-A2A0-4EBF-9A6D-DC95EA0E1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23572"/>
              </p:ext>
            </p:extLst>
          </p:nvPr>
        </p:nvGraphicFramePr>
        <p:xfrm>
          <a:off x="1403648" y="3140968"/>
          <a:ext cx="6624736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3690">
                  <a:extLst>
                    <a:ext uri="{9D8B030D-6E8A-4147-A177-3AD203B41FA5}">
                      <a16:colId xmlns:a16="http://schemas.microsoft.com/office/drawing/2014/main" xmlns="" val="4234735646"/>
                    </a:ext>
                  </a:extLst>
                </a:gridCol>
                <a:gridCol w="621046">
                  <a:extLst>
                    <a:ext uri="{9D8B030D-6E8A-4147-A177-3AD203B41FA5}">
                      <a16:colId xmlns:a16="http://schemas.microsoft.com/office/drawing/2014/main" xmlns="" val="1589516990"/>
                    </a:ext>
                  </a:extLst>
                </a:gridCol>
              </a:tblGrid>
              <a:tr h="3851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Kategorie B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7313464"/>
                  </a:ext>
                </a:extLst>
              </a:tr>
              <a:tr h="455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Mistrovství světa, Světový pohár a další podobné soutěže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4009230"/>
                  </a:ext>
                </a:extLst>
              </a:tr>
              <a:tr h="455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Mistrovství Evropy, Evropský pohár a další podobné soutěže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068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Kontakt:  </a:t>
            </a:r>
          </a:p>
          <a:p>
            <a:pPr marL="0" indent="0">
              <a:buNone/>
            </a:pPr>
            <a:r>
              <a:rPr lang="cs-CZ" sz="3200" b="1" dirty="0"/>
              <a:t>Mgr. Hana Kolínská</a:t>
            </a:r>
          </a:p>
          <a:p>
            <a:pPr marL="0" indent="0">
              <a:buNone/>
            </a:pPr>
            <a:r>
              <a:rPr lang="cs-CZ" sz="3200" b="1" dirty="0"/>
              <a:t>Tel: 234 812 713</a:t>
            </a:r>
          </a:p>
          <a:p>
            <a:pPr marL="0" indent="0">
              <a:buNone/>
            </a:pPr>
            <a:r>
              <a:rPr lang="cs-CZ" sz="3200" b="1" dirty="0"/>
              <a:t>E-mail: Hana.Kolinska@msmt.cz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761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Systém </a:t>
            </a:r>
            <a:r>
              <a:rPr lang="cs-CZ" sz="2800" b="1" dirty="0" err="1">
                <a:solidFill>
                  <a:srgbClr val="C00000"/>
                </a:solidFill>
              </a:rPr>
              <a:t>is</a:t>
            </a:r>
            <a:r>
              <a:rPr lang="cs-CZ" sz="2800" b="1" dirty="0">
                <a:solidFill>
                  <a:srgbClr val="C00000"/>
                </a:solidFill>
              </a:rPr>
              <a:t>-sport</a:t>
            </a:r>
          </a:p>
          <a:p>
            <a:pPr marL="0" indent="0" algn="ctr">
              <a:buNone/>
            </a:pPr>
            <a:endParaRPr lang="cs-CZ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PROSTOR PRO VAŠE DOTAZY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706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1340768"/>
            <a:ext cx="75711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SPORTOVÁNÍ BEZ BARIÉR ZPS</a:t>
            </a: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rgbClr val="C00000"/>
                </a:solidFill>
              </a:rPr>
              <a:t>DĚKUJI ZA POZORNOST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245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Oprávnění žadatelé: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694614C7-0035-48A7-BC15-D5CD202E0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88338"/>
              </p:ext>
            </p:extLst>
          </p:nvPr>
        </p:nvGraphicFramePr>
        <p:xfrm>
          <a:off x="1331640" y="2204864"/>
          <a:ext cx="6840760" cy="3771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744">
                  <a:extLst>
                    <a:ext uri="{9D8B030D-6E8A-4147-A177-3AD203B41FA5}">
                      <a16:colId xmlns:a16="http://schemas.microsoft.com/office/drawing/2014/main" xmlns="" val="2547964478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xmlns="" val="3068737044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xmlns="" val="3183643268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xmlns="" val="3690009653"/>
                    </a:ext>
                  </a:extLst>
                </a:gridCol>
                <a:gridCol w="937754">
                  <a:extLst>
                    <a:ext uri="{9D8B030D-6E8A-4147-A177-3AD203B41FA5}">
                      <a16:colId xmlns:a16="http://schemas.microsoft.com/office/drawing/2014/main" xmlns="" val="93598569"/>
                    </a:ext>
                  </a:extLst>
                </a:gridCol>
              </a:tblGrid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Výzvy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74514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svazy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6F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262615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svazy ZPS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866906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Sportovní asociace ZPS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3837463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SK a TJ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2362790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SK a TJ ZPS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0317852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Český paralympijský výbor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690624"/>
                  </a:ext>
                </a:extLst>
              </a:tr>
              <a:tr h="4590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České hnutí speciálních olympiád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5225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418E96"/>
                </a:solidFill>
              </a:rPr>
              <a:t>Účel dotace:</a:t>
            </a:r>
          </a:p>
          <a:p>
            <a:pPr marL="0" indent="0">
              <a:buNone/>
            </a:pPr>
            <a:endParaRPr lang="cs-CZ" sz="32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rgbClr val="C00000"/>
                </a:solidFill>
              </a:rPr>
              <a:t>Rok 2019, 2018 </a:t>
            </a:r>
          </a:p>
          <a:p>
            <a:pPr marL="0" indent="0">
              <a:buNone/>
            </a:pPr>
            <a:r>
              <a:rPr lang="cs-CZ" sz="2800" b="1" dirty="0"/>
              <a:t>Podpora sportovních </a:t>
            </a:r>
            <a:r>
              <a:rPr lang="cs-CZ" sz="2800" b="1" dirty="0">
                <a:solidFill>
                  <a:srgbClr val="C00000"/>
                </a:solidFill>
              </a:rPr>
              <a:t>projektů</a:t>
            </a:r>
            <a:r>
              <a:rPr lang="cs-CZ" sz="2800" b="1" dirty="0"/>
              <a:t> na podporu zdravotně postižených sportovců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Rok 2017</a:t>
            </a:r>
          </a:p>
          <a:p>
            <a:pPr marL="0" indent="0">
              <a:buNone/>
            </a:pPr>
            <a:r>
              <a:rPr lang="cs-CZ" sz="2800" b="1" dirty="0"/>
              <a:t>Dotace na sportovní činnost</a:t>
            </a:r>
          </a:p>
          <a:p>
            <a:pPr marL="0" indent="0">
              <a:buNone/>
            </a:pPr>
            <a:endParaRPr lang="cs-CZ" sz="25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5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1340768"/>
            <a:ext cx="7571184" cy="6408712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>
                <a:solidFill>
                  <a:srgbClr val="418E96"/>
                </a:solidFill>
              </a:rPr>
              <a:t>Projekt:</a:t>
            </a:r>
          </a:p>
          <a:p>
            <a:pPr marL="0" indent="0">
              <a:buNone/>
            </a:pPr>
            <a:endParaRPr lang="cs-CZ" b="1" dirty="0">
              <a:solidFill>
                <a:srgbClr val="418E96"/>
              </a:solidFill>
            </a:endParaRP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cílové skupiny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</a:t>
            </a:r>
          </a:p>
          <a:p>
            <a:pPr marL="0" indent="0" algn="just">
              <a:buNone/>
            </a:pPr>
            <a:r>
              <a:rPr lang="cs-CZ" sz="2400" b="1" dirty="0"/>
              <a:t>        </a:t>
            </a:r>
            <a:r>
              <a:rPr lang="cs-CZ" sz="2400" dirty="0"/>
              <a:t>- záměr, zdůvodnění, případná rizika</a:t>
            </a:r>
          </a:p>
          <a:p>
            <a:pPr marL="0" indent="0" algn="just">
              <a:buNone/>
            </a:pPr>
            <a:r>
              <a:rPr lang="cs-CZ" sz="2400" dirty="0"/>
              <a:t>        - výchozí situace a připravenost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Měřitelnost dosažení cíle </a:t>
            </a:r>
            <a:r>
              <a:rPr lang="cs-CZ" sz="2400" dirty="0"/>
              <a:t>(počet podpořených sportovců, organizovaných závodů apod.)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Období realizace </a:t>
            </a:r>
          </a:p>
          <a:p>
            <a:pPr algn="just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</a:t>
            </a:r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41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Projekt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04AE098-F501-4C9B-B506-C2B428C2D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1836" r="13776" b="9593"/>
          <a:stretch/>
        </p:blipFill>
        <p:spPr>
          <a:xfrm>
            <a:off x="1084052" y="2132856"/>
            <a:ext cx="69443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Rozpočet </a:t>
            </a:r>
          </a:p>
          <a:p>
            <a:pPr marL="0" indent="0">
              <a:buNone/>
            </a:pPr>
            <a:endParaRPr lang="cs-CZ" sz="2400" b="1" dirty="0">
              <a:solidFill>
                <a:srgbClr val="418E96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I:</a:t>
            </a:r>
            <a:endParaRPr lang="cs-CZ" sz="2400" b="1" dirty="0">
              <a:solidFill>
                <a:srgbClr val="418E96"/>
              </a:solidFill>
            </a:endParaRPr>
          </a:p>
          <a:p>
            <a:r>
              <a:rPr lang="cs-CZ" sz="2400" b="1" dirty="0"/>
              <a:t>provázanost s aktivitami projektu</a:t>
            </a:r>
          </a:p>
          <a:p>
            <a:r>
              <a:rPr lang="cs-CZ" sz="2400" b="1" dirty="0"/>
              <a:t>transparentnost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efektivní, účelně vynaložený, hospodárný 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911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418E96"/>
                </a:solidFill>
              </a:rPr>
              <a:t>Rozpočet </a:t>
            </a:r>
          </a:p>
          <a:p>
            <a:pPr marL="0" indent="0">
              <a:buNone/>
            </a:pP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Požadavky II:</a:t>
            </a:r>
            <a:endParaRPr lang="cs-CZ" sz="2400" b="1" dirty="0"/>
          </a:p>
          <a:p>
            <a:r>
              <a:rPr lang="cs-CZ" sz="2400" b="1" dirty="0"/>
              <a:t>průzkum trhu = porovnání cenových nabídek</a:t>
            </a:r>
          </a:p>
          <a:p>
            <a:r>
              <a:rPr lang="cs-CZ" sz="2400" b="1" dirty="0"/>
              <a:t>mzdové náklady s jasně definovanou pracovní náplní, evidencí pracovní/odpracované doby - včetně OSVČ</a:t>
            </a:r>
          </a:p>
          <a:p>
            <a:r>
              <a:rPr lang="cs-CZ" sz="2400" b="1" dirty="0"/>
              <a:t>pozor na zisky a dvojí financování (startovné, příspěvky na účast sportovce ze strany pořadatele)</a:t>
            </a:r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616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SM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E9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adp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1616</Words>
  <Application>Microsoft Office PowerPoint</Application>
  <PresentationFormat>Předvádění na obrazovce (4:3)</PresentationFormat>
  <Paragraphs>352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Motiv systému Office</vt:lpstr>
      <vt:lpstr>SPORTOVÁNÍ BEZ BARIÉR 2019 II Dotační neinvestiční program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podpora sportu  pro rok 2013</dc:title>
  <dc:creator>User</dc:creator>
  <cp:lastModifiedBy>Kolínská Hana</cp:lastModifiedBy>
  <cp:revision>88</cp:revision>
  <dcterms:created xsi:type="dcterms:W3CDTF">2013-10-09T10:41:53Z</dcterms:created>
  <dcterms:modified xsi:type="dcterms:W3CDTF">2018-11-19T13:11:00Z</dcterms:modified>
</cp:coreProperties>
</file>