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2"/>
  </p:sldMasterIdLst>
  <p:notesMasterIdLst>
    <p:notesMasterId r:id="rId34"/>
  </p:notesMasterIdLst>
  <p:handoutMasterIdLst>
    <p:handoutMasterId r:id="rId35"/>
  </p:handoutMasterIdLst>
  <p:sldIdLst>
    <p:sldId id="303" r:id="rId3"/>
    <p:sldId id="257" r:id="rId4"/>
    <p:sldId id="263" r:id="rId5"/>
    <p:sldId id="277" r:id="rId6"/>
    <p:sldId id="296" r:id="rId7"/>
    <p:sldId id="294" r:id="rId8"/>
    <p:sldId id="364" r:id="rId9"/>
    <p:sldId id="363" r:id="rId10"/>
    <p:sldId id="298" r:id="rId11"/>
    <p:sldId id="278" r:id="rId12"/>
    <p:sldId id="286" r:id="rId13"/>
    <p:sldId id="291" r:id="rId14"/>
    <p:sldId id="293" r:id="rId15"/>
    <p:sldId id="302" r:id="rId16"/>
    <p:sldId id="292" r:id="rId17"/>
    <p:sldId id="301" r:id="rId18"/>
    <p:sldId id="304" r:id="rId19"/>
    <p:sldId id="297" r:id="rId20"/>
    <p:sldId id="360" r:id="rId21"/>
    <p:sldId id="361" r:id="rId22"/>
    <p:sldId id="366" r:id="rId23"/>
    <p:sldId id="367" r:id="rId24"/>
    <p:sldId id="369" r:id="rId25"/>
    <p:sldId id="371" r:id="rId26"/>
    <p:sldId id="370" r:id="rId27"/>
    <p:sldId id="373" r:id="rId28"/>
    <p:sldId id="372" r:id="rId29"/>
    <p:sldId id="379" r:id="rId30"/>
    <p:sldId id="376" r:id="rId31"/>
    <p:sldId id="375" r:id="rId32"/>
    <p:sldId id="378" r:id="rId3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F5F5F"/>
    <a:srgbClr val="D3EE32"/>
    <a:srgbClr val="FFCC00"/>
    <a:srgbClr val="FFFF6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" autoAdjust="0"/>
    <p:restoredTop sz="86481" autoAdjust="0"/>
  </p:normalViewPr>
  <p:slideViewPr>
    <p:cSldViewPr>
      <p:cViewPr varScale="1">
        <p:scale>
          <a:sx n="73" d="100"/>
          <a:sy n="73" d="100"/>
        </p:scale>
        <p:origin x="198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4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1D33EE23-B6AA-4CEF-970B-B74520164C8B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19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cs-CZ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761DB6D-EEF9-4430-B73D-01CD75C2306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6113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849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1680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372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6399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4547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6548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5339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1220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12209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2439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61DB6D-EEF9-4430-B73D-01CD75C2306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826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8494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61DB6D-EEF9-4430-B73D-01CD75C2306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99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61DB6D-EEF9-4430-B73D-01CD75C2306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969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61DB6D-EEF9-4430-B73D-01CD75C23060}" type="slidenum">
              <a:rPr lang="cs-CZ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07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>
                <a:solidFill>
                  <a:srgbClr val="000000"/>
                </a:solidFill>
              </a:rPr>
              <a:pPr/>
              <a:t>31</a:t>
            </a:fld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57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412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682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61DB6D-EEF9-4430-B73D-01CD75C2306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13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2047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01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387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1DB6D-EEF9-4430-B73D-01CD75C23060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87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11" descr="scifair_fro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pPr lvl="0"/>
            <a:r>
              <a:rPr lang="cs-CZ" noProof="0"/>
              <a:t>Kliknutím lze upravit styl předlohy.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3FBAF7B0-0FB2-4211-AC9E-75DEB6EF2AAA}" type="slidenum">
              <a:rPr lang="cs-CZ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DCEB9-BF5C-41FD-8705-762DD7BC9562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1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A3B7-3159-43FC-B642-6637549C2B8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2556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04788"/>
            <a:ext cx="7086600" cy="8382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381000" y="1066800"/>
            <a:ext cx="8001000" cy="2971800"/>
          </a:xfrm>
        </p:spPr>
        <p:txBody>
          <a:bodyPr/>
          <a:lstStyle/>
          <a:p>
            <a:pPr lvl="0"/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783917589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8FE3D-609A-4E31-9519-4C69E4FF427A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694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940C4-C227-4B96-AD5D-55773BE7F50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523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4D445-5C20-47CE-822C-95496F42214F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04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4D215-12F5-4864-874E-FE0BA2D607B3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168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F54EF-38A1-4F21-81A4-B1895D9F125D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045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E0D0C-2784-4886-99D7-C35C62F3F433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04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558FC-B1EF-42B6-9F1B-A1A4D10B6CE2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39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F5854-ECB8-4211-804F-04E305E34000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187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cifair_INSID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cs-CZ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cs-CZ" dirty="0"/>
              <a:t>Odbor strategických programů a projektů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988EEF70-6703-4584-8CA5-29B1D4A0CCC3}" type="slidenum">
              <a:rPr lang="cs-CZ"/>
              <a:pPr/>
              <a:t>‹#›</a:t>
            </a:fld>
            <a:endParaRPr lang="cs-CZ" dirty="0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://www.eurostars-eureka.eu/" TargetMode="Externa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://www.eurostars-eureka.eu/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mailto:josef.martinec@msmt.cz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urostars-eureka.eu/" TargetMode="External"/><Relationship Id="rId5" Type="http://schemas.openxmlformats.org/officeDocument/2006/relationships/hyperlink" Target="http://www.eurekanetwork.org/" TargetMode="External"/><Relationship Id="rId4" Type="http://schemas.openxmlformats.org/officeDocument/2006/relationships/hyperlink" Target="http://www.msmt.cz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yzkum-a-vyvoj-2/vyhlaseni-6-narodni-vyzvy-podprogramu-inter-eureka-lte21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7488832" cy="417497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None/>
            </a:pP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INTER-EXCELLENCE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národní podpory mezivládní spolupráce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republiky ve výzkumu, vývoji a inovacích</a:t>
            </a:r>
          </a:p>
          <a:p>
            <a:pPr marL="457200" lvl="1" indent="0" algn="l">
              <a:lnSpc>
                <a:spcPct val="150000"/>
              </a:lnSpc>
              <a:buNone/>
            </a:pPr>
            <a:r>
              <a:rPr lang="cs-CZ" b="1" dirty="0" smtClean="0"/>
              <a:t>                                                                                          </a:t>
            </a:r>
          </a:p>
          <a:p>
            <a:pPr marL="457200" lvl="1" indent="0" algn="l">
              <a:lnSpc>
                <a:spcPct val="150000"/>
              </a:lnSpc>
              <a:buNone/>
            </a:pPr>
            <a:r>
              <a:rPr lang="cs-CZ" b="1" dirty="0"/>
              <a:t> </a:t>
            </a:r>
            <a:r>
              <a:rPr lang="cs-CZ" b="1" dirty="0" smtClean="0"/>
              <a:t>                                                                                               Praha 28.2.2019</a:t>
            </a:r>
            <a:endParaRPr lang="cs-CZ" b="1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1" y="404664"/>
            <a:ext cx="4825669" cy="115212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86" y="494648"/>
            <a:ext cx="1694290" cy="84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2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Nákladové členění rozpočtu projektu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1400" b="1" dirty="0"/>
              <a:t>Částky rozpočtu v návrhu projektu budou uváděny v tisících Kč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1400" b="1" dirty="0"/>
              <a:t>Jednotlivé položky projektu: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Osobní náklady zahrnují: mzdy a platy, dohody a povinné zákonné odvody 	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Ostatní zboží a služby	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Subdodávky (nejvýše do 10%)	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Odpisy DHM a DNM – pouze z již dříve pořízeného a využívaného dlouhodobého majetku; dle vnitřních směrnic organizace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Cestovné	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Nepřímé náklady (nejvýše do 25%)</a:t>
            </a:r>
            <a:r>
              <a:rPr lang="cs-CZ" sz="1400" dirty="0"/>
              <a:t>	</a:t>
            </a:r>
            <a:endParaRPr lang="cs-CZ" sz="1600" u="sng" dirty="0"/>
          </a:p>
          <a:p>
            <a:pPr algn="l">
              <a:lnSpc>
                <a:spcPct val="150000"/>
              </a:lnSpc>
            </a:pPr>
            <a:endParaRPr lang="cs-CZ" sz="140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555776" y="1116174"/>
            <a:ext cx="5544616" cy="477366"/>
          </a:xfrm>
        </p:spPr>
        <p:txBody>
          <a:bodyPr/>
          <a:lstStyle/>
          <a:p>
            <a:pPr algn="r"/>
            <a:r>
              <a:rPr lang="cs-CZ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Náklady projektu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026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Odpisy dlouhodobého hmotného a nehmotného majetku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za uznatelný výdaj je považována částka rovnající se maximální výši odpisu v souladu s  výpočtem podle postupu níže. Způsobilými jsou i odpisy majetku, který byl již zakoupen uchazečem/příjemcem, bude využíván pro projekt a není ještě odepsán uchazečem/příjemcem;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pokud se jedná o dlouhodobý hmotný či nehmotný majetek (majetek, jež je odepisován), tak způsobilými náklady mohou být pouze odpisy podle běžné praxe v organizaci;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příjemce prostředků není oprávněn měnit zvolenou metodu výpočtu odpisů v průběhu odpisování. </a:t>
            </a:r>
            <a:endParaRPr lang="cs-CZ" sz="14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1200" b="1" u="sng" dirty="0"/>
              <a:t>Pro položku odpisů platí, že způsobilými náklady je pouze výše odpisů vypočtená podle následujícího vzorce: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1200" b="1" dirty="0"/>
              <a:t>UN = (A/B) x C x D, kde</a:t>
            </a:r>
          </a:p>
          <a:p>
            <a:pPr marL="0" indent="0" algn="just">
              <a:buNone/>
            </a:pPr>
            <a:r>
              <a:rPr lang="cs-CZ" sz="1200" b="1" dirty="0"/>
              <a:t>A = doba trvání projektu</a:t>
            </a:r>
          </a:p>
          <a:p>
            <a:pPr marL="0" indent="0" algn="just">
              <a:buNone/>
            </a:pPr>
            <a:r>
              <a:rPr lang="cs-CZ" sz="1200" b="1" dirty="0"/>
              <a:t>B = doba upotřebitelnosti (délka odepisování)</a:t>
            </a:r>
          </a:p>
          <a:p>
            <a:pPr marL="0" indent="0" algn="just">
              <a:buNone/>
            </a:pPr>
            <a:r>
              <a:rPr lang="cs-CZ" sz="1200" b="1" dirty="0"/>
              <a:t>C =  pořizovací cena </a:t>
            </a:r>
          </a:p>
          <a:p>
            <a:pPr marL="0" indent="0" algn="just">
              <a:buNone/>
            </a:pPr>
            <a:r>
              <a:rPr lang="cs-CZ" sz="1200" b="1" dirty="0"/>
              <a:t>D =  koeficient využitelnosti pro řešení projektu 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79712" y="1116174"/>
            <a:ext cx="6120680" cy="477366"/>
          </a:xfrm>
        </p:spPr>
        <p:txBody>
          <a:bodyPr/>
          <a:lstStyle/>
          <a:p>
            <a:pPr algn="r"/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Způsobilé náklady projektu – odpisy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06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Nezpůsobilé náklady projektu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cs-CZ" sz="500" u="sng" dirty="0"/>
          </a:p>
          <a:p>
            <a:pPr algn="just"/>
            <a:r>
              <a:rPr lang="cs-CZ" sz="1400" b="1" dirty="0"/>
              <a:t>úroky z úvěrů</a:t>
            </a:r>
          </a:p>
          <a:p>
            <a:pPr algn="just"/>
            <a:r>
              <a:rPr lang="cs-CZ" sz="1400" b="1" dirty="0"/>
              <a:t>debetní úroky</a:t>
            </a:r>
          </a:p>
          <a:p>
            <a:pPr algn="just"/>
            <a:r>
              <a:rPr lang="cs-CZ" sz="1400" b="1" dirty="0"/>
              <a:t>odpočitatelná DPH </a:t>
            </a:r>
          </a:p>
          <a:p>
            <a:pPr algn="just"/>
            <a:r>
              <a:rPr lang="cs-CZ" sz="1400" b="1" dirty="0"/>
              <a:t>pokuty, penále, finanční tresty</a:t>
            </a:r>
          </a:p>
          <a:p>
            <a:pPr algn="just"/>
            <a:r>
              <a:rPr lang="cs-CZ" sz="1400" b="1" dirty="0"/>
              <a:t>rezervy na možné budoucí ztráty a dluhy</a:t>
            </a:r>
          </a:p>
          <a:p>
            <a:pPr algn="just"/>
            <a:r>
              <a:rPr lang="cs-CZ" sz="1400" b="1" dirty="0"/>
              <a:t>nedobytné pohledávky</a:t>
            </a:r>
          </a:p>
          <a:p>
            <a:pPr algn="just"/>
            <a:r>
              <a:rPr lang="cs-CZ" sz="1400" b="1" dirty="0"/>
              <a:t>správní poplatky (výpis z katastru nemovitostí, výpis z obchodního rejstříku apod.)</a:t>
            </a:r>
          </a:p>
          <a:p>
            <a:pPr algn="just"/>
            <a:r>
              <a:rPr lang="cs-CZ" sz="1400" b="1" dirty="0"/>
              <a:t>daň z přidané hodnoty s nárokem na odpočet daně nebo vrácení</a:t>
            </a:r>
          </a:p>
          <a:p>
            <a:pPr algn="just"/>
            <a:r>
              <a:rPr lang="cs-CZ" sz="1400" b="1" dirty="0"/>
              <a:t>náklady na právní spory</a:t>
            </a:r>
          </a:p>
          <a:p>
            <a:pPr algn="just"/>
            <a:r>
              <a:rPr lang="cs-CZ" sz="1400" b="1" dirty="0"/>
              <a:t>daně (silniční daň, daň z nemovitostí, daň darovací, daň dědická, apod.)</a:t>
            </a:r>
          </a:p>
          <a:p>
            <a:pPr algn="just"/>
            <a:r>
              <a:rPr lang="cs-CZ" sz="1400" b="1" dirty="0"/>
              <a:t>ostatní sociální náklady na zaměstnance, ke kterým nemají zaměstnavatelé povinnost dle zvláštních právních předpisů (příspěvky na penzijní připojištění, životní pojištění, dary k životním jubileím, příspěvky na rekreaci apod.)</a:t>
            </a:r>
          </a:p>
          <a:p>
            <a:pPr algn="just"/>
            <a:r>
              <a:rPr lang="cs-CZ" sz="1400" b="1" dirty="0"/>
              <a:t>celní poplatky</a:t>
            </a:r>
          </a:p>
          <a:p>
            <a:pPr algn="just"/>
            <a:r>
              <a:rPr lang="cs-CZ" sz="1400" b="1" dirty="0"/>
              <a:t>náklady, které byly nebo budou nárokovány jako způsobilé v rámci jiných dotačních programů</a:t>
            </a:r>
          </a:p>
          <a:p>
            <a:pPr algn="l">
              <a:lnSpc>
                <a:spcPct val="150000"/>
              </a:lnSpc>
            </a:pPr>
            <a:endParaRPr lang="cs-CZ" sz="1400" b="1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555776" y="1116174"/>
            <a:ext cx="5544616" cy="477366"/>
          </a:xfrm>
        </p:spPr>
        <p:txBody>
          <a:bodyPr/>
          <a:lstStyle/>
          <a:p>
            <a:pPr algn="r"/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Nezpůsobilé náklady projektu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16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560" y="1844824"/>
            <a:ext cx="7776864" cy="446449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cs-CZ" b="1" dirty="0"/>
              <a:t>Posuzování návrhů projektů je prováděno podle následujícího zadání</a:t>
            </a:r>
          </a:p>
          <a:p>
            <a:pPr marL="0" indent="0" algn="just">
              <a:buNone/>
            </a:pPr>
            <a:r>
              <a:rPr lang="cs-CZ" sz="1600" b="1" u="sng" dirty="0"/>
              <a:t>Získání mezinárodní kvalifikace</a:t>
            </a:r>
            <a:endParaRPr lang="cs-CZ" sz="1600" b="1" dirty="0"/>
          </a:p>
          <a:p>
            <a:pPr algn="just"/>
            <a:r>
              <a:rPr lang="cs-CZ" sz="1400" b="1" dirty="0" smtClean="0"/>
              <a:t>Nesplněním </a:t>
            </a:r>
            <a:r>
              <a:rPr lang="cs-CZ" sz="1400" b="1" dirty="0"/>
              <a:t>této podmínky (§ 17 odst. 3 zákona o podpoře VaVaI) je návrh projektu vyřazen</a:t>
            </a:r>
            <a:r>
              <a:rPr lang="cs-CZ" sz="1400" dirty="0"/>
              <a:t>.</a:t>
            </a:r>
          </a:p>
          <a:p>
            <a:pPr marL="0" indent="0" algn="just">
              <a:buNone/>
            </a:pPr>
            <a:r>
              <a:rPr lang="cs-CZ" sz="1400" dirty="0" smtClean="0"/>
              <a:t>        (poskytovatel stanoví obsah a  podmínky VES včetně způsobu podání návrhů – elektronicky)</a:t>
            </a:r>
            <a:endParaRPr lang="cs-CZ" sz="1400" dirty="0"/>
          </a:p>
          <a:p>
            <a:pPr marL="0" indent="0" algn="just">
              <a:buNone/>
            </a:pPr>
            <a:r>
              <a:rPr lang="cs-CZ" sz="1600" b="1" u="sng" dirty="0"/>
              <a:t>Hodnocení návrhu projektu podle kritérií EUREKA PAM</a:t>
            </a:r>
          </a:p>
          <a:p>
            <a:pPr algn="just"/>
            <a:r>
              <a:rPr lang="cs-CZ" sz="1400" b="1" dirty="0"/>
              <a:t>Základní kritéria (váha – 5)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b="1" dirty="0"/>
              <a:t>Finanční způsobilost všech partnerů (1-10 bodů); Formální souhlas mezi partnery (1-10 bodů)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cs-CZ" sz="800" dirty="0"/>
          </a:p>
          <a:p>
            <a:pPr algn="just"/>
            <a:r>
              <a:rPr lang="cs-CZ" sz="1400" b="1" dirty="0"/>
              <a:t>Základní hodnocení (váha – 1,25)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b="1" dirty="0"/>
              <a:t>Dobře vyvážené partnerství (1-10 bodů); Přidaná hodnota spolupráce partnerů (1-10 bodů); Technologická kapacita všech partnerů (1-10 bodů); Manažerská způsobilost všech partnerů (1-10 bodů)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400" b="1" dirty="0"/>
              <a:t>Metodický a plánovací postup (1-10 bodů); Rozhodující etapy řešení a jejich náplň (1-10 bodů); Nákladová a finanční struktura (1-10 bodů); Finanční závazky jednotlivých partnerů (1-10 bodů)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cs-CZ" sz="800" dirty="0"/>
          </a:p>
          <a:p>
            <a:pPr marL="0" indent="0" algn="l">
              <a:lnSpc>
                <a:spcPct val="150000"/>
              </a:lnSpc>
              <a:buNone/>
            </a:pPr>
            <a:endParaRPr lang="cs-CZ" sz="140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3275856" y="1116174"/>
            <a:ext cx="4824536" cy="477366"/>
          </a:xfrm>
        </p:spPr>
        <p:txBody>
          <a:bodyPr/>
          <a:lstStyle/>
          <a:p>
            <a:pPr algn="r"/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Kritéria hodnocení projektů  INTER-EUREKA 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92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556664"/>
            <a:ext cx="7707600" cy="431899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cs-CZ" sz="1200" b="1" dirty="0"/>
          </a:p>
          <a:p>
            <a:pPr algn="just">
              <a:lnSpc>
                <a:spcPct val="150000"/>
              </a:lnSpc>
            </a:pPr>
            <a:r>
              <a:rPr lang="cs-CZ" sz="1400" b="1" dirty="0"/>
              <a:t>Technologie a inovace (váha – 2,5)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Stupeň technologické vyspělosti rizika (1-10 bodů); Technologické předpoklady (1-10 bodů); Řád inovace (1-10 bodů); Geografický/oborový dopad (1-10 bodů)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cs-CZ" sz="800" dirty="0"/>
          </a:p>
          <a:p>
            <a:pPr algn="just">
              <a:lnSpc>
                <a:spcPct val="150000"/>
              </a:lnSpc>
            </a:pPr>
            <a:r>
              <a:rPr lang="cs-CZ" sz="1400" b="1" dirty="0"/>
              <a:t>Trh a konkurenceschopnost (váha – 2)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Velikost trhu (1-10 bodů); Přístup na trh a riziko (1-10 bodů); Návratnost investic (1-10 bodů); Strategický význam projektu (1-10 bodů); Zvyšující se schopnost a viditelnost (1-10 bodů)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sz="800" dirty="0"/>
          </a:p>
          <a:p>
            <a:pPr algn="just">
              <a:lnSpc>
                <a:spcPct val="150000"/>
              </a:lnSpc>
            </a:pPr>
            <a:r>
              <a:rPr lang="cs-CZ" sz="1400" b="1" u="sng" dirty="0"/>
              <a:t>Obsah řešení projektu je v souladu s etickými pravidly rozhodnutí EP č. 1290/2013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ano/ne</a:t>
            </a:r>
          </a:p>
          <a:p>
            <a:pPr algn="just">
              <a:lnSpc>
                <a:spcPct val="150000"/>
              </a:lnSpc>
            </a:pPr>
            <a:r>
              <a:rPr lang="cs-CZ" sz="1400" b="1" u="sng" dirty="0"/>
              <a:t>Řešení projektu nemá negativní dopad na životní prostředí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ano/ne</a:t>
            </a:r>
          </a:p>
          <a:p>
            <a:pPr marL="0" indent="0" algn="l">
              <a:lnSpc>
                <a:spcPct val="150000"/>
              </a:lnSpc>
              <a:buNone/>
            </a:pPr>
            <a:endParaRPr lang="cs-CZ" sz="140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3131840" y="1079298"/>
            <a:ext cx="4845600" cy="477366"/>
          </a:xfrm>
        </p:spPr>
        <p:txBody>
          <a:bodyPr/>
          <a:lstStyle/>
          <a:p>
            <a:pPr algn="r"/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Kritéria hodnocení projektů  INTER-EUREKA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9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Administrace od podání  návrhu projektu po jeho hodnocení (1)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Návrhy projektů (NP) vznikají na základě principu „bottom up“ napříč technologickými oblastmi s  maximální délkou řešení 4 roky (</a:t>
            </a:r>
            <a:r>
              <a:rPr lang="cs-CZ" sz="1400" b="1" i="1" dirty="0"/>
              <a:t>například u pěstitelských projektů) a </a:t>
            </a:r>
            <a:r>
              <a:rPr lang="cs-CZ" sz="1400" b="1" dirty="0"/>
              <a:t>předpokládá se realizace námětů s tržním uplatněním.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V kalendářním roce jsou vyhlašovány dvě výzvy.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NP se předkládají  pouze prostřednictvím datové schránky poskytovatele MŠMT – </a:t>
            </a:r>
            <a:r>
              <a:rPr lang="cs-CZ" sz="1400" b="1" dirty="0" err="1"/>
              <a:t>vidaawt</a:t>
            </a:r>
            <a:endParaRPr lang="cs-CZ" sz="1400" b="1" dirty="0"/>
          </a:p>
          <a:p>
            <a:pPr algn="just">
              <a:lnSpc>
                <a:spcPct val="150000"/>
              </a:lnSpc>
            </a:pPr>
            <a:r>
              <a:rPr lang="cs-CZ" sz="1400" b="1" dirty="0"/>
              <a:t>Komise MŠMT pro přijímání došlých návrhů prověřuje formální způsobilost uchazečů a úplnost dokumentace NP včetně požadovaných příloh (činnost VaV, potvrzení, platné formuláře, předepsané přílohy...). 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Pro každý NP jsou MŠMT jmenováni dva oponenti, kteří vypracují písemně oponentní posudky. </a:t>
            </a:r>
          </a:p>
          <a:p>
            <a:pPr lvl="1" algn="just">
              <a:lnSpc>
                <a:spcPct val="150000"/>
              </a:lnSpc>
            </a:pPr>
            <a:r>
              <a:rPr lang="cs-CZ" sz="1400" b="1" dirty="0"/>
              <a:t>Posudek oponenta obsahuje bodové hodnocení (maximum 400 bodů) podle kritérií EUREKA </a:t>
            </a:r>
            <a:r>
              <a:rPr lang="en-US" sz="1400" b="1" dirty="0"/>
              <a:t>Project Assessment Methodology </a:t>
            </a:r>
            <a:r>
              <a:rPr lang="cs-CZ" sz="1400" b="1" dirty="0"/>
              <a:t>(PAM) se slovním komentářem  a souhrnné stanovisko.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627784" y="1116174"/>
            <a:ext cx="5616624" cy="477366"/>
          </a:xfrm>
        </p:spPr>
        <p:txBody>
          <a:bodyPr/>
          <a:lstStyle/>
          <a:p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Návrh projektu</a:t>
            </a:r>
            <a:r>
              <a:rPr lang="cs-CZ" sz="14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INTER-EUREKA 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3341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58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Administrace od podání  návrhu projektu po jeho hodnocení (2)</a:t>
            </a:r>
          </a:p>
          <a:p>
            <a:pPr algn="l">
              <a:lnSpc>
                <a:spcPct val="150000"/>
              </a:lnSpc>
            </a:pPr>
            <a:r>
              <a:rPr lang="cs-CZ" sz="1400" b="1" dirty="0"/>
              <a:t>Hodnocení NP projednává Odborný poradní orgán (OPO) MŠMT v souladu s jeho statutem a jednacím řádem. </a:t>
            </a:r>
          </a:p>
          <a:p>
            <a:pPr algn="l">
              <a:lnSpc>
                <a:spcPct val="150000"/>
              </a:lnSpc>
            </a:pPr>
            <a:r>
              <a:rPr lang="cs-CZ" sz="1400" b="1" dirty="0"/>
              <a:t>MŠMT jmenuje pro každý předložený NP z řad členů OPO zpravodaje, který s využitím oponentských posudků vypracuje a předkládá závěrečné bodové hodnocení NP (maximum 400 bodů), včetně  nezbytného písemného komentáře.</a:t>
            </a:r>
          </a:p>
          <a:p>
            <a:pPr algn="l">
              <a:lnSpc>
                <a:spcPct val="150000"/>
              </a:lnSpc>
            </a:pPr>
            <a:r>
              <a:rPr lang="cs-CZ" sz="1400" b="1" dirty="0"/>
              <a:t>OPO stanovuje v rámci každé jednotlivé výzvy bodovou hranici kvality (treshold), jež nemusí být  u každé výzvy stejná. </a:t>
            </a:r>
          </a:p>
          <a:p>
            <a:pPr algn="l">
              <a:lnSpc>
                <a:spcPct val="150000"/>
              </a:lnSpc>
            </a:pPr>
            <a:r>
              <a:rPr lang="cs-CZ" sz="1400" b="1" dirty="0"/>
              <a:t>Předložené NP jsou seřazeny podle bodového hodnocení a po rozhodnutí OPO je schváleno konečné pořadí projektů a vypracován „národní Green List“.</a:t>
            </a:r>
            <a:endParaRPr lang="cs-CZ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cs-CZ" sz="1400" b="1" dirty="0"/>
              <a:t>Národní Green List je výchozím podkladem pro předání NP a jeho zařazení do mezinárodního Green Listu (mezinárodní kvalifikaci) a následné projednání Skupinou vysokých představitelů programu EUREKA.</a:t>
            </a:r>
          </a:p>
          <a:p>
            <a:pPr algn="just">
              <a:lnSpc>
                <a:spcPct val="150000"/>
              </a:lnSpc>
            </a:pPr>
            <a:endParaRPr lang="cs-CZ" sz="1400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627784" y="1116174"/>
            <a:ext cx="5616624" cy="477366"/>
          </a:xfrm>
        </p:spPr>
        <p:txBody>
          <a:bodyPr/>
          <a:lstStyle/>
          <a:p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Návrh projektu</a:t>
            </a:r>
            <a:r>
              <a:rPr lang="cs-CZ" sz="14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INTER-EUREKA 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3341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068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00808"/>
            <a:ext cx="7488832" cy="431899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Administrace od podání  návrhu projektu po jeho hodnocení (3)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Sekretariát EUREKY v Bruselu informuje předkladatele návrhu projektu jak o zařazení NP do mezinárodního Green Listu, tak výsledku projednání Skupinou vysokých představitelů         programu EUREKA. </a:t>
            </a:r>
          </a:p>
          <a:p>
            <a:pPr algn="just">
              <a:lnSpc>
                <a:spcPct val="150000"/>
              </a:lnSpc>
            </a:pPr>
            <a:r>
              <a:rPr lang="cs-CZ" sz="1400" b="1" dirty="0"/>
              <a:t>MŠMT předkládá po schválení návrhu projektu Skupinou vysokých představitelů programu EUREKA návrh smlouvy na podporu řešení projektu. </a:t>
            </a:r>
          </a:p>
          <a:p>
            <a:pPr algn="just">
              <a:lnSpc>
                <a:spcPct val="150000"/>
              </a:lnSpc>
            </a:pPr>
            <a:endParaRPr lang="cs-CZ" sz="1400" b="1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627784" y="1116174"/>
            <a:ext cx="5616624" cy="477366"/>
          </a:xfrm>
        </p:spPr>
        <p:txBody>
          <a:bodyPr/>
          <a:lstStyle/>
          <a:p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Návrh projektu</a:t>
            </a:r>
            <a:r>
              <a:rPr lang="cs-CZ" sz="14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INTER-EUREKA 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3341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20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246984"/>
          </a:xfrm>
        </p:spPr>
        <p:txBody>
          <a:bodyPr/>
          <a:lstStyle/>
          <a:p>
            <a:pPr marL="0" indent="0" algn="l">
              <a:buNone/>
            </a:pPr>
            <a:r>
              <a:rPr lang="cs-CZ" b="1" dirty="0"/>
              <a:t>Hlavní podmínky pro českou organizaci</a:t>
            </a:r>
          </a:p>
          <a:p>
            <a:pPr algn="l"/>
            <a:r>
              <a:rPr lang="cs-CZ" sz="1400" b="1" dirty="0"/>
              <a:t>získání  mezinárodní kvalifikace projektu </a:t>
            </a:r>
          </a:p>
          <a:p>
            <a:pPr marL="0" indent="0" algn="l">
              <a:buNone/>
            </a:pPr>
            <a:r>
              <a:rPr lang="cs-CZ" sz="1400" b="1" dirty="0"/>
              <a:t>       - schválení NP Skupinou vysokých představitelů - EUREKA Label (způsobilost</a:t>
            </a:r>
          </a:p>
          <a:p>
            <a:pPr marL="0" indent="0" algn="l">
              <a:buNone/>
            </a:pPr>
            <a:r>
              <a:rPr lang="cs-CZ" sz="1400" b="1" dirty="0"/>
              <a:t>       projektu) a EUREKA </a:t>
            </a:r>
            <a:r>
              <a:rPr lang="en-US" sz="1400" b="1" dirty="0"/>
              <a:t>Certificate</a:t>
            </a:r>
            <a:r>
              <a:rPr lang="cs-CZ" sz="1400" b="1" dirty="0"/>
              <a:t> (finanční závazek)</a:t>
            </a:r>
          </a:p>
          <a:p>
            <a:pPr algn="l"/>
            <a:r>
              <a:rPr lang="cs-CZ" sz="1400" b="1" dirty="0"/>
              <a:t>uzavření smlouvy na národní podporu řešení projektu</a:t>
            </a:r>
          </a:p>
          <a:p>
            <a:pPr marL="0" indent="0" algn="l">
              <a:buNone/>
            </a:pPr>
            <a:endParaRPr lang="cs-CZ" sz="1400" dirty="0"/>
          </a:p>
          <a:p>
            <a:pPr marL="0" indent="0" algn="l">
              <a:buNone/>
            </a:pPr>
            <a:r>
              <a:rPr lang="cs-CZ" b="1" dirty="0"/>
              <a:t>Hlavní úkoly pro zahraničního partnera</a:t>
            </a:r>
          </a:p>
          <a:p>
            <a:pPr algn="l"/>
            <a:r>
              <a:rPr lang="cs-CZ" sz="1400" b="1" dirty="0"/>
              <a:t>Spoluřešitelé projektu si musí ověřit informace o podmínkách získání národní podpory ve své národní financující agentuře! </a:t>
            </a:r>
          </a:p>
          <a:p>
            <a:pPr algn="l"/>
            <a:r>
              <a:rPr lang="cs-CZ" sz="1400" b="1" dirty="0"/>
              <a:t>Národní koordinátoři musí mít od svých uchazečů všechny podklady o způsobilosti a zajištění financování projektu před mezinárodní uzávěrkou!    </a:t>
            </a:r>
          </a:p>
          <a:p>
            <a:pPr marL="0" indent="0" algn="l">
              <a:buNone/>
            </a:pPr>
            <a:endParaRPr lang="cs-CZ" sz="1400" dirty="0"/>
          </a:p>
          <a:p>
            <a:pPr marL="0" indent="0" algn="l">
              <a:buNone/>
            </a:pPr>
            <a:r>
              <a:rPr lang="cs-CZ" sz="1600" b="1" dirty="0"/>
              <a:t>EUREKA Sekretariát v Bruselu </a:t>
            </a:r>
            <a:r>
              <a:rPr lang="cs-CZ" sz="1400" b="1" dirty="0"/>
              <a:t>informuje všechny spoluřešitele projektu o zařazení na mezinárodní Green List a získání mezinárodní kvalifikace projektu.</a:t>
            </a:r>
          </a:p>
        </p:txBody>
      </p:sp>
    </p:spTree>
    <p:extLst>
      <p:ext uri="{BB962C8B-B14F-4D97-AF65-F5344CB8AC3E}">
        <p14:creationId xmlns:p14="http://schemas.microsoft.com/office/powerpoint/2010/main" val="3308628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03648" y="2636912"/>
            <a:ext cx="7488832" cy="3382888"/>
          </a:xfrm>
        </p:spPr>
        <p:txBody>
          <a:bodyPr/>
          <a:lstStyle/>
          <a:p>
            <a:pPr marL="0" indent="0" algn="l">
              <a:buNone/>
            </a:pPr>
            <a:r>
              <a:rPr lang="cs-CZ" sz="1600" dirty="0"/>
              <a:t>-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0BC13F89-E421-44AB-B721-8DB74B75E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1929986"/>
            <a:ext cx="7056784" cy="412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9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7488832" cy="417497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Poskytovatel:</a:t>
            </a:r>
            <a:r>
              <a:rPr lang="cs-CZ" b="1" dirty="0"/>
              <a:t> </a:t>
            </a:r>
            <a:r>
              <a:rPr lang="cs-CZ" dirty="0"/>
              <a:t>Ministerstvo školství, mládeže a tělovýchovy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Doba trvání programu: </a:t>
            </a:r>
            <a:r>
              <a:rPr lang="cs-CZ" dirty="0"/>
              <a:t>2016 – 2024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Termíny vyhlašování podprogramů:</a:t>
            </a:r>
          </a:p>
          <a:p>
            <a:pPr lvl="1" algn="just">
              <a:lnSpc>
                <a:spcPct val="150000"/>
              </a:lnSpc>
            </a:pPr>
            <a:r>
              <a:rPr lang="cs-CZ" dirty="0"/>
              <a:t>jednotlivé podprogramy nejsou vyhlašovány ve stejném termínu (nutno sledovat webovou stránku MŠMT)</a:t>
            </a:r>
          </a:p>
          <a:p>
            <a:pPr lvl="1" algn="just">
              <a:lnSpc>
                <a:spcPct val="150000"/>
              </a:lnSpc>
            </a:pPr>
            <a:endParaRPr lang="cs-CZ" sz="6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Právní rámec: </a:t>
            </a:r>
            <a:r>
              <a:rPr lang="cs-CZ" dirty="0"/>
              <a:t>zákon č. 130/2002 Sb.; zákon č. 218/2000 Sb.; Nařízení Komise (EU) č. 651/2014 (v souladu s čl. 107 a 108 Smlouvy)</a:t>
            </a:r>
            <a:endParaRPr lang="cs-CZ" b="1" dirty="0"/>
          </a:p>
          <a:p>
            <a:pPr marL="0" indent="0" algn="l">
              <a:lnSpc>
                <a:spcPct val="150000"/>
              </a:lnSpc>
              <a:buNone/>
            </a:pPr>
            <a:r>
              <a:rPr lang="cs-CZ" b="1" dirty="0"/>
              <a:t> </a:t>
            </a:r>
          </a:p>
          <a:p>
            <a:pPr marL="457200" lvl="1" indent="0" algn="l">
              <a:lnSpc>
                <a:spcPct val="150000"/>
              </a:lnSpc>
              <a:buNone/>
            </a:pPr>
            <a:endParaRPr lang="cs-CZ" b="1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1" y="404664"/>
            <a:ext cx="4825669" cy="1152128"/>
          </a:xfrm>
          <a:prstGeom prst="rect">
            <a:avLst/>
          </a:prstGeom>
        </p:spPr>
      </p:pic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4932040" y="1116174"/>
            <a:ext cx="3168352" cy="477366"/>
          </a:xfrm>
        </p:spPr>
        <p:txBody>
          <a:bodyPr/>
          <a:lstStyle/>
          <a:p>
            <a:pPr algn="r"/>
            <a:r>
              <a:rPr lang="cs-CZ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Obecné informace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xmlns="" id="{FB413E4A-9553-4419-9AD0-DC5F8710F16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39552" y="1844825"/>
          <a:ext cx="8136905" cy="4608512"/>
        </p:xfrm>
        <a:graphic>
          <a:graphicData uri="http://schemas.openxmlformats.org/drawingml/2006/table">
            <a:tbl>
              <a:tblPr/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860656256"/>
                    </a:ext>
                  </a:extLst>
                </a:gridCol>
                <a:gridCol w="1666096">
                  <a:extLst>
                    <a:ext uri="{9D8B030D-6E8A-4147-A177-3AD203B41FA5}">
                      <a16:colId xmlns:a16="http://schemas.microsoft.com/office/drawing/2014/main" xmlns="" val="1758222177"/>
                    </a:ext>
                  </a:extLst>
                </a:gridCol>
                <a:gridCol w="2403944">
                  <a:extLst>
                    <a:ext uri="{9D8B030D-6E8A-4147-A177-3AD203B41FA5}">
                      <a16:colId xmlns:a16="http://schemas.microsoft.com/office/drawing/2014/main" xmlns="" val="3785736014"/>
                    </a:ext>
                  </a:extLst>
                </a:gridCol>
                <a:gridCol w="2266665">
                  <a:extLst>
                    <a:ext uri="{9D8B030D-6E8A-4147-A177-3AD203B41FA5}">
                      <a16:colId xmlns:a16="http://schemas.microsoft.com/office/drawing/2014/main" xmlns="" val="1079142310"/>
                    </a:ext>
                  </a:extLst>
                </a:gridCol>
              </a:tblGrid>
              <a:tr h="55648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 of organisation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(Organisation)</a:t>
                      </a:r>
                      <a:endParaRPr kumimoji="0" lang="en-GB" altLang="cs-CZ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% funding of eligible costs</a:t>
                      </a:r>
                      <a:endParaRPr kumimoji="0" lang="en-GB" altLang="cs-CZ" sz="14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support              </a:t>
                      </a:r>
                      <a:endParaRPr kumimoji="0" lang="cs-CZ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(Mio</a:t>
                      </a: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 CZK / Year / Project</a:t>
                      </a: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Additional  information</a:t>
                      </a:r>
                      <a:endParaRPr kumimoji="0" lang="en-GB" altLang="cs-CZ" sz="1400" b="0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0094336"/>
                  </a:ext>
                </a:extLst>
              </a:tr>
              <a:tr h="102069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Small and</a:t>
                      </a:r>
                      <a:r>
                        <a:rPr kumimoji="0" lang="cs-CZ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medium  enterprises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16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6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3,000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one participant</a:t>
                      </a:r>
                      <a:endParaRPr kumimoji="0" lang="en-US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4 000 - two and more Czech participants                        (approx. 115 000-150 000 €)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anose="020B060302020202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R&amp;D 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must be incorporated in company  activities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69018376"/>
                  </a:ext>
                </a:extLst>
              </a:tr>
              <a:tr h="10134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16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6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participant</a:t>
                      </a:r>
                      <a:endParaRPr kumimoji="0" lang="en-US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 - two and more Czech participants                       </a:t>
                      </a:r>
                      <a:r>
                        <a:rPr kumimoji="0" lang="en-US" altLang="cs-CZ" sz="1400" b="1" i="1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approx. 115 000-150 000 €)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anose="020B060302020202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R&amp;D 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must be incorporated in company activities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94796682"/>
                  </a:ext>
                </a:extLst>
              </a:tr>
              <a:tr h="100985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16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6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3,000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one participant</a:t>
                      </a:r>
                      <a:endParaRPr kumimoji="0" lang="en-US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 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two and more Czech participants </a:t>
                      </a:r>
                      <a:endParaRPr kumimoji="0" lang="cs-CZ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1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approx. 115 000-150 000 €)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Joint 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articipation with eligible Czech private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0715557"/>
                  </a:ext>
                </a:extLst>
              </a:tr>
              <a:tr h="100807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organisation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16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6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3,000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one participant</a:t>
                      </a:r>
                      <a:endParaRPr kumimoji="0" lang="en-US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 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two and more Czech participants </a:t>
                      </a:r>
                      <a:endParaRPr kumimoji="0" lang="cs-CZ" altLang="cs-CZ" sz="14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(approx. 115 000-150 000 €)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Joint </a:t>
                      </a:r>
                      <a:r>
                        <a:rPr kumimoji="0" lang="cs-CZ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kumimoji="0" lang="en-US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articipation with eligible Czech private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27024184"/>
                  </a:ext>
                </a:extLst>
              </a:tr>
            </a:tbl>
          </a:graphicData>
        </a:graphic>
      </p:graphicFrame>
      <p:sp>
        <p:nvSpPr>
          <p:cNvPr id="7" name="Obdélník 6">
            <a:extLst>
              <a:ext uri="{FF2B5EF4-FFF2-40B4-BE49-F238E27FC236}">
                <a16:creationId xmlns:a16="http://schemas.microsoft.com/office/drawing/2014/main" xmlns="" id="{82E1B876-E20D-49BC-B9B5-7B2CC5E78A6E}"/>
              </a:ext>
            </a:extLst>
          </p:cNvPr>
          <p:cNvSpPr/>
          <p:nvPr/>
        </p:nvSpPr>
        <p:spPr>
          <a:xfrm>
            <a:off x="2483768" y="1141937"/>
            <a:ext cx="6336704" cy="368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07963" eaLnBrk="1" fontAlgn="auto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tabLst>
                <a:tab pos="266700" algn="l"/>
                <a:tab pos="2601913" algn="l"/>
              </a:tabLst>
              <a:defRPr/>
            </a:pPr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Národní financování projektů EUREKA</a:t>
            </a: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35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>
            <a:extLst>
              <a:ext uri="{FF2B5EF4-FFF2-40B4-BE49-F238E27FC236}">
                <a16:creationId xmlns:a16="http://schemas.microsoft.com/office/drawing/2014/main" xmlns="" id="{8E0029FB-F44B-4828-A88B-1EDE09A2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137" y="204788"/>
            <a:ext cx="7561263" cy="2000076"/>
          </a:xfrm>
        </p:spPr>
        <p:txBody>
          <a:bodyPr/>
          <a:lstStyle/>
          <a:p>
            <a:pPr>
              <a:defRPr/>
            </a:pPr>
            <a:r>
              <a:rPr lang="cs-CZ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Program Eurostars</a:t>
            </a:r>
          </a:p>
        </p:txBody>
      </p:sp>
      <p:sp>
        <p:nvSpPr>
          <p:cNvPr id="39939" name="Obdélník 3">
            <a:extLst>
              <a:ext uri="{FF2B5EF4-FFF2-40B4-BE49-F238E27FC236}">
                <a16:creationId xmlns:a16="http://schemas.microsoft.com/office/drawing/2014/main" xmlns="" id="{ECAF4044-9C58-4D53-AE7A-ADBBAC89A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2384462"/>
            <a:ext cx="7242572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r>
              <a:rPr lang="cs-CZ" altLang="en-US" sz="36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Národní podmínky a pravidla</a:t>
            </a:r>
          </a:p>
          <a:p>
            <a:pPr algn="ctr">
              <a:spcBef>
                <a:spcPts val="600"/>
              </a:spcBef>
              <a:buFontTx/>
              <a:buNone/>
            </a:pPr>
            <a:r>
              <a:rPr lang="cs-CZ" altLang="en-US" sz="36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 Eurostars</a:t>
            </a:r>
          </a:p>
          <a:p>
            <a:pPr algn="ctr">
              <a:spcBef>
                <a:spcPts val="600"/>
              </a:spcBef>
              <a:buFontTx/>
              <a:buNone/>
            </a:pPr>
            <a:endParaRPr lang="cs-CZ" altLang="en-US" sz="36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600"/>
              </a:spcBef>
              <a:buFontTx/>
              <a:buNone/>
            </a:pPr>
            <a:endParaRPr lang="cs-CZ" altLang="en-US" sz="36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600"/>
              </a:spcBef>
              <a:buFontTx/>
              <a:buNone/>
            </a:pPr>
            <a:r>
              <a:rPr lang="cs-CZ" altLang="en-US" sz="2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 mezinárodní výzva Eurostars v termínu 12.9.2019</a:t>
            </a:r>
            <a:endParaRPr lang="en-GB" altLang="en-US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940" name="Obdélník 5">
            <a:extLst>
              <a:ext uri="{FF2B5EF4-FFF2-40B4-BE49-F238E27FC236}">
                <a16:creationId xmlns:a16="http://schemas.microsoft.com/office/drawing/2014/main" xmlns="" id="{FEEFF8E3-854C-4133-80E2-0CA8EA80D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28775"/>
            <a:ext cx="756126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endParaRPr lang="cs-CZ" altLang="en-US" sz="20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cs-CZ" altLang="en-US" sz="3200" dirty="0">
                <a:solidFill>
                  <a:srgbClr val="0000FF"/>
                </a:solidFill>
              </a:rPr>
              <a:t>                  </a:t>
            </a:r>
            <a:endParaRPr lang="en-GB" altLang="en-US" sz="1800" dirty="0">
              <a:solidFill>
                <a:srgbClr val="0D24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D59F7D74-5B15-43EC-8D90-292087125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752634882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>
            <a:extLst>
              <a:ext uri="{FF2B5EF4-FFF2-40B4-BE49-F238E27FC236}">
                <a16:creationId xmlns:a16="http://schemas.microsoft.com/office/drawing/2014/main" xmlns="" id="{E495C41F-D9A0-4AF8-8C2B-C574AD7C46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7613848" cy="648072"/>
          </a:xfrm>
        </p:spPr>
        <p:txBody>
          <a:bodyPr/>
          <a:lstStyle/>
          <a:p>
            <a:r>
              <a:rPr lang="cs-CZ" altLang="en-US" sz="3600" dirty="0">
                <a:latin typeface="Calibri" panose="020F0502020204030204" pitchFamily="34" charset="0"/>
              </a:rPr>
              <a:t> Program Eurostars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xmlns="" id="{6F316CFE-302D-47DC-82AA-D78913CE058C}"/>
              </a:ext>
            </a:extLst>
          </p:cNvPr>
          <p:cNvSpPr/>
          <p:nvPr/>
        </p:nvSpPr>
        <p:spPr>
          <a:xfrm>
            <a:off x="539552" y="1736837"/>
            <a:ext cx="8352928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Program Eurostars je řízen a koordinován mezinárodním Sekretariátem EUREKY v Bruselu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Centrální hodnocení projektů Eurostars mezinárodními experty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Veškerá komunikace probíhá elektronicky prostřednictvím webové stránky Eurostars:  </a:t>
            </a:r>
            <a:r>
              <a:rPr lang="cs-CZ" sz="2400" b="1" u="sng" noProof="1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www.eurostars-eureka.eu</a:t>
            </a:r>
            <a:endParaRPr lang="cs-CZ" sz="2400" b="1" u="sng" dirty="0">
              <a:solidFill>
                <a:schemeClr val="tx2"/>
              </a:solidFill>
              <a:latin typeface="Calibri" pitchFamily="34" charset="0"/>
              <a:ea typeface="ＭＳ Ｐゴシック" pitchFamily="108" charset="-128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Postup pro podání projektu</a:t>
            </a:r>
          </a:p>
          <a:p>
            <a:pPr marL="800100" lvl="1" indent="-3429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registrace hlavního řešitele v  databázi Eurostars  </a:t>
            </a:r>
          </a:p>
          <a:p>
            <a:pPr marL="800100" lvl="1" indent="-3429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získání přístupu do aplikace pro podávání projektů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Možnost využívat 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Helpdesk</a:t>
            </a: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 Sekretariátu EUREKY</a:t>
            </a:r>
            <a:endParaRPr lang="en-US" sz="2400" dirty="0">
              <a:solidFill>
                <a:schemeClr val="tx2"/>
              </a:solidFill>
              <a:latin typeface="Calibri" pitchFamily="34" charset="0"/>
              <a:ea typeface="ＭＳ Ｐゴシック" pitchFamily="108" charset="-128"/>
            </a:endParaRPr>
          </a:p>
          <a:p>
            <a:pPr marL="341313" indent="-341313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000" dirty="0">
              <a:solidFill>
                <a:srgbClr val="0D2456"/>
              </a:solidFill>
              <a:latin typeface="Times New Roman"/>
              <a:cs typeface="Arial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532F97CF-E0CF-4035-A3B6-AB542C5DF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71429703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>
            <a:extLst>
              <a:ext uri="{FF2B5EF4-FFF2-40B4-BE49-F238E27FC236}">
                <a16:creationId xmlns:a16="http://schemas.microsoft.com/office/drawing/2014/main" xmlns="" id="{0C8653B2-7E01-459B-AD7D-19AFD6D79B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7685856" cy="720054"/>
          </a:xfrm>
        </p:spPr>
        <p:txBody>
          <a:bodyPr/>
          <a:lstStyle/>
          <a:p>
            <a:r>
              <a:rPr lang="cs-CZ" altLang="en-US" sz="3600" dirty="0">
                <a:latin typeface="Calibri" panose="020F0502020204030204" pitchFamily="34" charset="0"/>
              </a:rPr>
              <a:t> Program Eurostars</a:t>
            </a:r>
          </a:p>
        </p:txBody>
      </p:sp>
      <p:sp>
        <p:nvSpPr>
          <p:cNvPr id="45059" name="Obdélník 5">
            <a:extLst>
              <a:ext uri="{FF2B5EF4-FFF2-40B4-BE49-F238E27FC236}">
                <a16:creationId xmlns:a16="http://schemas.microsoft.com/office/drawing/2014/main" xmlns="" id="{899AFCB9-947E-4A85-AAFA-9820AF671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28775"/>
            <a:ext cx="756126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endParaRPr lang="cs-CZ" altLang="en-US" sz="200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cs-CZ" altLang="en-US" sz="3200">
                <a:solidFill>
                  <a:srgbClr val="0000FF"/>
                </a:solidFill>
              </a:rPr>
              <a:t>                  </a:t>
            </a:r>
            <a:endParaRPr lang="en-GB" altLang="en-US" sz="1800">
              <a:solidFill>
                <a:srgbClr val="0D24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ECA432DE-0B5F-4B93-92F6-AE397451471A}"/>
              </a:ext>
            </a:extLst>
          </p:cNvPr>
          <p:cNvSpPr/>
          <p:nvPr/>
        </p:nvSpPr>
        <p:spPr>
          <a:xfrm>
            <a:off x="467544" y="1628776"/>
            <a:ext cx="8424936" cy="5081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cs-CZ" sz="28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Předkládané Eurostars podklady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6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Přihláška </a:t>
            </a:r>
            <a:r>
              <a:rPr lang="en-US" sz="26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Application Form</a:t>
            </a:r>
            <a:r>
              <a:rPr lang="cs-CZ" sz="26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 </a:t>
            </a:r>
            <a:r>
              <a:rPr lang="cs-CZ" sz="26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a přílohy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Finanční způsobilost</a:t>
            </a:r>
            <a:r>
              <a:rPr lang="cs-CZ" sz="22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, </a:t>
            </a:r>
            <a:r>
              <a:rPr lang="en-US" sz="2200" b="1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Cooperation</a:t>
            </a:r>
            <a:r>
              <a:rPr lang="cs-CZ" sz="2200" b="1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 Agreement; </a:t>
            </a:r>
            <a:r>
              <a:rPr lang="cs-CZ" sz="2200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pouze</a:t>
            </a:r>
            <a:r>
              <a:rPr lang="cs-CZ" sz="2200" b="1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 </a:t>
            </a:r>
            <a:r>
              <a:rPr lang="cs-CZ" sz="2200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elektronické podání via </a:t>
            </a:r>
            <a:r>
              <a:rPr lang="cs-CZ" sz="2200" b="1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www.eurostars-eureka.eu</a:t>
            </a:r>
            <a:endParaRPr lang="cs-CZ" sz="2200" b="1" noProof="1">
              <a:solidFill>
                <a:schemeClr val="tx2"/>
              </a:solidFill>
              <a:latin typeface="Calibri" panose="020F0502020204030204" pitchFamily="34" charset="0"/>
              <a:ea typeface="ＭＳ Ｐゴシック" pitchFamily="108" charset="-128"/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6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Metodická příručka </a:t>
            </a:r>
            <a:r>
              <a:rPr lang="cs-CZ" sz="2600" noProof="1">
                <a:solidFill>
                  <a:schemeClr val="tx2"/>
                </a:solidFill>
                <a:latin typeface="Calibri" panose="020F0502020204030204" pitchFamily="34" charset="0"/>
                <a:ea typeface="ＭＳ Ｐゴシック" pitchFamily="108" charset="-128"/>
              </a:rPr>
              <a:t>Eurostars Guidelines </a:t>
            </a:r>
            <a:r>
              <a:rPr lang="cs-CZ" sz="26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(en), </a:t>
            </a: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k dispozici na Eurostars webu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Obecná informace pro žadatele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Základní popis programu Eurostars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Návod na vyplnění Application Form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Způsob podání</a:t>
            </a:r>
          </a:p>
          <a:p>
            <a:pPr marL="800100" lvl="1" indent="-342900">
              <a:lnSpc>
                <a:spcPct val="90000"/>
              </a:lnSpc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cs-CZ" sz="22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  Financování projektu 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7A033950-DFD5-4FD2-8967-383B4D95A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90082960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>
            <a:extLst>
              <a:ext uri="{FF2B5EF4-FFF2-40B4-BE49-F238E27FC236}">
                <a16:creationId xmlns:a16="http://schemas.microsoft.com/office/drawing/2014/main" xmlns="" id="{68A520E5-7434-4F35-BAE7-CA6F2966F9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4375" y="549274"/>
            <a:ext cx="7439025" cy="493713"/>
          </a:xfrm>
        </p:spPr>
        <p:txBody>
          <a:bodyPr/>
          <a:lstStyle/>
          <a:p>
            <a:r>
              <a:rPr lang="cs-CZ" altLang="en-US" dirty="0"/>
              <a:t> </a:t>
            </a:r>
            <a:r>
              <a:rPr lang="cs-CZ" altLang="en-US" sz="3600" dirty="0">
                <a:latin typeface="Calibri" panose="020F0502020204030204" pitchFamily="34" charset="0"/>
              </a:rPr>
              <a:t>Program Eurostars</a:t>
            </a:r>
          </a:p>
        </p:txBody>
      </p:sp>
      <p:sp>
        <p:nvSpPr>
          <p:cNvPr id="47107" name="Obdélník 3">
            <a:extLst>
              <a:ext uri="{FF2B5EF4-FFF2-40B4-BE49-F238E27FC236}">
                <a16:creationId xmlns:a16="http://schemas.microsoft.com/office/drawing/2014/main" xmlns="" id="{3887619F-9AA5-4065-9EE5-2AD1AC990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1214438"/>
            <a:ext cx="764381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r>
              <a:rPr lang="en-GB" altLang="en-US" sz="3600">
                <a:solidFill>
                  <a:srgbClr val="000000"/>
                </a:solidFill>
              </a:rPr>
              <a:t>  </a:t>
            </a:r>
            <a:endParaRPr lang="cs-CZ" altLang="en-US" sz="360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endParaRPr lang="cs-CZ" altLang="en-US" sz="360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en-GB" altLang="en-US" sz="3600">
                <a:solidFill>
                  <a:srgbClr val="000000"/>
                </a:solidFill>
              </a:rPr>
              <a:t>   </a:t>
            </a:r>
          </a:p>
        </p:txBody>
      </p:sp>
      <p:pic>
        <p:nvPicPr>
          <p:cNvPr id="47110" name="Picture 2">
            <a:extLst>
              <a:ext uri="{FF2B5EF4-FFF2-40B4-BE49-F238E27FC236}">
                <a16:creationId xmlns:a16="http://schemas.microsoft.com/office/drawing/2014/main" xmlns="" id="{761BFD9B-E5ED-4AAD-BF7C-87980CC09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196975"/>
            <a:ext cx="4248150" cy="5445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94528DF6-7DB4-4EDD-8310-061C53050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07497581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>
            <a:extLst>
              <a:ext uri="{FF2B5EF4-FFF2-40B4-BE49-F238E27FC236}">
                <a16:creationId xmlns:a16="http://schemas.microsoft.com/office/drawing/2014/main" xmlns="" id="{922599AB-CDE4-4EA2-AC6E-FE28770CF0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48" y="908720"/>
            <a:ext cx="7397751" cy="720055"/>
          </a:xfrm>
        </p:spPr>
        <p:txBody>
          <a:bodyPr/>
          <a:lstStyle/>
          <a:p>
            <a:r>
              <a:rPr lang="cs-CZ" altLang="en-US" sz="3600" dirty="0">
                <a:latin typeface="Calibri" panose="020F0502020204030204" pitchFamily="34" charset="0"/>
              </a:rPr>
              <a:t>Program Eurostars</a:t>
            </a:r>
          </a:p>
        </p:txBody>
      </p:sp>
      <p:sp>
        <p:nvSpPr>
          <p:cNvPr id="46083" name="Obdélník 5">
            <a:extLst>
              <a:ext uri="{FF2B5EF4-FFF2-40B4-BE49-F238E27FC236}">
                <a16:creationId xmlns:a16="http://schemas.microsoft.com/office/drawing/2014/main" xmlns="" id="{3AE2B98D-6681-4A6A-8D4B-CE3E9DD36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28775"/>
            <a:ext cx="756126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endParaRPr lang="cs-CZ" altLang="en-US" sz="200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cs-CZ" altLang="en-US" sz="3200">
                <a:solidFill>
                  <a:srgbClr val="0000FF"/>
                </a:solidFill>
              </a:rPr>
              <a:t>                  </a:t>
            </a:r>
            <a:endParaRPr lang="en-GB" altLang="en-US" sz="1800">
              <a:solidFill>
                <a:srgbClr val="0D24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F930BC97-FA8A-4390-8B5F-B56FFE1A2A1A}"/>
              </a:ext>
            </a:extLst>
          </p:cNvPr>
          <p:cNvSpPr/>
          <p:nvPr/>
        </p:nvSpPr>
        <p:spPr>
          <a:xfrm>
            <a:off x="755649" y="1357313"/>
            <a:ext cx="8245475" cy="4881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cs-CZ" sz="2400" dirty="0">
              <a:solidFill>
                <a:srgbClr val="336666"/>
              </a:solidFill>
              <a:latin typeface="Calibri" pitchFamily="34" charset="0"/>
              <a:ea typeface="ＭＳ Ｐゴシック" pitchFamily="108" charset="-128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cs-CZ" sz="2800" b="1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Národní požadavky způsobilosti projektů Eurostars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cs-CZ" sz="26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Odpovědnost a kontrola MŠMT</a:t>
            </a:r>
          </a:p>
          <a:p>
            <a:pPr marL="623888" indent="-26035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cs-CZ" sz="2400" noProof="1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Provést Eligibility Check návrhu projektu</a:t>
            </a:r>
          </a:p>
          <a:p>
            <a:pPr marL="623888" indent="-26035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cs-CZ" sz="2400" noProof="1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Cover Note (finanční způsobilost firmy)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cs-CZ" sz="26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Uchazeč</a:t>
            </a:r>
          </a:p>
          <a:p>
            <a:pPr marL="630238" lvl="1" indent="-2667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Předložit MŠMT k datu cut-off dokument Návrh projektu (cz)  (na http://www.msmt.cz/vyzkum-a-vyvoj-2/program-eurostars-2-7d  EUREKA)</a:t>
            </a:r>
          </a:p>
          <a:p>
            <a:pPr marL="630238" lvl="1" indent="-2667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endParaRPr lang="cs-CZ" sz="2400" dirty="0">
              <a:solidFill>
                <a:srgbClr val="336666"/>
              </a:solidFill>
              <a:latin typeface="Calibri" pitchFamily="34" charset="0"/>
              <a:ea typeface="ＭＳ Ｐゴシック" pitchFamily="108" charset="-128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8630233B-8AC7-4C31-AE41-48C196A8A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681910434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dpis 1">
            <a:extLst>
              <a:ext uri="{FF2B5EF4-FFF2-40B4-BE49-F238E27FC236}">
                <a16:creationId xmlns:a16="http://schemas.microsoft.com/office/drawing/2014/main" xmlns="" id="{700C5D46-DF64-47A9-81CC-B1B4FFA53B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6236" y="908720"/>
            <a:ext cx="7777163" cy="597662"/>
          </a:xfrm>
        </p:spPr>
        <p:txBody>
          <a:bodyPr/>
          <a:lstStyle/>
          <a:p>
            <a:r>
              <a:rPr lang="cs-CZ" altLang="en-US" dirty="0"/>
              <a:t> </a:t>
            </a:r>
            <a:r>
              <a:rPr lang="cs-CZ" altLang="en-US" sz="3600" dirty="0">
                <a:latin typeface="Calibri" panose="020F0502020204030204" pitchFamily="34" charset="0"/>
              </a:rPr>
              <a:t>Program Eurostars</a:t>
            </a:r>
          </a:p>
        </p:txBody>
      </p:sp>
      <p:sp>
        <p:nvSpPr>
          <p:cNvPr id="49156" name="Obdélník 5">
            <a:extLst>
              <a:ext uri="{FF2B5EF4-FFF2-40B4-BE49-F238E27FC236}">
                <a16:creationId xmlns:a16="http://schemas.microsoft.com/office/drawing/2014/main" xmlns="" id="{F65B154A-4A5D-4097-BACA-118F26838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628775"/>
            <a:ext cx="756126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endParaRPr lang="cs-CZ" altLang="en-US" sz="200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cs-CZ" altLang="en-US" sz="3200">
                <a:solidFill>
                  <a:srgbClr val="0000FF"/>
                </a:solidFill>
              </a:rPr>
              <a:t>                  </a:t>
            </a:r>
            <a:endParaRPr lang="en-GB" altLang="en-US" sz="1800">
              <a:solidFill>
                <a:srgbClr val="0D24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58" name="Obdélník 6">
            <a:extLst>
              <a:ext uri="{FF2B5EF4-FFF2-40B4-BE49-F238E27FC236}">
                <a16:creationId xmlns:a16="http://schemas.microsoft.com/office/drawing/2014/main" xmlns="" id="{4DC766D8-B9E1-484F-9276-A5F905FE6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773238"/>
            <a:ext cx="7777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cs-CZ" altLang="en-US" sz="3600">
                <a:solidFill>
                  <a:srgbClr val="FFFFFF"/>
                </a:solidFill>
              </a:rPr>
              <a:t>„</a:t>
            </a:r>
          </a:p>
        </p:txBody>
      </p:sp>
      <p:sp>
        <p:nvSpPr>
          <p:cNvPr id="49159" name="Obdélník 7">
            <a:extLst>
              <a:ext uri="{FF2B5EF4-FFF2-40B4-BE49-F238E27FC236}">
                <a16:creationId xmlns:a16="http://schemas.microsoft.com/office/drawing/2014/main" xmlns="" id="{02DA3F7B-5F94-4B86-B38F-5A02E56BA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7" y="1916832"/>
            <a:ext cx="8175625" cy="343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cs-CZ" sz="2800" b="1" dirty="0">
                <a:solidFill>
                  <a:schemeClr val="tx2"/>
                </a:solidFill>
                <a:latin typeface="Calibri" pitchFamily="34" charset="0"/>
              </a:rPr>
              <a:t>Smluvní vztahy pro získání finanční podpory v ČR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</a:rPr>
              <a:t>Zásadní požadavek: podání národní přihlášky Eurostars datovou schránkou MŠMT       </a:t>
            </a:r>
          </a:p>
          <a:p>
            <a:pPr marL="363538" indent="-363538"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</a:rPr>
              <a:t>Uzavření smluvního vztahu mezi MŠMT a příjemcem finanční   institucionální podpory</a:t>
            </a:r>
          </a:p>
          <a:p>
            <a:pPr marL="363538" indent="-363538"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cs-CZ" sz="2400" dirty="0">
                <a:solidFill>
                  <a:schemeClr val="tx2"/>
                </a:solidFill>
                <a:latin typeface="Calibri" pitchFamily="34" charset="0"/>
              </a:rPr>
              <a:t>V případě více českých řešitelů v jednom projektu – uzavírá se  další smluvní vztah mezi příjemcem  podpory a dalším účastníkem projektu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BAD31029-E696-4631-BF15-E8EF864DA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09947600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Nadpis 1">
            <a:extLst>
              <a:ext uri="{FF2B5EF4-FFF2-40B4-BE49-F238E27FC236}">
                <a16:creationId xmlns:a16="http://schemas.microsoft.com/office/drawing/2014/main" xmlns="" id="{4EBB0102-119E-4097-B2C2-5BB424B49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5616" y="261936"/>
            <a:ext cx="7037784" cy="781051"/>
          </a:xfrm>
        </p:spPr>
        <p:txBody>
          <a:bodyPr/>
          <a:lstStyle/>
          <a:p>
            <a:r>
              <a:rPr lang="cs-CZ" altLang="en-US" dirty="0"/>
              <a:t> </a:t>
            </a:r>
            <a:r>
              <a:rPr lang="cs-CZ" altLang="en-US" sz="3600" dirty="0">
                <a:latin typeface="Calibri" panose="020F0502020204030204" pitchFamily="34" charset="0"/>
              </a:rPr>
              <a:t>Program Eurostars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A5DEF321-4BBD-44AC-840A-DA624F7829FB}"/>
              </a:ext>
            </a:extLst>
          </p:cNvPr>
          <p:cNvSpPr/>
          <p:nvPr/>
        </p:nvSpPr>
        <p:spPr>
          <a:xfrm>
            <a:off x="468313" y="2060575"/>
            <a:ext cx="792003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endParaRPr lang="cs-CZ" sz="2000" noProof="1">
              <a:solidFill>
                <a:srgbClr val="CCCCCC"/>
              </a:solidFill>
              <a:latin typeface="Times New Roman"/>
              <a:ea typeface="ＭＳ Ｐゴシック" pitchFamily="108" charset="-128"/>
            </a:endParaRPr>
          </a:p>
        </p:txBody>
      </p:sp>
      <p:pic>
        <p:nvPicPr>
          <p:cNvPr id="48134" name="Picture 5">
            <a:extLst>
              <a:ext uri="{FF2B5EF4-FFF2-40B4-BE49-F238E27FC236}">
                <a16:creationId xmlns:a16="http://schemas.microsoft.com/office/drawing/2014/main" xmlns="" id="{C9AA2AB1-93B7-4CCC-A5A4-777060074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125538"/>
            <a:ext cx="4464050" cy="5470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10DC1861-543C-436A-93EB-1F2892CED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722270442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0BC13F89-E421-44AB-B721-8DB74B75E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929986"/>
            <a:ext cx="7056784" cy="4126271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5E9EEE4C-474F-45DB-AEF0-159974247C1C}"/>
              </a:ext>
            </a:extLst>
          </p:cNvPr>
          <p:cNvSpPr/>
          <p:nvPr/>
        </p:nvSpPr>
        <p:spPr>
          <a:xfrm>
            <a:off x="2627784" y="98072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en-US" sz="3600" dirty="0">
                <a:solidFill>
                  <a:schemeClr val="tx2"/>
                </a:solidFill>
                <a:latin typeface="Calibri" panose="020F0502020204030204" pitchFamily="34" charset="0"/>
              </a:rPr>
              <a:t>Program Eurostars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10DC1861-543C-436A-93EB-1F2892CED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77914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xmlns="" id="{FB20295A-E429-4B72-98B6-D53EEECDBA3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1800" y="2060848"/>
          <a:ext cx="8280400" cy="4176464"/>
        </p:xfrm>
        <a:graphic>
          <a:graphicData uri="http://schemas.openxmlformats.org/drawingml/2006/table">
            <a:tbl>
              <a:tblPr/>
              <a:tblGrid>
                <a:gridCol w="1727200">
                  <a:extLst>
                    <a:ext uri="{9D8B030D-6E8A-4147-A177-3AD203B41FA5}">
                      <a16:colId xmlns:a16="http://schemas.microsoft.com/office/drawing/2014/main" xmlns="" val="4130569320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xmlns="" val="28593603"/>
                    </a:ext>
                  </a:extLst>
                </a:gridCol>
                <a:gridCol w="2160438">
                  <a:extLst>
                    <a:ext uri="{9D8B030D-6E8A-4147-A177-3AD203B41FA5}">
                      <a16:colId xmlns:a16="http://schemas.microsoft.com/office/drawing/2014/main" xmlns="" val="1025480750"/>
                    </a:ext>
                  </a:extLst>
                </a:gridCol>
                <a:gridCol w="2592537">
                  <a:extLst>
                    <a:ext uri="{9D8B030D-6E8A-4147-A177-3AD203B41FA5}">
                      <a16:colId xmlns:a16="http://schemas.microsoft.com/office/drawing/2014/main" xmlns="" val="2765987851"/>
                    </a:ext>
                  </a:extLst>
                </a:gridCol>
              </a:tblGrid>
              <a:tr h="519951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 of organisation</a:t>
                      </a:r>
                      <a:endParaRPr kumimoji="0" lang="en-GB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% funding of eligible costs</a:t>
                      </a:r>
                      <a:endParaRPr kumimoji="0" lang="en-GB" altLang="cs-CZ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support              (</a:t>
                      </a:r>
                      <a:r>
                        <a:rPr kumimoji="0" lang="en-GB" altLang="cs-CZ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Mio</a:t>
                      </a: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 CZK </a:t>
                      </a: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/ Year / Project</a:t>
                      </a: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Additional  information</a:t>
                      </a:r>
                      <a:endParaRPr kumimoji="0" lang="en-GB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97233688"/>
                  </a:ext>
                </a:extLst>
              </a:tr>
              <a:tr h="98590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Small and medium  enterprises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en-GB" altLang="cs-CZ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approx.</a:t>
                      </a: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anose="020B060302020202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R&amp;D </a:t>
                      </a: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must be incorporated in company  activities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47409457"/>
                  </a:ext>
                </a:extLst>
              </a:tr>
              <a:tr h="93162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(approx. 150 000 €)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anose="020B0603020202020204" pitchFamily="34" charset="0"/>
                          <a:ea typeface="ＭＳ Ｐゴシック" panose="020B0600070205080204" pitchFamily="34" charset="-128"/>
                          <a:cs typeface="Times New Roman" panose="02020603050405020304" pitchFamily="18" charset="0"/>
                        </a:rPr>
                        <a:t>R&amp;D </a:t>
                      </a: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must be incorporated in company activities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82837469"/>
                  </a:ext>
                </a:extLst>
              </a:tr>
              <a:tr h="819774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(approx. 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Joint participation with eligible Czech private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44565951"/>
                  </a:ext>
                </a:extLst>
              </a:tr>
              <a:tr h="919209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organisation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(approx. 150 000 €)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defRPr sz="2100" kern="120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cs-CZ" sz="800" b="1" i="0" u="none" strike="noStrike" cap="none" normalizeH="0" baseline="0" noProof="1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cs-CZ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Joint participation with eligible Czech private company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21679758"/>
                  </a:ext>
                </a:extLst>
              </a:tr>
            </a:tbl>
          </a:graphicData>
        </a:graphic>
      </p:graphicFrame>
      <p:sp>
        <p:nvSpPr>
          <p:cNvPr id="7" name="Obdélník 6">
            <a:extLst>
              <a:ext uri="{FF2B5EF4-FFF2-40B4-BE49-F238E27FC236}">
                <a16:creationId xmlns:a16="http://schemas.microsoft.com/office/drawing/2014/main" xmlns="" id="{48DDECC7-4D25-4358-8D0E-D9A262B7AD05}"/>
              </a:ext>
            </a:extLst>
          </p:cNvPr>
          <p:cNvSpPr/>
          <p:nvPr/>
        </p:nvSpPr>
        <p:spPr>
          <a:xfrm>
            <a:off x="251520" y="1163335"/>
            <a:ext cx="8280400" cy="368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07963" eaLnBrk="1" fontAlgn="auto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tabLst>
                <a:tab pos="266700" algn="l"/>
                <a:tab pos="2601913" algn="l"/>
              </a:tabLst>
              <a:defRPr/>
            </a:pPr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Národní financování projektů Eurostars</a:t>
            </a: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xmlns="" id="{0AE7E517-14FC-4A52-B367-E4995A332546}"/>
              </a:ext>
            </a:extLst>
          </p:cNvPr>
          <p:cNvSpPr/>
          <p:nvPr/>
        </p:nvSpPr>
        <p:spPr>
          <a:xfrm>
            <a:off x="2627783" y="476672"/>
            <a:ext cx="3772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defRPr/>
            </a:pPr>
            <a:r>
              <a:rPr lang="cs-CZ" sz="3600" noProof="1">
                <a:solidFill>
                  <a:schemeClr val="tx2"/>
                </a:solidFill>
                <a:latin typeface="Calibri" pitchFamily="34" charset="0"/>
                <a:ea typeface="ＭＳ Ｐゴシック" pitchFamily="108" charset="-128"/>
              </a:rPr>
              <a:t>Program Eurostars</a:t>
            </a:r>
            <a:endParaRPr lang="cs-CZ" sz="3600" dirty="0">
              <a:solidFill>
                <a:schemeClr val="tx2"/>
              </a:solidFill>
              <a:latin typeface="Calibri" pitchFamily="34" charset="0"/>
              <a:ea typeface="ＭＳ Ｐゴシック" pitchFamily="108" charset="-128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7AF0A8B2-7F50-430B-A6C6-F64261BBD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727727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50483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1" y="404664"/>
            <a:ext cx="4825669" cy="1152128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4932040" y="1116174"/>
            <a:ext cx="3168352" cy="477366"/>
          </a:xfrm>
        </p:spPr>
        <p:txBody>
          <a:bodyPr/>
          <a:lstStyle/>
          <a:p>
            <a:pPr algn="r"/>
            <a:r>
              <a:rPr lang="cs-CZ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Podprogramy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320114"/>
              </p:ext>
            </p:extLst>
          </p:nvPr>
        </p:nvGraphicFramePr>
        <p:xfrm>
          <a:off x="1187624" y="2420888"/>
          <a:ext cx="6480720" cy="3024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4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84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4235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5447"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chemeClr val="tx2"/>
                          </a:solidFill>
                        </a:rPr>
                        <a:t>I N T E R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chemeClr val="tx2"/>
                          </a:solidFill>
                        </a:rPr>
                        <a:t>Logo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solidFill>
                            <a:schemeClr val="tx2"/>
                          </a:solidFill>
                        </a:rPr>
                        <a:t>Ukončené  programy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1947">
                <a:tc rowSpan="3">
                  <a:txBody>
                    <a:bodyPr/>
                    <a:lstStyle/>
                    <a:p>
                      <a:pPr algn="ctr"/>
                      <a:r>
                        <a:rPr lang="cs-CZ" i="1" dirty="0">
                          <a:solidFill>
                            <a:schemeClr val="tx2"/>
                          </a:solidFill>
                        </a:rPr>
                        <a:t>Cíl 1</a:t>
                      </a:r>
                      <a:endParaRPr lang="cs-CZ" b="1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i="1" dirty="0">
                          <a:solidFill>
                            <a:schemeClr val="tx2"/>
                          </a:solidFill>
                        </a:rPr>
                        <a:t>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solidFill>
                            <a:schemeClr val="tx2"/>
                          </a:solidFill>
                        </a:rPr>
                        <a:t>KONTAKT</a:t>
                      </a:r>
                      <a:r>
                        <a:rPr lang="cs-CZ" sz="1100" baseline="0" dirty="0">
                          <a:solidFill>
                            <a:schemeClr val="tx2"/>
                          </a:solidFill>
                        </a:rPr>
                        <a:t> II; GESHER/MOST</a:t>
                      </a:r>
                      <a:endParaRPr lang="cs-CZ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1947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i="1" dirty="0">
                          <a:solidFill>
                            <a:schemeClr val="tx2"/>
                          </a:solidFill>
                        </a:rPr>
                        <a:t>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solidFill>
                            <a:schemeClr val="tx2"/>
                          </a:solidFill>
                        </a:rPr>
                        <a:t>COST CZ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1947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i="1" dirty="0">
                          <a:solidFill>
                            <a:schemeClr val="tx2"/>
                          </a:solidFill>
                        </a:rPr>
                        <a:t>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solidFill>
                            <a:schemeClr val="tx2"/>
                          </a:solidFill>
                        </a:rPr>
                        <a:t>INGO II (Infra)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1947">
                <a:tc rowSpan="2">
                  <a:txBody>
                    <a:bodyPr/>
                    <a:lstStyle/>
                    <a:p>
                      <a:pPr algn="ctr"/>
                      <a:r>
                        <a:rPr lang="cs-CZ" i="1" dirty="0">
                          <a:solidFill>
                            <a:schemeClr val="tx2"/>
                          </a:solidFill>
                        </a:rPr>
                        <a:t>Cíl 2</a:t>
                      </a:r>
                      <a:endParaRPr lang="cs-CZ" b="1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i="1" dirty="0">
                          <a:solidFill>
                            <a:schemeClr val="tx2"/>
                          </a:solidFill>
                        </a:rPr>
                        <a:t>NFORM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solidFill>
                            <a:schemeClr val="tx2"/>
                          </a:solidFill>
                        </a:rPr>
                        <a:t>EUPRO 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947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i="1" dirty="0">
                          <a:solidFill>
                            <a:schemeClr val="tx2"/>
                          </a:solidFill>
                        </a:rPr>
                        <a:t>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solidFill>
                            <a:schemeClr val="tx2"/>
                          </a:solidFill>
                        </a:rPr>
                        <a:t>INGO II (Poplatek)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9154">
                <a:tc>
                  <a:txBody>
                    <a:bodyPr/>
                    <a:lstStyle/>
                    <a:p>
                      <a:pPr algn="ctr"/>
                      <a:r>
                        <a:rPr lang="cs-CZ" i="1" dirty="0">
                          <a:solidFill>
                            <a:schemeClr val="tx2"/>
                          </a:solidFill>
                        </a:rPr>
                        <a:t>Cíl 3</a:t>
                      </a:r>
                      <a:endParaRPr lang="cs-CZ" b="1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chemeClr val="tx2"/>
                          </a:solidFill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i="1" dirty="0">
                          <a:solidFill>
                            <a:schemeClr val="tx2"/>
                          </a:solidFill>
                        </a:rPr>
                        <a:t>UREKA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solidFill>
                            <a:schemeClr val="tx2"/>
                          </a:solidFill>
                        </a:rPr>
                        <a:t>EUREKA</a:t>
                      </a:r>
                      <a:r>
                        <a:rPr lang="cs-CZ" sz="1400" b="1" baseline="0" dirty="0">
                          <a:solidFill>
                            <a:schemeClr val="tx2"/>
                          </a:solidFill>
                        </a:rPr>
                        <a:t> CZ, projekty ( LF) ukončeny v roce 2017</a:t>
                      </a:r>
                      <a:endParaRPr lang="cs-CZ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64" y="2786148"/>
            <a:ext cx="1476000" cy="35424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40" y="3193042"/>
            <a:ext cx="1440000" cy="3438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40" y="3593580"/>
            <a:ext cx="1476000" cy="35239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64" y="3981817"/>
            <a:ext cx="1440000" cy="3456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492" y="4364171"/>
            <a:ext cx="1440000" cy="34380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84" y="4889887"/>
            <a:ext cx="1478456" cy="35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230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>
            <a:extLst>
              <a:ext uri="{FF2B5EF4-FFF2-40B4-BE49-F238E27FC236}">
                <a16:creationId xmlns:a16="http://schemas.microsoft.com/office/drawing/2014/main" xmlns="" id="{9E07DEAF-FE55-4D9B-BB4A-42AAF950EC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622300"/>
            <a:ext cx="6840759" cy="1150938"/>
          </a:xfrm>
        </p:spPr>
        <p:txBody>
          <a:bodyPr/>
          <a:lstStyle/>
          <a:p>
            <a:pPr algn="just"/>
            <a:r>
              <a:rPr lang="cs-CZ" altLang="en-US" dirty="0"/>
              <a:t> </a:t>
            </a:r>
            <a:r>
              <a:rPr lang="cs-CZ" altLang="en-US" dirty="0">
                <a:latin typeface="Calibri" panose="020F0502020204030204" pitchFamily="34" charset="0"/>
              </a:rPr>
              <a:t>Program Eurostars-2 (2014-2020)</a:t>
            </a:r>
          </a:p>
        </p:txBody>
      </p:sp>
      <p:sp>
        <p:nvSpPr>
          <p:cNvPr id="52229" name="Obdélník 6">
            <a:extLst>
              <a:ext uri="{FF2B5EF4-FFF2-40B4-BE49-F238E27FC236}">
                <a16:creationId xmlns:a16="http://schemas.microsoft.com/office/drawing/2014/main" xmlns="" id="{FADB07DA-EB95-4837-AE7D-33469D98D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773238"/>
            <a:ext cx="7777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cs-CZ" altLang="en-US" sz="3600">
                <a:solidFill>
                  <a:srgbClr val="FFFFFF"/>
                </a:solidFill>
              </a:rPr>
              <a:t>„</a:t>
            </a:r>
          </a:p>
        </p:txBody>
      </p:sp>
      <p:sp>
        <p:nvSpPr>
          <p:cNvPr id="52230" name="Obdélník 8">
            <a:extLst>
              <a:ext uri="{FF2B5EF4-FFF2-40B4-BE49-F238E27FC236}">
                <a16:creationId xmlns:a16="http://schemas.microsoft.com/office/drawing/2014/main" xmlns="" id="{27665D90-4E8E-44B5-ADF2-721FB6662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2523759"/>
            <a:ext cx="8352928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&gt;"/>
              <a:defRPr sz="25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cs-CZ" altLang="en-US" sz="3600" b="1" dirty="0">
                <a:solidFill>
                  <a:srgbClr val="336666"/>
                </a:solidFill>
              </a:rPr>
              <a:t>  </a:t>
            </a:r>
            <a:r>
              <a:rPr lang="cs-CZ" altLang="en-US" sz="3200" b="1" dirty="0">
                <a:solidFill>
                  <a:schemeClr val="tx2"/>
                </a:solidFill>
                <a:latin typeface="Calibri" panose="020F0502020204030204" pitchFamily="34" charset="0"/>
              </a:rPr>
              <a:t>Podrobné uvedení programu Eurostars-2 a jeho výsledků 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cs-CZ" altLang="en-US" sz="3200" dirty="0">
                <a:solidFill>
                  <a:schemeClr val="tx2"/>
                </a:solidFill>
                <a:latin typeface="Calibri" panose="020F0502020204030204" pitchFamily="34" charset="0"/>
              </a:rPr>
              <a:t>        </a:t>
            </a:r>
            <a:r>
              <a:rPr lang="cs-CZ" altLang="en-US" sz="3200" dirty="0">
                <a:solidFill>
                  <a:srgbClr val="0070C0"/>
                </a:solidFill>
                <a:latin typeface="Calibri" panose="020F0502020204030204" pitchFamily="34" charset="0"/>
              </a:rPr>
              <a:t>prezentace M. Palacká, EUREKA Sekretariát</a:t>
            </a:r>
          </a:p>
        </p:txBody>
      </p:sp>
      <p:pic>
        <p:nvPicPr>
          <p:cNvPr id="52232" name="Picture 5" descr="EUREKA_full_fadedExclamation_sm">
            <a:extLst>
              <a:ext uri="{FF2B5EF4-FFF2-40B4-BE49-F238E27FC236}">
                <a16:creationId xmlns:a16="http://schemas.microsoft.com/office/drawing/2014/main" xmlns="" id="{91BCE902-7DAC-4687-8CF2-34174E8CE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424" y="5229200"/>
            <a:ext cx="7127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EE7C7694-7931-4421-823B-3B1786E93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473" y="728675"/>
            <a:ext cx="921648" cy="7905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727126659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59632" y="1700114"/>
            <a:ext cx="7560840" cy="4663237"/>
          </a:xfrm>
        </p:spPr>
        <p:txBody>
          <a:bodyPr numCol="2"/>
          <a:lstStyle/>
          <a:p>
            <a:pPr marL="0" indent="0" algn="just" defTabSz="266700">
              <a:buNone/>
            </a:pPr>
            <a:r>
              <a:rPr lang="cs-CZ" sz="3200" b="1" dirty="0"/>
              <a:t>Kontakt a informace</a:t>
            </a:r>
            <a:r>
              <a:rPr lang="cs-CZ" sz="3200" dirty="0"/>
              <a:t> </a:t>
            </a:r>
          </a:p>
          <a:p>
            <a:pPr marL="0" indent="0" algn="just">
              <a:buNone/>
            </a:pPr>
            <a:endParaRPr lang="cs-CZ" sz="1200" b="1" dirty="0"/>
          </a:p>
          <a:p>
            <a:pPr marL="0" indent="0" algn="just">
              <a:buNone/>
            </a:pPr>
            <a:r>
              <a:rPr lang="cs-CZ" sz="2400" b="1" dirty="0"/>
              <a:t>Ing. Josef Martinec </a:t>
            </a:r>
          </a:p>
          <a:p>
            <a:pPr marL="0" indent="0" algn="l">
              <a:buNone/>
            </a:pPr>
            <a:r>
              <a:rPr lang="cs-CZ" b="1" dirty="0"/>
              <a:t>národní koordinátor programů EUREKA a Eurostars</a:t>
            </a:r>
          </a:p>
          <a:p>
            <a:pPr marL="0" indent="0" algn="just">
              <a:buNone/>
            </a:pPr>
            <a:r>
              <a:rPr lang="cs-CZ" b="1" dirty="0"/>
              <a:t>tel.: 234 812 298</a:t>
            </a:r>
          </a:p>
          <a:p>
            <a:pPr marL="0" indent="0" algn="just">
              <a:buNone/>
            </a:pPr>
            <a:r>
              <a:rPr lang="cs-CZ" b="1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josef.martinec@msmt.cz</a:t>
            </a:r>
            <a:endParaRPr lang="cs-CZ" b="1" dirty="0"/>
          </a:p>
          <a:p>
            <a:pPr marL="0" indent="0" algn="just">
              <a:buNone/>
            </a:pPr>
            <a:endParaRPr lang="cs-CZ" b="1" dirty="0"/>
          </a:p>
          <a:p>
            <a:pPr marL="0" indent="0" algn="just">
              <a:buNone/>
            </a:pPr>
            <a:r>
              <a:rPr lang="cs-CZ" b="1" dirty="0">
                <a:latin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www.msmt.cz</a:t>
            </a:r>
            <a:endParaRPr lang="cs-CZ" b="1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b="1" dirty="0">
                <a:latin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www.eurekanetwork.org</a:t>
            </a:r>
            <a:endParaRPr lang="cs-CZ" b="1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b="1" noProof="1">
                <a:latin typeface="Calibri" panose="020F0502020204030204" pitchFamily="34" charset="0"/>
                <a:ea typeface="ＭＳ Ｐゴシック" pitchFamily="108" charset="-128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www.eurostars-eureka.eu</a:t>
            </a:r>
            <a:endParaRPr lang="cs-CZ" b="1" dirty="0">
              <a:latin typeface="Calibri" panose="020F0502020204030204" pitchFamily="34" charset="0"/>
              <a:ea typeface="ＭＳ Ｐゴシック" pitchFamily="108" charset="-128"/>
            </a:endParaRPr>
          </a:p>
          <a:p>
            <a:pPr marL="0" indent="0" algn="just">
              <a:buNone/>
            </a:pPr>
            <a:endParaRPr lang="cs-CZ" b="1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896" y="494648"/>
            <a:ext cx="1838480" cy="91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77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1624843"/>
            <a:ext cx="7920880" cy="4852157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sz="2400" b="1" dirty="0"/>
              <a:t>Podprogram INTER-EUREKA</a:t>
            </a:r>
          </a:p>
          <a:p>
            <a:pPr algn="just"/>
            <a:r>
              <a:rPr lang="cs-CZ" sz="1400" b="1" i="1" u="sng" dirty="0"/>
              <a:t>Cíl podprogramu:</a:t>
            </a:r>
          </a:p>
          <a:p>
            <a:pPr marL="719138" lvl="1" indent="-261938" algn="just">
              <a:buFont typeface="Wingdings" panose="05000000000000000000" pitchFamily="2" charset="2"/>
              <a:buChar char="Ø"/>
            </a:pPr>
            <a:r>
              <a:rPr lang="cs-CZ" sz="1200" b="1" dirty="0"/>
              <a:t>podporuje užší propojení mezi průmyslovými podniky všech velikostí s výzkumnými organizacemi (uděluje projektům statut EUREKA) a umožňuje projektům zažádat o spolufinancování z veřejných prostředků v členských zemích</a:t>
            </a:r>
          </a:p>
          <a:p>
            <a:pPr algn="just"/>
            <a:r>
              <a:rPr lang="cs-CZ" sz="1400" b="1" i="1" u="sng" dirty="0"/>
              <a:t>Způsobilý uchazeč:</a:t>
            </a:r>
          </a:p>
          <a:p>
            <a:pPr marL="719138" lvl="1" indent="-261938" algn="just">
              <a:buFont typeface="Wingdings" panose="05000000000000000000" pitchFamily="2" charset="2"/>
              <a:buChar char="Ø"/>
            </a:pPr>
            <a:r>
              <a:rPr lang="cs-CZ" sz="1200" b="1" dirty="0"/>
              <a:t>malý, střední a velký podnik se sídlem v ČR, který se zabývá výzkumem a vývojem, popř. ve spolupráci s výzkumnou organizací nebo univerzitou v roli dalšího účastníka projektu</a:t>
            </a:r>
          </a:p>
          <a:p>
            <a:pPr algn="just"/>
            <a:r>
              <a:rPr lang="cs-CZ" sz="1400" b="1" i="1" u="sng" dirty="0"/>
              <a:t>Kategorie výzkumu:</a:t>
            </a:r>
          </a:p>
          <a:p>
            <a:pPr marL="719138" lvl="1" indent="-261938" algn="just">
              <a:buFont typeface="Wingdings" panose="05000000000000000000" pitchFamily="2" charset="2"/>
              <a:buChar char="Ø"/>
            </a:pPr>
            <a:r>
              <a:rPr lang="cs-CZ" sz="1200" b="1" dirty="0"/>
              <a:t>průmyslový výzkum a experimentální vývoj</a:t>
            </a:r>
          </a:p>
          <a:p>
            <a:pPr algn="just"/>
            <a:r>
              <a:rPr lang="cs-CZ" sz="1400" b="1" i="1" u="sng" dirty="0"/>
              <a:t>Intenzita podpory:</a:t>
            </a:r>
          </a:p>
          <a:p>
            <a:pPr marL="719138" lvl="2" indent="-26193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200" b="1" dirty="0"/>
              <a:t>v rozmezí 50 % - 25 </a:t>
            </a:r>
            <a:r>
              <a:rPr lang="cs-CZ" sz="1200" b="1" dirty="0" smtClean="0"/>
              <a:t>%</a:t>
            </a:r>
          </a:p>
          <a:p>
            <a:pPr algn="just">
              <a:lnSpc>
                <a:spcPct val="150000"/>
              </a:lnSpc>
            </a:pPr>
            <a:r>
              <a:rPr lang="cs-CZ" sz="1400" b="1" i="1" u="sng" dirty="0"/>
              <a:t>Rozpočet podprogramu:</a:t>
            </a:r>
          </a:p>
          <a:p>
            <a:pPr marL="0" indent="0" algn="l">
              <a:lnSpc>
                <a:spcPct val="150000"/>
              </a:lnSpc>
              <a:buNone/>
            </a:pPr>
            <a:endParaRPr lang="cs-CZ" sz="13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8801"/>
              </p:ext>
            </p:extLst>
          </p:nvPr>
        </p:nvGraphicFramePr>
        <p:xfrm>
          <a:off x="971595" y="5085183"/>
          <a:ext cx="7200805" cy="138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2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37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8037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0226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1606"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Rok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1" dirty="0">
                          <a:solidFill>
                            <a:schemeClr val="tx2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solidFill>
                            <a:schemeClr val="tx2"/>
                          </a:solidFill>
                        </a:rPr>
                        <a:t>Celkem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7497">
                <a:tc>
                  <a:txBody>
                    <a:bodyPr/>
                    <a:lstStyle/>
                    <a:p>
                      <a:r>
                        <a:rPr lang="cs-CZ" sz="1200" b="1" dirty="0">
                          <a:solidFill>
                            <a:schemeClr val="tx2"/>
                          </a:solidFill>
                        </a:rPr>
                        <a:t>Výdaje ze státního</a:t>
                      </a:r>
                      <a:r>
                        <a:rPr lang="cs-CZ" sz="1200" b="1" baseline="0" dirty="0">
                          <a:solidFill>
                            <a:schemeClr val="tx2"/>
                          </a:solidFill>
                        </a:rPr>
                        <a:t> rozpočtu (v mil. Kč)</a:t>
                      </a:r>
                      <a:endParaRPr lang="cs-CZ" sz="12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solidFill>
                            <a:schemeClr val="tx2"/>
                          </a:solidFill>
                        </a:rPr>
                        <a:t>800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7497">
                <a:tc>
                  <a:txBody>
                    <a:bodyPr/>
                    <a:lstStyle/>
                    <a:p>
                      <a:r>
                        <a:rPr lang="cs-CZ" sz="1200" b="1" dirty="0">
                          <a:solidFill>
                            <a:schemeClr val="tx2"/>
                          </a:solidFill>
                        </a:rPr>
                        <a:t>Celkové výdaje na program (v mil. Kč)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254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298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298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254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170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>
                          <a:solidFill>
                            <a:schemeClr val="tx2"/>
                          </a:solidFill>
                        </a:rPr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solidFill>
                            <a:schemeClr val="tx2"/>
                          </a:solidFill>
                        </a:rPr>
                        <a:t>1 600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xmlns="" id="{C859BC1C-73A9-4B5A-A1D4-82D57BA6BABB}"/>
              </a:ext>
            </a:extLst>
          </p:cNvPr>
          <p:cNvSpPr/>
          <p:nvPr/>
        </p:nvSpPr>
        <p:spPr>
          <a:xfrm>
            <a:off x="6012160" y="1210115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INTER-EUREKA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10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9532" y="2348880"/>
            <a:ext cx="8424936" cy="4105906"/>
          </a:xfrm>
        </p:spPr>
        <p:txBody>
          <a:bodyPr numCol="2"/>
          <a:lstStyle/>
          <a:p>
            <a:pPr marL="0" indent="0" algn="l">
              <a:buNone/>
            </a:pPr>
            <a:endParaRPr lang="pt-BR" sz="1100" i="1" dirty="0"/>
          </a:p>
          <a:p>
            <a:pPr marL="0" indent="0" algn="l">
              <a:buNone/>
            </a:pPr>
            <a:endParaRPr lang="cs-CZ" sz="1200" b="1" dirty="0"/>
          </a:p>
          <a:p>
            <a:pPr marL="0" indent="0" algn="l">
              <a:buNone/>
            </a:pPr>
            <a:endParaRPr lang="cs-CZ" sz="1200" b="1" dirty="0"/>
          </a:p>
          <a:p>
            <a:pPr marL="0" indent="0" algn="l">
              <a:buNone/>
            </a:pPr>
            <a:endParaRPr lang="cs-CZ" sz="1200" b="1" dirty="0"/>
          </a:p>
        </p:txBody>
      </p:sp>
      <p:sp>
        <p:nvSpPr>
          <p:cNvPr id="4" name="Obdélník 3"/>
          <p:cNvSpPr/>
          <p:nvPr/>
        </p:nvSpPr>
        <p:spPr>
          <a:xfrm>
            <a:off x="616104" y="1879209"/>
            <a:ext cx="81683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Časový harmonogram 6. národní výzvy INTER-EUREKA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Vyhlášení výzvy: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                                             </a:t>
            </a: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1. února 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Uzávěrka výzvy:          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                                 28. března 2019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Hodnocení projektů:                           	</a:t>
            </a:r>
            <a:r>
              <a:rPr kumimoji="0" lang="cs-CZ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29.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března - 1. června 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Uzávěrka mezinárodní Green List:         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	 6. června 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Mezinárodní schválení HLG</a:t>
            </a:r>
            <a:r>
              <a:rPr kumimoji="0" lang="cs-CZ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:                      14.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června  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Vyhlášení výsledků MŠMT:      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                   </a:t>
            </a: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23. srpna 2019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Uzavření smlouvy s MŠMT:    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                    	      říjen 2019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Typy projektů pro podání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EUREKA network projekty,</a:t>
            </a:r>
            <a:r>
              <a:rPr lang="cs-CZ" sz="1600" dirty="0">
                <a:solidFill>
                  <a:srgbClr val="000000"/>
                </a:solidFill>
                <a:latin typeface="Times New Roman"/>
                <a:ea typeface="Times New Roman" panose="02020603050405020304" pitchFamily="18" charset="0"/>
              </a:rPr>
              <a:t> včetně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projektů v rámci vyhlášených multilaterálních a bilaterálních výzev s účasti ČR, a  sub-klastrové projekty v rámci výzev EUREKA klastrových projektů.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Zadávací dokumentace pro podání návrhu projektu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 panose="02020603050405020304" pitchFamily="18" charset="0"/>
                <a:cs typeface="Times New Roman" pitchFamily="18" charset="0"/>
              </a:rPr>
              <a:t>: </a:t>
            </a:r>
          </a:p>
          <a:p>
            <a:pPr lvl="0">
              <a:spcAft>
                <a:spcPts val="0"/>
              </a:spcAft>
              <a:defRPr/>
            </a:pPr>
            <a:r>
              <a:rPr lang="cs-CZ" sz="1600" b="1" dirty="0">
                <a:solidFill>
                  <a:srgbClr val="000000"/>
                </a:solidFill>
                <a:latin typeface="Times New Roman"/>
                <a:ea typeface="Times New Roman" panose="02020603050405020304" pitchFamily="18" charset="0"/>
                <a:hlinkClick r:id="rId3"/>
              </a:rPr>
              <a:t>http://www.msmt.cz/vyzkum-a-vyvoj-2/vyhlaseni-6-narodni-vyzvy-podprogramu-inter-eureka-lte219</a:t>
            </a:r>
            <a:endParaRPr lang="cs-CZ" sz="1600" b="1" dirty="0">
              <a:solidFill>
                <a:srgbClr val="000000"/>
              </a:solidFill>
              <a:latin typeface="Times New Roman"/>
              <a:ea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F45237D7-65A1-4B55-A7EA-C6B5CCF58B15}"/>
              </a:ext>
            </a:extLst>
          </p:cNvPr>
          <p:cNvSpPr/>
          <p:nvPr/>
        </p:nvSpPr>
        <p:spPr>
          <a:xfrm>
            <a:off x="4211960" y="1141937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defRPr/>
            </a:pPr>
            <a:r>
              <a:rPr lang="cs-CZ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6. národní výzva INTER-EUREKA  </a:t>
            </a:r>
          </a:p>
        </p:txBody>
      </p:sp>
    </p:spTree>
    <p:extLst>
      <p:ext uri="{BB962C8B-B14F-4D97-AF65-F5344CB8AC3E}">
        <p14:creationId xmlns:p14="http://schemas.microsoft.com/office/powerpoint/2010/main" val="315888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72816"/>
            <a:ext cx="7488832" cy="4248472"/>
          </a:xfrm>
        </p:spPr>
        <p:txBody>
          <a:bodyPr/>
          <a:lstStyle/>
          <a:p>
            <a:pPr marL="0" indent="0" algn="l">
              <a:buNone/>
            </a:pPr>
            <a:r>
              <a:rPr lang="cs-CZ" sz="1600" b="1" dirty="0">
                <a:latin typeface="Calibri" panose="020F0502020204030204" pitchFamily="34" charset="0"/>
              </a:rPr>
              <a:t>Návrh projektu INTER-EUREKA - český formulář s přílohami: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Kompletní EUREKA Project Form s podpisy (obdobně doložit v případě klastru)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Cooperation Agreement (návrh)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Tabulka uznaných nákladů za projekt (uchazeče, případně dalšího účastníka)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Doklady prokazující oprávnění k činnosti (prostá kopie dokumentu) </a:t>
            </a:r>
          </a:p>
          <a:p>
            <a:pPr algn="l"/>
            <a:r>
              <a:rPr lang="cs-CZ" sz="1400" b="1" dirty="0">
                <a:latin typeface="Calibri" panose="020F0502020204030204" pitchFamily="34" charset="0"/>
              </a:rPr>
              <a:t>Dokument, že předmětem činnosti uchazeče/dalšího účastníka projektu je výzkum/vývoj/inovace s tím, že tato činnost je uvedena ve zřizovací nebo zakládací listině, společenské smlouvě, stanovách nebo jiném zakladatelském dokumentu uchazeče/dalšího účastníka projektu vyžadovaném zákonem nebo je stanovena zvláštním zákonem, pokud je jím uchazeč/další účastník zřízen. (netýká se VVI a VVŠ)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Čestné prohlášení o způsobilosti uchazeče/dalšího účastníka projektu k řešení projektu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Návrh smlouvy o spolupráci na řešení projektu v případě dalšího českého </a:t>
            </a:r>
            <a:r>
              <a:rPr lang="cs-CZ" sz="1400" b="1" dirty="0" smtClean="0">
                <a:latin typeface="Calibri" panose="020F0502020204030204" pitchFamily="34" charset="0"/>
              </a:rPr>
              <a:t>účastníka. </a:t>
            </a:r>
            <a:r>
              <a:rPr lang="cs-CZ" sz="1400" dirty="0" smtClean="0">
                <a:latin typeface="Calibri" panose="020F0502020204030204" pitchFamily="34" charset="0"/>
              </a:rPr>
              <a:t>Pokud </a:t>
            </a:r>
            <a:r>
              <a:rPr lang="cs-CZ" sz="1400" dirty="0">
                <a:latin typeface="Calibri" panose="020F0502020204030204" pitchFamily="34" charset="0"/>
              </a:rPr>
              <a:t>se na řešení projektu účastní více subjektů na české straně, tak součástí návrhu projektu musí být návrh smlouvy o spolupráci mezi příjemcem a dalším účastníkem, který mj. řeší úpravu vlastnických vztahů k poznatkům a výsledkům projektu a práv na jejich využití.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Souhlas se zpracováním osobních údajů (formulář je součástí dokumentace příslušné národní výzvy) Týká se řešitele, dalších řešitelů a všech členů řešitelského týmu.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Anotace projektu pro hodnotitele (formulář je součástí dokumentace příslušné národní výzvy; doporučený rozsah ½ - 1 strana A4)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Životopis hlavního řešitele 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477593"/>
            <a:ext cx="1292464" cy="64623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572000" y="1196753"/>
            <a:ext cx="33806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Předkládaná dokumentace (1)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4950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846312"/>
            <a:ext cx="7488832" cy="4174976"/>
          </a:xfrm>
        </p:spPr>
        <p:txBody>
          <a:bodyPr/>
          <a:lstStyle/>
          <a:p>
            <a:pPr marL="0" indent="0" algn="l">
              <a:buNone/>
            </a:pPr>
            <a:r>
              <a:rPr lang="cs-CZ" sz="1600" b="1" dirty="0">
                <a:latin typeface="Calibri" panose="020F0502020204030204" pitchFamily="34" charset="0"/>
              </a:rPr>
              <a:t>Další povinné </a:t>
            </a:r>
            <a:r>
              <a:rPr lang="cs-CZ" sz="1600" b="1" dirty="0" smtClean="0">
                <a:latin typeface="Calibri" panose="020F0502020204030204" pitchFamily="34" charset="0"/>
              </a:rPr>
              <a:t>přílohy:</a:t>
            </a:r>
            <a:endParaRPr lang="cs-CZ" sz="1400" dirty="0">
              <a:latin typeface="Calibri" panose="020F0502020204030204" pitchFamily="34" charset="0"/>
            </a:endParaRP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Kopie plné moci/vnitřní předpis, podepisuje-li na jejím základě pověřená osoba dokument, ze kterého jasně vyplývá podpisová pravomoc (viz Zadávací dokumentace)</a:t>
            </a: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Dokument, ze kterého vyplývá podpisová pravomoc</a:t>
            </a:r>
          </a:p>
          <a:p>
            <a:pPr marL="0" indent="0" algn="l">
              <a:buNone/>
            </a:pPr>
            <a:endParaRPr lang="cs-CZ" sz="1400" b="1" dirty="0">
              <a:latin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cs-CZ" sz="1600" b="1" dirty="0">
                <a:latin typeface="Calibri" panose="020F0502020204030204" pitchFamily="34" charset="0"/>
              </a:rPr>
              <a:t>Ostatní </a:t>
            </a:r>
            <a:r>
              <a:rPr lang="cs-CZ" sz="1600" b="1" dirty="0" smtClean="0">
                <a:latin typeface="Calibri" panose="020F0502020204030204" pitchFamily="34" charset="0"/>
              </a:rPr>
              <a:t>přílohy:</a:t>
            </a:r>
            <a:endParaRPr lang="cs-CZ" sz="1600" b="1" dirty="0">
              <a:latin typeface="Calibri" panose="020F0502020204030204" pitchFamily="34" charset="0"/>
            </a:endParaRPr>
          </a:p>
          <a:p>
            <a:pPr lvl="0" algn="l"/>
            <a:r>
              <a:rPr lang="cs-CZ" sz="1400" b="1" dirty="0">
                <a:latin typeface="Calibri" panose="020F0502020204030204" pitchFamily="34" charset="0"/>
              </a:rPr>
              <a:t>V případě potřeby další dokumenty, které považujete za podstatné.</a:t>
            </a:r>
          </a:p>
          <a:p>
            <a:pPr marL="0" indent="0" algn="l">
              <a:buNone/>
            </a:pPr>
            <a:endParaRPr lang="cs-CZ" sz="1400" dirty="0">
              <a:latin typeface="Calibri" panose="020F0502020204030204" pitchFamily="34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477593"/>
            <a:ext cx="1296144" cy="64807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355976" y="1196753"/>
            <a:ext cx="3456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Předkládaná dokumentace (2)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01674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846312"/>
            <a:ext cx="7488832" cy="417497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cs-CZ" b="1" u="sng" dirty="0"/>
          </a:p>
          <a:p>
            <a:pPr marL="0" indent="0">
              <a:lnSpc>
                <a:spcPct val="150000"/>
              </a:lnSpc>
              <a:buNone/>
            </a:pPr>
            <a:endParaRPr lang="cs-CZ" sz="1400" b="1" u="sng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cs-CZ" sz="3200" b="1" dirty="0"/>
              <a:t>Finanční náklady projektu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b="1" dirty="0"/>
              <a:t>Výčet způsobilých nákladů je uveden v  Příručce uchazeče,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b="1" dirty="0"/>
              <a:t>kap. 10 - Finanční řízení programu 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548680"/>
            <a:ext cx="1292464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30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600" y="3953878"/>
            <a:ext cx="7128792" cy="2065922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endParaRPr lang="cs-CZ" dirty="0"/>
          </a:p>
          <a:p>
            <a:pPr marL="0" indent="0" algn="l">
              <a:lnSpc>
                <a:spcPct val="150000"/>
              </a:lnSpc>
              <a:buNone/>
            </a:pPr>
            <a:endParaRPr lang="cs-CZ" dirty="0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47664" y="116463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800" b="1" dirty="0"/>
              <a:t>       </a:t>
            </a:r>
            <a:r>
              <a:rPr lang="cs-CZ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Tabulka uznaných nákladů za projekt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825127" cy="115200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648"/>
            <a:ext cx="1296144" cy="647288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5"/>
          <a:stretch>
            <a:fillRect/>
          </a:stretch>
        </p:blipFill>
        <p:spPr>
          <a:xfrm>
            <a:off x="355985" y="1772816"/>
            <a:ext cx="8568952" cy="46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34923"/>
      </p:ext>
    </p:extLst>
  </p:cSld>
  <p:clrMapOvr>
    <a:masterClrMapping/>
  </p:clrMapOvr>
</p:sld>
</file>

<file path=ppt/theme/theme1.xml><?xml version="1.0" encoding="utf-8"?>
<a:theme xmlns:a="http://schemas.openxmlformats.org/drawingml/2006/main" name="ms_edscifair_tp01018373">
  <a:themeElements>
    <a:clrScheme name="ms_edscifair_tp01018373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ms_edscifair_tp01018373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ms_edscifair_tp01018373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scifair_tp01018373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scifair_tp01018373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72D9235-A839-419E-98C1-B0718AE7BE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2780</TotalTime>
  <Words>1922</Words>
  <Application>Microsoft Office PowerPoint</Application>
  <PresentationFormat>Předvádění na obrazovce (4:3)</PresentationFormat>
  <Paragraphs>396</Paragraphs>
  <Slides>31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41" baseType="lpstr">
      <vt:lpstr>ＭＳ Ｐゴシック</vt:lpstr>
      <vt:lpstr>Arial</vt:lpstr>
      <vt:lpstr>Calibri</vt:lpstr>
      <vt:lpstr>Courier New</vt:lpstr>
      <vt:lpstr>Tahoma</vt:lpstr>
      <vt:lpstr>Times New Roman</vt:lpstr>
      <vt:lpstr>Trebuchet MS</vt:lpstr>
      <vt:lpstr>Verdana</vt:lpstr>
      <vt:lpstr>Wingdings</vt:lpstr>
      <vt:lpstr>ms_edscifair_tp01018373</vt:lpstr>
      <vt:lpstr>Prezentace aplikace PowerPoint</vt:lpstr>
      <vt:lpstr>Obecné informace</vt:lpstr>
      <vt:lpstr>Podprogramy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      Tabulka uznaných nákladů za projekt </vt:lpstr>
      <vt:lpstr>      Náklady projektu </vt:lpstr>
      <vt:lpstr>Způsobilé náklady projektu – odpisy</vt:lpstr>
      <vt:lpstr>Nezpůsobilé náklady projektu</vt:lpstr>
      <vt:lpstr>Kritéria hodnocení projektů  INTER-EUREKA  </vt:lpstr>
      <vt:lpstr>Kritéria hodnocení projektů  INTER-EUREKA </vt:lpstr>
      <vt:lpstr>                                   Návrh projektu INTER-EUREKA  </vt:lpstr>
      <vt:lpstr>                                  Návrh projektu INTER-EUREKA  </vt:lpstr>
      <vt:lpstr>                                  Návrh projektu INTER-EUREKA  </vt:lpstr>
      <vt:lpstr>Prezentace aplikace PowerPoint</vt:lpstr>
      <vt:lpstr>Prezentace aplikace PowerPoint</vt:lpstr>
      <vt:lpstr>Prezentace aplikace PowerPoint</vt:lpstr>
      <vt:lpstr>Program Eurostars</vt:lpstr>
      <vt:lpstr> Program Eurostars</vt:lpstr>
      <vt:lpstr> Program Eurostars</vt:lpstr>
      <vt:lpstr> Program Eurostars</vt:lpstr>
      <vt:lpstr>Program Eurostars</vt:lpstr>
      <vt:lpstr> Program Eurostars</vt:lpstr>
      <vt:lpstr> Program Eurostars</vt:lpstr>
      <vt:lpstr>Prezentace aplikace PowerPoint</vt:lpstr>
      <vt:lpstr>Prezentace aplikace PowerPoint</vt:lpstr>
      <vt:lpstr> Program Eurostars-2 (2014-2020)</vt:lpstr>
      <vt:lpstr>Prezentace aplikace PowerPoint</vt:lpstr>
    </vt:vector>
  </TitlesOfParts>
  <Company>MSMT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INTER-EXCELLENCE</dc:title>
  <dc:creator>Kloz David</dc:creator>
  <cp:lastModifiedBy>Martinec Josef</cp:lastModifiedBy>
  <cp:revision>253</cp:revision>
  <cp:lastPrinted>2019-02-26T09:47:22Z</cp:lastPrinted>
  <dcterms:created xsi:type="dcterms:W3CDTF">2016-05-19T05:25:09Z</dcterms:created>
  <dcterms:modified xsi:type="dcterms:W3CDTF">2019-02-28T06:23:44Z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TC010183731029</vt:lpwstr>
  </property>
</Properties>
</file>