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sldIdLst>
    <p:sldId id="2989" r:id="rId5"/>
    <p:sldId id="366" r:id="rId6"/>
    <p:sldId id="2965" r:id="rId7"/>
    <p:sldId id="2995" r:id="rId8"/>
    <p:sldId id="2999" r:id="rId9"/>
    <p:sldId id="3013" r:id="rId10"/>
    <p:sldId id="2997" r:id="rId11"/>
    <p:sldId id="2969" r:id="rId12"/>
    <p:sldId id="2998" r:id="rId13"/>
    <p:sldId id="2971" r:id="rId14"/>
    <p:sldId id="2972" r:id="rId15"/>
    <p:sldId id="3002" r:id="rId16"/>
    <p:sldId id="3014" r:id="rId17"/>
    <p:sldId id="365" r:id="rId18"/>
    <p:sldId id="3004" r:id="rId19"/>
    <p:sldId id="2968" r:id="rId20"/>
    <p:sldId id="301" r:id="rId21"/>
    <p:sldId id="3005" r:id="rId22"/>
    <p:sldId id="3006" r:id="rId23"/>
    <p:sldId id="3007" r:id="rId24"/>
    <p:sldId id="369" r:id="rId25"/>
    <p:sldId id="3009" r:id="rId26"/>
    <p:sldId id="3010" r:id="rId27"/>
    <p:sldId id="405" r:id="rId28"/>
    <p:sldId id="3011" r:id="rId29"/>
    <p:sldId id="344" r:id="rId30"/>
    <p:sldId id="272" r:id="rId31"/>
    <p:sldId id="26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C4637B59-8B59-F849-AB04-4655D18A4E6E}">
          <p14:sldIdLst>
            <p14:sldId id="2989"/>
          </p14:sldIdLst>
        </p14:section>
        <p14:section name="INTRO" id="{95718253-64B8-1F46-BF02-05DA9C11BD4E}">
          <p14:sldIdLst>
            <p14:sldId id="366"/>
            <p14:sldId id="2965"/>
            <p14:sldId id="2995"/>
            <p14:sldId id="2999"/>
            <p14:sldId id="3013"/>
            <p14:sldId id="2997"/>
            <p14:sldId id="2969"/>
            <p14:sldId id="2998"/>
            <p14:sldId id="2971"/>
            <p14:sldId id="2972"/>
            <p14:sldId id="3002"/>
            <p14:sldId id="3014"/>
            <p14:sldId id="365"/>
            <p14:sldId id="3004"/>
            <p14:sldId id="2968"/>
            <p14:sldId id="301"/>
            <p14:sldId id="3005"/>
            <p14:sldId id="3006"/>
            <p14:sldId id="3007"/>
            <p14:sldId id="369"/>
            <p14:sldId id="3009"/>
            <p14:sldId id="3010"/>
          </p14:sldIdLst>
        </p14:section>
        <p14:section name="SUCCESS STORIES" id="{6F13D1DE-EDCD-C043-B9ED-0FC0D9ACD1FD}">
          <p14:sldIdLst/>
        </p14:section>
        <p14:section name="FACTORS" id="{9E040D67-9ED9-6949-A038-587D35B60B46}">
          <p14:sldIdLst>
            <p14:sldId id="405"/>
            <p14:sldId id="3011"/>
          </p14:sldIdLst>
        </p14:section>
        <p14:section name="CLOSING slides" id="{B63B7418-D021-844E-A81E-1287202D8557}">
          <p14:sldIdLst>
            <p14:sldId id="344"/>
            <p14:sldId id="272"/>
            <p14:sldId id="266"/>
          </p14:sldIdLst>
        </p14:section>
        <p14:section name="CLUSTERS" id="{95DC16DB-4A2E-954E-A046-D0214EE8471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ska Niki" initials="NN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800"/>
    <a:srgbClr val="C05500"/>
    <a:srgbClr val="DE6C00"/>
    <a:srgbClr val="FFAF00"/>
    <a:srgbClr val="D7AC2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25" autoAdjust="0"/>
    <p:restoredTop sz="67401" autoAdjust="0"/>
  </p:normalViewPr>
  <p:slideViewPr>
    <p:cSldViewPr snapToGrid="0" showGuides="1">
      <p:cViewPr varScale="1">
        <p:scale>
          <a:sx n="49" d="100"/>
          <a:sy n="49" d="100"/>
        </p:scale>
        <p:origin x="1140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69-7446-BC95-C294B18D63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69-7446-BC95-C294B18D638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A69-7446-BC95-C294B18D63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A69-7446-BC95-C294B18D6389}"/>
              </c:ext>
            </c:extLst>
          </c:dPt>
          <c:cat>
            <c:strRef>
              <c:f>Sheet1!$A$2:$A$5</c:f>
              <c:strCache>
                <c:ptCount val="1"/>
                <c:pt idx="0">
                  <c:v>1st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69-7446-BC95-C294B18D6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C7C-3442-9960-CCF774CFAFD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C7C-3442-9960-CCF774CFAFD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C7C-3442-9960-CCF774CFAFD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C7C-3442-9960-CCF774CFAFD7}"/>
              </c:ext>
            </c:extLst>
          </c:dPt>
          <c:cat>
            <c:strRef>
              <c:f>Sheet1!$A$2:$A$5</c:f>
              <c:strCache>
                <c:ptCount val="1"/>
                <c:pt idx="0">
                  <c:v>1st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C7C-3442-9960-CCF774CFAF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B8-7C48-8346-5D0FD67659B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B8-7C48-8346-5D0FD67659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FB8-7C48-8346-5D0FD67659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FB8-7C48-8346-5D0FD67659BC}"/>
              </c:ext>
            </c:extLst>
          </c:dPt>
          <c:cat>
            <c:strRef>
              <c:f>Sheet1!$A$2:$A$5</c:f>
              <c:strCache>
                <c:ptCount val="1"/>
                <c:pt idx="0">
                  <c:v>1st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B8-7C48-8346-5D0FD67659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B6-744B-B2B3-1CF068B23F0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78D-0846-9A88-9C33B879F6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8B6-744B-B2B3-1CF068B23F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8B6-744B-B2B3-1CF068B23F07}"/>
              </c:ext>
            </c:extLst>
          </c:dPt>
          <c:cat>
            <c:strRef>
              <c:f>Sheet1!$A$2:$A$5</c:f>
              <c:strCache>
                <c:ptCount val="1"/>
                <c:pt idx="0">
                  <c:v>1st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8D-0846-9A88-9C33B879F6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9864F-DE6D-43B5-AA4D-E0CC9B632A71}" type="datetimeFigureOut">
              <a:rPr lang="en-US" smtClean="0"/>
              <a:t>27-Feb-19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46B4F-2876-4713-96EB-03029B7D5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055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2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7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90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BE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44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056" indent="-174056">
              <a:buFontTx/>
              <a:buChar char="-"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60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056" indent="-174056">
              <a:buFontTx/>
              <a:buChar char="-"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1767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38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59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056" indent="-174056">
              <a:buFontTx/>
              <a:buChar char="-"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97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056" indent="-174056">
              <a:buFontTx/>
              <a:buChar char="-"/>
            </a:pP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47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12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478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97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02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25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622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5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270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448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33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46B4F-2876-4713-96EB-03029B7D501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81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>
            <a:extLst>
              <a:ext uri="{FF2B5EF4-FFF2-40B4-BE49-F238E27FC236}">
                <a16:creationId xmlns:a16="http://schemas.microsoft.com/office/drawing/2014/main" id="{98A18A37-FE2F-264C-A26F-8AE7BC4CC6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>
            <a:extLst>
              <a:ext uri="{FF2B5EF4-FFF2-40B4-BE49-F238E27FC236}">
                <a16:creationId xmlns:a16="http://schemas.microsoft.com/office/drawing/2014/main" id="{8AE0D8BA-D633-6E48-8F42-6801A4049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err="1">
                <a:latin typeface="Calibri Light" panose="020F0302020204030204" pitchFamily="34" charset="0"/>
              </a:rPr>
              <a:t>Přibližně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dvě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třetiny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účastníků</a:t>
            </a:r>
            <a:r>
              <a:rPr lang="en-US" altLang="en-US" dirty="0">
                <a:latin typeface="Calibri Light" panose="020F0302020204030204" pitchFamily="34" charset="0"/>
              </a:rPr>
              <a:t> se </a:t>
            </a:r>
            <a:r>
              <a:rPr lang="en-US" altLang="en-US" dirty="0" err="1">
                <a:latin typeface="Calibri Light" panose="020F0302020204030204" pitchFamily="34" charset="0"/>
              </a:rPr>
              <a:t>zapojili</a:t>
            </a:r>
            <a:r>
              <a:rPr lang="en-US" altLang="en-US" dirty="0">
                <a:latin typeface="Calibri Light" panose="020F0302020204030204" pitchFamily="34" charset="0"/>
              </a:rPr>
              <a:t> do </a:t>
            </a:r>
            <a:r>
              <a:rPr lang="en-US" altLang="en-US" dirty="0" err="1">
                <a:latin typeface="Calibri Light" panose="020F0302020204030204" pitchFamily="34" charset="0"/>
              </a:rPr>
              <a:t>projektů</a:t>
            </a:r>
            <a:r>
              <a:rPr lang="en-US" altLang="en-US" dirty="0">
                <a:latin typeface="Calibri Light" panose="020F0302020204030204" pitchFamily="34" charset="0"/>
              </a:rPr>
              <a:t> EUREKA s </a:t>
            </a:r>
            <a:r>
              <a:rPr lang="en-US" altLang="en-US" dirty="0" err="1">
                <a:latin typeface="Calibri Light" panose="020F0302020204030204" pitchFamily="34" charset="0"/>
              </a:rPr>
              <a:t>cílem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posílit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mezinárodní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spolupráci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nebo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vytvořit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nové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obchodní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příležitosti</a:t>
            </a:r>
            <a:r>
              <a:rPr lang="en-US" altLang="en-US" dirty="0">
                <a:latin typeface="Calibri Light" panose="020F0302020204030204" pitchFamily="34" charset="0"/>
              </a:rPr>
              <a:t>.</a:t>
            </a:r>
          </a:p>
          <a:p>
            <a:r>
              <a:rPr lang="en-US" altLang="en-US" dirty="0" err="1">
                <a:latin typeface="Calibri Light" panose="020F0302020204030204" pitchFamily="34" charset="0"/>
              </a:rPr>
              <a:t>Případové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studie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zjistily</a:t>
            </a:r>
            <a:r>
              <a:rPr lang="en-US" altLang="en-US" dirty="0">
                <a:latin typeface="Calibri Light" panose="020F0302020204030204" pitchFamily="34" charset="0"/>
              </a:rPr>
              <a:t>, </a:t>
            </a:r>
            <a:r>
              <a:rPr lang="en-US" altLang="en-US" dirty="0" err="1">
                <a:latin typeface="Calibri Light" panose="020F0302020204030204" pitchFamily="34" charset="0"/>
              </a:rPr>
              <a:t>že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vysoká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míra</a:t>
            </a:r>
            <a:r>
              <a:rPr lang="en-US" altLang="en-US" dirty="0">
                <a:latin typeface="Calibri Light" panose="020F0302020204030204" pitchFamily="34" charset="0"/>
              </a:rPr>
              <a:t> flexibility, </a:t>
            </a:r>
            <a:r>
              <a:rPr lang="en-US" altLang="en-US" dirty="0" err="1">
                <a:latin typeface="Calibri Light" panose="020F0302020204030204" pitchFamily="34" charset="0"/>
              </a:rPr>
              <a:t>svoboda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vytváření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konsorcií</a:t>
            </a:r>
            <a:r>
              <a:rPr lang="en-US" altLang="en-US" dirty="0">
                <a:latin typeface="Calibri Light" panose="020F0302020204030204" pitchFamily="34" charset="0"/>
              </a:rPr>
              <a:t> a </a:t>
            </a:r>
            <a:r>
              <a:rPr lang="en-US" altLang="en-US" dirty="0" err="1">
                <a:latin typeface="Calibri Light" panose="020F0302020204030204" pitchFamily="34" charset="0"/>
              </a:rPr>
              <a:t>silný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přístup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zdola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nahoru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jsou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hlavními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motivy</a:t>
            </a:r>
            <a:r>
              <a:rPr lang="en-US" altLang="en-US" dirty="0">
                <a:latin typeface="Calibri Light" panose="020F0302020204030204" pitchFamily="34" charset="0"/>
              </a:rPr>
              <a:t> </a:t>
            </a:r>
            <a:r>
              <a:rPr lang="en-US" altLang="en-US" dirty="0" err="1">
                <a:latin typeface="Calibri Light" panose="020F0302020204030204" pitchFamily="34" charset="0"/>
              </a:rPr>
              <a:t>poptávky</a:t>
            </a:r>
            <a:r>
              <a:rPr lang="en-US" altLang="en-US" dirty="0">
                <a:latin typeface="Calibri Light" panose="020F0302020204030204" pitchFamily="34" charset="0"/>
              </a:rPr>
              <a:t> po </a:t>
            </a:r>
            <a:r>
              <a:rPr lang="en-US" altLang="en-US" dirty="0" err="1">
                <a:latin typeface="Calibri Light" panose="020F0302020204030204" pitchFamily="34" charset="0"/>
              </a:rPr>
              <a:t>nabídce</a:t>
            </a:r>
            <a:r>
              <a:rPr lang="en-US" altLang="en-US" dirty="0">
                <a:latin typeface="Calibri Light" panose="020F0302020204030204" pitchFamily="34" charset="0"/>
              </a:rPr>
              <a:t> EUREKA.</a:t>
            </a:r>
          </a:p>
          <a:p>
            <a:endParaRPr lang="en-US" altLang="en-US" dirty="0">
              <a:latin typeface="Calibri Light" panose="020F0302020204030204" pitchFamily="34" charset="0"/>
            </a:endParaRPr>
          </a:p>
        </p:txBody>
      </p:sp>
      <p:sp>
        <p:nvSpPr>
          <p:cNvPr id="26627" name="Slide Number Placeholder 3">
            <a:extLst>
              <a:ext uri="{FF2B5EF4-FFF2-40B4-BE49-F238E27FC236}">
                <a16:creationId xmlns:a16="http://schemas.microsoft.com/office/drawing/2014/main" id="{5C4BC1D4-6591-974D-90C9-21C175F539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anose="020F0302020204030203" pitchFamily="34" charset="77"/>
                <a:ea typeface="MS PGothic" panose="020B0600070205080204" pitchFamily="34" charset="-128"/>
              </a:defRPr>
            </a:lvl9pPr>
          </a:lstStyle>
          <a:p>
            <a:fld id="{8B05A4C6-9C14-804F-9415-A9E4E890E20F}" type="slidenum">
              <a:rPr lang="en-US" altLang="en-US" sz="1200">
                <a:latin typeface="Calibri Light" panose="020F0302020204030204" pitchFamily="34" charset="0"/>
              </a:rPr>
              <a:pPr/>
              <a:t>12</a:t>
            </a:fld>
            <a:endParaRPr lang="en-US" altLang="en-US" sz="120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44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31531" y="-1"/>
            <a:ext cx="9588486" cy="9588486"/>
          </a:xfrm>
          <a:custGeom>
            <a:avLst/>
            <a:gdLst>
              <a:gd name="connsiteX0" fmla="*/ 0 w 6858001"/>
              <a:gd name="connsiteY0" fmla="*/ 0 h 6858001"/>
              <a:gd name="connsiteX1" fmla="*/ 6858001 w 6858001"/>
              <a:gd name="connsiteY1" fmla="*/ 0 h 6858001"/>
              <a:gd name="connsiteX2" fmla="*/ 0 w 6858001"/>
              <a:gd name="connsiteY2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1" h="6858001">
                <a:moveTo>
                  <a:pt x="0" y="0"/>
                </a:moveTo>
                <a:lnTo>
                  <a:pt x="6858001" y="0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1144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334000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685800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685800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5F492C-FEDC-7949-B7F8-347B75674DC6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42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-1828011" y="1585896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6342" y="-347404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1994616" y="1585896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-3778577" y="-347404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98395" y="35191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-3778577" y="35191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-5703062" y="1585896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-1846145" y="54524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-1846145" y="-2280703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3468EB-9FE2-DE48-BF55-2C62596AE1AF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50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12281382" y="-347404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189656" y="1585896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416463" y="-347404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2293435" y="35191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416463" y="35191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445654" y="1585896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10348895" y="54524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348895" y="-2280703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10357962" y="1585895"/>
            <a:ext cx="3686209" cy="3686208"/>
          </a:xfrm>
          <a:custGeom>
            <a:avLst/>
            <a:gdLst>
              <a:gd name="connsiteX0" fmla="*/ 1843105 w 3686209"/>
              <a:gd name="connsiteY0" fmla="*/ 0 h 3686208"/>
              <a:gd name="connsiteX1" fmla="*/ 3686209 w 3686209"/>
              <a:gd name="connsiteY1" fmla="*/ 1843104 h 3686208"/>
              <a:gd name="connsiteX2" fmla="*/ 1843105 w 3686209"/>
              <a:gd name="connsiteY2" fmla="*/ 3686208 h 3686208"/>
              <a:gd name="connsiteX3" fmla="*/ 0 w 3686209"/>
              <a:gd name="connsiteY3" fmla="*/ 1843104 h 368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209" h="3686208">
                <a:moveTo>
                  <a:pt x="1843105" y="0"/>
                </a:moveTo>
                <a:lnTo>
                  <a:pt x="3686209" y="1843104"/>
                </a:lnTo>
                <a:lnTo>
                  <a:pt x="1843105" y="3686208"/>
                </a:lnTo>
                <a:lnTo>
                  <a:pt x="0" y="18431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048A3C-0B7A-CA45-A078-50F3ECC2B41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80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949825" y="3814763"/>
            <a:ext cx="2774950" cy="30432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850900" y="3814763"/>
            <a:ext cx="4341100" cy="30432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A8862C-9C36-6047-994A-355909A52ED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3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3163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444148" y="0"/>
            <a:ext cx="2443163" cy="35787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887804" y="0"/>
            <a:ext cx="2443163" cy="35787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EA203-8C22-D941-A859-1ABB0E236752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30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304088" y="0"/>
            <a:ext cx="4887912" cy="3279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FD6216-8623-814D-AAA4-901E4429E3D4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9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87912" cy="3279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F049FF-A0DF-7647-A9EF-665DDA5C4DB3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657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644571" y="0"/>
            <a:ext cx="754742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038169" y="322113"/>
            <a:ext cx="3220580" cy="18606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038169" y="4675202"/>
            <a:ext cx="3220580" cy="18606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598828" y="2498657"/>
            <a:ext cx="3220580" cy="18606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07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8" grpId="0"/>
      <p:bldP spid="19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207766" cy="6095551"/>
          </a:xfrm>
          <a:custGeom>
            <a:avLst/>
            <a:gdLst>
              <a:gd name="connsiteX0" fmla="*/ 0 w 12207766"/>
              <a:gd name="connsiteY0" fmla="*/ 0 h 5947636"/>
              <a:gd name="connsiteX1" fmla="*/ 12192000 w 12207766"/>
              <a:gd name="connsiteY1" fmla="*/ 0 h 5947636"/>
              <a:gd name="connsiteX2" fmla="*/ 12207766 w 12207766"/>
              <a:gd name="connsiteY2" fmla="*/ 2995448 h 5947636"/>
              <a:gd name="connsiteX3" fmla="*/ 3200399 w 12207766"/>
              <a:gd name="connsiteY3" fmla="*/ 5943600 h 5947636"/>
              <a:gd name="connsiteX4" fmla="*/ 0 w 12207766"/>
              <a:gd name="connsiteY4" fmla="*/ 5108028 h 5947636"/>
              <a:gd name="connsiteX0" fmla="*/ 0 w 12207766"/>
              <a:gd name="connsiteY0" fmla="*/ 0 h 6096859"/>
              <a:gd name="connsiteX1" fmla="*/ 12192000 w 12207766"/>
              <a:gd name="connsiteY1" fmla="*/ 0 h 6096859"/>
              <a:gd name="connsiteX2" fmla="*/ 12207766 w 12207766"/>
              <a:gd name="connsiteY2" fmla="*/ 2995448 h 6096859"/>
              <a:gd name="connsiteX3" fmla="*/ 3230379 w 12207766"/>
              <a:gd name="connsiteY3" fmla="*/ 6093502 h 6096859"/>
              <a:gd name="connsiteX4" fmla="*/ 0 w 12207766"/>
              <a:gd name="connsiteY4" fmla="*/ 5108028 h 6096859"/>
              <a:gd name="connsiteX5" fmla="*/ 0 w 12207766"/>
              <a:gd name="connsiteY5" fmla="*/ 0 h 6096859"/>
              <a:gd name="connsiteX0" fmla="*/ 0 w 12207766"/>
              <a:gd name="connsiteY0" fmla="*/ 0 h 6095837"/>
              <a:gd name="connsiteX1" fmla="*/ 12192000 w 12207766"/>
              <a:gd name="connsiteY1" fmla="*/ 0 h 6095837"/>
              <a:gd name="connsiteX2" fmla="*/ 12207766 w 12207766"/>
              <a:gd name="connsiteY2" fmla="*/ 2995448 h 6095837"/>
              <a:gd name="connsiteX3" fmla="*/ 3230379 w 12207766"/>
              <a:gd name="connsiteY3" fmla="*/ 6093502 h 6095837"/>
              <a:gd name="connsiteX4" fmla="*/ 0 w 12207766"/>
              <a:gd name="connsiteY4" fmla="*/ 4718284 h 6095837"/>
              <a:gd name="connsiteX5" fmla="*/ 0 w 12207766"/>
              <a:gd name="connsiteY5" fmla="*/ 0 h 6095837"/>
              <a:gd name="connsiteX0" fmla="*/ 0 w 12207766"/>
              <a:gd name="connsiteY0" fmla="*/ 0 h 6095551"/>
              <a:gd name="connsiteX1" fmla="*/ 12192000 w 12207766"/>
              <a:gd name="connsiteY1" fmla="*/ 0 h 6095551"/>
              <a:gd name="connsiteX2" fmla="*/ 12207766 w 12207766"/>
              <a:gd name="connsiteY2" fmla="*/ 2995448 h 6095551"/>
              <a:gd name="connsiteX3" fmla="*/ 3230379 w 12207766"/>
              <a:gd name="connsiteY3" fmla="*/ 6093502 h 6095551"/>
              <a:gd name="connsiteX4" fmla="*/ 0 w 12207766"/>
              <a:gd name="connsiteY4" fmla="*/ 4718284 h 6095551"/>
              <a:gd name="connsiteX5" fmla="*/ 0 w 12207766"/>
              <a:gd name="connsiteY5" fmla="*/ 0 h 609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7766" h="6095551">
                <a:moveTo>
                  <a:pt x="0" y="0"/>
                </a:moveTo>
                <a:lnTo>
                  <a:pt x="12192000" y="0"/>
                </a:lnTo>
                <a:cubicBezTo>
                  <a:pt x="12197255" y="998483"/>
                  <a:pt x="12202511" y="1996965"/>
                  <a:pt x="12207766" y="2995448"/>
                </a:cubicBezTo>
                <a:cubicBezTo>
                  <a:pt x="12206015" y="2969172"/>
                  <a:pt x="3232130" y="6119778"/>
                  <a:pt x="3230379" y="6093502"/>
                </a:cubicBezTo>
                <a:cubicBezTo>
                  <a:pt x="3267165" y="6156563"/>
                  <a:pt x="8184" y="4743354"/>
                  <a:pt x="0" y="4718284"/>
                </a:cubicBez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A0D6B7-2B4E-374B-A7CF-109AE53723B4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32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305800" y="0"/>
            <a:ext cx="3886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7025505" y="1984655"/>
            <a:ext cx="1321208" cy="2312307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" fmla="*/ 0 w 1253859"/>
              <a:gd name="connsiteY0" fmla="*/ 7736 h 2179448"/>
              <a:gd name="connsiteX1" fmla="*/ 1253859 w 1253859"/>
              <a:gd name="connsiteY1" fmla="*/ 0 h 2179448"/>
              <a:gd name="connsiteX2" fmla="*/ 1235810 w 1253859"/>
              <a:gd name="connsiteY2" fmla="*/ 2179448 h 2179448"/>
              <a:gd name="connsiteX3" fmla="*/ 0 w 1253859"/>
              <a:gd name="connsiteY3" fmla="*/ 2179448 h 2179448"/>
              <a:gd name="connsiteX4" fmla="*/ 0 w 1253859"/>
              <a:gd name="connsiteY4" fmla="*/ 7736 h 2179448"/>
              <a:gd name="connsiteX0" fmla="*/ 0 w 1263262"/>
              <a:gd name="connsiteY0" fmla="*/ 9253 h 2180965"/>
              <a:gd name="connsiteX1" fmla="*/ 1263262 w 1263262"/>
              <a:gd name="connsiteY1" fmla="*/ 0 h 2180965"/>
              <a:gd name="connsiteX2" fmla="*/ 1235810 w 1263262"/>
              <a:gd name="connsiteY2" fmla="*/ 2180965 h 2180965"/>
              <a:gd name="connsiteX3" fmla="*/ 0 w 1263262"/>
              <a:gd name="connsiteY3" fmla="*/ 2180965 h 2180965"/>
              <a:gd name="connsiteX4" fmla="*/ 0 w 1263262"/>
              <a:gd name="connsiteY4" fmla="*/ 9253 h 2180965"/>
              <a:gd name="connsiteX0" fmla="*/ 0 w 1277368"/>
              <a:gd name="connsiteY0" fmla="*/ 11528 h 2183240"/>
              <a:gd name="connsiteX1" fmla="*/ 1277368 w 1277368"/>
              <a:gd name="connsiteY1" fmla="*/ 0 h 2183240"/>
              <a:gd name="connsiteX2" fmla="*/ 1235810 w 1277368"/>
              <a:gd name="connsiteY2" fmla="*/ 2183240 h 2183240"/>
              <a:gd name="connsiteX3" fmla="*/ 0 w 1277368"/>
              <a:gd name="connsiteY3" fmla="*/ 2183240 h 2183240"/>
              <a:gd name="connsiteX4" fmla="*/ 0 w 1277368"/>
              <a:gd name="connsiteY4" fmla="*/ 11528 h 2183240"/>
              <a:gd name="connsiteX0" fmla="*/ 0 w 1298150"/>
              <a:gd name="connsiteY0" fmla="*/ 11528 h 2240720"/>
              <a:gd name="connsiteX1" fmla="*/ 1277368 w 1298150"/>
              <a:gd name="connsiteY1" fmla="*/ 0 h 2240720"/>
              <a:gd name="connsiteX2" fmla="*/ 1298150 w 1298150"/>
              <a:gd name="connsiteY2" fmla="*/ 2240720 h 2240720"/>
              <a:gd name="connsiteX3" fmla="*/ 0 w 1298150"/>
              <a:gd name="connsiteY3" fmla="*/ 2183240 h 2240720"/>
              <a:gd name="connsiteX4" fmla="*/ 0 w 1298150"/>
              <a:gd name="connsiteY4" fmla="*/ 11528 h 2240720"/>
              <a:gd name="connsiteX0" fmla="*/ 0 w 1306495"/>
              <a:gd name="connsiteY0" fmla="*/ 11528 h 2292439"/>
              <a:gd name="connsiteX1" fmla="*/ 1277368 w 1306495"/>
              <a:gd name="connsiteY1" fmla="*/ 0 h 2292439"/>
              <a:gd name="connsiteX2" fmla="*/ 1306495 w 1306495"/>
              <a:gd name="connsiteY2" fmla="*/ 2292439 h 2292439"/>
              <a:gd name="connsiteX3" fmla="*/ 0 w 1306495"/>
              <a:gd name="connsiteY3" fmla="*/ 2183240 h 2292439"/>
              <a:gd name="connsiteX4" fmla="*/ 0 w 1306495"/>
              <a:gd name="connsiteY4" fmla="*/ 11528 h 2292439"/>
              <a:gd name="connsiteX0" fmla="*/ 12438 w 1318933"/>
              <a:gd name="connsiteY0" fmla="*/ 11528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12438 w 1318933"/>
              <a:gd name="connsiteY4" fmla="*/ 11528 h 2292439"/>
              <a:gd name="connsiteX0" fmla="*/ 24426 w 1318933"/>
              <a:gd name="connsiteY0" fmla="*/ 1157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426 w 1318933"/>
              <a:gd name="connsiteY4" fmla="*/ 115724 h 2292439"/>
              <a:gd name="connsiteX0" fmla="*/ 27911 w 1318933"/>
              <a:gd name="connsiteY0" fmla="*/ 47624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7911 w 1318933"/>
              <a:gd name="connsiteY4" fmla="*/ 47624 h 2292439"/>
              <a:gd name="connsiteX0" fmla="*/ 24877 w 1318933"/>
              <a:gd name="connsiteY0" fmla="*/ 28817 h 2292439"/>
              <a:gd name="connsiteX1" fmla="*/ 1289806 w 1318933"/>
              <a:gd name="connsiteY1" fmla="*/ 0 h 2292439"/>
              <a:gd name="connsiteX2" fmla="*/ 1318933 w 1318933"/>
              <a:gd name="connsiteY2" fmla="*/ 2292439 h 2292439"/>
              <a:gd name="connsiteX3" fmla="*/ 0 w 1318933"/>
              <a:gd name="connsiteY3" fmla="*/ 2165951 h 2292439"/>
              <a:gd name="connsiteX4" fmla="*/ 24877 w 1318933"/>
              <a:gd name="connsiteY4" fmla="*/ 28817 h 2292439"/>
              <a:gd name="connsiteX0" fmla="*/ 0 w 1321208"/>
              <a:gd name="connsiteY0" fmla="*/ 0 h 2312307"/>
              <a:gd name="connsiteX1" fmla="*/ 1292081 w 1321208"/>
              <a:gd name="connsiteY1" fmla="*/ 19868 h 2312307"/>
              <a:gd name="connsiteX2" fmla="*/ 1321208 w 1321208"/>
              <a:gd name="connsiteY2" fmla="*/ 2312307 h 2312307"/>
              <a:gd name="connsiteX3" fmla="*/ 2275 w 1321208"/>
              <a:gd name="connsiteY3" fmla="*/ 2185819 h 2312307"/>
              <a:gd name="connsiteX4" fmla="*/ 0 w 1321208"/>
              <a:gd name="connsiteY4" fmla="*/ 0 h 231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1208" h="2312307">
                <a:moveTo>
                  <a:pt x="0" y="0"/>
                </a:moveTo>
                <a:lnTo>
                  <a:pt x="1292081" y="19868"/>
                </a:lnTo>
                <a:lnTo>
                  <a:pt x="1321208" y="2312307"/>
                </a:lnTo>
                <a:lnTo>
                  <a:pt x="2275" y="2185819"/>
                </a:lnTo>
                <a:cubicBezTo>
                  <a:pt x="1517" y="1457213"/>
                  <a:pt x="758" y="728606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3635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97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Title Slide">
    <p:bg>
      <p:bgPr>
        <a:gradFill>
          <a:gsLst>
            <a:gs pos="0">
              <a:schemeClr val="accent5"/>
            </a:gs>
            <a:gs pos="85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072438" y="0"/>
            <a:ext cx="411956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06AFB3-8560-B74E-B094-FA885584E213}"/>
              </a:ext>
            </a:extLst>
          </p:cNvPr>
          <p:cNvGrpSpPr/>
          <p:nvPr userDrawn="1"/>
        </p:nvGrpSpPr>
        <p:grpSpPr>
          <a:xfrm>
            <a:off x="373526" y="6363884"/>
            <a:ext cx="1611222" cy="230832"/>
            <a:chOff x="242614" y="6328854"/>
            <a:chExt cx="1611222" cy="230832"/>
          </a:xfrm>
        </p:grpSpPr>
        <p:sp>
          <p:nvSpPr>
            <p:cNvPr id="17" name="Freeform 62">
              <a:extLst>
                <a:ext uri="{FF2B5EF4-FFF2-40B4-BE49-F238E27FC236}">
                  <a16:creationId xmlns:a16="http://schemas.microsoft.com/office/drawing/2014/main" id="{14EC1485-1C92-2B4D-9425-B00D90934E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14" y="6375556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F71CA6E-2B1B-D644-85FB-CD01D9DBF1BB}"/>
                </a:ext>
              </a:extLst>
            </p:cNvPr>
            <p:cNvSpPr txBox="1"/>
            <p:nvPr/>
          </p:nvSpPr>
          <p:spPr>
            <a:xfrm>
              <a:off x="316236" y="6328854"/>
              <a:ext cx="15376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 EUREKA Secretariat</a:t>
              </a:r>
              <a:endParaRPr lang="id-ID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6FF4A284-65A2-7548-8B4A-8BAB06BD19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7" y="229717"/>
            <a:ext cx="1213735" cy="9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7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FA984D-3090-1143-9737-68AA84CCFD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1"/>
            <a:ext cx="12191999" cy="6934199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54350" cy="228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054349" y="2286001"/>
            <a:ext cx="3030323" cy="228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084671" y="4572001"/>
            <a:ext cx="3042681" cy="2286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3DDCFF-8716-6046-8B47-63E84ED713C5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699196" y="3017784"/>
            <a:ext cx="2236320" cy="2004160"/>
          </a:xfrm>
          <a:custGeom>
            <a:avLst/>
            <a:gdLst>
              <a:gd name="connsiteX0" fmla="*/ 14270 w 2236320"/>
              <a:gd name="connsiteY0" fmla="*/ 0 h 2004160"/>
              <a:gd name="connsiteX1" fmla="*/ 2222050 w 2236320"/>
              <a:gd name="connsiteY1" fmla="*/ 0 h 2004160"/>
              <a:gd name="connsiteX2" fmla="*/ 2236320 w 2236320"/>
              <a:gd name="connsiteY2" fmla="*/ 14270 h 2004160"/>
              <a:gd name="connsiteX3" fmla="*/ 2236320 w 2236320"/>
              <a:gd name="connsiteY3" fmla="*/ 1989890 h 2004160"/>
              <a:gd name="connsiteX4" fmla="*/ 2222050 w 2236320"/>
              <a:gd name="connsiteY4" fmla="*/ 2004160 h 2004160"/>
              <a:gd name="connsiteX5" fmla="*/ 14270 w 2236320"/>
              <a:gd name="connsiteY5" fmla="*/ 2004160 h 2004160"/>
              <a:gd name="connsiteX6" fmla="*/ 0 w 2236320"/>
              <a:gd name="connsiteY6" fmla="*/ 1989890 h 2004160"/>
              <a:gd name="connsiteX7" fmla="*/ 0 w 2236320"/>
              <a:gd name="connsiteY7" fmla="*/ 14270 h 2004160"/>
              <a:gd name="connsiteX8" fmla="*/ 14270 w 2236320"/>
              <a:gd name="connsiteY8" fmla="*/ 0 h 20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6320" h="2004160">
                <a:moveTo>
                  <a:pt x="14270" y="0"/>
                </a:moveTo>
                <a:lnTo>
                  <a:pt x="2222050" y="0"/>
                </a:lnTo>
                <a:cubicBezTo>
                  <a:pt x="2229931" y="0"/>
                  <a:pt x="2236320" y="6389"/>
                  <a:pt x="2236320" y="14270"/>
                </a:cubicBezTo>
                <a:lnTo>
                  <a:pt x="2236320" y="1989890"/>
                </a:lnTo>
                <a:cubicBezTo>
                  <a:pt x="2236320" y="1997771"/>
                  <a:pt x="2229931" y="2004160"/>
                  <a:pt x="2222050" y="2004160"/>
                </a:cubicBezTo>
                <a:lnTo>
                  <a:pt x="14270" y="2004160"/>
                </a:lnTo>
                <a:cubicBezTo>
                  <a:pt x="6389" y="2004160"/>
                  <a:pt x="0" y="1997771"/>
                  <a:pt x="0" y="1989890"/>
                </a:cubicBezTo>
                <a:lnTo>
                  <a:pt x="0" y="14270"/>
                </a:lnTo>
                <a:cubicBezTo>
                  <a:pt x="0" y="6389"/>
                  <a:pt x="6389" y="0"/>
                  <a:pt x="142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6256482" y="3017784"/>
            <a:ext cx="2236320" cy="2004160"/>
          </a:xfrm>
          <a:custGeom>
            <a:avLst/>
            <a:gdLst>
              <a:gd name="connsiteX0" fmla="*/ 14270 w 2236320"/>
              <a:gd name="connsiteY0" fmla="*/ 0 h 2004160"/>
              <a:gd name="connsiteX1" fmla="*/ 2222050 w 2236320"/>
              <a:gd name="connsiteY1" fmla="*/ 0 h 2004160"/>
              <a:gd name="connsiteX2" fmla="*/ 2236320 w 2236320"/>
              <a:gd name="connsiteY2" fmla="*/ 14270 h 2004160"/>
              <a:gd name="connsiteX3" fmla="*/ 2236320 w 2236320"/>
              <a:gd name="connsiteY3" fmla="*/ 1989890 h 2004160"/>
              <a:gd name="connsiteX4" fmla="*/ 2222050 w 2236320"/>
              <a:gd name="connsiteY4" fmla="*/ 2004160 h 2004160"/>
              <a:gd name="connsiteX5" fmla="*/ 14270 w 2236320"/>
              <a:gd name="connsiteY5" fmla="*/ 2004160 h 2004160"/>
              <a:gd name="connsiteX6" fmla="*/ 0 w 2236320"/>
              <a:gd name="connsiteY6" fmla="*/ 1989890 h 2004160"/>
              <a:gd name="connsiteX7" fmla="*/ 0 w 2236320"/>
              <a:gd name="connsiteY7" fmla="*/ 14270 h 2004160"/>
              <a:gd name="connsiteX8" fmla="*/ 14270 w 2236320"/>
              <a:gd name="connsiteY8" fmla="*/ 0 h 20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6320" h="2004160">
                <a:moveTo>
                  <a:pt x="14270" y="0"/>
                </a:moveTo>
                <a:lnTo>
                  <a:pt x="2222050" y="0"/>
                </a:lnTo>
                <a:cubicBezTo>
                  <a:pt x="2229931" y="0"/>
                  <a:pt x="2236320" y="6389"/>
                  <a:pt x="2236320" y="14270"/>
                </a:cubicBezTo>
                <a:lnTo>
                  <a:pt x="2236320" y="1989890"/>
                </a:lnTo>
                <a:cubicBezTo>
                  <a:pt x="2236320" y="1997771"/>
                  <a:pt x="2229931" y="2004160"/>
                  <a:pt x="2222050" y="2004160"/>
                </a:cubicBezTo>
                <a:lnTo>
                  <a:pt x="14270" y="2004160"/>
                </a:lnTo>
                <a:cubicBezTo>
                  <a:pt x="6389" y="2004160"/>
                  <a:pt x="0" y="1997771"/>
                  <a:pt x="0" y="1989890"/>
                </a:cubicBezTo>
                <a:lnTo>
                  <a:pt x="0" y="14270"/>
                </a:lnTo>
                <a:cubicBezTo>
                  <a:pt x="0" y="6389"/>
                  <a:pt x="6389" y="0"/>
                  <a:pt x="142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8813770" y="3017784"/>
            <a:ext cx="2236320" cy="2004160"/>
          </a:xfrm>
          <a:custGeom>
            <a:avLst/>
            <a:gdLst>
              <a:gd name="connsiteX0" fmla="*/ 14270 w 2236320"/>
              <a:gd name="connsiteY0" fmla="*/ 0 h 2004160"/>
              <a:gd name="connsiteX1" fmla="*/ 2222050 w 2236320"/>
              <a:gd name="connsiteY1" fmla="*/ 0 h 2004160"/>
              <a:gd name="connsiteX2" fmla="*/ 2236320 w 2236320"/>
              <a:gd name="connsiteY2" fmla="*/ 14270 h 2004160"/>
              <a:gd name="connsiteX3" fmla="*/ 2236320 w 2236320"/>
              <a:gd name="connsiteY3" fmla="*/ 1989890 h 2004160"/>
              <a:gd name="connsiteX4" fmla="*/ 2222050 w 2236320"/>
              <a:gd name="connsiteY4" fmla="*/ 2004160 h 2004160"/>
              <a:gd name="connsiteX5" fmla="*/ 14270 w 2236320"/>
              <a:gd name="connsiteY5" fmla="*/ 2004160 h 2004160"/>
              <a:gd name="connsiteX6" fmla="*/ 0 w 2236320"/>
              <a:gd name="connsiteY6" fmla="*/ 1989890 h 2004160"/>
              <a:gd name="connsiteX7" fmla="*/ 0 w 2236320"/>
              <a:gd name="connsiteY7" fmla="*/ 14270 h 2004160"/>
              <a:gd name="connsiteX8" fmla="*/ 14270 w 2236320"/>
              <a:gd name="connsiteY8" fmla="*/ 0 h 20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6320" h="2004160">
                <a:moveTo>
                  <a:pt x="14270" y="0"/>
                </a:moveTo>
                <a:lnTo>
                  <a:pt x="2222050" y="0"/>
                </a:lnTo>
                <a:cubicBezTo>
                  <a:pt x="2229931" y="0"/>
                  <a:pt x="2236320" y="6389"/>
                  <a:pt x="2236320" y="14270"/>
                </a:cubicBezTo>
                <a:lnTo>
                  <a:pt x="2236320" y="1989890"/>
                </a:lnTo>
                <a:cubicBezTo>
                  <a:pt x="2236320" y="1997771"/>
                  <a:pt x="2229931" y="2004160"/>
                  <a:pt x="2222050" y="2004160"/>
                </a:cubicBezTo>
                <a:lnTo>
                  <a:pt x="14270" y="2004160"/>
                </a:lnTo>
                <a:cubicBezTo>
                  <a:pt x="6389" y="2004160"/>
                  <a:pt x="0" y="1997771"/>
                  <a:pt x="0" y="1989890"/>
                </a:cubicBezTo>
                <a:lnTo>
                  <a:pt x="0" y="14270"/>
                </a:lnTo>
                <a:cubicBezTo>
                  <a:pt x="0" y="6389"/>
                  <a:pt x="6389" y="0"/>
                  <a:pt x="142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141910" y="3017784"/>
            <a:ext cx="2236320" cy="1605016"/>
          </a:xfrm>
          <a:custGeom>
            <a:avLst/>
            <a:gdLst>
              <a:gd name="connsiteX0" fmla="*/ 14270 w 2236320"/>
              <a:gd name="connsiteY0" fmla="*/ 0 h 2004160"/>
              <a:gd name="connsiteX1" fmla="*/ 2222050 w 2236320"/>
              <a:gd name="connsiteY1" fmla="*/ 0 h 2004160"/>
              <a:gd name="connsiteX2" fmla="*/ 2236320 w 2236320"/>
              <a:gd name="connsiteY2" fmla="*/ 14270 h 2004160"/>
              <a:gd name="connsiteX3" fmla="*/ 2236320 w 2236320"/>
              <a:gd name="connsiteY3" fmla="*/ 1989890 h 2004160"/>
              <a:gd name="connsiteX4" fmla="*/ 2222050 w 2236320"/>
              <a:gd name="connsiteY4" fmla="*/ 2004160 h 2004160"/>
              <a:gd name="connsiteX5" fmla="*/ 14270 w 2236320"/>
              <a:gd name="connsiteY5" fmla="*/ 2004160 h 2004160"/>
              <a:gd name="connsiteX6" fmla="*/ 0 w 2236320"/>
              <a:gd name="connsiteY6" fmla="*/ 1989890 h 2004160"/>
              <a:gd name="connsiteX7" fmla="*/ 0 w 2236320"/>
              <a:gd name="connsiteY7" fmla="*/ 14270 h 2004160"/>
              <a:gd name="connsiteX8" fmla="*/ 14270 w 2236320"/>
              <a:gd name="connsiteY8" fmla="*/ 0 h 200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6320" h="2004160">
                <a:moveTo>
                  <a:pt x="14270" y="0"/>
                </a:moveTo>
                <a:lnTo>
                  <a:pt x="2222050" y="0"/>
                </a:lnTo>
                <a:cubicBezTo>
                  <a:pt x="2229931" y="0"/>
                  <a:pt x="2236320" y="6389"/>
                  <a:pt x="2236320" y="14270"/>
                </a:cubicBezTo>
                <a:lnTo>
                  <a:pt x="2236320" y="1989890"/>
                </a:lnTo>
                <a:cubicBezTo>
                  <a:pt x="2236320" y="1997771"/>
                  <a:pt x="2229931" y="2004160"/>
                  <a:pt x="2222050" y="2004160"/>
                </a:cubicBezTo>
                <a:lnTo>
                  <a:pt x="14270" y="2004160"/>
                </a:lnTo>
                <a:cubicBezTo>
                  <a:pt x="6389" y="2004160"/>
                  <a:pt x="0" y="1997771"/>
                  <a:pt x="0" y="1989890"/>
                </a:cubicBezTo>
                <a:lnTo>
                  <a:pt x="0" y="14270"/>
                </a:lnTo>
                <a:cubicBezTo>
                  <a:pt x="0" y="6389"/>
                  <a:pt x="6389" y="0"/>
                  <a:pt x="1427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8FCD49-F625-2F45-9891-4884B8141296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6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50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8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337071" y="1161144"/>
            <a:ext cx="2502127" cy="3280228"/>
          </a:xfrm>
          <a:custGeom>
            <a:avLst/>
            <a:gdLst>
              <a:gd name="connsiteX0" fmla="*/ 19867 w 2502127"/>
              <a:gd name="connsiteY0" fmla="*/ 0 h 3280228"/>
              <a:gd name="connsiteX1" fmla="*/ 2482260 w 2502127"/>
              <a:gd name="connsiteY1" fmla="*/ 0 h 3280228"/>
              <a:gd name="connsiteX2" fmla="*/ 2502127 w 2502127"/>
              <a:gd name="connsiteY2" fmla="*/ 19867 h 3280228"/>
              <a:gd name="connsiteX3" fmla="*/ 2502127 w 2502127"/>
              <a:gd name="connsiteY3" fmla="*/ 3260361 h 3280228"/>
              <a:gd name="connsiteX4" fmla="*/ 2482260 w 2502127"/>
              <a:gd name="connsiteY4" fmla="*/ 3280228 h 3280228"/>
              <a:gd name="connsiteX5" fmla="*/ 19867 w 2502127"/>
              <a:gd name="connsiteY5" fmla="*/ 3280228 h 3280228"/>
              <a:gd name="connsiteX6" fmla="*/ 0 w 2502127"/>
              <a:gd name="connsiteY6" fmla="*/ 3260361 h 3280228"/>
              <a:gd name="connsiteX7" fmla="*/ 0 w 2502127"/>
              <a:gd name="connsiteY7" fmla="*/ 19867 h 3280228"/>
              <a:gd name="connsiteX8" fmla="*/ 19867 w 2502127"/>
              <a:gd name="connsiteY8" fmla="*/ 0 h 328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127" h="3280228">
                <a:moveTo>
                  <a:pt x="19867" y="0"/>
                </a:moveTo>
                <a:lnTo>
                  <a:pt x="2482260" y="0"/>
                </a:lnTo>
                <a:cubicBezTo>
                  <a:pt x="2493232" y="0"/>
                  <a:pt x="2502127" y="8895"/>
                  <a:pt x="2502127" y="19867"/>
                </a:cubicBezTo>
                <a:lnTo>
                  <a:pt x="2502127" y="3260361"/>
                </a:lnTo>
                <a:cubicBezTo>
                  <a:pt x="2502127" y="3271333"/>
                  <a:pt x="2493232" y="3280228"/>
                  <a:pt x="2482260" y="3280228"/>
                </a:cubicBezTo>
                <a:lnTo>
                  <a:pt x="19867" y="3280228"/>
                </a:lnTo>
                <a:cubicBezTo>
                  <a:pt x="8895" y="3280228"/>
                  <a:pt x="0" y="3271333"/>
                  <a:pt x="0" y="3260361"/>
                </a:cubicBezTo>
                <a:lnTo>
                  <a:pt x="0" y="19867"/>
                </a:lnTo>
                <a:cubicBezTo>
                  <a:pt x="0" y="8895"/>
                  <a:pt x="8895" y="0"/>
                  <a:pt x="19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964155" y="1161144"/>
            <a:ext cx="2502127" cy="3280228"/>
          </a:xfrm>
          <a:custGeom>
            <a:avLst/>
            <a:gdLst>
              <a:gd name="connsiteX0" fmla="*/ 19867 w 2502127"/>
              <a:gd name="connsiteY0" fmla="*/ 0 h 3280228"/>
              <a:gd name="connsiteX1" fmla="*/ 2482260 w 2502127"/>
              <a:gd name="connsiteY1" fmla="*/ 0 h 3280228"/>
              <a:gd name="connsiteX2" fmla="*/ 2502127 w 2502127"/>
              <a:gd name="connsiteY2" fmla="*/ 19867 h 3280228"/>
              <a:gd name="connsiteX3" fmla="*/ 2502127 w 2502127"/>
              <a:gd name="connsiteY3" fmla="*/ 3260361 h 3280228"/>
              <a:gd name="connsiteX4" fmla="*/ 2482260 w 2502127"/>
              <a:gd name="connsiteY4" fmla="*/ 3280228 h 3280228"/>
              <a:gd name="connsiteX5" fmla="*/ 19867 w 2502127"/>
              <a:gd name="connsiteY5" fmla="*/ 3280228 h 3280228"/>
              <a:gd name="connsiteX6" fmla="*/ 0 w 2502127"/>
              <a:gd name="connsiteY6" fmla="*/ 3260361 h 3280228"/>
              <a:gd name="connsiteX7" fmla="*/ 0 w 2502127"/>
              <a:gd name="connsiteY7" fmla="*/ 19867 h 3280228"/>
              <a:gd name="connsiteX8" fmla="*/ 19867 w 2502127"/>
              <a:gd name="connsiteY8" fmla="*/ 0 h 328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127" h="3280228">
                <a:moveTo>
                  <a:pt x="19867" y="0"/>
                </a:moveTo>
                <a:lnTo>
                  <a:pt x="2482260" y="0"/>
                </a:lnTo>
                <a:cubicBezTo>
                  <a:pt x="2493232" y="0"/>
                  <a:pt x="2502127" y="8895"/>
                  <a:pt x="2502127" y="19867"/>
                </a:cubicBezTo>
                <a:lnTo>
                  <a:pt x="2502127" y="3260361"/>
                </a:lnTo>
                <a:cubicBezTo>
                  <a:pt x="2502127" y="3271333"/>
                  <a:pt x="2493232" y="3280228"/>
                  <a:pt x="2482260" y="3280228"/>
                </a:cubicBezTo>
                <a:lnTo>
                  <a:pt x="19867" y="3280228"/>
                </a:lnTo>
                <a:cubicBezTo>
                  <a:pt x="8895" y="3280228"/>
                  <a:pt x="0" y="3271333"/>
                  <a:pt x="0" y="3260361"/>
                </a:cubicBezTo>
                <a:lnTo>
                  <a:pt x="0" y="19867"/>
                </a:lnTo>
                <a:cubicBezTo>
                  <a:pt x="0" y="8895"/>
                  <a:pt x="8895" y="0"/>
                  <a:pt x="19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709987" y="1161144"/>
            <a:ext cx="2502127" cy="3280228"/>
          </a:xfrm>
          <a:custGeom>
            <a:avLst/>
            <a:gdLst>
              <a:gd name="connsiteX0" fmla="*/ 19867 w 2502127"/>
              <a:gd name="connsiteY0" fmla="*/ 0 h 3280228"/>
              <a:gd name="connsiteX1" fmla="*/ 2482260 w 2502127"/>
              <a:gd name="connsiteY1" fmla="*/ 0 h 3280228"/>
              <a:gd name="connsiteX2" fmla="*/ 2502127 w 2502127"/>
              <a:gd name="connsiteY2" fmla="*/ 19867 h 3280228"/>
              <a:gd name="connsiteX3" fmla="*/ 2502127 w 2502127"/>
              <a:gd name="connsiteY3" fmla="*/ 3260361 h 3280228"/>
              <a:gd name="connsiteX4" fmla="*/ 2482260 w 2502127"/>
              <a:gd name="connsiteY4" fmla="*/ 3280228 h 3280228"/>
              <a:gd name="connsiteX5" fmla="*/ 19867 w 2502127"/>
              <a:gd name="connsiteY5" fmla="*/ 3280228 h 3280228"/>
              <a:gd name="connsiteX6" fmla="*/ 0 w 2502127"/>
              <a:gd name="connsiteY6" fmla="*/ 3260361 h 3280228"/>
              <a:gd name="connsiteX7" fmla="*/ 0 w 2502127"/>
              <a:gd name="connsiteY7" fmla="*/ 19867 h 3280228"/>
              <a:gd name="connsiteX8" fmla="*/ 19867 w 2502127"/>
              <a:gd name="connsiteY8" fmla="*/ 0 h 328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2127" h="3280228">
                <a:moveTo>
                  <a:pt x="19867" y="0"/>
                </a:moveTo>
                <a:lnTo>
                  <a:pt x="2482260" y="0"/>
                </a:lnTo>
                <a:cubicBezTo>
                  <a:pt x="2493232" y="0"/>
                  <a:pt x="2502127" y="8895"/>
                  <a:pt x="2502127" y="19867"/>
                </a:cubicBezTo>
                <a:lnTo>
                  <a:pt x="2502127" y="3260361"/>
                </a:lnTo>
                <a:cubicBezTo>
                  <a:pt x="2502127" y="3271333"/>
                  <a:pt x="2493232" y="3280228"/>
                  <a:pt x="2482260" y="3280228"/>
                </a:cubicBezTo>
                <a:lnTo>
                  <a:pt x="19867" y="3280228"/>
                </a:lnTo>
                <a:cubicBezTo>
                  <a:pt x="8895" y="3280228"/>
                  <a:pt x="0" y="3271333"/>
                  <a:pt x="0" y="3260361"/>
                </a:cubicBezTo>
                <a:lnTo>
                  <a:pt x="0" y="19867"/>
                </a:lnTo>
                <a:cubicBezTo>
                  <a:pt x="0" y="8895"/>
                  <a:pt x="8895" y="0"/>
                  <a:pt x="19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DA5560-1346-D448-A877-BB95090AD56E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1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650945" y="2815974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339545" y="4381788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697945" y="2815974"/>
            <a:ext cx="792842" cy="792842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49C114-F87C-BB4C-81E3-A80D0B697A5A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7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84888" y="0"/>
            <a:ext cx="6107112" cy="496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1FC78E-61B1-A54E-938B-D8911C8FC6D9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54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299200" y="1002777"/>
            <a:ext cx="4804229" cy="4852446"/>
          </a:xfrm>
          <a:custGeom>
            <a:avLst/>
            <a:gdLst>
              <a:gd name="connsiteX0" fmla="*/ 76291 w 4804229"/>
              <a:gd name="connsiteY0" fmla="*/ 0 h 4852446"/>
              <a:gd name="connsiteX1" fmla="*/ 4727938 w 4804229"/>
              <a:gd name="connsiteY1" fmla="*/ 0 h 4852446"/>
              <a:gd name="connsiteX2" fmla="*/ 4804229 w 4804229"/>
              <a:gd name="connsiteY2" fmla="*/ 76291 h 4852446"/>
              <a:gd name="connsiteX3" fmla="*/ 4804229 w 4804229"/>
              <a:gd name="connsiteY3" fmla="*/ 4776155 h 4852446"/>
              <a:gd name="connsiteX4" fmla="*/ 4727938 w 4804229"/>
              <a:gd name="connsiteY4" fmla="*/ 4852446 h 4852446"/>
              <a:gd name="connsiteX5" fmla="*/ 76291 w 4804229"/>
              <a:gd name="connsiteY5" fmla="*/ 4852446 h 4852446"/>
              <a:gd name="connsiteX6" fmla="*/ 0 w 4804229"/>
              <a:gd name="connsiteY6" fmla="*/ 4776155 h 4852446"/>
              <a:gd name="connsiteX7" fmla="*/ 0 w 4804229"/>
              <a:gd name="connsiteY7" fmla="*/ 76291 h 4852446"/>
              <a:gd name="connsiteX8" fmla="*/ 76291 w 4804229"/>
              <a:gd name="connsiteY8" fmla="*/ 0 h 485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4229" h="4852446">
                <a:moveTo>
                  <a:pt x="76291" y="0"/>
                </a:moveTo>
                <a:lnTo>
                  <a:pt x="4727938" y="0"/>
                </a:lnTo>
                <a:cubicBezTo>
                  <a:pt x="4770072" y="0"/>
                  <a:pt x="4804229" y="34157"/>
                  <a:pt x="4804229" y="76291"/>
                </a:cubicBezTo>
                <a:lnTo>
                  <a:pt x="4804229" y="4776155"/>
                </a:lnTo>
                <a:cubicBezTo>
                  <a:pt x="4804229" y="4818289"/>
                  <a:pt x="4770072" y="4852446"/>
                  <a:pt x="4727938" y="4852446"/>
                </a:cubicBezTo>
                <a:lnTo>
                  <a:pt x="76291" y="4852446"/>
                </a:lnTo>
                <a:cubicBezTo>
                  <a:pt x="34157" y="4852446"/>
                  <a:pt x="0" y="4818289"/>
                  <a:pt x="0" y="4776155"/>
                </a:cubicBezTo>
                <a:lnTo>
                  <a:pt x="0" y="76291"/>
                </a:lnTo>
                <a:cubicBezTo>
                  <a:pt x="0" y="34157"/>
                  <a:pt x="34157" y="0"/>
                  <a:pt x="76291" y="0"/>
                </a:cubicBezTo>
                <a:close/>
              </a:path>
            </a:pathLst>
          </a:custGeom>
          <a:effectLst>
            <a:outerShdw blurRad="190500" algn="ctr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98FA49-2DB5-D345-9925-CAED652BEB49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5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634267" y="1101570"/>
            <a:ext cx="11512859" cy="5756430"/>
          </a:xfrm>
          <a:custGeom>
            <a:avLst/>
            <a:gdLst>
              <a:gd name="connsiteX0" fmla="*/ 5756430 w 11512859"/>
              <a:gd name="connsiteY0" fmla="*/ 0 h 5756430"/>
              <a:gd name="connsiteX1" fmla="*/ 11512859 w 11512859"/>
              <a:gd name="connsiteY1" fmla="*/ 5756430 h 5756430"/>
              <a:gd name="connsiteX2" fmla="*/ 0 w 11512859"/>
              <a:gd name="connsiteY2" fmla="*/ 5756430 h 575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2859" h="5756430">
                <a:moveTo>
                  <a:pt x="5756430" y="0"/>
                </a:moveTo>
                <a:lnTo>
                  <a:pt x="11512859" y="5756430"/>
                </a:lnTo>
                <a:lnTo>
                  <a:pt x="0" y="57564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696077" y="2440215"/>
            <a:ext cx="2694620" cy="2694621"/>
          </a:xfrm>
          <a:custGeom>
            <a:avLst/>
            <a:gdLst>
              <a:gd name="connsiteX0" fmla="*/ 1347310 w 2694620"/>
              <a:gd name="connsiteY0" fmla="*/ 0 h 2694621"/>
              <a:gd name="connsiteX1" fmla="*/ 2694620 w 2694620"/>
              <a:gd name="connsiteY1" fmla="*/ 1347311 h 2694621"/>
              <a:gd name="connsiteX2" fmla="*/ 1347310 w 2694620"/>
              <a:gd name="connsiteY2" fmla="*/ 2694621 h 2694621"/>
              <a:gd name="connsiteX3" fmla="*/ 0 w 2694620"/>
              <a:gd name="connsiteY3" fmla="*/ 1347311 h 269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4620" h="2694621">
                <a:moveTo>
                  <a:pt x="1347310" y="0"/>
                </a:moveTo>
                <a:lnTo>
                  <a:pt x="2694620" y="1347311"/>
                </a:lnTo>
                <a:lnTo>
                  <a:pt x="1347310" y="2694621"/>
                </a:lnTo>
                <a:lnTo>
                  <a:pt x="0" y="1347311"/>
                </a:lnTo>
                <a:close/>
              </a:path>
            </a:pathLst>
          </a:custGeom>
          <a:effectLst>
            <a:outerShdw blurRad="190500" dist="63500" dir="16200000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405626" y="2440215"/>
            <a:ext cx="2694620" cy="2694621"/>
          </a:xfrm>
          <a:custGeom>
            <a:avLst/>
            <a:gdLst>
              <a:gd name="connsiteX0" fmla="*/ 1347310 w 2694620"/>
              <a:gd name="connsiteY0" fmla="*/ 0 h 2694621"/>
              <a:gd name="connsiteX1" fmla="*/ 2694620 w 2694620"/>
              <a:gd name="connsiteY1" fmla="*/ 1347311 h 2694621"/>
              <a:gd name="connsiteX2" fmla="*/ 1347310 w 2694620"/>
              <a:gd name="connsiteY2" fmla="*/ 2694621 h 2694621"/>
              <a:gd name="connsiteX3" fmla="*/ 0 w 2694620"/>
              <a:gd name="connsiteY3" fmla="*/ 1347311 h 269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4620" h="2694621">
                <a:moveTo>
                  <a:pt x="1347310" y="0"/>
                </a:moveTo>
                <a:lnTo>
                  <a:pt x="2694620" y="1347311"/>
                </a:lnTo>
                <a:lnTo>
                  <a:pt x="1347310" y="2694621"/>
                </a:lnTo>
                <a:lnTo>
                  <a:pt x="0" y="1347311"/>
                </a:lnTo>
                <a:close/>
              </a:path>
            </a:pathLst>
          </a:custGeom>
          <a:effectLst>
            <a:outerShdw blurRad="190500" dist="63500" dir="16200000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5DAF7D-7EA0-1642-AF32-277DB91448FC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04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649197" y="2"/>
            <a:ext cx="11512859" cy="5756429"/>
          </a:xfrm>
          <a:custGeom>
            <a:avLst/>
            <a:gdLst>
              <a:gd name="connsiteX0" fmla="*/ 0 w 11512859"/>
              <a:gd name="connsiteY0" fmla="*/ 0 h 5756429"/>
              <a:gd name="connsiteX1" fmla="*/ 11512859 w 11512859"/>
              <a:gd name="connsiteY1" fmla="*/ 0 h 5756429"/>
              <a:gd name="connsiteX2" fmla="*/ 5756430 w 11512859"/>
              <a:gd name="connsiteY2" fmla="*/ 5756429 h 575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2859" h="5756429">
                <a:moveTo>
                  <a:pt x="0" y="0"/>
                </a:moveTo>
                <a:lnTo>
                  <a:pt x="11512859" y="0"/>
                </a:lnTo>
                <a:lnTo>
                  <a:pt x="5756430" y="575642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696077" y="1714501"/>
            <a:ext cx="2694620" cy="2694621"/>
          </a:xfrm>
          <a:custGeom>
            <a:avLst/>
            <a:gdLst>
              <a:gd name="connsiteX0" fmla="*/ 1347310 w 2694620"/>
              <a:gd name="connsiteY0" fmla="*/ 0 h 2694621"/>
              <a:gd name="connsiteX1" fmla="*/ 2694620 w 2694620"/>
              <a:gd name="connsiteY1" fmla="*/ 1347311 h 2694621"/>
              <a:gd name="connsiteX2" fmla="*/ 1347310 w 2694620"/>
              <a:gd name="connsiteY2" fmla="*/ 2694621 h 2694621"/>
              <a:gd name="connsiteX3" fmla="*/ 0 w 2694620"/>
              <a:gd name="connsiteY3" fmla="*/ 1347311 h 269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4620" h="2694621">
                <a:moveTo>
                  <a:pt x="1347310" y="0"/>
                </a:moveTo>
                <a:lnTo>
                  <a:pt x="2694620" y="1347311"/>
                </a:lnTo>
                <a:lnTo>
                  <a:pt x="1347310" y="2694621"/>
                </a:lnTo>
                <a:lnTo>
                  <a:pt x="0" y="1347311"/>
                </a:lnTo>
                <a:close/>
              </a:path>
            </a:pathLst>
          </a:custGeom>
          <a:effectLst>
            <a:outerShdw blurRad="190500" dist="63500" dir="16200000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405626" y="1714501"/>
            <a:ext cx="2694620" cy="2694621"/>
          </a:xfrm>
          <a:custGeom>
            <a:avLst/>
            <a:gdLst>
              <a:gd name="connsiteX0" fmla="*/ 1347310 w 2694620"/>
              <a:gd name="connsiteY0" fmla="*/ 0 h 2694621"/>
              <a:gd name="connsiteX1" fmla="*/ 2694620 w 2694620"/>
              <a:gd name="connsiteY1" fmla="*/ 1347311 h 2694621"/>
              <a:gd name="connsiteX2" fmla="*/ 1347310 w 2694620"/>
              <a:gd name="connsiteY2" fmla="*/ 2694621 h 2694621"/>
              <a:gd name="connsiteX3" fmla="*/ 0 w 2694620"/>
              <a:gd name="connsiteY3" fmla="*/ 1347311 h 269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4620" h="2694621">
                <a:moveTo>
                  <a:pt x="1347310" y="0"/>
                </a:moveTo>
                <a:lnTo>
                  <a:pt x="2694620" y="1347311"/>
                </a:lnTo>
                <a:lnTo>
                  <a:pt x="1347310" y="2694621"/>
                </a:lnTo>
                <a:lnTo>
                  <a:pt x="0" y="1347311"/>
                </a:lnTo>
                <a:close/>
              </a:path>
            </a:pathLst>
          </a:custGeom>
          <a:effectLst>
            <a:outerShdw blurRad="190500" dist="63500" dir="16200000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57BD7E-87F7-4448-AA11-1F1B71A1237A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90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375364" y="1930735"/>
            <a:ext cx="2051050" cy="3625850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2255362" y="1441904"/>
            <a:ext cx="2051050" cy="3625850"/>
          </a:xfrm>
          <a:prstGeom prst="roundRect">
            <a:avLst>
              <a:gd name="adj" fmla="val 413"/>
            </a:avLst>
          </a:prstGeom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3587049" y="1039976"/>
            <a:ext cx="2051050" cy="3625850"/>
          </a:xfrm>
          <a:prstGeom prst="roundRect">
            <a:avLst>
              <a:gd name="adj" fmla="val 413"/>
            </a:avLst>
          </a:prstGeom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B78166-1B45-414C-9E61-7CF82CC322C8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2EAAD5-8C92-F84F-8D61-E246C3DA4B71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24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5334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5334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F5DE17-C5EE-9248-B2F1-5CCF9F7A67F4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0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4862286"/>
            <a:ext cx="12192000" cy="19957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1A88BA-D8A4-7F4D-B823-6A2C3C258EE0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45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4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C3152C-34A1-BC43-A14C-BD6C9A107947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3553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8"/>
          </p:nvPr>
        </p:nvSpPr>
        <p:spPr>
          <a:xfrm>
            <a:off x="4070211" y="3361520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4974335" y="2456678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6782583" y="2456678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166088" y="4266362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4974335" y="4266362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6782583" y="4266362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261963" y="3361520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9"/>
          </p:nvPr>
        </p:nvSpPr>
        <p:spPr>
          <a:xfrm>
            <a:off x="5878459" y="3361520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166088" y="2456678"/>
            <a:ext cx="1743041" cy="1743040"/>
          </a:xfrm>
          <a:custGeom>
            <a:avLst/>
            <a:gdLst>
              <a:gd name="connsiteX0" fmla="*/ 871521 w 1743041"/>
              <a:gd name="connsiteY0" fmla="*/ 0 h 1743040"/>
              <a:gd name="connsiteX1" fmla="*/ 1743041 w 1743041"/>
              <a:gd name="connsiteY1" fmla="*/ 871520 h 1743040"/>
              <a:gd name="connsiteX2" fmla="*/ 871521 w 1743041"/>
              <a:gd name="connsiteY2" fmla="*/ 1743040 h 1743040"/>
              <a:gd name="connsiteX3" fmla="*/ 0 w 1743041"/>
              <a:gd name="connsiteY3" fmla="*/ 871520 h 174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3041" h="1743040">
                <a:moveTo>
                  <a:pt x="871521" y="0"/>
                </a:moveTo>
                <a:lnTo>
                  <a:pt x="1743041" y="871520"/>
                </a:lnTo>
                <a:lnTo>
                  <a:pt x="871521" y="1743040"/>
                </a:lnTo>
                <a:lnTo>
                  <a:pt x="0" y="871520"/>
                </a:lnTo>
                <a:close/>
              </a:path>
            </a:pathLst>
          </a:custGeom>
          <a:effectLst>
            <a:outerShdw blurRad="127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04A3BC-8836-CC4B-9076-6157754ABE62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5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15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310492" y="689470"/>
            <a:ext cx="1246416" cy="12483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786743" y="4935582"/>
            <a:ext cx="1246416" cy="12483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038710" y="2059939"/>
            <a:ext cx="2871130" cy="2875643"/>
          </a:xfrm>
          <a:prstGeom prst="rect">
            <a:avLst/>
          </a:prstGeom>
          <a:effectLst>
            <a:outerShdw blurRad="381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756288"/>
            <a:ext cx="2113380" cy="5345425"/>
            <a:chOff x="-946491" y="4049540"/>
            <a:chExt cx="4117956" cy="1435123"/>
          </a:xfrm>
        </p:grpSpPr>
        <p:sp>
          <p:nvSpPr>
            <p:cNvPr id="10" name="Rectangle 9"/>
            <p:cNvSpPr/>
            <p:nvPr/>
          </p:nvSpPr>
          <p:spPr>
            <a:xfrm>
              <a:off x="-946491" y="4175282"/>
              <a:ext cx="2518773" cy="1309381"/>
            </a:xfrm>
            <a:prstGeom prst="rect">
              <a:avLst/>
            </a:prstGeom>
          </p:spPr>
          <p:txBody>
            <a:bodyPr vert="vert270" wrap="square">
              <a:spAutoFit/>
            </a:bodyPr>
            <a:lstStyle/>
            <a:p>
              <a:r>
                <a:rPr lang="en-US" sz="7200" dirty="0">
                  <a:solidFill>
                    <a:schemeClr val="bg1">
                      <a:lumMod val="95000"/>
                      <a:alpha val="50000"/>
                    </a:schemeClr>
                  </a:solidFill>
                  <a:latin typeface="Montserrat" panose="00000500000000000000" pitchFamily="50" charset="0"/>
                  <a:cs typeface="Segoe UI" panose="020B0502040204020203" pitchFamily="34" charset="0"/>
                </a:rPr>
                <a:t>Business 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52692" y="4049540"/>
              <a:ext cx="2518773" cy="1015663"/>
            </a:xfrm>
            <a:prstGeom prst="rect">
              <a:avLst/>
            </a:prstGeom>
          </p:spPr>
          <p:txBody>
            <a:bodyPr vert="vert270" wrap="square">
              <a:spAutoFit/>
            </a:bodyPr>
            <a:lstStyle/>
            <a:p>
              <a:r>
                <a:rPr lang="en-US" sz="7200" dirty="0">
                  <a:solidFill>
                    <a:schemeClr val="bg1">
                      <a:lumMod val="95000"/>
                      <a:alpha val="50000"/>
                    </a:schemeClr>
                  </a:solidFill>
                  <a:latin typeface="Montserrat" panose="00000500000000000000" pitchFamily="50" charset="0"/>
                  <a:cs typeface="Segoe UI" panose="020B0502040204020203" pitchFamily="34" charset="0"/>
                </a:rPr>
                <a:t>startup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E34875F-23BB-2845-8760-E64887731E86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25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066088" y="0"/>
            <a:ext cx="2270125" cy="2160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928968" y="4697412"/>
            <a:ext cx="2270125" cy="2160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8066088" y="2536824"/>
            <a:ext cx="3064367" cy="2160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760820" y="1710558"/>
            <a:ext cx="1871826" cy="17808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CDE05-0A8F-2F48-8449-0937EDC8A5A2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9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bg>
      <p:bgPr>
        <a:gradFill>
          <a:gsLst>
            <a:gs pos="0">
              <a:schemeClr val="accent5"/>
            </a:gs>
            <a:gs pos="85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/>
          <p:cNvSpPr>
            <a:spLocks noGrp="1"/>
          </p:cNvSpPr>
          <p:nvPr>
            <p:ph type="pic" sz="quarter" idx="10"/>
          </p:nvPr>
        </p:nvSpPr>
        <p:spPr>
          <a:xfrm>
            <a:off x="794900" y="2565298"/>
            <a:ext cx="10602200" cy="1727404"/>
          </a:xfrm>
          <a:custGeom>
            <a:avLst/>
            <a:gdLst>
              <a:gd name="connsiteX0" fmla="*/ 33425 w 10731060"/>
              <a:gd name="connsiteY0" fmla="*/ 0 h 1727404"/>
              <a:gd name="connsiteX1" fmla="*/ 10697635 w 10731060"/>
              <a:gd name="connsiteY1" fmla="*/ 0 h 1727404"/>
              <a:gd name="connsiteX2" fmla="*/ 10731060 w 10731060"/>
              <a:gd name="connsiteY2" fmla="*/ 33425 h 1727404"/>
              <a:gd name="connsiteX3" fmla="*/ 10731060 w 10731060"/>
              <a:gd name="connsiteY3" fmla="*/ 1693979 h 1727404"/>
              <a:gd name="connsiteX4" fmla="*/ 10697635 w 10731060"/>
              <a:gd name="connsiteY4" fmla="*/ 1727404 h 1727404"/>
              <a:gd name="connsiteX5" fmla="*/ 33425 w 10731060"/>
              <a:gd name="connsiteY5" fmla="*/ 1727404 h 1727404"/>
              <a:gd name="connsiteX6" fmla="*/ 0 w 10731060"/>
              <a:gd name="connsiteY6" fmla="*/ 1693979 h 1727404"/>
              <a:gd name="connsiteX7" fmla="*/ 0 w 10731060"/>
              <a:gd name="connsiteY7" fmla="*/ 33425 h 1727404"/>
              <a:gd name="connsiteX8" fmla="*/ 33425 w 10731060"/>
              <a:gd name="connsiteY8" fmla="*/ 0 h 172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31060" h="1727404">
                <a:moveTo>
                  <a:pt x="33425" y="0"/>
                </a:moveTo>
                <a:lnTo>
                  <a:pt x="10697635" y="0"/>
                </a:lnTo>
                <a:cubicBezTo>
                  <a:pt x="10716095" y="0"/>
                  <a:pt x="10731060" y="14965"/>
                  <a:pt x="10731060" y="33425"/>
                </a:cubicBezTo>
                <a:lnTo>
                  <a:pt x="10731060" y="1693979"/>
                </a:lnTo>
                <a:cubicBezTo>
                  <a:pt x="10731060" y="1712439"/>
                  <a:pt x="10716095" y="1727404"/>
                  <a:pt x="10697635" y="1727404"/>
                </a:cubicBezTo>
                <a:lnTo>
                  <a:pt x="33425" y="1727404"/>
                </a:lnTo>
                <a:cubicBezTo>
                  <a:pt x="14965" y="1727404"/>
                  <a:pt x="0" y="1712439"/>
                  <a:pt x="0" y="1693979"/>
                </a:cubicBezTo>
                <a:lnTo>
                  <a:pt x="0" y="33425"/>
                </a:lnTo>
                <a:cubicBezTo>
                  <a:pt x="0" y="14965"/>
                  <a:pt x="14965" y="0"/>
                  <a:pt x="33425" y="0"/>
                </a:cubicBezTo>
                <a:close/>
              </a:path>
            </a:pathLst>
          </a:custGeom>
          <a:effectLst>
            <a:outerShdw blurRad="381000" dist="635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  <a:alpha val="30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794766" y="414088"/>
            <a:ext cx="1023708" cy="314016"/>
            <a:chOff x="10513920" y="6272665"/>
            <a:chExt cx="1453380" cy="445816"/>
          </a:xfrm>
        </p:grpSpPr>
        <p:sp>
          <p:nvSpPr>
            <p:cNvPr id="27" name="Rectangle: Rounded Corners 26"/>
            <p:cNvSpPr/>
            <p:nvPr userDrawn="1"/>
          </p:nvSpPr>
          <p:spPr>
            <a:xfrm>
              <a:off x="10513920" y="6272665"/>
              <a:ext cx="1453380" cy="4458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" name="Group 27"/>
            <p:cNvGrpSpPr/>
            <p:nvPr userDrawn="1"/>
          </p:nvGrpSpPr>
          <p:grpSpPr>
            <a:xfrm>
              <a:off x="10817615" y="6396779"/>
              <a:ext cx="909520" cy="197589"/>
              <a:chOff x="9475619" y="5793834"/>
              <a:chExt cx="648944" cy="140980"/>
            </a:xfrm>
            <a:solidFill>
              <a:schemeClr val="bg1">
                <a:lumMod val="85000"/>
              </a:schemeClr>
            </a:solidFill>
          </p:grpSpPr>
          <p:sp>
            <p:nvSpPr>
              <p:cNvPr id="29" name="Freeform 74"/>
              <p:cNvSpPr>
                <a:spLocks noChangeArrowheads="1"/>
              </p:cNvSpPr>
              <p:nvPr userDrawn="1"/>
            </p:nvSpPr>
            <p:spPr bwMode="auto">
              <a:xfrm>
                <a:off x="9987197" y="5796545"/>
                <a:ext cx="137366" cy="135558"/>
              </a:xfrm>
              <a:custGeom>
                <a:avLst/>
                <a:gdLst>
                  <a:gd name="T0" fmla="*/ 14641 w 445"/>
                  <a:gd name="T1" fmla="*/ 58439 h 436"/>
                  <a:gd name="T2" fmla="*/ 14641 w 445"/>
                  <a:gd name="T3" fmla="*/ 58439 h 436"/>
                  <a:gd name="T4" fmla="*/ 33619 w 445"/>
                  <a:gd name="T5" fmla="*/ 101585 h 436"/>
                  <a:gd name="T6" fmla="*/ 62901 w 445"/>
                  <a:gd name="T7" fmla="*/ 111416 h 436"/>
                  <a:gd name="T8" fmla="*/ 67781 w 445"/>
                  <a:gd name="T9" fmla="*/ 111416 h 436"/>
                  <a:gd name="T10" fmla="*/ 72661 w 445"/>
                  <a:gd name="T11" fmla="*/ 135447 h 436"/>
                  <a:gd name="T12" fmla="*/ 72661 w 445"/>
                  <a:gd name="T13" fmla="*/ 135447 h 436"/>
                  <a:gd name="T14" fmla="*/ 0 w 445"/>
                  <a:gd name="T15" fmla="*/ 188425 h 436"/>
                  <a:gd name="T16" fmla="*/ 62901 w 445"/>
                  <a:gd name="T17" fmla="*/ 237579 h 436"/>
                  <a:gd name="T18" fmla="*/ 62901 w 445"/>
                  <a:gd name="T19" fmla="*/ 237579 h 436"/>
                  <a:gd name="T20" fmla="*/ 67781 w 445"/>
                  <a:gd name="T21" fmla="*/ 237579 h 436"/>
                  <a:gd name="T22" fmla="*/ 106280 w 445"/>
                  <a:gd name="T23" fmla="*/ 227748 h 436"/>
                  <a:gd name="T24" fmla="*/ 135020 w 445"/>
                  <a:gd name="T25" fmla="*/ 174771 h 436"/>
                  <a:gd name="T26" fmla="*/ 111161 w 445"/>
                  <a:gd name="T27" fmla="*/ 125616 h 436"/>
                  <a:gd name="T28" fmla="*/ 96520 w 445"/>
                  <a:gd name="T29" fmla="*/ 111416 h 436"/>
                  <a:gd name="T30" fmla="*/ 106280 w 445"/>
                  <a:gd name="T31" fmla="*/ 96670 h 436"/>
                  <a:gd name="T32" fmla="*/ 125259 w 445"/>
                  <a:gd name="T33" fmla="*/ 53524 h 436"/>
                  <a:gd name="T34" fmla="*/ 106280 w 445"/>
                  <a:gd name="T35" fmla="*/ 9831 h 436"/>
                  <a:gd name="T36" fmla="*/ 115499 w 445"/>
                  <a:gd name="T37" fmla="*/ 9831 h 436"/>
                  <a:gd name="T38" fmla="*/ 135020 w 445"/>
                  <a:gd name="T39" fmla="*/ 0 h 436"/>
                  <a:gd name="T40" fmla="*/ 135020 w 445"/>
                  <a:gd name="T41" fmla="*/ 0 h 436"/>
                  <a:gd name="T42" fmla="*/ 77541 w 445"/>
                  <a:gd name="T43" fmla="*/ 0 h 436"/>
                  <a:gd name="T44" fmla="*/ 14641 w 445"/>
                  <a:gd name="T45" fmla="*/ 58439 h 436"/>
                  <a:gd name="T46" fmla="*/ 111161 w 445"/>
                  <a:gd name="T47" fmla="*/ 179140 h 436"/>
                  <a:gd name="T48" fmla="*/ 111161 w 445"/>
                  <a:gd name="T49" fmla="*/ 179140 h 436"/>
                  <a:gd name="T50" fmla="*/ 72661 w 445"/>
                  <a:gd name="T51" fmla="*/ 213002 h 436"/>
                  <a:gd name="T52" fmla="*/ 29281 w 445"/>
                  <a:gd name="T53" fmla="*/ 188425 h 436"/>
                  <a:gd name="T54" fmla="*/ 38500 w 445"/>
                  <a:gd name="T55" fmla="*/ 159478 h 436"/>
                  <a:gd name="T56" fmla="*/ 67781 w 445"/>
                  <a:gd name="T57" fmla="*/ 150194 h 436"/>
                  <a:gd name="T58" fmla="*/ 72661 w 445"/>
                  <a:gd name="T59" fmla="*/ 150194 h 436"/>
                  <a:gd name="T60" fmla="*/ 111161 w 445"/>
                  <a:gd name="T61" fmla="*/ 179140 h 436"/>
                  <a:gd name="T62" fmla="*/ 96520 w 445"/>
                  <a:gd name="T63" fmla="*/ 43693 h 436"/>
                  <a:gd name="T64" fmla="*/ 96520 w 445"/>
                  <a:gd name="T65" fmla="*/ 43693 h 436"/>
                  <a:gd name="T66" fmla="*/ 77541 w 445"/>
                  <a:gd name="T67" fmla="*/ 92301 h 436"/>
                  <a:gd name="T68" fmla="*/ 72661 w 445"/>
                  <a:gd name="T69" fmla="*/ 92301 h 436"/>
                  <a:gd name="T70" fmla="*/ 43922 w 445"/>
                  <a:gd name="T71" fmla="*/ 63354 h 436"/>
                  <a:gd name="T72" fmla="*/ 43922 w 445"/>
                  <a:gd name="T73" fmla="*/ 33862 h 436"/>
                  <a:gd name="T74" fmla="*/ 58020 w 445"/>
                  <a:gd name="T75" fmla="*/ 14200 h 436"/>
                  <a:gd name="T76" fmla="*/ 62901 w 445"/>
                  <a:gd name="T77" fmla="*/ 14200 h 436"/>
                  <a:gd name="T78" fmla="*/ 96520 w 445"/>
                  <a:gd name="T79" fmla="*/ 43693 h 436"/>
                  <a:gd name="T80" fmla="*/ 202258 w 445"/>
                  <a:gd name="T81" fmla="*/ 92301 h 436"/>
                  <a:gd name="T82" fmla="*/ 202258 w 445"/>
                  <a:gd name="T83" fmla="*/ 92301 h 436"/>
                  <a:gd name="T84" fmla="*/ 202258 w 445"/>
                  <a:gd name="T85" fmla="*/ 53524 h 436"/>
                  <a:gd name="T86" fmla="*/ 172977 w 445"/>
                  <a:gd name="T87" fmla="*/ 53524 h 436"/>
                  <a:gd name="T88" fmla="*/ 172977 w 445"/>
                  <a:gd name="T89" fmla="*/ 92301 h 436"/>
                  <a:gd name="T90" fmla="*/ 135020 w 445"/>
                  <a:gd name="T91" fmla="*/ 92301 h 436"/>
                  <a:gd name="T92" fmla="*/ 135020 w 445"/>
                  <a:gd name="T93" fmla="*/ 116332 h 436"/>
                  <a:gd name="T94" fmla="*/ 172977 w 445"/>
                  <a:gd name="T95" fmla="*/ 116332 h 436"/>
                  <a:gd name="T96" fmla="*/ 172977 w 445"/>
                  <a:gd name="T97" fmla="*/ 159478 h 436"/>
                  <a:gd name="T98" fmla="*/ 202258 w 445"/>
                  <a:gd name="T99" fmla="*/ 159478 h 436"/>
                  <a:gd name="T100" fmla="*/ 202258 w 445"/>
                  <a:gd name="T101" fmla="*/ 116332 h 436"/>
                  <a:gd name="T102" fmla="*/ 240758 w 445"/>
                  <a:gd name="T103" fmla="*/ 116332 h 436"/>
                  <a:gd name="T104" fmla="*/ 240758 w 445"/>
                  <a:gd name="T105" fmla="*/ 92301 h 436"/>
                  <a:gd name="T106" fmla="*/ 202258 w 445"/>
                  <a:gd name="T107" fmla="*/ 92301 h 4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45" h="436">
                    <a:moveTo>
                      <a:pt x="27" y="107"/>
                    </a:moveTo>
                    <a:lnTo>
                      <a:pt x="27" y="107"/>
                    </a:lnTo>
                    <a:cubicBezTo>
                      <a:pt x="27" y="142"/>
                      <a:pt x="36" y="169"/>
                      <a:pt x="62" y="186"/>
                    </a:cubicBezTo>
                    <a:cubicBezTo>
                      <a:pt x="81" y="195"/>
                      <a:pt x="107" y="204"/>
                      <a:pt x="116" y="204"/>
                    </a:cubicBezTo>
                    <a:lnTo>
                      <a:pt x="125" y="204"/>
                    </a:lnTo>
                    <a:cubicBezTo>
                      <a:pt x="125" y="204"/>
                      <a:pt x="116" y="222"/>
                      <a:pt x="134" y="248"/>
                    </a:cubicBezTo>
                    <a:cubicBezTo>
                      <a:pt x="107" y="248"/>
                      <a:pt x="0" y="257"/>
                      <a:pt x="0" y="345"/>
                    </a:cubicBezTo>
                    <a:cubicBezTo>
                      <a:pt x="0" y="435"/>
                      <a:pt x="98" y="435"/>
                      <a:pt x="116" y="435"/>
                    </a:cubicBezTo>
                    <a:cubicBezTo>
                      <a:pt x="116" y="435"/>
                      <a:pt x="116" y="435"/>
                      <a:pt x="125" y="435"/>
                    </a:cubicBezTo>
                    <a:cubicBezTo>
                      <a:pt x="134" y="435"/>
                      <a:pt x="169" y="435"/>
                      <a:pt x="196" y="417"/>
                    </a:cubicBezTo>
                    <a:cubicBezTo>
                      <a:pt x="231" y="399"/>
                      <a:pt x="249" y="364"/>
                      <a:pt x="249" y="320"/>
                    </a:cubicBezTo>
                    <a:cubicBezTo>
                      <a:pt x="249" y="275"/>
                      <a:pt x="222" y="248"/>
                      <a:pt x="205" y="230"/>
                    </a:cubicBezTo>
                    <a:cubicBezTo>
                      <a:pt x="187" y="222"/>
                      <a:pt x="178" y="213"/>
                      <a:pt x="178" y="204"/>
                    </a:cubicBezTo>
                    <a:cubicBezTo>
                      <a:pt x="178" y="195"/>
                      <a:pt x="187" y="186"/>
                      <a:pt x="196" y="177"/>
                    </a:cubicBezTo>
                    <a:cubicBezTo>
                      <a:pt x="213" y="160"/>
                      <a:pt x="231" y="142"/>
                      <a:pt x="231" y="98"/>
                    </a:cubicBezTo>
                    <a:cubicBezTo>
                      <a:pt x="231" y="62"/>
                      <a:pt x="222" y="36"/>
                      <a:pt x="196" y="18"/>
                    </a:cubicBezTo>
                    <a:lnTo>
                      <a:pt x="213" y="18"/>
                    </a:lnTo>
                    <a:cubicBezTo>
                      <a:pt x="231" y="18"/>
                      <a:pt x="249" y="9"/>
                      <a:pt x="249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34" y="0"/>
                      <a:pt x="27" y="0"/>
                      <a:pt x="27" y="107"/>
                    </a:cubicBezTo>
                    <a:close/>
                    <a:moveTo>
                      <a:pt x="205" y="328"/>
                    </a:moveTo>
                    <a:lnTo>
                      <a:pt x="205" y="328"/>
                    </a:lnTo>
                    <a:cubicBezTo>
                      <a:pt x="213" y="364"/>
                      <a:pt x="178" y="390"/>
                      <a:pt x="134" y="390"/>
                    </a:cubicBezTo>
                    <a:cubicBezTo>
                      <a:pt x="90" y="399"/>
                      <a:pt x="54" y="381"/>
                      <a:pt x="54" y="345"/>
                    </a:cubicBezTo>
                    <a:cubicBezTo>
                      <a:pt x="45" y="328"/>
                      <a:pt x="54" y="310"/>
                      <a:pt x="71" y="292"/>
                    </a:cubicBezTo>
                    <a:cubicBezTo>
                      <a:pt x="90" y="283"/>
                      <a:pt x="107" y="275"/>
                      <a:pt x="125" y="275"/>
                    </a:cubicBezTo>
                    <a:cubicBezTo>
                      <a:pt x="134" y="275"/>
                      <a:pt x="134" y="275"/>
                      <a:pt x="134" y="275"/>
                    </a:cubicBezTo>
                    <a:cubicBezTo>
                      <a:pt x="178" y="275"/>
                      <a:pt x="205" y="301"/>
                      <a:pt x="205" y="328"/>
                    </a:cubicBezTo>
                    <a:close/>
                    <a:moveTo>
                      <a:pt x="178" y="80"/>
                    </a:moveTo>
                    <a:lnTo>
                      <a:pt x="178" y="80"/>
                    </a:lnTo>
                    <a:cubicBezTo>
                      <a:pt x="187" y="124"/>
                      <a:pt x="169" y="160"/>
                      <a:pt x="143" y="169"/>
                    </a:cubicBezTo>
                    <a:cubicBezTo>
                      <a:pt x="143" y="169"/>
                      <a:pt x="143" y="169"/>
                      <a:pt x="134" y="169"/>
                    </a:cubicBezTo>
                    <a:cubicBezTo>
                      <a:pt x="107" y="169"/>
                      <a:pt x="90" y="151"/>
                      <a:pt x="81" y="116"/>
                    </a:cubicBezTo>
                    <a:cubicBezTo>
                      <a:pt x="71" y="98"/>
                      <a:pt x="71" y="80"/>
                      <a:pt x="81" y="62"/>
                    </a:cubicBezTo>
                    <a:cubicBezTo>
                      <a:pt x="81" y="45"/>
                      <a:pt x="98" y="36"/>
                      <a:pt x="107" y="26"/>
                    </a:cubicBezTo>
                    <a:lnTo>
                      <a:pt x="116" y="26"/>
                    </a:lnTo>
                    <a:cubicBezTo>
                      <a:pt x="151" y="26"/>
                      <a:pt x="169" y="45"/>
                      <a:pt x="178" y="80"/>
                    </a:cubicBezTo>
                    <a:close/>
                    <a:moveTo>
                      <a:pt x="373" y="169"/>
                    </a:moveTo>
                    <a:lnTo>
                      <a:pt x="373" y="169"/>
                    </a:lnTo>
                    <a:cubicBezTo>
                      <a:pt x="373" y="98"/>
                      <a:pt x="373" y="98"/>
                      <a:pt x="373" y="98"/>
                    </a:cubicBezTo>
                    <a:cubicBezTo>
                      <a:pt x="319" y="98"/>
                      <a:pt x="319" y="98"/>
                      <a:pt x="319" y="98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249" y="169"/>
                      <a:pt x="249" y="169"/>
                      <a:pt x="249" y="169"/>
                    </a:cubicBezTo>
                    <a:cubicBezTo>
                      <a:pt x="249" y="213"/>
                      <a:pt x="249" y="213"/>
                      <a:pt x="249" y="213"/>
                    </a:cubicBezTo>
                    <a:cubicBezTo>
                      <a:pt x="319" y="213"/>
                      <a:pt x="319" y="213"/>
                      <a:pt x="319" y="213"/>
                    </a:cubicBezTo>
                    <a:cubicBezTo>
                      <a:pt x="319" y="292"/>
                      <a:pt x="319" y="292"/>
                      <a:pt x="319" y="292"/>
                    </a:cubicBezTo>
                    <a:cubicBezTo>
                      <a:pt x="373" y="292"/>
                      <a:pt x="373" y="292"/>
                      <a:pt x="373" y="292"/>
                    </a:cubicBezTo>
                    <a:cubicBezTo>
                      <a:pt x="373" y="213"/>
                      <a:pt x="373" y="213"/>
                      <a:pt x="373" y="213"/>
                    </a:cubicBezTo>
                    <a:cubicBezTo>
                      <a:pt x="444" y="213"/>
                      <a:pt x="444" y="213"/>
                      <a:pt x="444" y="213"/>
                    </a:cubicBezTo>
                    <a:cubicBezTo>
                      <a:pt x="444" y="169"/>
                      <a:pt x="444" y="169"/>
                      <a:pt x="444" y="169"/>
                    </a:cubicBezTo>
                    <a:lnTo>
                      <a:pt x="373" y="1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0" name="Freeform 75"/>
              <p:cNvSpPr>
                <a:spLocks noChangeArrowheads="1"/>
              </p:cNvSpPr>
              <p:nvPr userDrawn="1"/>
            </p:nvSpPr>
            <p:spPr bwMode="auto">
              <a:xfrm>
                <a:off x="9475619" y="5793834"/>
                <a:ext cx="75912" cy="140980"/>
              </a:xfrm>
              <a:custGeom>
                <a:avLst/>
                <a:gdLst>
                  <a:gd name="T0" fmla="*/ 132814 w 249"/>
                  <a:gd name="T1" fmla="*/ 43735 h 453"/>
                  <a:gd name="T2" fmla="*/ 132814 w 249"/>
                  <a:gd name="T3" fmla="*/ 43735 h 453"/>
                  <a:gd name="T4" fmla="*/ 94791 w 249"/>
                  <a:gd name="T5" fmla="*/ 43735 h 453"/>
                  <a:gd name="T6" fmla="*/ 85687 w 249"/>
                  <a:gd name="T7" fmla="*/ 58496 h 453"/>
                  <a:gd name="T8" fmla="*/ 85687 w 249"/>
                  <a:gd name="T9" fmla="*/ 87470 h 453"/>
                  <a:gd name="T10" fmla="*/ 132814 w 249"/>
                  <a:gd name="T11" fmla="*/ 87470 h 453"/>
                  <a:gd name="T12" fmla="*/ 132814 w 249"/>
                  <a:gd name="T13" fmla="*/ 126285 h 453"/>
                  <a:gd name="T14" fmla="*/ 85687 w 249"/>
                  <a:gd name="T15" fmla="*/ 126285 h 453"/>
                  <a:gd name="T16" fmla="*/ 85687 w 249"/>
                  <a:gd name="T17" fmla="*/ 247103 h 453"/>
                  <a:gd name="T18" fmla="*/ 42308 w 249"/>
                  <a:gd name="T19" fmla="*/ 247103 h 453"/>
                  <a:gd name="T20" fmla="*/ 42308 w 249"/>
                  <a:gd name="T21" fmla="*/ 126285 h 453"/>
                  <a:gd name="T22" fmla="*/ 0 w 249"/>
                  <a:gd name="T23" fmla="*/ 126285 h 453"/>
                  <a:gd name="T24" fmla="*/ 0 w 249"/>
                  <a:gd name="T25" fmla="*/ 87470 h 453"/>
                  <a:gd name="T26" fmla="*/ 42308 w 249"/>
                  <a:gd name="T27" fmla="*/ 87470 h 453"/>
                  <a:gd name="T28" fmla="*/ 42308 w 249"/>
                  <a:gd name="T29" fmla="*/ 63416 h 453"/>
                  <a:gd name="T30" fmla="*/ 94791 w 249"/>
                  <a:gd name="T31" fmla="*/ 0 h 453"/>
                  <a:gd name="T32" fmla="*/ 132814 w 249"/>
                  <a:gd name="T33" fmla="*/ 0 h 453"/>
                  <a:gd name="T34" fmla="*/ 132814 w 249"/>
                  <a:gd name="T35" fmla="*/ 43735 h 4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9" h="453">
                    <a:moveTo>
                      <a:pt x="248" y="80"/>
                    </a:moveTo>
                    <a:lnTo>
                      <a:pt x="248" y="80"/>
                    </a:lnTo>
                    <a:cubicBezTo>
                      <a:pt x="177" y="80"/>
                      <a:pt x="177" y="80"/>
                      <a:pt x="177" y="80"/>
                    </a:cubicBezTo>
                    <a:cubicBezTo>
                      <a:pt x="169" y="80"/>
                      <a:pt x="160" y="89"/>
                      <a:pt x="160" y="107"/>
                    </a:cubicBezTo>
                    <a:cubicBezTo>
                      <a:pt x="160" y="160"/>
                      <a:pt x="160" y="160"/>
                      <a:pt x="160" y="160"/>
                    </a:cubicBezTo>
                    <a:cubicBezTo>
                      <a:pt x="248" y="160"/>
                      <a:pt x="248" y="160"/>
                      <a:pt x="248" y="160"/>
                    </a:cubicBezTo>
                    <a:cubicBezTo>
                      <a:pt x="248" y="231"/>
                      <a:pt x="248" y="231"/>
                      <a:pt x="248" y="231"/>
                    </a:cubicBezTo>
                    <a:cubicBezTo>
                      <a:pt x="160" y="231"/>
                      <a:pt x="160" y="231"/>
                      <a:pt x="160" y="231"/>
                    </a:cubicBezTo>
                    <a:cubicBezTo>
                      <a:pt x="160" y="452"/>
                      <a:pt x="160" y="452"/>
                      <a:pt x="160" y="452"/>
                    </a:cubicBezTo>
                    <a:cubicBezTo>
                      <a:pt x="79" y="452"/>
                      <a:pt x="79" y="452"/>
                      <a:pt x="79" y="452"/>
                    </a:cubicBezTo>
                    <a:cubicBezTo>
                      <a:pt x="79" y="231"/>
                      <a:pt x="79" y="231"/>
                      <a:pt x="79" y="231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79" y="160"/>
                      <a:pt x="79" y="160"/>
                      <a:pt x="79" y="160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9" y="54"/>
                      <a:pt x="115" y="0"/>
                      <a:pt x="177" y="0"/>
                    </a:cubicBezTo>
                    <a:cubicBezTo>
                      <a:pt x="248" y="0"/>
                      <a:pt x="248" y="0"/>
                      <a:pt x="248" y="0"/>
                    </a:cubicBezTo>
                    <a:lnTo>
                      <a:pt x="248" y="8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1" name="Freeform 85"/>
              <p:cNvSpPr>
                <a:spLocks noChangeArrowheads="1"/>
              </p:cNvSpPr>
              <p:nvPr userDrawn="1"/>
            </p:nvSpPr>
            <p:spPr bwMode="auto">
              <a:xfrm>
                <a:off x="9697970" y="5806938"/>
                <a:ext cx="142788" cy="114772"/>
              </a:xfrm>
              <a:custGeom>
                <a:avLst/>
                <a:gdLst>
                  <a:gd name="T0" fmla="*/ 250282 w 462"/>
                  <a:gd name="T1" fmla="*/ 24258 h 374"/>
                  <a:gd name="T2" fmla="*/ 250282 w 462"/>
                  <a:gd name="T3" fmla="*/ 24258 h 374"/>
                  <a:gd name="T4" fmla="*/ 221508 w 462"/>
                  <a:gd name="T5" fmla="*/ 33962 h 374"/>
                  <a:gd name="T6" fmla="*/ 240510 w 462"/>
                  <a:gd name="T7" fmla="*/ 5391 h 374"/>
                  <a:gd name="T8" fmla="*/ 211192 w 462"/>
                  <a:gd name="T9" fmla="*/ 19407 h 374"/>
                  <a:gd name="T10" fmla="*/ 173189 w 462"/>
                  <a:gd name="T11" fmla="*/ 0 h 374"/>
                  <a:gd name="T12" fmla="*/ 119983 w 462"/>
                  <a:gd name="T13" fmla="*/ 52829 h 374"/>
                  <a:gd name="T14" fmla="*/ 124870 w 462"/>
                  <a:gd name="T15" fmla="*/ 62532 h 374"/>
                  <a:gd name="T16" fmla="*/ 19002 w 462"/>
                  <a:gd name="T17" fmla="*/ 10242 h 374"/>
                  <a:gd name="T18" fmla="*/ 9229 w 462"/>
                  <a:gd name="T19" fmla="*/ 38813 h 374"/>
                  <a:gd name="T20" fmla="*/ 33118 w 462"/>
                  <a:gd name="T21" fmla="*/ 81400 h 374"/>
                  <a:gd name="T22" fmla="*/ 9229 w 462"/>
                  <a:gd name="T23" fmla="*/ 72236 h 374"/>
                  <a:gd name="T24" fmla="*/ 9229 w 462"/>
                  <a:gd name="T25" fmla="*/ 72236 h 374"/>
                  <a:gd name="T26" fmla="*/ 53205 w 462"/>
                  <a:gd name="T27" fmla="*/ 124526 h 374"/>
                  <a:gd name="T28" fmla="*/ 38004 w 462"/>
                  <a:gd name="T29" fmla="*/ 124526 h 374"/>
                  <a:gd name="T30" fmla="*/ 28774 w 462"/>
                  <a:gd name="T31" fmla="*/ 124526 h 374"/>
                  <a:gd name="T32" fmla="*/ 77093 w 462"/>
                  <a:gd name="T33" fmla="*/ 158487 h 374"/>
                  <a:gd name="T34" fmla="*/ 14116 w 462"/>
                  <a:gd name="T35" fmla="*/ 182206 h 374"/>
                  <a:gd name="T36" fmla="*/ 0 w 462"/>
                  <a:gd name="T37" fmla="*/ 182206 h 374"/>
                  <a:gd name="T38" fmla="*/ 77093 w 462"/>
                  <a:gd name="T39" fmla="*/ 201074 h 374"/>
                  <a:gd name="T40" fmla="*/ 221508 w 462"/>
                  <a:gd name="T41" fmla="*/ 57681 h 374"/>
                  <a:gd name="T42" fmla="*/ 221508 w 462"/>
                  <a:gd name="T43" fmla="*/ 52829 h 374"/>
                  <a:gd name="T44" fmla="*/ 250282 w 462"/>
                  <a:gd name="T45" fmla="*/ 24258 h 3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62" h="374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lIns="34290" tIns="17145" rIns="34290" bIns="17145" anchor="ctr"/>
              <a:lstStyle/>
              <a:p>
                <a:endParaRPr 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6F24266-8CC9-6546-9FAE-F0E9158F8D6B}"/>
              </a:ext>
            </a:extLst>
          </p:cNvPr>
          <p:cNvGrpSpPr/>
          <p:nvPr userDrawn="1"/>
        </p:nvGrpSpPr>
        <p:grpSpPr>
          <a:xfrm>
            <a:off x="373526" y="6363884"/>
            <a:ext cx="1611222" cy="230832"/>
            <a:chOff x="242614" y="6328854"/>
            <a:chExt cx="1611222" cy="230832"/>
          </a:xfrm>
        </p:grpSpPr>
        <p:sp>
          <p:nvSpPr>
            <p:cNvPr id="33" name="Freeform 62">
              <a:extLst>
                <a:ext uri="{FF2B5EF4-FFF2-40B4-BE49-F238E27FC236}">
                  <a16:creationId xmlns:a16="http://schemas.microsoft.com/office/drawing/2014/main" id="{975514F0-E878-8C4D-AF83-B20ADE59B3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14" y="6375556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83D41FA-C450-CD41-B0EF-AB12027A3865}"/>
                </a:ext>
              </a:extLst>
            </p:cNvPr>
            <p:cNvSpPr txBox="1"/>
            <p:nvPr/>
          </p:nvSpPr>
          <p:spPr>
            <a:xfrm>
              <a:off x="316236" y="6328854"/>
              <a:ext cx="15376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 EUREKA Secretariat</a:t>
              </a:r>
              <a:endParaRPr lang="id-ID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3CD43136-763A-1A49-A0ED-FF34530A0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7" y="229717"/>
            <a:ext cx="1213735" cy="9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65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618288" y="1143000"/>
            <a:ext cx="4373562" cy="26098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874985" y="3774225"/>
            <a:ext cx="1743303" cy="15418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618740" y="5337487"/>
            <a:ext cx="1743303" cy="15418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38EB04-29E1-F948-85ED-7ABF174948C1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56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2993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B4CDBC-47D9-2547-B1EB-5BE0B5866E74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75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F2FA3C-AA45-4F4B-B27D-A777018591A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439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703266" y="1302722"/>
            <a:ext cx="5888033" cy="157183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03266" y="2648099"/>
            <a:ext cx="2114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chemeClr val="bg1">
                    <a:lumMod val="65000"/>
                  </a:schemeClr>
                </a:solidFill>
                <a:latin typeface="Arial Regular"/>
                <a:cs typeface="Segoe UI" panose="020B0502040204020203" pitchFamily="34" charset="0"/>
              </a:rPr>
              <a:t>Creative Business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D13244-F691-8045-AF75-DDCCFB73FB39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7552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194558" y="0"/>
            <a:ext cx="477824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668720" y="812460"/>
            <a:ext cx="3760480" cy="5233080"/>
          </a:xfrm>
          <a:custGeom>
            <a:avLst/>
            <a:gdLst>
              <a:gd name="connsiteX0" fmla="*/ 1738398 w 3760480"/>
              <a:gd name="connsiteY0" fmla="*/ 3106527 h 5233080"/>
              <a:gd name="connsiteX1" fmla="*/ 3393987 w 3760480"/>
              <a:gd name="connsiteY1" fmla="*/ 3106527 h 5233080"/>
              <a:gd name="connsiteX2" fmla="*/ 3393987 w 3760480"/>
              <a:gd name="connsiteY2" fmla="*/ 3473856 h 5233080"/>
              <a:gd name="connsiteX3" fmla="*/ 2610060 w 3760480"/>
              <a:gd name="connsiteY3" fmla="*/ 5233080 h 5233080"/>
              <a:gd name="connsiteX4" fmla="*/ 2038963 w 3760480"/>
              <a:gd name="connsiteY4" fmla="*/ 5233080 h 5233080"/>
              <a:gd name="connsiteX5" fmla="*/ 2798445 w 3760480"/>
              <a:gd name="connsiteY5" fmla="*/ 3534572 h 5233080"/>
              <a:gd name="connsiteX6" fmla="*/ 2212020 w 3760480"/>
              <a:gd name="connsiteY6" fmla="*/ 3534572 h 5233080"/>
              <a:gd name="connsiteX7" fmla="*/ 2212020 w 3760480"/>
              <a:gd name="connsiteY7" fmla="*/ 3832342 h 5233080"/>
              <a:gd name="connsiteX8" fmla="*/ 1738398 w 3760480"/>
              <a:gd name="connsiteY8" fmla="*/ 3832342 h 5233080"/>
              <a:gd name="connsiteX9" fmla="*/ 411623 w 3760480"/>
              <a:gd name="connsiteY9" fmla="*/ 3103488 h 5233080"/>
              <a:gd name="connsiteX10" fmla="*/ 1344054 w 3760480"/>
              <a:gd name="connsiteY10" fmla="*/ 3103488 h 5233080"/>
              <a:gd name="connsiteX11" fmla="*/ 1344054 w 3760480"/>
              <a:gd name="connsiteY11" fmla="*/ 5233080 h 5233080"/>
              <a:gd name="connsiteX12" fmla="*/ 803586 w 3760480"/>
              <a:gd name="connsiteY12" fmla="*/ 5233080 h 5233080"/>
              <a:gd name="connsiteX13" fmla="*/ 803586 w 3760480"/>
              <a:gd name="connsiteY13" fmla="*/ 3537610 h 5233080"/>
              <a:gd name="connsiteX14" fmla="*/ 411623 w 3760480"/>
              <a:gd name="connsiteY14" fmla="*/ 3537610 h 5233080"/>
              <a:gd name="connsiteX15" fmla="*/ 2821781 w 3760480"/>
              <a:gd name="connsiteY15" fmla="*/ 400699 h 5233080"/>
              <a:gd name="connsiteX16" fmla="*/ 2524625 w 3760480"/>
              <a:gd name="connsiteY16" fmla="*/ 560264 h 5233080"/>
              <a:gd name="connsiteX17" fmla="*/ 2432667 w 3760480"/>
              <a:gd name="connsiteY17" fmla="*/ 1084547 h 5233080"/>
              <a:gd name="connsiteX18" fmla="*/ 2524625 w 3760480"/>
              <a:gd name="connsiteY18" fmla="*/ 1610347 h 5233080"/>
              <a:gd name="connsiteX19" fmla="*/ 2821781 w 3760480"/>
              <a:gd name="connsiteY19" fmla="*/ 1771431 h 5233080"/>
              <a:gd name="connsiteX20" fmla="*/ 3115138 w 3760480"/>
              <a:gd name="connsiteY20" fmla="*/ 1610347 h 5233080"/>
              <a:gd name="connsiteX21" fmla="*/ 3207857 w 3760480"/>
              <a:gd name="connsiteY21" fmla="*/ 1084547 h 5233080"/>
              <a:gd name="connsiteX22" fmla="*/ 3115138 w 3760480"/>
              <a:gd name="connsiteY22" fmla="*/ 560264 h 5233080"/>
              <a:gd name="connsiteX23" fmla="*/ 2821781 w 3760480"/>
              <a:gd name="connsiteY23" fmla="*/ 400699 h 5233080"/>
              <a:gd name="connsiteX24" fmla="*/ 2821781 w 3760480"/>
              <a:gd name="connsiteY24" fmla="*/ 6077 h 5233080"/>
              <a:gd name="connsiteX25" fmla="*/ 3516753 w 3760480"/>
              <a:gd name="connsiteY25" fmla="*/ 285454 h 5233080"/>
              <a:gd name="connsiteX26" fmla="*/ 3760480 w 3760480"/>
              <a:gd name="connsiteY26" fmla="*/ 1084547 h 5233080"/>
              <a:gd name="connsiteX27" fmla="*/ 3516753 w 3760480"/>
              <a:gd name="connsiteY27" fmla="*/ 1886296 h 5233080"/>
              <a:gd name="connsiteX28" fmla="*/ 2821781 w 3760480"/>
              <a:gd name="connsiteY28" fmla="*/ 2166053 h 5233080"/>
              <a:gd name="connsiteX29" fmla="*/ 2121492 w 3760480"/>
              <a:gd name="connsiteY29" fmla="*/ 1886296 h 5233080"/>
              <a:gd name="connsiteX30" fmla="*/ 1877005 w 3760480"/>
              <a:gd name="connsiteY30" fmla="*/ 1084547 h 5233080"/>
              <a:gd name="connsiteX31" fmla="*/ 2121492 w 3760480"/>
              <a:gd name="connsiteY31" fmla="*/ 285454 h 5233080"/>
              <a:gd name="connsiteX32" fmla="*/ 2821781 w 3760480"/>
              <a:gd name="connsiteY32" fmla="*/ 6077 h 5233080"/>
              <a:gd name="connsiteX33" fmla="*/ 862927 w 3760480"/>
              <a:gd name="connsiteY33" fmla="*/ 0 h 5233080"/>
              <a:gd name="connsiteX34" fmla="*/ 1384149 w 3760480"/>
              <a:gd name="connsiteY34" fmla="*/ 151430 h 5233080"/>
              <a:gd name="connsiteX35" fmla="*/ 1588742 w 3760480"/>
              <a:gd name="connsiteY35" fmla="*/ 555702 h 5233080"/>
              <a:gd name="connsiteX36" fmla="*/ 1474876 w 3760480"/>
              <a:gd name="connsiteY36" fmla="*/ 907508 h 5233080"/>
              <a:gd name="connsiteX37" fmla="*/ 1187933 w 3760480"/>
              <a:gd name="connsiteY37" fmla="*/ 1263872 h 5233080"/>
              <a:gd name="connsiteX38" fmla="*/ 756580 w 3760480"/>
              <a:gd name="connsiteY38" fmla="*/ 1722815 h 5233080"/>
              <a:gd name="connsiteX39" fmla="*/ 1652550 w 3760480"/>
              <a:gd name="connsiteY39" fmla="*/ 1722815 h 5233080"/>
              <a:gd name="connsiteX40" fmla="*/ 1652550 w 3760480"/>
              <a:gd name="connsiteY40" fmla="*/ 2150860 h 5233080"/>
              <a:gd name="connsiteX41" fmla="*/ 60769 w 3760480"/>
              <a:gd name="connsiteY41" fmla="*/ 2150860 h 5233080"/>
              <a:gd name="connsiteX42" fmla="*/ 60769 w 3760480"/>
              <a:gd name="connsiteY42" fmla="*/ 1801745 h 5233080"/>
              <a:gd name="connsiteX43" fmla="*/ 820388 w 3760480"/>
              <a:gd name="connsiteY43" fmla="*/ 996409 h 5233080"/>
              <a:gd name="connsiteX44" fmla="*/ 966614 w 3760480"/>
              <a:gd name="connsiteY44" fmla="*/ 803790 h 5233080"/>
              <a:gd name="connsiteX45" fmla="*/ 1023966 w 3760480"/>
              <a:gd name="connsiteY45" fmla="*/ 631686 h 5233080"/>
              <a:gd name="connsiteX46" fmla="*/ 960917 w 3760480"/>
              <a:gd name="connsiteY46" fmla="*/ 488833 h 5233080"/>
              <a:gd name="connsiteX47" fmla="*/ 783926 w 3760480"/>
              <a:gd name="connsiteY47" fmla="*/ 437160 h 5233080"/>
              <a:gd name="connsiteX48" fmla="*/ 501728 w 3760480"/>
              <a:gd name="connsiteY48" fmla="*/ 509728 h 5233080"/>
              <a:gd name="connsiteX49" fmla="*/ 203577 w 3760480"/>
              <a:gd name="connsiteY49" fmla="*/ 707670 h 5233080"/>
              <a:gd name="connsiteX50" fmla="*/ 0 w 3760480"/>
              <a:gd name="connsiteY50" fmla="*/ 318763 h 5233080"/>
              <a:gd name="connsiteX51" fmla="*/ 417790 w 3760480"/>
              <a:gd name="connsiteY51" fmla="*/ 84244 h 5233080"/>
              <a:gd name="connsiteX52" fmla="*/ 862927 w 3760480"/>
              <a:gd name="connsiteY52" fmla="*/ 0 h 523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760480" h="5233080">
                <a:moveTo>
                  <a:pt x="1738398" y="3106527"/>
                </a:moveTo>
                <a:lnTo>
                  <a:pt x="3393987" y="3106527"/>
                </a:lnTo>
                <a:lnTo>
                  <a:pt x="3393987" y="3473856"/>
                </a:lnTo>
                <a:lnTo>
                  <a:pt x="2610060" y="5233080"/>
                </a:lnTo>
                <a:lnTo>
                  <a:pt x="2038963" y="5233080"/>
                </a:lnTo>
                <a:lnTo>
                  <a:pt x="2798445" y="3534572"/>
                </a:lnTo>
                <a:lnTo>
                  <a:pt x="2212020" y="3534572"/>
                </a:lnTo>
                <a:lnTo>
                  <a:pt x="2212020" y="3832342"/>
                </a:lnTo>
                <a:lnTo>
                  <a:pt x="1738398" y="3832342"/>
                </a:lnTo>
                <a:close/>
                <a:moveTo>
                  <a:pt x="411623" y="3103488"/>
                </a:moveTo>
                <a:lnTo>
                  <a:pt x="1344054" y="3103488"/>
                </a:lnTo>
                <a:lnTo>
                  <a:pt x="1344054" y="5233080"/>
                </a:lnTo>
                <a:lnTo>
                  <a:pt x="803586" y="5233080"/>
                </a:lnTo>
                <a:lnTo>
                  <a:pt x="803586" y="3537610"/>
                </a:lnTo>
                <a:lnTo>
                  <a:pt x="411623" y="3537610"/>
                </a:lnTo>
                <a:close/>
                <a:moveTo>
                  <a:pt x="2821781" y="400699"/>
                </a:moveTo>
                <a:cubicBezTo>
                  <a:pt x="2685869" y="398799"/>
                  <a:pt x="2586818" y="451988"/>
                  <a:pt x="2524625" y="560264"/>
                </a:cubicBezTo>
                <a:cubicBezTo>
                  <a:pt x="2462433" y="668541"/>
                  <a:pt x="2431780" y="843301"/>
                  <a:pt x="2432667" y="1084547"/>
                </a:cubicBezTo>
                <a:cubicBezTo>
                  <a:pt x="2431780" y="1325919"/>
                  <a:pt x="2462433" y="1501185"/>
                  <a:pt x="2524625" y="1610347"/>
                </a:cubicBezTo>
                <a:cubicBezTo>
                  <a:pt x="2586818" y="1719509"/>
                  <a:pt x="2685869" y="1773204"/>
                  <a:pt x="2821781" y="1771431"/>
                </a:cubicBezTo>
                <a:cubicBezTo>
                  <a:pt x="2954906" y="1773204"/>
                  <a:pt x="3052691" y="1719509"/>
                  <a:pt x="3115138" y="1610347"/>
                </a:cubicBezTo>
                <a:cubicBezTo>
                  <a:pt x="3177584" y="1501185"/>
                  <a:pt x="3208491" y="1325919"/>
                  <a:pt x="3207857" y="1084547"/>
                </a:cubicBezTo>
                <a:cubicBezTo>
                  <a:pt x="3208491" y="843301"/>
                  <a:pt x="3177584" y="668541"/>
                  <a:pt x="3115138" y="560264"/>
                </a:cubicBezTo>
                <a:cubicBezTo>
                  <a:pt x="3052691" y="451988"/>
                  <a:pt x="2954906" y="398799"/>
                  <a:pt x="2821781" y="400699"/>
                </a:cubicBezTo>
                <a:close/>
                <a:moveTo>
                  <a:pt x="2821781" y="6077"/>
                </a:moveTo>
                <a:cubicBezTo>
                  <a:pt x="3124120" y="7703"/>
                  <a:pt x="3355777" y="100829"/>
                  <a:pt x="3516753" y="285454"/>
                </a:cubicBezTo>
                <a:cubicBezTo>
                  <a:pt x="3677729" y="470078"/>
                  <a:pt x="3758971" y="736443"/>
                  <a:pt x="3760480" y="1084547"/>
                </a:cubicBezTo>
                <a:cubicBezTo>
                  <a:pt x="3758971" y="1434105"/>
                  <a:pt x="3677729" y="1701355"/>
                  <a:pt x="3516753" y="1886296"/>
                </a:cubicBezTo>
                <a:cubicBezTo>
                  <a:pt x="3355777" y="2071237"/>
                  <a:pt x="3124120" y="2164489"/>
                  <a:pt x="2821781" y="2166053"/>
                </a:cubicBezTo>
                <a:cubicBezTo>
                  <a:pt x="2516531" y="2164489"/>
                  <a:pt x="2283101" y="2071237"/>
                  <a:pt x="2121492" y="1886296"/>
                </a:cubicBezTo>
                <a:cubicBezTo>
                  <a:pt x="1959883" y="1701355"/>
                  <a:pt x="1878388" y="1434105"/>
                  <a:pt x="1877005" y="1084547"/>
                </a:cubicBezTo>
                <a:cubicBezTo>
                  <a:pt x="1878388" y="736443"/>
                  <a:pt x="1959883" y="470078"/>
                  <a:pt x="2121492" y="285454"/>
                </a:cubicBezTo>
                <a:cubicBezTo>
                  <a:pt x="2283101" y="100829"/>
                  <a:pt x="2516531" y="7703"/>
                  <a:pt x="2821781" y="6077"/>
                </a:cubicBezTo>
                <a:close/>
                <a:moveTo>
                  <a:pt x="862927" y="0"/>
                </a:moveTo>
                <a:cubicBezTo>
                  <a:pt x="1077869" y="2084"/>
                  <a:pt x="1251610" y="52561"/>
                  <a:pt x="1384149" y="151430"/>
                </a:cubicBezTo>
                <a:cubicBezTo>
                  <a:pt x="1516688" y="250300"/>
                  <a:pt x="1584886" y="385057"/>
                  <a:pt x="1588742" y="555702"/>
                </a:cubicBezTo>
                <a:cubicBezTo>
                  <a:pt x="1586465" y="671451"/>
                  <a:pt x="1548510" y="788720"/>
                  <a:pt x="1474876" y="907508"/>
                </a:cubicBezTo>
                <a:cubicBezTo>
                  <a:pt x="1401243" y="1026296"/>
                  <a:pt x="1305595" y="1145084"/>
                  <a:pt x="1187933" y="1263872"/>
                </a:cubicBezTo>
                <a:lnTo>
                  <a:pt x="756580" y="1722815"/>
                </a:lnTo>
                <a:lnTo>
                  <a:pt x="1652550" y="1722815"/>
                </a:lnTo>
                <a:lnTo>
                  <a:pt x="1652550" y="2150860"/>
                </a:lnTo>
                <a:lnTo>
                  <a:pt x="60769" y="2150860"/>
                </a:lnTo>
                <a:lnTo>
                  <a:pt x="60769" y="1801745"/>
                </a:lnTo>
                <a:lnTo>
                  <a:pt x="820388" y="996409"/>
                </a:lnTo>
                <a:cubicBezTo>
                  <a:pt x="880714" y="932772"/>
                  <a:pt x="929456" y="868566"/>
                  <a:pt x="966614" y="803790"/>
                </a:cubicBezTo>
                <a:cubicBezTo>
                  <a:pt x="1003772" y="739014"/>
                  <a:pt x="1022890" y="681646"/>
                  <a:pt x="1023966" y="631686"/>
                </a:cubicBezTo>
                <a:cubicBezTo>
                  <a:pt x="1023459" y="570392"/>
                  <a:pt x="1002443" y="522775"/>
                  <a:pt x="960917" y="488833"/>
                </a:cubicBezTo>
                <a:cubicBezTo>
                  <a:pt x="919392" y="454891"/>
                  <a:pt x="860394" y="437667"/>
                  <a:pt x="783926" y="437160"/>
                </a:cubicBezTo>
                <a:cubicBezTo>
                  <a:pt x="696127" y="437984"/>
                  <a:pt x="602061" y="462173"/>
                  <a:pt x="501728" y="509728"/>
                </a:cubicBezTo>
                <a:cubicBezTo>
                  <a:pt x="401395" y="557284"/>
                  <a:pt x="302011" y="623265"/>
                  <a:pt x="203577" y="707670"/>
                </a:cubicBezTo>
                <a:lnTo>
                  <a:pt x="0" y="318763"/>
                </a:lnTo>
                <a:cubicBezTo>
                  <a:pt x="133946" y="217821"/>
                  <a:pt x="273209" y="139648"/>
                  <a:pt x="417790" y="84244"/>
                </a:cubicBezTo>
                <a:cubicBezTo>
                  <a:pt x="562371" y="28840"/>
                  <a:pt x="710749" y="759"/>
                  <a:pt x="862927" y="0"/>
                </a:cubicBezTo>
                <a:close/>
              </a:path>
            </a:pathLst>
          </a:custGeom>
          <a:effectLst>
            <a:outerShdw blurRad="381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16B103-33C8-3F4F-A6EE-6675AFAFBE1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60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31531" y="-1"/>
            <a:ext cx="9588486" cy="9588486"/>
          </a:xfrm>
          <a:custGeom>
            <a:avLst/>
            <a:gdLst>
              <a:gd name="connsiteX0" fmla="*/ 0 w 6858001"/>
              <a:gd name="connsiteY0" fmla="*/ 0 h 6858001"/>
              <a:gd name="connsiteX1" fmla="*/ 6858001 w 6858001"/>
              <a:gd name="connsiteY1" fmla="*/ 0 h 6858001"/>
              <a:gd name="connsiteX2" fmla="*/ 0 w 6858001"/>
              <a:gd name="connsiteY2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1" h="6858001">
                <a:moveTo>
                  <a:pt x="0" y="0"/>
                </a:moveTo>
                <a:lnTo>
                  <a:pt x="6858001" y="0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623105" y="20218"/>
            <a:ext cx="6481446" cy="5772526"/>
          </a:xfrm>
          <a:custGeom>
            <a:avLst/>
            <a:gdLst>
              <a:gd name="connsiteX0" fmla="*/ 0 w 5813426"/>
              <a:gd name="connsiteY0" fmla="*/ 0 h 3943351"/>
              <a:gd name="connsiteX1" fmla="*/ 5813426 w 5813426"/>
              <a:gd name="connsiteY1" fmla="*/ 0 h 3943351"/>
              <a:gd name="connsiteX2" fmla="*/ 5813426 w 5813426"/>
              <a:gd name="connsiteY2" fmla="*/ 3943351 h 3943351"/>
              <a:gd name="connsiteX3" fmla="*/ 0 w 5813426"/>
              <a:gd name="connsiteY3" fmla="*/ 3943351 h 3943351"/>
              <a:gd name="connsiteX4" fmla="*/ 0 w 5813426"/>
              <a:gd name="connsiteY4" fmla="*/ 0 h 3943351"/>
              <a:gd name="connsiteX0" fmla="*/ 0 w 5813426"/>
              <a:gd name="connsiteY0" fmla="*/ 152400 h 4095751"/>
              <a:gd name="connsiteX1" fmla="*/ 5800726 w 5813426"/>
              <a:gd name="connsiteY1" fmla="*/ 0 h 4095751"/>
              <a:gd name="connsiteX2" fmla="*/ 5813426 w 5813426"/>
              <a:gd name="connsiteY2" fmla="*/ 4095751 h 4095751"/>
              <a:gd name="connsiteX3" fmla="*/ 0 w 5813426"/>
              <a:gd name="connsiteY3" fmla="*/ 4095751 h 4095751"/>
              <a:gd name="connsiteX4" fmla="*/ 0 w 5813426"/>
              <a:gd name="connsiteY4" fmla="*/ 152400 h 4095751"/>
              <a:gd name="connsiteX0" fmla="*/ 0 w 5813426"/>
              <a:gd name="connsiteY0" fmla="*/ 241300 h 4184651"/>
              <a:gd name="connsiteX1" fmla="*/ 5584826 w 5813426"/>
              <a:gd name="connsiteY1" fmla="*/ 0 h 4184651"/>
              <a:gd name="connsiteX2" fmla="*/ 5813426 w 5813426"/>
              <a:gd name="connsiteY2" fmla="*/ 4184651 h 4184651"/>
              <a:gd name="connsiteX3" fmla="*/ 0 w 5813426"/>
              <a:gd name="connsiteY3" fmla="*/ 4184651 h 4184651"/>
              <a:gd name="connsiteX4" fmla="*/ 0 w 5813426"/>
              <a:gd name="connsiteY4" fmla="*/ 241300 h 4184651"/>
              <a:gd name="connsiteX0" fmla="*/ 0 w 5813426"/>
              <a:gd name="connsiteY0" fmla="*/ 304800 h 4248151"/>
              <a:gd name="connsiteX1" fmla="*/ 5584826 w 5813426"/>
              <a:gd name="connsiteY1" fmla="*/ 0 h 4248151"/>
              <a:gd name="connsiteX2" fmla="*/ 5813426 w 5813426"/>
              <a:gd name="connsiteY2" fmla="*/ 4248151 h 4248151"/>
              <a:gd name="connsiteX3" fmla="*/ 0 w 5813426"/>
              <a:gd name="connsiteY3" fmla="*/ 4248151 h 4248151"/>
              <a:gd name="connsiteX4" fmla="*/ 0 w 5813426"/>
              <a:gd name="connsiteY4" fmla="*/ 304800 h 4248151"/>
              <a:gd name="connsiteX0" fmla="*/ 0 w 5724526"/>
              <a:gd name="connsiteY0" fmla="*/ 304800 h 4540251"/>
              <a:gd name="connsiteX1" fmla="*/ 5584826 w 5724526"/>
              <a:gd name="connsiteY1" fmla="*/ 0 h 4540251"/>
              <a:gd name="connsiteX2" fmla="*/ 5724526 w 5724526"/>
              <a:gd name="connsiteY2" fmla="*/ 4540251 h 4540251"/>
              <a:gd name="connsiteX3" fmla="*/ 0 w 5724526"/>
              <a:gd name="connsiteY3" fmla="*/ 4248151 h 4540251"/>
              <a:gd name="connsiteX4" fmla="*/ 0 w 5724526"/>
              <a:gd name="connsiteY4" fmla="*/ 304800 h 4540251"/>
              <a:gd name="connsiteX0" fmla="*/ 0 w 5711826"/>
              <a:gd name="connsiteY0" fmla="*/ 304800 h 4756151"/>
              <a:gd name="connsiteX1" fmla="*/ 5584826 w 5711826"/>
              <a:gd name="connsiteY1" fmla="*/ 0 h 4756151"/>
              <a:gd name="connsiteX2" fmla="*/ 5711826 w 5711826"/>
              <a:gd name="connsiteY2" fmla="*/ 4756151 h 4756151"/>
              <a:gd name="connsiteX3" fmla="*/ 0 w 5711826"/>
              <a:gd name="connsiteY3" fmla="*/ 4248151 h 4756151"/>
              <a:gd name="connsiteX4" fmla="*/ 0 w 5711826"/>
              <a:gd name="connsiteY4" fmla="*/ 304800 h 4756151"/>
              <a:gd name="connsiteX0" fmla="*/ 0 w 5724526"/>
              <a:gd name="connsiteY0" fmla="*/ 304800 h 4756151"/>
              <a:gd name="connsiteX1" fmla="*/ 5584826 w 5724526"/>
              <a:gd name="connsiteY1" fmla="*/ 0 h 4756151"/>
              <a:gd name="connsiteX2" fmla="*/ 5724526 w 5724526"/>
              <a:gd name="connsiteY2" fmla="*/ 4756151 h 4756151"/>
              <a:gd name="connsiteX3" fmla="*/ 0 w 5724526"/>
              <a:gd name="connsiteY3" fmla="*/ 4248151 h 4756151"/>
              <a:gd name="connsiteX4" fmla="*/ 0 w 57245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0 w 5762626"/>
              <a:gd name="connsiteY3" fmla="*/ 4248151 h 4756151"/>
              <a:gd name="connsiteX4" fmla="*/ 0 w 5762626"/>
              <a:gd name="connsiteY4" fmla="*/ 304800 h 4756151"/>
              <a:gd name="connsiteX0" fmla="*/ 0 w 5686426"/>
              <a:gd name="connsiteY0" fmla="*/ 304800 h 4705351"/>
              <a:gd name="connsiteX1" fmla="*/ 5584826 w 5686426"/>
              <a:gd name="connsiteY1" fmla="*/ 0 h 4705351"/>
              <a:gd name="connsiteX2" fmla="*/ 5686426 w 5686426"/>
              <a:gd name="connsiteY2" fmla="*/ 4705351 h 4705351"/>
              <a:gd name="connsiteX3" fmla="*/ 0 w 5686426"/>
              <a:gd name="connsiteY3" fmla="*/ 4248151 h 4705351"/>
              <a:gd name="connsiteX4" fmla="*/ 0 w 5686426"/>
              <a:gd name="connsiteY4" fmla="*/ 304800 h 4705351"/>
              <a:gd name="connsiteX0" fmla="*/ 0 w 5737226"/>
              <a:gd name="connsiteY0" fmla="*/ 304800 h 4730751"/>
              <a:gd name="connsiteX1" fmla="*/ 5584826 w 5737226"/>
              <a:gd name="connsiteY1" fmla="*/ 0 h 4730751"/>
              <a:gd name="connsiteX2" fmla="*/ 5737226 w 5737226"/>
              <a:gd name="connsiteY2" fmla="*/ 4730751 h 4730751"/>
              <a:gd name="connsiteX3" fmla="*/ 0 w 5737226"/>
              <a:gd name="connsiteY3" fmla="*/ 4248151 h 4730751"/>
              <a:gd name="connsiteX4" fmla="*/ 0 w 5737226"/>
              <a:gd name="connsiteY4" fmla="*/ 304800 h 47307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0 w 5762626"/>
              <a:gd name="connsiteY3" fmla="*/ 4248151 h 4756151"/>
              <a:gd name="connsiteX4" fmla="*/ 0 w 57626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152400 w 5762626"/>
              <a:gd name="connsiteY3" fmla="*/ 4489451 h 4756151"/>
              <a:gd name="connsiteX4" fmla="*/ 0 w 57626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177800 w 5762626"/>
              <a:gd name="connsiteY3" fmla="*/ 4603751 h 4756151"/>
              <a:gd name="connsiteX4" fmla="*/ 0 w 57626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254000 w 5762626"/>
              <a:gd name="connsiteY3" fmla="*/ 4603751 h 4756151"/>
              <a:gd name="connsiteX4" fmla="*/ 0 w 57626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292100 w 5762626"/>
              <a:gd name="connsiteY3" fmla="*/ 4527551 h 4756151"/>
              <a:gd name="connsiteX4" fmla="*/ 0 w 5762626"/>
              <a:gd name="connsiteY4" fmla="*/ 304800 h 4756151"/>
              <a:gd name="connsiteX0" fmla="*/ 0 w 5762626"/>
              <a:gd name="connsiteY0" fmla="*/ 304800 h 4756151"/>
              <a:gd name="connsiteX1" fmla="*/ 5584826 w 5762626"/>
              <a:gd name="connsiteY1" fmla="*/ 0 h 4756151"/>
              <a:gd name="connsiteX2" fmla="*/ 5762626 w 5762626"/>
              <a:gd name="connsiteY2" fmla="*/ 4756151 h 4756151"/>
              <a:gd name="connsiteX3" fmla="*/ 215900 w 5762626"/>
              <a:gd name="connsiteY3" fmla="*/ 4565651 h 4756151"/>
              <a:gd name="connsiteX4" fmla="*/ 0 w 5762626"/>
              <a:gd name="connsiteY4" fmla="*/ 304800 h 4756151"/>
              <a:gd name="connsiteX0" fmla="*/ 127000 w 5546726"/>
              <a:gd name="connsiteY0" fmla="*/ 673100 h 4756151"/>
              <a:gd name="connsiteX1" fmla="*/ 5368926 w 5546726"/>
              <a:gd name="connsiteY1" fmla="*/ 0 h 4756151"/>
              <a:gd name="connsiteX2" fmla="*/ 5546726 w 5546726"/>
              <a:gd name="connsiteY2" fmla="*/ 4756151 h 4756151"/>
              <a:gd name="connsiteX3" fmla="*/ 0 w 5546726"/>
              <a:gd name="connsiteY3" fmla="*/ 4565651 h 4756151"/>
              <a:gd name="connsiteX4" fmla="*/ 127000 w 5546726"/>
              <a:gd name="connsiteY4" fmla="*/ 673100 h 4756151"/>
              <a:gd name="connsiteX0" fmla="*/ 127000 w 5546726"/>
              <a:gd name="connsiteY0" fmla="*/ 603250 h 4756151"/>
              <a:gd name="connsiteX1" fmla="*/ 5368926 w 5546726"/>
              <a:gd name="connsiteY1" fmla="*/ 0 h 4756151"/>
              <a:gd name="connsiteX2" fmla="*/ 5546726 w 5546726"/>
              <a:gd name="connsiteY2" fmla="*/ 4756151 h 4756151"/>
              <a:gd name="connsiteX3" fmla="*/ 0 w 5546726"/>
              <a:gd name="connsiteY3" fmla="*/ 4565651 h 4756151"/>
              <a:gd name="connsiteX4" fmla="*/ 127000 w 5546726"/>
              <a:gd name="connsiteY4" fmla="*/ 603250 h 4756151"/>
              <a:gd name="connsiteX0" fmla="*/ 82550 w 5546726"/>
              <a:gd name="connsiteY0" fmla="*/ 520700 h 4756151"/>
              <a:gd name="connsiteX1" fmla="*/ 5368926 w 5546726"/>
              <a:gd name="connsiteY1" fmla="*/ 0 h 4756151"/>
              <a:gd name="connsiteX2" fmla="*/ 5546726 w 5546726"/>
              <a:gd name="connsiteY2" fmla="*/ 4756151 h 4756151"/>
              <a:gd name="connsiteX3" fmla="*/ 0 w 5546726"/>
              <a:gd name="connsiteY3" fmla="*/ 4565651 h 4756151"/>
              <a:gd name="connsiteX4" fmla="*/ 82550 w 5546726"/>
              <a:gd name="connsiteY4" fmla="*/ 520700 h 4756151"/>
              <a:gd name="connsiteX0" fmla="*/ 25400 w 5546726"/>
              <a:gd name="connsiteY0" fmla="*/ 552450 h 4756151"/>
              <a:gd name="connsiteX1" fmla="*/ 5368926 w 5546726"/>
              <a:gd name="connsiteY1" fmla="*/ 0 h 4756151"/>
              <a:gd name="connsiteX2" fmla="*/ 5546726 w 5546726"/>
              <a:gd name="connsiteY2" fmla="*/ 4756151 h 4756151"/>
              <a:gd name="connsiteX3" fmla="*/ 0 w 5546726"/>
              <a:gd name="connsiteY3" fmla="*/ 4565651 h 4756151"/>
              <a:gd name="connsiteX4" fmla="*/ 25400 w 5546726"/>
              <a:gd name="connsiteY4" fmla="*/ 552450 h 4756151"/>
              <a:gd name="connsiteX0" fmla="*/ 31750 w 5546726"/>
              <a:gd name="connsiteY0" fmla="*/ 603250 h 4756151"/>
              <a:gd name="connsiteX1" fmla="*/ 5368926 w 5546726"/>
              <a:gd name="connsiteY1" fmla="*/ 0 h 4756151"/>
              <a:gd name="connsiteX2" fmla="*/ 5546726 w 5546726"/>
              <a:gd name="connsiteY2" fmla="*/ 4756151 h 4756151"/>
              <a:gd name="connsiteX3" fmla="*/ 0 w 5546726"/>
              <a:gd name="connsiteY3" fmla="*/ 4565651 h 4756151"/>
              <a:gd name="connsiteX4" fmla="*/ 31750 w 5546726"/>
              <a:gd name="connsiteY4" fmla="*/ 603250 h 4756151"/>
              <a:gd name="connsiteX0" fmla="*/ 31750 w 5546726"/>
              <a:gd name="connsiteY0" fmla="*/ 656590 h 4809491"/>
              <a:gd name="connsiteX1" fmla="*/ 5399406 w 5546726"/>
              <a:gd name="connsiteY1" fmla="*/ 0 h 4809491"/>
              <a:gd name="connsiteX2" fmla="*/ 5546726 w 5546726"/>
              <a:gd name="connsiteY2" fmla="*/ 4809491 h 4809491"/>
              <a:gd name="connsiteX3" fmla="*/ 0 w 5546726"/>
              <a:gd name="connsiteY3" fmla="*/ 4618991 h 4809491"/>
              <a:gd name="connsiteX4" fmla="*/ 31750 w 5546726"/>
              <a:gd name="connsiteY4" fmla="*/ 656590 h 4809491"/>
              <a:gd name="connsiteX0" fmla="*/ 31750 w 5546726"/>
              <a:gd name="connsiteY0" fmla="*/ 664210 h 4817111"/>
              <a:gd name="connsiteX1" fmla="*/ 5338446 w 5546726"/>
              <a:gd name="connsiteY1" fmla="*/ 0 h 4817111"/>
              <a:gd name="connsiteX2" fmla="*/ 5546726 w 5546726"/>
              <a:gd name="connsiteY2" fmla="*/ 4817111 h 4817111"/>
              <a:gd name="connsiteX3" fmla="*/ 0 w 5546726"/>
              <a:gd name="connsiteY3" fmla="*/ 4626611 h 4817111"/>
              <a:gd name="connsiteX4" fmla="*/ 31750 w 5546726"/>
              <a:gd name="connsiteY4" fmla="*/ 664210 h 4817111"/>
              <a:gd name="connsiteX0" fmla="*/ 31750 w 5546726"/>
              <a:gd name="connsiteY0" fmla="*/ 679450 h 4832351"/>
              <a:gd name="connsiteX1" fmla="*/ 5292726 w 5546726"/>
              <a:gd name="connsiteY1" fmla="*/ 0 h 4832351"/>
              <a:gd name="connsiteX2" fmla="*/ 5546726 w 5546726"/>
              <a:gd name="connsiteY2" fmla="*/ 4832351 h 4832351"/>
              <a:gd name="connsiteX3" fmla="*/ 0 w 5546726"/>
              <a:gd name="connsiteY3" fmla="*/ 4641851 h 4832351"/>
              <a:gd name="connsiteX4" fmla="*/ 31750 w 5546726"/>
              <a:gd name="connsiteY4" fmla="*/ 679450 h 4832351"/>
              <a:gd name="connsiteX0" fmla="*/ 31750 w 5546726"/>
              <a:gd name="connsiteY0" fmla="*/ 679450 h 4832351"/>
              <a:gd name="connsiteX1" fmla="*/ 5315586 w 5546726"/>
              <a:gd name="connsiteY1" fmla="*/ 0 h 4832351"/>
              <a:gd name="connsiteX2" fmla="*/ 5546726 w 5546726"/>
              <a:gd name="connsiteY2" fmla="*/ 4832351 h 4832351"/>
              <a:gd name="connsiteX3" fmla="*/ 0 w 5546726"/>
              <a:gd name="connsiteY3" fmla="*/ 4641851 h 4832351"/>
              <a:gd name="connsiteX4" fmla="*/ 31750 w 5546726"/>
              <a:gd name="connsiteY4" fmla="*/ 679450 h 4832351"/>
              <a:gd name="connsiteX0" fmla="*/ 31750 w 5485766"/>
              <a:gd name="connsiteY0" fmla="*/ 679450 h 4756151"/>
              <a:gd name="connsiteX1" fmla="*/ 5315586 w 5485766"/>
              <a:gd name="connsiteY1" fmla="*/ 0 h 4756151"/>
              <a:gd name="connsiteX2" fmla="*/ 5485766 w 5485766"/>
              <a:gd name="connsiteY2" fmla="*/ 4756151 h 4756151"/>
              <a:gd name="connsiteX3" fmla="*/ 0 w 5485766"/>
              <a:gd name="connsiteY3" fmla="*/ 4641851 h 4756151"/>
              <a:gd name="connsiteX4" fmla="*/ 31750 w 5485766"/>
              <a:gd name="connsiteY4" fmla="*/ 679450 h 4756151"/>
              <a:gd name="connsiteX0" fmla="*/ 31750 w 5508626"/>
              <a:gd name="connsiteY0" fmla="*/ 679450 h 4794251"/>
              <a:gd name="connsiteX1" fmla="*/ 5315586 w 5508626"/>
              <a:gd name="connsiteY1" fmla="*/ 0 h 4794251"/>
              <a:gd name="connsiteX2" fmla="*/ 5508626 w 5508626"/>
              <a:gd name="connsiteY2" fmla="*/ 4794251 h 4794251"/>
              <a:gd name="connsiteX3" fmla="*/ 0 w 5508626"/>
              <a:gd name="connsiteY3" fmla="*/ 4641851 h 4794251"/>
              <a:gd name="connsiteX4" fmla="*/ 31750 w 5508626"/>
              <a:gd name="connsiteY4" fmla="*/ 679450 h 4794251"/>
              <a:gd name="connsiteX0" fmla="*/ 31750 w 5539106"/>
              <a:gd name="connsiteY0" fmla="*/ 679450 h 4824731"/>
              <a:gd name="connsiteX1" fmla="*/ 5315586 w 5539106"/>
              <a:gd name="connsiteY1" fmla="*/ 0 h 4824731"/>
              <a:gd name="connsiteX2" fmla="*/ 5539106 w 5539106"/>
              <a:gd name="connsiteY2" fmla="*/ 4824731 h 4824731"/>
              <a:gd name="connsiteX3" fmla="*/ 0 w 5539106"/>
              <a:gd name="connsiteY3" fmla="*/ 4641851 h 4824731"/>
              <a:gd name="connsiteX4" fmla="*/ 31750 w 5539106"/>
              <a:gd name="connsiteY4" fmla="*/ 679450 h 4824731"/>
              <a:gd name="connsiteX0" fmla="*/ 31750 w 5546726"/>
              <a:gd name="connsiteY0" fmla="*/ 679450 h 4786631"/>
              <a:gd name="connsiteX1" fmla="*/ 5315586 w 5546726"/>
              <a:gd name="connsiteY1" fmla="*/ 0 h 4786631"/>
              <a:gd name="connsiteX2" fmla="*/ 5546726 w 5546726"/>
              <a:gd name="connsiteY2" fmla="*/ 4786631 h 4786631"/>
              <a:gd name="connsiteX3" fmla="*/ 0 w 5546726"/>
              <a:gd name="connsiteY3" fmla="*/ 4641851 h 4786631"/>
              <a:gd name="connsiteX4" fmla="*/ 31750 w 5546726"/>
              <a:gd name="connsiteY4" fmla="*/ 679450 h 4786631"/>
              <a:gd name="connsiteX0" fmla="*/ 31750 w 5546726"/>
              <a:gd name="connsiteY0" fmla="*/ 679450 h 4809491"/>
              <a:gd name="connsiteX1" fmla="*/ 5315586 w 5546726"/>
              <a:gd name="connsiteY1" fmla="*/ 0 h 4809491"/>
              <a:gd name="connsiteX2" fmla="*/ 5546726 w 5546726"/>
              <a:gd name="connsiteY2" fmla="*/ 4809491 h 4809491"/>
              <a:gd name="connsiteX3" fmla="*/ 0 w 5546726"/>
              <a:gd name="connsiteY3" fmla="*/ 4641851 h 4809491"/>
              <a:gd name="connsiteX4" fmla="*/ 31750 w 5546726"/>
              <a:gd name="connsiteY4" fmla="*/ 679450 h 4809491"/>
              <a:gd name="connsiteX0" fmla="*/ 8890 w 5523866"/>
              <a:gd name="connsiteY0" fmla="*/ 679450 h 4809491"/>
              <a:gd name="connsiteX1" fmla="*/ 5292726 w 5523866"/>
              <a:gd name="connsiteY1" fmla="*/ 0 h 4809491"/>
              <a:gd name="connsiteX2" fmla="*/ 5523866 w 5523866"/>
              <a:gd name="connsiteY2" fmla="*/ 4809491 h 4809491"/>
              <a:gd name="connsiteX3" fmla="*/ 0 w 5523866"/>
              <a:gd name="connsiteY3" fmla="*/ 4695191 h 4809491"/>
              <a:gd name="connsiteX4" fmla="*/ 8890 w 5523866"/>
              <a:gd name="connsiteY4" fmla="*/ 679450 h 4809491"/>
              <a:gd name="connsiteX0" fmla="*/ 183061 w 5523866"/>
              <a:gd name="connsiteY0" fmla="*/ 273050 h 4809491"/>
              <a:gd name="connsiteX1" fmla="*/ 5292726 w 5523866"/>
              <a:gd name="connsiteY1" fmla="*/ 0 h 4809491"/>
              <a:gd name="connsiteX2" fmla="*/ 5523866 w 5523866"/>
              <a:gd name="connsiteY2" fmla="*/ 4809491 h 4809491"/>
              <a:gd name="connsiteX3" fmla="*/ 0 w 5523866"/>
              <a:gd name="connsiteY3" fmla="*/ 4695191 h 4809491"/>
              <a:gd name="connsiteX4" fmla="*/ 183061 w 5523866"/>
              <a:gd name="connsiteY4" fmla="*/ 273050 h 4809491"/>
              <a:gd name="connsiteX0" fmla="*/ 84001 w 5523866"/>
              <a:gd name="connsiteY0" fmla="*/ 0 h 4986021"/>
              <a:gd name="connsiteX1" fmla="*/ 5292726 w 5523866"/>
              <a:gd name="connsiteY1" fmla="*/ 176530 h 4986021"/>
              <a:gd name="connsiteX2" fmla="*/ 5523866 w 5523866"/>
              <a:gd name="connsiteY2" fmla="*/ 4986021 h 4986021"/>
              <a:gd name="connsiteX3" fmla="*/ 0 w 5523866"/>
              <a:gd name="connsiteY3" fmla="*/ 4871721 h 4986021"/>
              <a:gd name="connsiteX4" fmla="*/ 84001 w 5523866"/>
              <a:gd name="connsiteY4" fmla="*/ 0 h 4986021"/>
              <a:gd name="connsiteX0" fmla="*/ 66 w 5615191"/>
              <a:gd name="connsiteY0" fmla="*/ 0 h 5184141"/>
              <a:gd name="connsiteX1" fmla="*/ 5384051 w 5615191"/>
              <a:gd name="connsiteY1" fmla="*/ 374650 h 5184141"/>
              <a:gd name="connsiteX2" fmla="*/ 5615191 w 5615191"/>
              <a:gd name="connsiteY2" fmla="*/ 5184141 h 5184141"/>
              <a:gd name="connsiteX3" fmla="*/ 91325 w 5615191"/>
              <a:gd name="connsiteY3" fmla="*/ 5069841 h 5184141"/>
              <a:gd name="connsiteX4" fmla="*/ 66 w 5615191"/>
              <a:gd name="connsiteY4" fmla="*/ 0 h 5184141"/>
              <a:gd name="connsiteX0" fmla="*/ 72 w 5607577"/>
              <a:gd name="connsiteY0" fmla="*/ 0 h 4993641"/>
              <a:gd name="connsiteX1" fmla="*/ 5376437 w 5607577"/>
              <a:gd name="connsiteY1" fmla="*/ 184150 h 4993641"/>
              <a:gd name="connsiteX2" fmla="*/ 5607577 w 5607577"/>
              <a:gd name="connsiteY2" fmla="*/ 4993641 h 4993641"/>
              <a:gd name="connsiteX3" fmla="*/ 83711 w 5607577"/>
              <a:gd name="connsiteY3" fmla="*/ 4879341 h 4993641"/>
              <a:gd name="connsiteX4" fmla="*/ 72 w 5607577"/>
              <a:gd name="connsiteY4" fmla="*/ 0 h 4993641"/>
              <a:gd name="connsiteX0" fmla="*/ 45 w 5660890"/>
              <a:gd name="connsiteY0" fmla="*/ 0 h 4986021"/>
              <a:gd name="connsiteX1" fmla="*/ 5429750 w 5660890"/>
              <a:gd name="connsiteY1" fmla="*/ 176530 h 4986021"/>
              <a:gd name="connsiteX2" fmla="*/ 5660890 w 5660890"/>
              <a:gd name="connsiteY2" fmla="*/ 4986021 h 4986021"/>
              <a:gd name="connsiteX3" fmla="*/ 137024 w 5660890"/>
              <a:gd name="connsiteY3" fmla="*/ 4871721 h 4986021"/>
              <a:gd name="connsiteX4" fmla="*/ 45 w 5660890"/>
              <a:gd name="connsiteY4" fmla="*/ 0 h 4986021"/>
              <a:gd name="connsiteX0" fmla="*/ 45 w 5660890"/>
              <a:gd name="connsiteY0" fmla="*/ 0 h 4986021"/>
              <a:gd name="connsiteX1" fmla="*/ 5475470 w 5660890"/>
              <a:gd name="connsiteY1" fmla="*/ 100330 h 4986021"/>
              <a:gd name="connsiteX2" fmla="*/ 5660890 w 5660890"/>
              <a:gd name="connsiteY2" fmla="*/ 4986021 h 4986021"/>
              <a:gd name="connsiteX3" fmla="*/ 137024 w 5660890"/>
              <a:gd name="connsiteY3" fmla="*/ 4871721 h 4986021"/>
              <a:gd name="connsiteX4" fmla="*/ 45 w 5660890"/>
              <a:gd name="connsiteY4" fmla="*/ 0 h 4986021"/>
              <a:gd name="connsiteX0" fmla="*/ 45 w 5660890"/>
              <a:gd name="connsiteY0" fmla="*/ 0 h 4986021"/>
              <a:gd name="connsiteX1" fmla="*/ 5422130 w 5660890"/>
              <a:gd name="connsiteY1" fmla="*/ 16510 h 4986021"/>
              <a:gd name="connsiteX2" fmla="*/ 5660890 w 5660890"/>
              <a:gd name="connsiteY2" fmla="*/ 4986021 h 4986021"/>
              <a:gd name="connsiteX3" fmla="*/ 137024 w 5660890"/>
              <a:gd name="connsiteY3" fmla="*/ 4871721 h 4986021"/>
              <a:gd name="connsiteX4" fmla="*/ 45 w 5660890"/>
              <a:gd name="connsiteY4" fmla="*/ 0 h 4986021"/>
              <a:gd name="connsiteX0" fmla="*/ 45 w 5660890"/>
              <a:gd name="connsiteY0" fmla="*/ 6350 h 4992371"/>
              <a:gd name="connsiteX1" fmla="*/ 5422130 w 5660890"/>
              <a:gd name="connsiteY1" fmla="*/ 0 h 4992371"/>
              <a:gd name="connsiteX2" fmla="*/ 5660890 w 5660890"/>
              <a:gd name="connsiteY2" fmla="*/ 4992371 h 4992371"/>
              <a:gd name="connsiteX3" fmla="*/ 137024 w 5660890"/>
              <a:gd name="connsiteY3" fmla="*/ 4878071 h 4992371"/>
              <a:gd name="connsiteX4" fmla="*/ 45 w 5660890"/>
              <a:gd name="connsiteY4" fmla="*/ 6350 h 4992371"/>
              <a:gd name="connsiteX0" fmla="*/ 45 w 5653270"/>
              <a:gd name="connsiteY0" fmla="*/ 6350 h 5266691"/>
              <a:gd name="connsiteX1" fmla="*/ 5422130 w 5653270"/>
              <a:gd name="connsiteY1" fmla="*/ 0 h 5266691"/>
              <a:gd name="connsiteX2" fmla="*/ 5653270 w 5653270"/>
              <a:gd name="connsiteY2" fmla="*/ 5266691 h 5266691"/>
              <a:gd name="connsiteX3" fmla="*/ 137024 w 5653270"/>
              <a:gd name="connsiteY3" fmla="*/ 4878071 h 5266691"/>
              <a:gd name="connsiteX4" fmla="*/ 45 w 5653270"/>
              <a:gd name="connsiteY4" fmla="*/ 6350 h 5266691"/>
              <a:gd name="connsiteX0" fmla="*/ 45 w 5729470"/>
              <a:gd name="connsiteY0" fmla="*/ 6350 h 5676266"/>
              <a:gd name="connsiteX1" fmla="*/ 5422130 w 5729470"/>
              <a:gd name="connsiteY1" fmla="*/ 0 h 5676266"/>
              <a:gd name="connsiteX2" fmla="*/ 5729470 w 5729470"/>
              <a:gd name="connsiteY2" fmla="*/ 5676266 h 5676266"/>
              <a:gd name="connsiteX3" fmla="*/ 137024 w 5729470"/>
              <a:gd name="connsiteY3" fmla="*/ 4878071 h 5676266"/>
              <a:gd name="connsiteX4" fmla="*/ 45 w 5729470"/>
              <a:gd name="connsiteY4" fmla="*/ 6350 h 5676266"/>
              <a:gd name="connsiteX0" fmla="*/ 45 w 5685927"/>
              <a:gd name="connsiteY0" fmla="*/ 6350 h 5923009"/>
              <a:gd name="connsiteX1" fmla="*/ 5422130 w 5685927"/>
              <a:gd name="connsiteY1" fmla="*/ 0 h 5923009"/>
              <a:gd name="connsiteX2" fmla="*/ 5685927 w 5685927"/>
              <a:gd name="connsiteY2" fmla="*/ 5923009 h 5923009"/>
              <a:gd name="connsiteX3" fmla="*/ 137024 w 5685927"/>
              <a:gd name="connsiteY3" fmla="*/ 4878071 h 5923009"/>
              <a:gd name="connsiteX4" fmla="*/ 45 w 5685927"/>
              <a:gd name="connsiteY4" fmla="*/ 6350 h 5923009"/>
              <a:gd name="connsiteX0" fmla="*/ 45 w 5689489"/>
              <a:gd name="connsiteY0" fmla="*/ 6350 h 5923303"/>
              <a:gd name="connsiteX1" fmla="*/ 5422130 w 5689489"/>
              <a:gd name="connsiteY1" fmla="*/ 0 h 5923303"/>
              <a:gd name="connsiteX2" fmla="*/ 5685927 w 5689489"/>
              <a:gd name="connsiteY2" fmla="*/ 5923009 h 5923303"/>
              <a:gd name="connsiteX3" fmla="*/ 137024 w 5689489"/>
              <a:gd name="connsiteY3" fmla="*/ 4878071 h 5923303"/>
              <a:gd name="connsiteX4" fmla="*/ 45 w 5689489"/>
              <a:gd name="connsiteY4" fmla="*/ 6350 h 5923303"/>
              <a:gd name="connsiteX0" fmla="*/ 45 w 5689651"/>
              <a:gd name="connsiteY0" fmla="*/ 6448 h 5923333"/>
              <a:gd name="connsiteX1" fmla="*/ 5422130 w 5689651"/>
              <a:gd name="connsiteY1" fmla="*/ 98 h 5923333"/>
              <a:gd name="connsiteX2" fmla="*/ 5685927 w 5689651"/>
              <a:gd name="connsiteY2" fmla="*/ 5923107 h 5923333"/>
              <a:gd name="connsiteX3" fmla="*/ 137024 w 5689651"/>
              <a:gd name="connsiteY3" fmla="*/ 4878169 h 5923333"/>
              <a:gd name="connsiteX4" fmla="*/ 45 w 5689651"/>
              <a:gd name="connsiteY4" fmla="*/ 6448 h 5923333"/>
              <a:gd name="connsiteX0" fmla="*/ 45 w 5804754"/>
              <a:gd name="connsiteY0" fmla="*/ 6450 h 5836252"/>
              <a:gd name="connsiteX1" fmla="*/ 5422130 w 5804754"/>
              <a:gd name="connsiteY1" fmla="*/ 100 h 5836252"/>
              <a:gd name="connsiteX2" fmla="*/ 5802041 w 5804754"/>
              <a:gd name="connsiteY2" fmla="*/ 5836023 h 5836252"/>
              <a:gd name="connsiteX3" fmla="*/ 137024 w 5804754"/>
              <a:gd name="connsiteY3" fmla="*/ 4878171 h 5836252"/>
              <a:gd name="connsiteX4" fmla="*/ 45 w 5804754"/>
              <a:gd name="connsiteY4" fmla="*/ 6450 h 5836252"/>
              <a:gd name="connsiteX0" fmla="*/ 45 w 5779526"/>
              <a:gd name="connsiteY0" fmla="*/ 6450 h 5887050"/>
              <a:gd name="connsiteX1" fmla="*/ 5422130 w 5779526"/>
              <a:gd name="connsiteY1" fmla="*/ 100 h 5887050"/>
              <a:gd name="connsiteX2" fmla="*/ 5776641 w 5779526"/>
              <a:gd name="connsiteY2" fmla="*/ 5886823 h 5887050"/>
              <a:gd name="connsiteX3" fmla="*/ 137024 w 5779526"/>
              <a:gd name="connsiteY3" fmla="*/ 4878171 h 5887050"/>
              <a:gd name="connsiteX4" fmla="*/ 45 w 5779526"/>
              <a:gd name="connsiteY4" fmla="*/ 6450 h 5887050"/>
              <a:gd name="connsiteX0" fmla="*/ 40821 w 5820302"/>
              <a:gd name="connsiteY0" fmla="*/ 6450 h 5887050"/>
              <a:gd name="connsiteX1" fmla="*/ 5462906 w 5820302"/>
              <a:gd name="connsiteY1" fmla="*/ 100 h 5887050"/>
              <a:gd name="connsiteX2" fmla="*/ 5817417 w 5820302"/>
              <a:gd name="connsiteY2" fmla="*/ 5886823 h 5887050"/>
              <a:gd name="connsiteX3" fmla="*/ 0 w 5820302"/>
              <a:gd name="connsiteY3" fmla="*/ 4840071 h 5887050"/>
              <a:gd name="connsiteX4" fmla="*/ 40821 w 5820302"/>
              <a:gd name="connsiteY4" fmla="*/ 6450 h 5887050"/>
              <a:gd name="connsiteX0" fmla="*/ 215 w 5843196"/>
              <a:gd name="connsiteY0" fmla="*/ 0 h 6045700"/>
              <a:gd name="connsiteX1" fmla="*/ 5485800 w 5843196"/>
              <a:gd name="connsiteY1" fmla="*/ 158750 h 6045700"/>
              <a:gd name="connsiteX2" fmla="*/ 5840311 w 5843196"/>
              <a:gd name="connsiteY2" fmla="*/ 6045473 h 6045700"/>
              <a:gd name="connsiteX3" fmla="*/ 22894 w 5843196"/>
              <a:gd name="connsiteY3" fmla="*/ 4998721 h 6045700"/>
              <a:gd name="connsiteX4" fmla="*/ 215 w 5843196"/>
              <a:gd name="connsiteY4" fmla="*/ 0 h 6045700"/>
              <a:gd name="connsiteX0" fmla="*/ 215 w 5843196"/>
              <a:gd name="connsiteY0" fmla="*/ 0 h 6147300"/>
              <a:gd name="connsiteX1" fmla="*/ 5485800 w 5843196"/>
              <a:gd name="connsiteY1" fmla="*/ 260350 h 6147300"/>
              <a:gd name="connsiteX2" fmla="*/ 5840311 w 5843196"/>
              <a:gd name="connsiteY2" fmla="*/ 6147073 h 6147300"/>
              <a:gd name="connsiteX3" fmla="*/ 22894 w 5843196"/>
              <a:gd name="connsiteY3" fmla="*/ 5100321 h 6147300"/>
              <a:gd name="connsiteX4" fmla="*/ 215 w 5843196"/>
              <a:gd name="connsiteY4" fmla="*/ 0 h 6147300"/>
              <a:gd name="connsiteX0" fmla="*/ 80 w 5893861"/>
              <a:gd name="connsiteY0" fmla="*/ 0 h 6248900"/>
              <a:gd name="connsiteX1" fmla="*/ 5536465 w 5893861"/>
              <a:gd name="connsiteY1" fmla="*/ 361950 h 6248900"/>
              <a:gd name="connsiteX2" fmla="*/ 5890976 w 5893861"/>
              <a:gd name="connsiteY2" fmla="*/ 6248673 h 6248900"/>
              <a:gd name="connsiteX3" fmla="*/ 73559 w 5893861"/>
              <a:gd name="connsiteY3" fmla="*/ 5201921 h 6248900"/>
              <a:gd name="connsiteX4" fmla="*/ 80 w 5893861"/>
              <a:gd name="connsiteY4" fmla="*/ 0 h 6248900"/>
              <a:gd name="connsiteX0" fmla="*/ 80 w 5893861"/>
              <a:gd name="connsiteY0" fmla="*/ 0 h 6185400"/>
              <a:gd name="connsiteX1" fmla="*/ 5536465 w 5893861"/>
              <a:gd name="connsiteY1" fmla="*/ 298450 h 6185400"/>
              <a:gd name="connsiteX2" fmla="*/ 5890976 w 5893861"/>
              <a:gd name="connsiteY2" fmla="*/ 6185173 h 6185400"/>
              <a:gd name="connsiteX3" fmla="*/ 73559 w 5893861"/>
              <a:gd name="connsiteY3" fmla="*/ 5138421 h 6185400"/>
              <a:gd name="connsiteX4" fmla="*/ 80 w 5893861"/>
              <a:gd name="connsiteY4" fmla="*/ 0 h 6185400"/>
              <a:gd name="connsiteX0" fmla="*/ 80 w 5893537"/>
              <a:gd name="connsiteY0" fmla="*/ 0 h 6185397"/>
              <a:gd name="connsiteX1" fmla="*/ 5485665 w 5893537"/>
              <a:gd name="connsiteY1" fmla="*/ 222250 h 6185397"/>
              <a:gd name="connsiteX2" fmla="*/ 5890976 w 5893537"/>
              <a:gd name="connsiteY2" fmla="*/ 6185173 h 6185397"/>
              <a:gd name="connsiteX3" fmla="*/ 73559 w 5893537"/>
              <a:gd name="connsiteY3" fmla="*/ 5138421 h 6185397"/>
              <a:gd name="connsiteX4" fmla="*/ 80 w 5893537"/>
              <a:gd name="connsiteY4" fmla="*/ 0 h 6185397"/>
              <a:gd name="connsiteX0" fmla="*/ 80 w 5893537"/>
              <a:gd name="connsiteY0" fmla="*/ 0 h 6185393"/>
              <a:gd name="connsiteX1" fmla="*/ 5485665 w 5893537"/>
              <a:gd name="connsiteY1" fmla="*/ 95250 h 6185393"/>
              <a:gd name="connsiteX2" fmla="*/ 5890976 w 5893537"/>
              <a:gd name="connsiteY2" fmla="*/ 6185173 h 6185393"/>
              <a:gd name="connsiteX3" fmla="*/ 73559 w 5893537"/>
              <a:gd name="connsiteY3" fmla="*/ 5138421 h 6185393"/>
              <a:gd name="connsiteX4" fmla="*/ 80 w 5893537"/>
              <a:gd name="connsiteY4" fmla="*/ 0 h 6185393"/>
              <a:gd name="connsiteX0" fmla="*/ 80 w 5893279"/>
              <a:gd name="connsiteY0" fmla="*/ 0 h 6185393"/>
              <a:gd name="connsiteX1" fmla="*/ 5434865 w 5893279"/>
              <a:gd name="connsiteY1" fmla="*/ 95250 h 6185393"/>
              <a:gd name="connsiteX2" fmla="*/ 5890976 w 5893279"/>
              <a:gd name="connsiteY2" fmla="*/ 6185173 h 6185393"/>
              <a:gd name="connsiteX3" fmla="*/ 73559 w 5893279"/>
              <a:gd name="connsiteY3" fmla="*/ 5138421 h 6185393"/>
              <a:gd name="connsiteX4" fmla="*/ 80 w 5893279"/>
              <a:gd name="connsiteY4" fmla="*/ 0 h 6185393"/>
              <a:gd name="connsiteX0" fmla="*/ 50 w 5893249"/>
              <a:gd name="connsiteY0" fmla="*/ 0 h 6185393"/>
              <a:gd name="connsiteX1" fmla="*/ 5434835 w 5893249"/>
              <a:gd name="connsiteY1" fmla="*/ 95250 h 6185393"/>
              <a:gd name="connsiteX2" fmla="*/ 5890946 w 5893249"/>
              <a:gd name="connsiteY2" fmla="*/ 6185173 h 6185393"/>
              <a:gd name="connsiteX3" fmla="*/ 124329 w 5893249"/>
              <a:gd name="connsiteY3" fmla="*/ 5176521 h 6185393"/>
              <a:gd name="connsiteX4" fmla="*/ 50 w 5893249"/>
              <a:gd name="connsiteY4" fmla="*/ 0 h 6185393"/>
              <a:gd name="connsiteX0" fmla="*/ 39 w 5893238"/>
              <a:gd name="connsiteY0" fmla="*/ 0 h 6185393"/>
              <a:gd name="connsiteX1" fmla="*/ 5434824 w 5893238"/>
              <a:gd name="connsiteY1" fmla="*/ 95250 h 6185393"/>
              <a:gd name="connsiteX2" fmla="*/ 5890935 w 5893238"/>
              <a:gd name="connsiteY2" fmla="*/ 6185173 h 6185393"/>
              <a:gd name="connsiteX3" fmla="*/ 162418 w 5893238"/>
              <a:gd name="connsiteY3" fmla="*/ 5278121 h 6185393"/>
              <a:gd name="connsiteX4" fmla="*/ 39 w 5893238"/>
              <a:gd name="connsiteY4" fmla="*/ 0 h 6185393"/>
              <a:gd name="connsiteX0" fmla="*/ 32 w 5893231"/>
              <a:gd name="connsiteY0" fmla="*/ 0 h 6185393"/>
              <a:gd name="connsiteX1" fmla="*/ 5434817 w 5893231"/>
              <a:gd name="connsiteY1" fmla="*/ 95250 h 6185393"/>
              <a:gd name="connsiteX2" fmla="*/ 5890928 w 5893231"/>
              <a:gd name="connsiteY2" fmla="*/ 6185173 h 6185393"/>
              <a:gd name="connsiteX3" fmla="*/ 200511 w 5893231"/>
              <a:gd name="connsiteY3" fmla="*/ 5265421 h 6185393"/>
              <a:gd name="connsiteX4" fmla="*/ 32 w 5893231"/>
              <a:gd name="connsiteY4" fmla="*/ 0 h 6185393"/>
              <a:gd name="connsiteX0" fmla="*/ 32 w 5893231"/>
              <a:gd name="connsiteY0" fmla="*/ 0 h 6248891"/>
              <a:gd name="connsiteX1" fmla="*/ 5434817 w 5893231"/>
              <a:gd name="connsiteY1" fmla="*/ 95250 h 6248891"/>
              <a:gd name="connsiteX2" fmla="*/ 5890928 w 5893231"/>
              <a:gd name="connsiteY2" fmla="*/ 6248673 h 6248891"/>
              <a:gd name="connsiteX3" fmla="*/ 200511 w 5893231"/>
              <a:gd name="connsiteY3" fmla="*/ 5265421 h 6248891"/>
              <a:gd name="connsiteX4" fmla="*/ 32 w 5893231"/>
              <a:gd name="connsiteY4" fmla="*/ 0 h 6248891"/>
              <a:gd name="connsiteX0" fmla="*/ 32 w 5943820"/>
              <a:gd name="connsiteY0" fmla="*/ 0 h 6261590"/>
              <a:gd name="connsiteX1" fmla="*/ 5434817 w 5943820"/>
              <a:gd name="connsiteY1" fmla="*/ 95250 h 6261590"/>
              <a:gd name="connsiteX2" fmla="*/ 5941728 w 5943820"/>
              <a:gd name="connsiteY2" fmla="*/ 6261373 h 6261590"/>
              <a:gd name="connsiteX3" fmla="*/ 200511 w 5943820"/>
              <a:gd name="connsiteY3" fmla="*/ 5265421 h 6261590"/>
              <a:gd name="connsiteX4" fmla="*/ 32 w 5943820"/>
              <a:gd name="connsiteY4" fmla="*/ 0 h 6261590"/>
              <a:gd name="connsiteX0" fmla="*/ 38 w 5943826"/>
              <a:gd name="connsiteY0" fmla="*/ 0 h 6261590"/>
              <a:gd name="connsiteX1" fmla="*/ 5434823 w 5943826"/>
              <a:gd name="connsiteY1" fmla="*/ 95250 h 6261590"/>
              <a:gd name="connsiteX2" fmla="*/ 5941734 w 5943826"/>
              <a:gd name="connsiteY2" fmla="*/ 6261373 h 6261590"/>
              <a:gd name="connsiteX3" fmla="*/ 200517 w 5943826"/>
              <a:gd name="connsiteY3" fmla="*/ 5265421 h 6261590"/>
              <a:gd name="connsiteX4" fmla="*/ 38 w 5943826"/>
              <a:gd name="connsiteY4" fmla="*/ 0 h 6261590"/>
              <a:gd name="connsiteX0" fmla="*/ 34 w 5943822"/>
              <a:gd name="connsiteY0" fmla="*/ 0 h 6261590"/>
              <a:gd name="connsiteX1" fmla="*/ 5434819 w 5943822"/>
              <a:gd name="connsiteY1" fmla="*/ 95250 h 6261590"/>
              <a:gd name="connsiteX2" fmla="*/ 5941730 w 5943822"/>
              <a:gd name="connsiteY2" fmla="*/ 6261373 h 6261590"/>
              <a:gd name="connsiteX3" fmla="*/ 200513 w 5943822"/>
              <a:gd name="connsiteY3" fmla="*/ 5265421 h 6261590"/>
              <a:gd name="connsiteX4" fmla="*/ 34 w 5943822"/>
              <a:gd name="connsiteY4" fmla="*/ 0 h 6261590"/>
              <a:gd name="connsiteX0" fmla="*/ 0 w 5943788"/>
              <a:gd name="connsiteY0" fmla="*/ 8 h 6261598"/>
              <a:gd name="connsiteX1" fmla="*/ 5434785 w 5943788"/>
              <a:gd name="connsiteY1" fmla="*/ 95258 h 6261598"/>
              <a:gd name="connsiteX2" fmla="*/ 5941696 w 5943788"/>
              <a:gd name="connsiteY2" fmla="*/ 6261381 h 6261598"/>
              <a:gd name="connsiteX3" fmla="*/ 200479 w 5943788"/>
              <a:gd name="connsiteY3" fmla="*/ 5265429 h 6261598"/>
              <a:gd name="connsiteX4" fmla="*/ 0 w 5943788"/>
              <a:gd name="connsiteY4" fmla="*/ 8 h 6261598"/>
              <a:gd name="connsiteX0" fmla="*/ 0 w 5981888"/>
              <a:gd name="connsiteY0" fmla="*/ 8 h 6274298"/>
              <a:gd name="connsiteX1" fmla="*/ 5472885 w 5981888"/>
              <a:gd name="connsiteY1" fmla="*/ 107958 h 6274298"/>
              <a:gd name="connsiteX2" fmla="*/ 5979796 w 5981888"/>
              <a:gd name="connsiteY2" fmla="*/ 6274081 h 6274298"/>
              <a:gd name="connsiteX3" fmla="*/ 238579 w 5981888"/>
              <a:gd name="connsiteY3" fmla="*/ 5278129 h 6274298"/>
              <a:gd name="connsiteX4" fmla="*/ 0 w 5981888"/>
              <a:gd name="connsiteY4" fmla="*/ 8 h 6274298"/>
              <a:gd name="connsiteX0" fmla="*/ 0 w 5969188"/>
              <a:gd name="connsiteY0" fmla="*/ 9 h 6248899"/>
              <a:gd name="connsiteX1" fmla="*/ 5460185 w 5969188"/>
              <a:gd name="connsiteY1" fmla="*/ 82559 h 6248899"/>
              <a:gd name="connsiteX2" fmla="*/ 5967096 w 5969188"/>
              <a:gd name="connsiteY2" fmla="*/ 6248682 h 6248899"/>
              <a:gd name="connsiteX3" fmla="*/ 225879 w 5969188"/>
              <a:gd name="connsiteY3" fmla="*/ 5252730 h 6248899"/>
              <a:gd name="connsiteX4" fmla="*/ 0 w 5969188"/>
              <a:gd name="connsiteY4" fmla="*/ 9 h 6248899"/>
              <a:gd name="connsiteX0" fmla="*/ 0 w 5943788"/>
              <a:gd name="connsiteY0" fmla="*/ 285845 h 6166435"/>
              <a:gd name="connsiteX1" fmla="*/ 5434785 w 5943788"/>
              <a:gd name="connsiteY1" fmla="*/ 95 h 6166435"/>
              <a:gd name="connsiteX2" fmla="*/ 5941696 w 5943788"/>
              <a:gd name="connsiteY2" fmla="*/ 6166218 h 6166435"/>
              <a:gd name="connsiteX3" fmla="*/ 200479 w 5943788"/>
              <a:gd name="connsiteY3" fmla="*/ 5170266 h 6166435"/>
              <a:gd name="connsiteX4" fmla="*/ 0 w 5943788"/>
              <a:gd name="connsiteY4" fmla="*/ 285845 h 6166435"/>
              <a:gd name="connsiteX0" fmla="*/ 0 w 6146988"/>
              <a:gd name="connsiteY0" fmla="*/ 273145 h 6166435"/>
              <a:gd name="connsiteX1" fmla="*/ 5637985 w 6146988"/>
              <a:gd name="connsiteY1" fmla="*/ 95 h 6166435"/>
              <a:gd name="connsiteX2" fmla="*/ 6144896 w 6146988"/>
              <a:gd name="connsiteY2" fmla="*/ 6166218 h 6166435"/>
              <a:gd name="connsiteX3" fmla="*/ 403679 w 6146988"/>
              <a:gd name="connsiteY3" fmla="*/ 5170266 h 6166435"/>
              <a:gd name="connsiteX4" fmla="*/ 0 w 6146988"/>
              <a:gd name="connsiteY4" fmla="*/ 273145 h 6166435"/>
              <a:gd name="connsiteX0" fmla="*/ 0 w 6210488"/>
              <a:gd name="connsiteY0" fmla="*/ 349345 h 6166435"/>
              <a:gd name="connsiteX1" fmla="*/ 5701485 w 6210488"/>
              <a:gd name="connsiteY1" fmla="*/ 95 h 6166435"/>
              <a:gd name="connsiteX2" fmla="*/ 6208396 w 6210488"/>
              <a:gd name="connsiteY2" fmla="*/ 6166218 h 6166435"/>
              <a:gd name="connsiteX3" fmla="*/ 467179 w 6210488"/>
              <a:gd name="connsiteY3" fmla="*/ 5170266 h 6166435"/>
              <a:gd name="connsiteX4" fmla="*/ 0 w 6210488"/>
              <a:gd name="connsiteY4" fmla="*/ 349345 h 6166435"/>
              <a:gd name="connsiteX0" fmla="*/ 0 w 6261112"/>
              <a:gd name="connsiteY0" fmla="*/ 349353 h 5633063"/>
              <a:gd name="connsiteX1" fmla="*/ 5701485 w 6261112"/>
              <a:gd name="connsiteY1" fmla="*/ 103 h 5633063"/>
              <a:gd name="connsiteX2" fmla="*/ 6259196 w 6261112"/>
              <a:gd name="connsiteY2" fmla="*/ 5632826 h 5633063"/>
              <a:gd name="connsiteX3" fmla="*/ 467179 w 6261112"/>
              <a:gd name="connsiteY3" fmla="*/ 5170274 h 5633063"/>
              <a:gd name="connsiteX4" fmla="*/ 0 w 6261112"/>
              <a:gd name="connsiteY4" fmla="*/ 349353 h 5633063"/>
              <a:gd name="connsiteX0" fmla="*/ 0 w 6400452"/>
              <a:gd name="connsiteY0" fmla="*/ 349351 h 5785455"/>
              <a:gd name="connsiteX1" fmla="*/ 5701485 w 6400452"/>
              <a:gd name="connsiteY1" fmla="*/ 101 h 5785455"/>
              <a:gd name="connsiteX2" fmla="*/ 6398896 w 6400452"/>
              <a:gd name="connsiteY2" fmla="*/ 5785224 h 5785455"/>
              <a:gd name="connsiteX3" fmla="*/ 467179 w 6400452"/>
              <a:gd name="connsiteY3" fmla="*/ 5170272 h 5785455"/>
              <a:gd name="connsiteX4" fmla="*/ 0 w 6400452"/>
              <a:gd name="connsiteY4" fmla="*/ 349351 h 5785455"/>
              <a:gd name="connsiteX0" fmla="*/ 0 w 6463830"/>
              <a:gd name="connsiteY0" fmla="*/ 349350 h 5848952"/>
              <a:gd name="connsiteX1" fmla="*/ 5701485 w 6463830"/>
              <a:gd name="connsiteY1" fmla="*/ 100 h 5848952"/>
              <a:gd name="connsiteX2" fmla="*/ 6462396 w 6463830"/>
              <a:gd name="connsiteY2" fmla="*/ 5848723 h 5848952"/>
              <a:gd name="connsiteX3" fmla="*/ 467179 w 6463830"/>
              <a:gd name="connsiteY3" fmla="*/ 5170271 h 5848952"/>
              <a:gd name="connsiteX4" fmla="*/ 0 w 6463830"/>
              <a:gd name="connsiteY4" fmla="*/ 349350 h 5848952"/>
              <a:gd name="connsiteX0" fmla="*/ 0 w 6406789"/>
              <a:gd name="connsiteY0" fmla="*/ 349350 h 5887050"/>
              <a:gd name="connsiteX1" fmla="*/ 5701485 w 6406789"/>
              <a:gd name="connsiteY1" fmla="*/ 100 h 5887050"/>
              <a:gd name="connsiteX2" fmla="*/ 6405246 w 6406789"/>
              <a:gd name="connsiteY2" fmla="*/ 5886823 h 5887050"/>
              <a:gd name="connsiteX3" fmla="*/ 467179 w 6406789"/>
              <a:gd name="connsiteY3" fmla="*/ 5170271 h 5887050"/>
              <a:gd name="connsiteX4" fmla="*/ 0 w 6406789"/>
              <a:gd name="connsiteY4" fmla="*/ 349350 h 5887050"/>
              <a:gd name="connsiteX0" fmla="*/ 0 w 6454322"/>
              <a:gd name="connsiteY0" fmla="*/ 349350 h 5858476"/>
              <a:gd name="connsiteX1" fmla="*/ 5701485 w 6454322"/>
              <a:gd name="connsiteY1" fmla="*/ 100 h 5858476"/>
              <a:gd name="connsiteX2" fmla="*/ 6452871 w 6454322"/>
              <a:gd name="connsiteY2" fmla="*/ 5858248 h 5858476"/>
              <a:gd name="connsiteX3" fmla="*/ 467179 w 6454322"/>
              <a:gd name="connsiteY3" fmla="*/ 5170271 h 5858476"/>
              <a:gd name="connsiteX4" fmla="*/ 0 w 6454322"/>
              <a:gd name="connsiteY4" fmla="*/ 349350 h 5858476"/>
              <a:gd name="connsiteX0" fmla="*/ 0 w 6482847"/>
              <a:gd name="connsiteY0" fmla="*/ 349350 h 5848952"/>
              <a:gd name="connsiteX1" fmla="*/ 5701485 w 6482847"/>
              <a:gd name="connsiteY1" fmla="*/ 100 h 5848952"/>
              <a:gd name="connsiteX2" fmla="*/ 6481446 w 6482847"/>
              <a:gd name="connsiteY2" fmla="*/ 5848723 h 5848952"/>
              <a:gd name="connsiteX3" fmla="*/ 467179 w 6482847"/>
              <a:gd name="connsiteY3" fmla="*/ 5170271 h 5848952"/>
              <a:gd name="connsiteX4" fmla="*/ 0 w 6482847"/>
              <a:gd name="connsiteY4" fmla="*/ 349350 h 5848952"/>
              <a:gd name="connsiteX0" fmla="*/ 0 w 6481446"/>
              <a:gd name="connsiteY0" fmla="*/ 349351 h 5848724"/>
              <a:gd name="connsiteX1" fmla="*/ 5701485 w 6481446"/>
              <a:gd name="connsiteY1" fmla="*/ 101 h 5848724"/>
              <a:gd name="connsiteX2" fmla="*/ 6481446 w 6481446"/>
              <a:gd name="connsiteY2" fmla="*/ 5848724 h 5848724"/>
              <a:gd name="connsiteX3" fmla="*/ 467179 w 6481446"/>
              <a:gd name="connsiteY3" fmla="*/ 5170272 h 5848724"/>
              <a:gd name="connsiteX4" fmla="*/ 0 w 6481446"/>
              <a:gd name="connsiteY4" fmla="*/ 349351 h 5848724"/>
              <a:gd name="connsiteX0" fmla="*/ 0 w 6481446"/>
              <a:gd name="connsiteY0" fmla="*/ 349351 h 5886824"/>
              <a:gd name="connsiteX1" fmla="*/ 5701485 w 6481446"/>
              <a:gd name="connsiteY1" fmla="*/ 101 h 5886824"/>
              <a:gd name="connsiteX2" fmla="*/ 6481446 w 6481446"/>
              <a:gd name="connsiteY2" fmla="*/ 5886824 h 5886824"/>
              <a:gd name="connsiteX3" fmla="*/ 467179 w 6481446"/>
              <a:gd name="connsiteY3" fmla="*/ 5170272 h 5886824"/>
              <a:gd name="connsiteX4" fmla="*/ 0 w 6481446"/>
              <a:gd name="connsiteY4" fmla="*/ 349351 h 5886824"/>
              <a:gd name="connsiteX0" fmla="*/ 0 w 6481446"/>
              <a:gd name="connsiteY0" fmla="*/ 247753 h 5785226"/>
              <a:gd name="connsiteX1" fmla="*/ 5663385 w 6481446"/>
              <a:gd name="connsiteY1" fmla="*/ 103 h 5785226"/>
              <a:gd name="connsiteX2" fmla="*/ 6481446 w 6481446"/>
              <a:gd name="connsiteY2" fmla="*/ 5785226 h 5785226"/>
              <a:gd name="connsiteX3" fmla="*/ 467179 w 6481446"/>
              <a:gd name="connsiteY3" fmla="*/ 5068674 h 5785226"/>
              <a:gd name="connsiteX4" fmla="*/ 0 w 6481446"/>
              <a:gd name="connsiteY4" fmla="*/ 247753 h 5785226"/>
              <a:gd name="connsiteX0" fmla="*/ 0 w 6481446"/>
              <a:gd name="connsiteY0" fmla="*/ 235053 h 5772526"/>
              <a:gd name="connsiteX1" fmla="*/ 5612585 w 6481446"/>
              <a:gd name="connsiteY1" fmla="*/ 103 h 5772526"/>
              <a:gd name="connsiteX2" fmla="*/ 6481446 w 6481446"/>
              <a:gd name="connsiteY2" fmla="*/ 5772526 h 5772526"/>
              <a:gd name="connsiteX3" fmla="*/ 467179 w 6481446"/>
              <a:gd name="connsiteY3" fmla="*/ 5055974 h 5772526"/>
              <a:gd name="connsiteX4" fmla="*/ 0 w 6481446"/>
              <a:gd name="connsiteY4" fmla="*/ 235053 h 577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1446" h="5772526">
                <a:moveTo>
                  <a:pt x="0" y="235053"/>
                </a:moveTo>
                <a:lnTo>
                  <a:pt x="5612585" y="103"/>
                </a:lnTo>
                <a:cubicBezTo>
                  <a:pt x="5631332" y="-28019"/>
                  <a:pt x="6463606" y="5748487"/>
                  <a:pt x="6481446" y="5772526"/>
                </a:cubicBezTo>
                <a:lnTo>
                  <a:pt x="467179" y="5055974"/>
                </a:lnTo>
                <a:cubicBezTo>
                  <a:pt x="457442" y="5063594"/>
                  <a:pt x="22437" y="227433"/>
                  <a:pt x="0" y="23505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>
              <a:rot lat="19092000" lon="2268000" rev="20346000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74733-E9F6-C14B-9656-83754ED37E4E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7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316413" y="0"/>
            <a:ext cx="245745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139112" y="3429000"/>
            <a:ext cx="245745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278817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337395" y="756288"/>
            <a:ext cx="2113380" cy="5345425"/>
            <a:chOff x="-946491" y="4049540"/>
            <a:chExt cx="4117956" cy="1435123"/>
          </a:xfrm>
        </p:grpSpPr>
        <p:sp>
          <p:nvSpPr>
            <p:cNvPr id="3" name="Rectangle 2"/>
            <p:cNvSpPr/>
            <p:nvPr/>
          </p:nvSpPr>
          <p:spPr>
            <a:xfrm>
              <a:off x="-946491" y="4175282"/>
              <a:ext cx="2518773" cy="1309381"/>
            </a:xfrm>
            <a:prstGeom prst="rect">
              <a:avLst/>
            </a:prstGeom>
          </p:spPr>
          <p:txBody>
            <a:bodyPr vert="vert270" wrap="square">
              <a:spAutoFit/>
            </a:bodyPr>
            <a:lstStyle/>
            <a:p>
              <a:r>
                <a:rPr lang="en-US" sz="7200" dirty="0">
                  <a:solidFill>
                    <a:schemeClr val="bg1">
                      <a:alpha val="15000"/>
                    </a:schemeClr>
                  </a:solidFill>
                  <a:latin typeface="Montserrat" panose="00000500000000000000" pitchFamily="50" charset="0"/>
                  <a:cs typeface="Segoe UI" panose="020B0502040204020203" pitchFamily="34" charset="0"/>
                </a:rPr>
                <a:t>Business 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652692" y="4049540"/>
              <a:ext cx="2518773" cy="1015663"/>
            </a:xfrm>
            <a:prstGeom prst="rect">
              <a:avLst/>
            </a:prstGeom>
          </p:spPr>
          <p:txBody>
            <a:bodyPr vert="vert270" wrap="square">
              <a:spAutoFit/>
            </a:bodyPr>
            <a:lstStyle/>
            <a:p>
              <a:r>
                <a:rPr lang="en-US" sz="7200" dirty="0">
                  <a:solidFill>
                    <a:schemeClr val="bg1">
                      <a:alpha val="15000"/>
                    </a:schemeClr>
                  </a:solidFill>
                  <a:latin typeface="Montserrat" panose="00000500000000000000" pitchFamily="50" charset="0"/>
                  <a:cs typeface="Segoe UI" panose="020B0502040204020203" pitchFamily="34" charset="0"/>
                </a:rPr>
                <a:t>startup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5F85B63-8D09-8B47-BA49-43AC2722861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00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57518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535738" y="1362075"/>
            <a:ext cx="6961187" cy="438979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882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105536" y="1616075"/>
            <a:ext cx="2051050" cy="3625850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7484585" y="1616075"/>
            <a:ext cx="2051050" cy="3625850"/>
          </a:xfrm>
          <a:prstGeom prst="roundRect">
            <a:avLst>
              <a:gd name="adj" fmla="val 413"/>
            </a:avLst>
          </a:prstGeom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734299" y="1616075"/>
            <a:ext cx="2051050" cy="3625850"/>
          </a:xfrm>
          <a:prstGeom prst="roundRect">
            <a:avLst>
              <a:gd name="adj" fmla="val 413"/>
            </a:avLst>
          </a:prstGeom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C1F677-5CA1-B245-87FB-EC1812DB9410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297348" y="2596860"/>
            <a:ext cx="7110882" cy="3412185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2D0122-C208-9F4F-A941-7964EBE42F17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88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2596862"/>
            <a:ext cx="3933371" cy="2061028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258629" y="2596862"/>
            <a:ext cx="3933371" cy="2061028"/>
          </a:xfrm>
          <a:custGeom>
            <a:avLst/>
            <a:gdLst>
              <a:gd name="connsiteX0" fmla="*/ 0 w 2051050"/>
              <a:gd name="connsiteY0" fmla="*/ 0 h 3625850"/>
              <a:gd name="connsiteX1" fmla="*/ 2051050 w 2051050"/>
              <a:gd name="connsiteY1" fmla="*/ 0 h 3625850"/>
              <a:gd name="connsiteX2" fmla="*/ 2051050 w 2051050"/>
              <a:gd name="connsiteY2" fmla="*/ 3625850 h 3625850"/>
              <a:gd name="connsiteX3" fmla="*/ 0 w 2051050"/>
              <a:gd name="connsiteY3" fmla="*/ 3625850 h 362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050" h="3625850">
                <a:moveTo>
                  <a:pt x="0" y="0"/>
                </a:moveTo>
                <a:lnTo>
                  <a:pt x="2051050" y="0"/>
                </a:lnTo>
                <a:lnTo>
                  <a:pt x="2051050" y="3625850"/>
                </a:lnTo>
                <a:lnTo>
                  <a:pt x="0" y="3625850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F154C9-5270-FB4C-88D6-D6DA633E2F3B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4_Title Slide">
    <p:bg>
      <p:bgPr>
        <a:gradFill>
          <a:gsLst>
            <a:gs pos="0">
              <a:schemeClr val="accent5"/>
            </a:gs>
            <a:gs pos="85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765302" y="2966542"/>
            <a:ext cx="2612570" cy="2885436"/>
          </a:xfrm>
          <a:custGeom>
            <a:avLst/>
            <a:gdLst>
              <a:gd name="connsiteX0" fmla="*/ 50553 w 2612570"/>
              <a:gd name="connsiteY0" fmla="*/ 0 h 2885436"/>
              <a:gd name="connsiteX1" fmla="*/ 2562017 w 2612570"/>
              <a:gd name="connsiteY1" fmla="*/ 0 h 2885436"/>
              <a:gd name="connsiteX2" fmla="*/ 2612570 w 2612570"/>
              <a:gd name="connsiteY2" fmla="*/ 50553 h 2885436"/>
              <a:gd name="connsiteX3" fmla="*/ 2612570 w 2612570"/>
              <a:gd name="connsiteY3" fmla="*/ 2834883 h 2885436"/>
              <a:gd name="connsiteX4" fmla="*/ 2562017 w 2612570"/>
              <a:gd name="connsiteY4" fmla="*/ 2885436 h 2885436"/>
              <a:gd name="connsiteX5" fmla="*/ 50553 w 2612570"/>
              <a:gd name="connsiteY5" fmla="*/ 2885436 h 2885436"/>
              <a:gd name="connsiteX6" fmla="*/ 0 w 2612570"/>
              <a:gd name="connsiteY6" fmla="*/ 2834883 h 2885436"/>
              <a:gd name="connsiteX7" fmla="*/ 0 w 2612570"/>
              <a:gd name="connsiteY7" fmla="*/ 50553 h 2885436"/>
              <a:gd name="connsiteX8" fmla="*/ 50553 w 2612570"/>
              <a:gd name="connsiteY8" fmla="*/ 0 h 288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0" h="2885436">
                <a:moveTo>
                  <a:pt x="50553" y="0"/>
                </a:moveTo>
                <a:lnTo>
                  <a:pt x="2562017" y="0"/>
                </a:lnTo>
                <a:cubicBezTo>
                  <a:pt x="2589937" y="0"/>
                  <a:pt x="2612570" y="22633"/>
                  <a:pt x="2612570" y="50553"/>
                </a:cubicBezTo>
                <a:lnTo>
                  <a:pt x="2612570" y="2834883"/>
                </a:lnTo>
                <a:cubicBezTo>
                  <a:pt x="2612570" y="2862803"/>
                  <a:pt x="2589937" y="2885436"/>
                  <a:pt x="2562017" y="2885436"/>
                </a:cubicBezTo>
                <a:lnTo>
                  <a:pt x="50553" y="2885436"/>
                </a:lnTo>
                <a:cubicBezTo>
                  <a:pt x="22633" y="2885436"/>
                  <a:pt x="0" y="2862803"/>
                  <a:pt x="0" y="2834883"/>
                </a:cubicBezTo>
                <a:lnTo>
                  <a:pt x="0" y="50553"/>
                </a:lnTo>
                <a:cubicBezTo>
                  <a:pt x="0" y="22633"/>
                  <a:pt x="22633" y="0"/>
                  <a:pt x="50553" y="0"/>
                </a:cubicBezTo>
                <a:close/>
              </a:path>
            </a:pathLst>
          </a:custGeom>
          <a:effectLst>
            <a:outerShdw blurRad="381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  <a:alpha val="30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6968E5D-B870-4B44-AF40-D346EA2275E5}"/>
              </a:ext>
            </a:extLst>
          </p:cNvPr>
          <p:cNvGrpSpPr/>
          <p:nvPr userDrawn="1"/>
        </p:nvGrpSpPr>
        <p:grpSpPr>
          <a:xfrm>
            <a:off x="373526" y="6363884"/>
            <a:ext cx="1611222" cy="230832"/>
            <a:chOff x="242614" y="6328854"/>
            <a:chExt cx="1611222" cy="230832"/>
          </a:xfrm>
        </p:grpSpPr>
        <p:sp>
          <p:nvSpPr>
            <p:cNvPr id="26" name="Freeform 62">
              <a:extLst>
                <a:ext uri="{FF2B5EF4-FFF2-40B4-BE49-F238E27FC236}">
                  <a16:creationId xmlns:a16="http://schemas.microsoft.com/office/drawing/2014/main" id="{0A7DFCE2-60D3-CE45-A92F-1D2E9BBE7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14" y="6375556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2F2477E-61EE-A942-B1C1-942C882B8FAC}"/>
                </a:ext>
              </a:extLst>
            </p:cNvPr>
            <p:cNvSpPr txBox="1"/>
            <p:nvPr/>
          </p:nvSpPr>
          <p:spPr>
            <a:xfrm>
              <a:off x="316236" y="6328854"/>
              <a:ext cx="15376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 EUREKA Secretariat</a:t>
              </a:r>
              <a:endParaRPr lang="id-ID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9424A76B-5766-604F-8A27-414B170A2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7" y="229717"/>
            <a:ext cx="1213735" cy="9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04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9588" cy="3062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6146" y="0"/>
            <a:ext cx="3049588" cy="3062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92291" y="0"/>
            <a:ext cx="3049588" cy="3062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142412" y="0"/>
            <a:ext cx="3049588" cy="3062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72B8F2-25B9-CB4F-A77D-A1DB59980A44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9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26061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2415239" y="0"/>
            <a:ext cx="2426061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745920" y="0"/>
            <a:ext cx="2436075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862135" y="3429000"/>
            <a:ext cx="2426061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288196" y="3429000"/>
            <a:ext cx="2457725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9765939" y="3429000"/>
            <a:ext cx="2426061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841300" y="0"/>
            <a:ext cx="4904619" cy="3429000"/>
          </a:xfrm>
          <a:prstGeom prst="rect">
            <a:avLst/>
          </a:prstGeom>
          <a:effectLst>
            <a:outerShdw blurRad="381000" sx="106000" sy="106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9FA7F7-C2E4-DB4B-98F8-3E073FF2D13B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11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BD714C-786C-2943-86CA-837AEE2ADB57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5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2757715"/>
            <a:ext cx="6057900" cy="41002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134100" y="2757715"/>
            <a:ext cx="6057900" cy="41002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EFE0E1-2230-AF4E-9F6C-5FB9F70D45AE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08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9_Title Slide">
    <p:bg>
      <p:bgPr>
        <a:gradFill flip="none" rotWithShape="1">
          <a:gsLst>
            <a:gs pos="0">
              <a:schemeClr val="accent5"/>
            </a:gs>
            <a:gs pos="99000">
              <a:schemeClr val="accent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/>
          <p:cNvSpPr>
            <a:spLocks noGrp="1"/>
          </p:cNvSpPr>
          <p:nvPr>
            <p:ph type="pic" sz="quarter" idx="11"/>
          </p:nvPr>
        </p:nvSpPr>
        <p:spPr>
          <a:xfrm>
            <a:off x="8725535" y="2924049"/>
            <a:ext cx="1591944" cy="1677036"/>
          </a:xfrm>
          <a:custGeom>
            <a:avLst/>
            <a:gdLst>
              <a:gd name="connsiteX0" fmla="*/ 0 w 1591944"/>
              <a:gd name="connsiteY0" fmla="*/ 0 h 1677036"/>
              <a:gd name="connsiteX1" fmla="*/ 1571822 w 1591944"/>
              <a:gd name="connsiteY1" fmla="*/ 0 h 1677036"/>
              <a:gd name="connsiteX2" fmla="*/ 1591944 w 1591944"/>
              <a:gd name="connsiteY2" fmla="*/ 20122 h 1677036"/>
              <a:gd name="connsiteX3" fmla="*/ 1591944 w 1591944"/>
              <a:gd name="connsiteY3" fmla="*/ 1656914 h 1677036"/>
              <a:gd name="connsiteX4" fmla="*/ 1571822 w 1591944"/>
              <a:gd name="connsiteY4" fmla="*/ 1677036 h 1677036"/>
              <a:gd name="connsiteX5" fmla="*/ 0 w 1591944"/>
              <a:gd name="connsiteY5" fmla="*/ 1677036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44" h="1677036">
                <a:moveTo>
                  <a:pt x="0" y="0"/>
                </a:moveTo>
                <a:lnTo>
                  <a:pt x="1571822" y="0"/>
                </a:lnTo>
                <a:cubicBezTo>
                  <a:pt x="1582935" y="0"/>
                  <a:pt x="1591944" y="9009"/>
                  <a:pt x="1591944" y="20122"/>
                </a:cubicBezTo>
                <a:lnTo>
                  <a:pt x="1591944" y="1656914"/>
                </a:lnTo>
                <a:cubicBezTo>
                  <a:pt x="1591944" y="1668027"/>
                  <a:pt x="1582935" y="1677036"/>
                  <a:pt x="1571822" y="1677036"/>
                </a:cubicBezTo>
                <a:lnTo>
                  <a:pt x="0" y="1677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>
          <a:xfrm>
            <a:off x="1891650" y="4885106"/>
            <a:ext cx="1591944" cy="1677036"/>
          </a:xfrm>
          <a:custGeom>
            <a:avLst/>
            <a:gdLst>
              <a:gd name="connsiteX0" fmla="*/ 20122 w 1591944"/>
              <a:gd name="connsiteY0" fmla="*/ 0 h 1677036"/>
              <a:gd name="connsiteX1" fmla="*/ 1591944 w 1591944"/>
              <a:gd name="connsiteY1" fmla="*/ 0 h 1677036"/>
              <a:gd name="connsiteX2" fmla="*/ 1591944 w 1591944"/>
              <a:gd name="connsiteY2" fmla="*/ 1677036 h 1677036"/>
              <a:gd name="connsiteX3" fmla="*/ 20122 w 1591944"/>
              <a:gd name="connsiteY3" fmla="*/ 1677036 h 1677036"/>
              <a:gd name="connsiteX4" fmla="*/ 0 w 1591944"/>
              <a:gd name="connsiteY4" fmla="*/ 1656914 h 1677036"/>
              <a:gd name="connsiteX5" fmla="*/ 0 w 1591944"/>
              <a:gd name="connsiteY5" fmla="*/ 20122 h 1677036"/>
              <a:gd name="connsiteX6" fmla="*/ 20122 w 1591944"/>
              <a:gd name="connsiteY6" fmla="*/ 0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1944" h="1677036">
                <a:moveTo>
                  <a:pt x="20122" y="0"/>
                </a:moveTo>
                <a:lnTo>
                  <a:pt x="1591944" y="0"/>
                </a:lnTo>
                <a:lnTo>
                  <a:pt x="1591944" y="1677036"/>
                </a:lnTo>
                <a:lnTo>
                  <a:pt x="20122" y="1677036"/>
                </a:lnTo>
                <a:cubicBezTo>
                  <a:pt x="9009" y="1677036"/>
                  <a:pt x="0" y="1668027"/>
                  <a:pt x="0" y="1656914"/>
                </a:cubicBezTo>
                <a:lnTo>
                  <a:pt x="0" y="20122"/>
                </a:lnTo>
                <a:cubicBezTo>
                  <a:pt x="0" y="9009"/>
                  <a:pt x="9009" y="0"/>
                  <a:pt x="201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6F9DDF0-CE27-2D43-9956-EBC589A01B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7" y="229717"/>
            <a:ext cx="1213735" cy="9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0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_Title Slide">
    <p:bg>
      <p:bgPr>
        <a:gradFill>
          <a:gsLst>
            <a:gs pos="0">
              <a:schemeClr val="accent1"/>
            </a:gs>
            <a:gs pos="100000">
              <a:schemeClr val="accent5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725535" y="502809"/>
            <a:ext cx="1591944" cy="1677036"/>
          </a:xfrm>
          <a:custGeom>
            <a:avLst/>
            <a:gdLst>
              <a:gd name="connsiteX0" fmla="*/ 0 w 1591944"/>
              <a:gd name="connsiteY0" fmla="*/ 0 h 1677036"/>
              <a:gd name="connsiteX1" fmla="*/ 1571822 w 1591944"/>
              <a:gd name="connsiteY1" fmla="*/ 0 h 1677036"/>
              <a:gd name="connsiteX2" fmla="*/ 1591944 w 1591944"/>
              <a:gd name="connsiteY2" fmla="*/ 20122 h 1677036"/>
              <a:gd name="connsiteX3" fmla="*/ 1591944 w 1591944"/>
              <a:gd name="connsiteY3" fmla="*/ 1656914 h 1677036"/>
              <a:gd name="connsiteX4" fmla="*/ 1571822 w 1591944"/>
              <a:gd name="connsiteY4" fmla="*/ 1677036 h 1677036"/>
              <a:gd name="connsiteX5" fmla="*/ 0 w 1591944"/>
              <a:gd name="connsiteY5" fmla="*/ 1677036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44" h="1677036">
                <a:moveTo>
                  <a:pt x="0" y="0"/>
                </a:moveTo>
                <a:lnTo>
                  <a:pt x="1571822" y="0"/>
                </a:lnTo>
                <a:cubicBezTo>
                  <a:pt x="1582935" y="0"/>
                  <a:pt x="1591944" y="9009"/>
                  <a:pt x="1591944" y="20122"/>
                </a:cubicBezTo>
                <a:lnTo>
                  <a:pt x="1591944" y="1656914"/>
                </a:lnTo>
                <a:cubicBezTo>
                  <a:pt x="1591944" y="1668027"/>
                  <a:pt x="1582935" y="1677036"/>
                  <a:pt x="1571822" y="1677036"/>
                </a:cubicBezTo>
                <a:lnTo>
                  <a:pt x="0" y="1677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891650" y="2573198"/>
            <a:ext cx="1591944" cy="1677036"/>
          </a:xfrm>
          <a:custGeom>
            <a:avLst/>
            <a:gdLst>
              <a:gd name="connsiteX0" fmla="*/ 20122 w 1591944"/>
              <a:gd name="connsiteY0" fmla="*/ 0 h 1677036"/>
              <a:gd name="connsiteX1" fmla="*/ 1591944 w 1591944"/>
              <a:gd name="connsiteY1" fmla="*/ 0 h 1677036"/>
              <a:gd name="connsiteX2" fmla="*/ 1591944 w 1591944"/>
              <a:gd name="connsiteY2" fmla="*/ 1677036 h 1677036"/>
              <a:gd name="connsiteX3" fmla="*/ 20122 w 1591944"/>
              <a:gd name="connsiteY3" fmla="*/ 1677036 h 1677036"/>
              <a:gd name="connsiteX4" fmla="*/ 0 w 1591944"/>
              <a:gd name="connsiteY4" fmla="*/ 1656914 h 1677036"/>
              <a:gd name="connsiteX5" fmla="*/ 0 w 1591944"/>
              <a:gd name="connsiteY5" fmla="*/ 20122 h 1677036"/>
              <a:gd name="connsiteX6" fmla="*/ 20122 w 1591944"/>
              <a:gd name="connsiteY6" fmla="*/ 0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1944" h="1677036">
                <a:moveTo>
                  <a:pt x="20122" y="0"/>
                </a:moveTo>
                <a:lnTo>
                  <a:pt x="1591944" y="0"/>
                </a:lnTo>
                <a:lnTo>
                  <a:pt x="1591944" y="1677036"/>
                </a:lnTo>
                <a:lnTo>
                  <a:pt x="20122" y="1677036"/>
                </a:lnTo>
                <a:cubicBezTo>
                  <a:pt x="9009" y="1677036"/>
                  <a:pt x="0" y="1668027"/>
                  <a:pt x="0" y="1656914"/>
                </a:cubicBezTo>
                <a:lnTo>
                  <a:pt x="0" y="20122"/>
                </a:lnTo>
                <a:cubicBezTo>
                  <a:pt x="0" y="9009"/>
                  <a:pt x="9009" y="0"/>
                  <a:pt x="201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725535" y="4694750"/>
            <a:ext cx="1591944" cy="1677036"/>
          </a:xfrm>
          <a:custGeom>
            <a:avLst/>
            <a:gdLst>
              <a:gd name="connsiteX0" fmla="*/ 0 w 1591944"/>
              <a:gd name="connsiteY0" fmla="*/ 0 h 1677036"/>
              <a:gd name="connsiteX1" fmla="*/ 1571822 w 1591944"/>
              <a:gd name="connsiteY1" fmla="*/ 0 h 1677036"/>
              <a:gd name="connsiteX2" fmla="*/ 1591944 w 1591944"/>
              <a:gd name="connsiteY2" fmla="*/ 20122 h 1677036"/>
              <a:gd name="connsiteX3" fmla="*/ 1591944 w 1591944"/>
              <a:gd name="connsiteY3" fmla="*/ 1656914 h 1677036"/>
              <a:gd name="connsiteX4" fmla="*/ 1571822 w 1591944"/>
              <a:gd name="connsiteY4" fmla="*/ 1677036 h 1677036"/>
              <a:gd name="connsiteX5" fmla="*/ 0 w 1591944"/>
              <a:gd name="connsiteY5" fmla="*/ 1677036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44" h="1677036">
                <a:moveTo>
                  <a:pt x="0" y="0"/>
                </a:moveTo>
                <a:lnTo>
                  <a:pt x="1571822" y="0"/>
                </a:lnTo>
                <a:cubicBezTo>
                  <a:pt x="1582935" y="0"/>
                  <a:pt x="1591944" y="9009"/>
                  <a:pt x="1591944" y="20122"/>
                </a:cubicBezTo>
                <a:lnTo>
                  <a:pt x="1591944" y="1656914"/>
                </a:lnTo>
                <a:cubicBezTo>
                  <a:pt x="1591944" y="1668027"/>
                  <a:pt x="1582935" y="1677036"/>
                  <a:pt x="1571822" y="1677036"/>
                </a:cubicBezTo>
                <a:lnTo>
                  <a:pt x="0" y="1677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1427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_Title Slide">
    <p:bg>
      <p:bgPr>
        <a:gradFill>
          <a:gsLst>
            <a:gs pos="0">
              <a:schemeClr val="accent5"/>
            </a:gs>
            <a:gs pos="10000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>
          <a:xfrm>
            <a:off x="1891650" y="502809"/>
            <a:ext cx="1591944" cy="1677036"/>
          </a:xfrm>
          <a:custGeom>
            <a:avLst/>
            <a:gdLst>
              <a:gd name="connsiteX0" fmla="*/ 20122 w 1591944"/>
              <a:gd name="connsiteY0" fmla="*/ 0 h 1677036"/>
              <a:gd name="connsiteX1" fmla="*/ 1591944 w 1591944"/>
              <a:gd name="connsiteY1" fmla="*/ 0 h 1677036"/>
              <a:gd name="connsiteX2" fmla="*/ 1591944 w 1591944"/>
              <a:gd name="connsiteY2" fmla="*/ 1677036 h 1677036"/>
              <a:gd name="connsiteX3" fmla="*/ 20122 w 1591944"/>
              <a:gd name="connsiteY3" fmla="*/ 1677036 h 1677036"/>
              <a:gd name="connsiteX4" fmla="*/ 0 w 1591944"/>
              <a:gd name="connsiteY4" fmla="*/ 1656914 h 1677036"/>
              <a:gd name="connsiteX5" fmla="*/ 0 w 1591944"/>
              <a:gd name="connsiteY5" fmla="*/ 20122 h 1677036"/>
              <a:gd name="connsiteX6" fmla="*/ 20122 w 1591944"/>
              <a:gd name="connsiteY6" fmla="*/ 0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1944" h="1677036">
                <a:moveTo>
                  <a:pt x="20122" y="0"/>
                </a:moveTo>
                <a:lnTo>
                  <a:pt x="1591944" y="0"/>
                </a:lnTo>
                <a:lnTo>
                  <a:pt x="1591944" y="1677036"/>
                </a:lnTo>
                <a:lnTo>
                  <a:pt x="20122" y="1677036"/>
                </a:lnTo>
                <a:cubicBezTo>
                  <a:pt x="9009" y="1677036"/>
                  <a:pt x="0" y="1668027"/>
                  <a:pt x="0" y="1656914"/>
                </a:cubicBezTo>
                <a:lnTo>
                  <a:pt x="0" y="20122"/>
                </a:lnTo>
                <a:cubicBezTo>
                  <a:pt x="0" y="9009"/>
                  <a:pt x="9009" y="0"/>
                  <a:pt x="201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2"/>
          </p:nvPr>
        </p:nvSpPr>
        <p:spPr>
          <a:xfrm>
            <a:off x="8725535" y="2573199"/>
            <a:ext cx="1591944" cy="1677036"/>
          </a:xfrm>
          <a:custGeom>
            <a:avLst/>
            <a:gdLst>
              <a:gd name="connsiteX0" fmla="*/ 0 w 1591944"/>
              <a:gd name="connsiteY0" fmla="*/ 0 h 1677036"/>
              <a:gd name="connsiteX1" fmla="*/ 1571822 w 1591944"/>
              <a:gd name="connsiteY1" fmla="*/ 0 h 1677036"/>
              <a:gd name="connsiteX2" fmla="*/ 1591944 w 1591944"/>
              <a:gd name="connsiteY2" fmla="*/ 20122 h 1677036"/>
              <a:gd name="connsiteX3" fmla="*/ 1591944 w 1591944"/>
              <a:gd name="connsiteY3" fmla="*/ 1656914 h 1677036"/>
              <a:gd name="connsiteX4" fmla="*/ 1571822 w 1591944"/>
              <a:gd name="connsiteY4" fmla="*/ 1677036 h 1677036"/>
              <a:gd name="connsiteX5" fmla="*/ 0 w 1591944"/>
              <a:gd name="connsiteY5" fmla="*/ 1677036 h 167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44" h="1677036">
                <a:moveTo>
                  <a:pt x="0" y="0"/>
                </a:moveTo>
                <a:lnTo>
                  <a:pt x="1571822" y="0"/>
                </a:lnTo>
                <a:cubicBezTo>
                  <a:pt x="1582935" y="0"/>
                  <a:pt x="1591944" y="9009"/>
                  <a:pt x="1591944" y="20122"/>
                </a:cubicBezTo>
                <a:lnTo>
                  <a:pt x="1591944" y="1656914"/>
                </a:lnTo>
                <a:cubicBezTo>
                  <a:pt x="1591944" y="1668027"/>
                  <a:pt x="1582935" y="1677036"/>
                  <a:pt x="1571822" y="1677036"/>
                </a:cubicBezTo>
                <a:lnTo>
                  <a:pt x="0" y="1677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182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9436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365FD1-944B-A246-BFC6-7113A5516FE3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76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3_Title Slide">
    <p:bg>
      <p:bgPr>
        <a:gradFill>
          <a:gsLst>
            <a:gs pos="0">
              <a:schemeClr val="accent5"/>
            </a:gs>
            <a:gs pos="100000">
              <a:schemeClr val="accent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A421209-E58A-C348-998D-6011D4169914}"/>
              </a:ext>
            </a:extLst>
          </p:cNvPr>
          <p:cNvGrpSpPr/>
          <p:nvPr userDrawn="1"/>
        </p:nvGrpSpPr>
        <p:grpSpPr>
          <a:xfrm>
            <a:off x="373526" y="6363884"/>
            <a:ext cx="1611222" cy="230832"/>
            <a:chOff x="242614" y="6328854"/>
            <a:chExt cx="1611222" cy="230832"/>
          </a:xfrm>
        </p:grpSpPr>
        <p:sp>
          <p:nvSpPr>
            <p:cNvPr id="22" name="Freeform 62">
              <a:extLst>
                <a:ext uri="{FF2B5EF4-FFF2-40B4-BE49-F238E27FC236}">
                  <a16:creationId xmlns:a16="http://schemas.microsoft.com/office/drawing/2014/main" id="{04BD475E-70FD-2145-97A3-D90EFC570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14" y="6375556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C014C63-99C0-2046-8756-9EF4CAD91A67}"/>
                </a:ext>
              </a:extLst>
            </p:cNvPr>
            <p:cNvSpPr txBox="1"/>
            <p:nvPr/>
          </p:nvSpPr>
          <p:spPr>
            <a:xfrm>
              <a:off x="316236" y="6328854"/>
              <a:ext cx="153760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 EUREKA Secretariat</a:t>
              </a:r>
              <a:endParaRPr lang="id-ID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5155E7F-0C95-504C-BC72-D533A1A5E9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7" y="229717"/>
            <a:ext cx="1213735" cy="90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7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096000" y="2199425"/>
            <a:ext cx="6096000" cy="38860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53BF6F-818B-034C-9368-3B0AB61AB0EF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0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5_Title Slide">
    <p:bg>
      <p:bgPr>
        <a:gradFill>
          <a:gsLst>
            <a:gs pos="0">
              <a:schemeClr val="accent5"/>
            </a:gs>
            <a:gs pos="85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4"/>
          <p:cNvSpPr>
            <a:spLocks noGrp="1"/>
          </p:cNvSpPr>
          <p:nvPr>
            <p:ph type="pic" sz="quarter" idx="10"/>
          </p:nvPr>
        </p:nvSpPr>
        <p:spPr>
          <a:xfrm>
            <a:off x="867337" y="2202441"/>
            <a:ext cx="10457326" cy="2659845"/>
          </a:xfrm>
          <a:custGeom>
            <a:avLst/>
            <a:gdLst>
              <a:gd name="connsiteX0" fmla="*/ 33425 w 10731060"/>
              <a:gd name="connsiteY0" fmla="*/ 0 h 1727404"/>
              <a:gd name="connsiteX1" fmla="*/ 10697635 w 10731060"/>
              <a:gd name="connsiteY1" fmla="*/ 0 h 1727404"/>
              <a:gd name="connsiteX2" fmla="*/ 10731060 w 10731060"/>
              <a:gd name="connsiteY2" fmla="*/ 33425 h 1727404"/>
              <a:gd name="connsiteX3" fmla="*/ 10731060 w 10731060"/>
              <a:gd name="connsiteY3" fmla="*/ 1693979 h 1727404"/>
              <a:gd name="connsiteX4" fmla="*/ 10697635 w 10731060"/>
              <a:gd name="connsiteY4" fmla="*/ 1727404 h 1727404"/>
              <a:gd name="connsiteX5" fmla="*/ 33425 w 10731060"/>
              <a:gd name="connsiteY5" fmla="*/ 1727404 h 1727404"/>
              <a:gd name="connsiteX6" fmla="*/ 0 w 10731060"/>
              <a:gd name="connsiteY6" fmla="*/ 1693979 h 1727404"/>
              <a:gd name="connsiteX7" fmla="*/ 0 w 10731060"/>
              <a:gd name="connsiteY7" fmla="*/ 33425 h 1727404"/>
              <a:gd name="connsiteX8" fmla="*/ 33425 w 10731060"/>
              <a:gd name="connsiteY8" fmla="*/ 0 h 1727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31060" h="1727404">
                <a:moveTo>
                  <a:pt x="33425" y="0"/>
                </a:moveTo>
                <a:lnTo>
                  <a:pt x="10697635" y="0"/>
                </a:lnTo>
                <a:cubicBezTo>
                  <a:pt x="10716095" y="0"/>
                  <a:pt x="10731060" y="14965"/>
                  <a:pt x="10731060" y="33425"/>
                </a:cubicBezTo>
                <a:lnTo>
                  <a:pt x="10731060" y="1693979"/>
                </a:lnTo>
                <a:cubicBezTo>
                  <a:pt x="10731060" y="1712439"/>
                  <a:pt x="10716095" y="1727404"/>
                  <a:pt x="10697635" y="1727404"/>
                </a:cubicBezTo>
                <a:lnTo>
                  <a:pt x="33425" y="1727404"/>
                </a:lnTo>
                <a:cubicBezTo>
                  <a:pt x="14965" y="1727404"/>
                  <a:pt x="0" y="1712439"/>
                  <a:pt x="0" y="1693979"/>
                </a:cubicBezTo>
                <a:lnTo>
                  <a:pt x="0" y="33425"/>
                </a:lnTo>
                <a:cubicBezTo>
                  <a:pt x="0" y="14965"/>
                  <a:pt x="14965" y="0"/>
                  <a:pt x="33425" y="0"/>
                </a:cubicBezTo>
                <a:close/>
              </a:path>
            </a:pathLst>
          </a:custGeom>
          <a:effectLst>
            <a:outerShdw blurRad="381000" dist="635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73526" y="369296"/>
            <a:ext cx="1612823" cy="403600"/>
            <a:chOff x="3045639" y="5407564"/>
            <a:chExt cx="1612823" cy="403600"/>
          </a:xfrm>
          <a:solidFill>
            <a:schemeClr val="bg1"/>
          </a:solidFill>
        </p:grpSpPr>
        <p:sp>
          <p:nvSpPr>
            <p:cNvPr id="4" name="Freeform: Shape 3"/>
            <p:cNvSpPr/>
            <p:nvPr/>
          </p:nvSpPr>
          <p:spPr>
            <a:xfrm>
              <a:off x="3045639" y="5407564"/>
              <a:ext cx="421374" cy="403600"/>
            </a:xfrm>
            <a:custGeom>
              <a:avLst/>
              <a:gdLst>
                <a:gd name="connsiteX0" fmla="*/ 960120 w 1202877"/>
                <a:gd name="connsiteY0" fmla="*/ 334292 h 1152144"/>
                <a:gd name="connsiteX1" fmla="*/ 1082418 w 1202877"/>
                <a:gd name="connsiteY1" fmla="*/ 366608 h 1152144"/>
                <a:gd name="connsiteX2" fmla="*/ 1169620 w 1202877"/>
                <a:gd name="connsiteY2" fmla="*/ 452436 h 1152144"/>
                <a:gd name="connsiteX3" fmla="*/ 1202877 w 1202877"/>
                <a:gd name="connsiteY3" fmla="*/ 575095 h 1152144"/>
                <a:gd name="connsiteX4" fmla="*/ 1169620 w 1202877"/>
                <a:gd name="connsiteY4" fmla="*/ 698261 h 1152144"/>
                <a:gd name="connsiteX5" fmla="*/ 1082418 w 1202877"/>
                <a:gd name="connsiteY5" fmla="*/ 785031 h 1152144"/>
                <a:gd name="connsiteX6" fmla="*/ 960120 w 1202877"/>
                <a:gd name="connsiteY6" fmla="*/ 817853 h 1152144"/>
                <a:gd name="connsiteX7" fmla="*/ 837063 w 1202877"/>
                <a:gd name="connsiteY7" fmla="*/ 785031 h 1152144"/>
                <a:gd name="connsiteX8" fmla="*/ 748455 w 1202877"/>
                <a:gd name="connsiteY8" fmla="*/ 698261 h 1152144"/>
                <a:gd name="connsiteX9" fmla="*/ 714441 w 1202877"/>
                <a:gd name="connsiteY9" fmla="*/ 575095 h 1152144"/>
                <a:gd name="connsiteX10" fmla="*/ 748237 w 1202877"/>
                <a:gd name="connsiteY10" fmla="*/ 452436 h 1152144"/>
                <a:gd name="connsiteX11" fmla="*/ 836630 w 1202877"/>
                <a:gd name="connsiteY11" fmla="*/ 366608 h 1152144"/>
                <a:gd name="connsiteX12" fmla="*/ 960120 w 1202877"/>
                <a:gd name="connsiteY12" fmla="*/ 334292 h 1152144"/>
                <a:gd name="connsiteX13" fmla="*/ 569775 w 1202877"/>
                <a:gd name="connsiteY13" fmla="*/ 0 h 1152144"/>
                <a:gd name="connsiteX14" fmla="*/ 628525 w 1202877"/>
                <a:gd name="connsiteY14" fmla="*/ 0 h 1152144"/>
                <a:gd name="connsiteX15" fmla="*/ 1106213 w 1202877"/>
                <a:gd name="connsiteY15" fmla="*/ 253985 h 1152144"/>
                <a:gd name="connsiteX16" fmla="*/ 1112012 w 1202877"/>
                <a:gd name="connsiteY16" fmla="*/ 264669 h 1152144"/>
                <a:gd name="connsiteX17" fmla="*/ 1056676 w 1202877"/>
                <a:gd name="connsiteY17" fmla="*/ 243039 h 1152144"/>
                <a:gd name="connsiteX18" fmla="*/ 959144 w 1202877"/>
                <a:gd name="connsiteY18" fmla="*/ 231098 h 1152144"/>
                <a:gd name="connsiteX19" fmla="*/ 774852 w 1202877"/>
                <a:gd name="connsiteY19" fmla="*/ 276735 h 1152144"/>
                <a:gd name="connsiteX20" fmla="*/ 646055 w 1202877"/>
                <a:gd name="connsiteY20" fmla="*/ 398818 h 1152144"/>
                <a:gd name="connsiteX21" fmla="*/ 597600 w 1202877"/>
                <a:gd name="connsiteY21" fmla="*/ 575095 h 1152144"/>
                <a:gd name="connsiteX22" fmla="*/ 646055 w 1202877"/>
                <a:gd name="connsiteY22" fmla="*/ 751448 h 1152144"/>
                <a:gd name="connsiteX23" fmla="*/ 774852 w 1202877"/>
                <a:gd name="connsiteY23" fmla="*/ 874686 h 1152144"/>
                <a:gd name="connsiteX24" fmla="*/ 959144 w 1202877"/>
                <a:gd name="connsiteY24" fmla="*/ 921047 h 1152144"/>
                <a:gd name="connsiteX25" fmla="*/ 1056676 w 1202877"/>
                <a:gd name="connsiteY25" fmla="*/ 908962 h 1152144"/>
                <a:gd name="connsiteX26" fmla="*/ 1112271 w 1202877"/>
                <a:gd name="connsiteY26" fmla="*/ 886999 h 1152144"/>
                <a:gd name="connsiteX27" fmla="*/ 1106213 w 1202877"/>
                <a:gd name="connsiteY27" fmla="*/ 898160 h 1152144"/>
                <a:gd name="connsiteX28" fmla="*/ 628525 w 1202877"/>
                <a:gd name="connsiteY28" fmla="*/ 1152144 h 1152144"/>
                <a:gd name="connsiteX29" fmla="*/ 569775 w 1202877"/>
                <a:gd name="connsiteY29" fmla="*/ 1152144 h 1152144"/>
                <a:gd name="connsiteX30" fmla="*/ 92087 w 1202877"/>
                <a:gd name="connsiteY30" fmla="*/ 898160 h 1152144"/>
                <a:gd name="connsiteX31" fmla="*/ 85562 w 1202877"/>
                <a:gd name="connsiteY31" fmla="*/ 886137 h 1152144"/>
                <a:gd name="connsiteX32" fmla="*/ 142172 w 1202877"/>
                <a:gd name="connsiteY32" fmla="*/ 908957 h 1152144"/>
                <a:gd name="connsiteX33" fmla="*/ 237821 w 1202877"/>
                <a:gd name="connsiteY33" fmla="*/ 921047 h 1152144"/>
                <a:gd name="connsiteX34" fmla="*/ 380126 w 1202877"/>
                <a:gd name="connsiteY34" fmla="*/ 890622 h 1152144"/>
                <a:gd name="connsiteX35" fmla="*/ 501961 w 1202877"/>
                <a:gd name="connsiteY35" fmla="*/ 809079 h 1152144"/>
                <a:gd name="connsiteX36" fmla="*/ 433733 w 1202877"/>
                <a:gd name="connsiteY36" fmla="*/ 733035 h 1152144"/>
                <a:gd name="connsiteX37" fmla="*/ 344916 w 1202877"/>
                <a:gd name="connsiteY37" fmla="*/ 792140 h 1152144"/>
                <a:gd name="connsiteX38" fmla="*/ 243670 w 1202877"/>
                <a:gd name="connsiteY38" fmla="*/ 813955 h 1152144"/>
                <a:gd name="connsiteX39" fmla="*/ 119849 w 1202877"/>
                <a:gd name="connsiteY39" fmla="*/ 781420 h 1152144"/>
                <a:gd name="connsiteX40" fmla="*/ 32850 w 1202877"/>
                <a:gd name="connsiteY40" fmla="*/ 695374 h 1152144"/>
                <a:gd name="connsiteX41" fmla="*/ 0 w 1202877"/>
                <a:gd name="connsiteY41" fmla="*/ 573146 h 1152144"/>
                <a:gd name="connsiteX42" fmla="*/ 70664 w 1202877"/>
                <a:gd name="connsiteY42" fmla="*/ 402779 h 1152144"/>
                <a:gd name="connsiteX43" fmla="*/ 243670 w 1202877"/>
                <a:gd name="connsiteY43" fmla="*/ 333317 h 1152144"/>
                <a:gd name="connsiteX44" fmla="*/ 346012 w 1202877"/>
                <a:gd name="connsiteY44" fmla="*/ 356592 h 1152144"/>
                <a:gd name="connsiteX45" fmla="*/ 433733 w 1202877"/>
                <a:gd name="connsiteY45" fmla="*/ 420083 h 1152144"/>
                <a:gd name="connsiteX46" fmla="*/ 500986 w 1202877"/>
                <a:gd name="connsiteY46" fmla="*/ 336239 h 1152144"/>
                <a:gd name="connsiteX47" fmla="*/ 382684 w 1202877"/>
                <a:gd name="connsiteY47" fmla="*/ 259208 h 1152144"/>
                <a:gd name="connsiteX48" fmla="*/ 241720 w 1202877"/>
                <a:gd name="connsiteY48" fmla="*/ 231098 h 1152144"/>
                <a:gd name="connsiteX49" fmla="*/ 145105 w 1202877"/>
                <a:gd name="connsiteY49" fmla="*/ 243035 h 1152144"/>
                <a:gd name="connsiteX50" fmla="*/ 85229 w 1202877"/>
                <a:gd name="connsiteY50" fmla="*/ 266621 h 1152144"/>
                <a:gd name="connsiteX51" fmla="*/ 92087 w 1202877"/>
                <a:gd name="connsiteY51" fmla="*/ 253985 h 1152144"/>
                <a:gd name="connsiteX52" fmla="*/ 569775 w 1202877"/>
                <a:gd name="connsiteY52" fmla="*/ 0 h 1152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02877" h="1152144">
                  <a:moveTo>
                    <a:pt x="960120" y="334292"/>
                  </a:moveTo>
                  <a:cubicBezTo>
                    <a:pt x="1005164" y="334756"/>
                    <a:pt x="1045931" y="345528"/>
                    <a:pt x="1082418" y="366608"/>
                  </a:cubicBezTo>
                  <a:cubicBezTo>
                    <a:pt x="1118906" y="387689"/>
                    <a:pt x="1147973" y="416298"/>
                    <a:pt x="1169620" y="452436"/>
                  </a:cubicBezTo>
                  <a:cubicBezTo>
                    <a:pt x="1191268" y="488575"/>
                    <a:pt x="1202353" y="529460"/>
                    <a:pt x="1202877" y="575095"/>
                  </a:cubicBezTo>
                  <a:cubicBezTo>
                    <a:pt x="1202353" y="620755"/>
                    <a:pt x="1191268" y="661810"/>
                    <a:pt x="1169620" y="698261"/>
                  </a:cubicBezTo>
                  <a:cubicBezTo>
                    <a:pt x="1147973" y="734713"/>
                    <a:pt x="1118906" y="763636"/>
                    <a:pt x="1082418" y="785031"/>
                  </a:cubicBezTo>
                  <a:cubicBezTo>
                    <a:pt x="1045931" y="806425"/>
                    <a:pt x="1005164" y="817366"/>
                    <a:pt x="960120" y="817853"/>
                  </a:cubicBezTo>
                  <a:cubicBezTo>
                    <a:pt x="915039" y="817366"/>
                    <a:pt x="874020" y="806425"/>
                    <a:pt x="837063" y="785031"/>
                  </a:cubicBezTo>
                  <a:cubicBezTo>
                    <a:pt x="800107" y="763636"/>
                    <a:pt x="770570" y="734713"/>
                    <a:pt x="748455" y="698261"/>
                  </a:cubicBezTo>
                  <a:cubicBezTo>
                    <a:pt x="726338" y="661810"/>
                    <a:pt x="715000" y="620755"/>
                    <a:pt x="714441" y="575095"/>
                  </a:cubicBezTo>
                  <a:cubicBezTo>
                    <a:pt x="714981" y="529460"/>
                    <a:pt x="726248" y="488575"/>
                    <a:pt x="748237" y="452436"/>
                  </a:cubicBezTo>
                  <a:cubicBezTo>
                    <a:pt x="770227" y="416298"/>
                    <a:pt x="799691" y="387689"/>
                    <a:pt x="836630" y="366608"/>
                  </a:cubicBezTo>
                  <a:cubicBezTo>
                    <a:pt x="873569" y="345528"/>
                    <a:pt x="914732" y="334756"/>
                    <a:pt x="960120" y="334292"/>
                  </a:cubicBezTo>
                  <a:close/>
                  <a:moveTo>
                    <a:pt x="569775" y="0"/>
                  </a:moveTo>
                  <a:lnTo>
                    <a:pt x="628525" y="0"/>
                  </a:lnTo>
                  <a:cubicBezTo>
                    <a:pt x="827373" y="0"/>
                    <a:pt x="1002689" y="100749"/>
                    <a:pt x="1106213" y="253985"/>
                  </a:cubicBezTo>
                  <a:lnTo>
                    <a:pt x="1112012" y="264669"/>
                  </a:lnTo>
                  <a:lnTo>
                    <a:pt x="1056676" y="243039"/>
                  </a:lnTo>
                  <a:cubicBezTo>
                    <a:pt x="1025960" y="235396"/>
                    <a:pt x="993450" y="231416"/>
                    <a:pt x="959144" y="231098"/>
                  </a:cubicBezTo>
                  <a:cubicBezTo>
                    <a:pt x="890535" y="231716"/>
                    <a:pt x="829105" y="246929"/>
                    <a:pt x="774852" y="276735"/>
                  </a:cubicBezTo>
                  <a:cubicBezTo>
                    <a:pt x="720600" y="306543"/>
                    <a:pt x="677668" y="347237"/>
                    <a:pt x="646055" y="398818"/>
                  </a:cubicBezTo>
                  <a:cubicBezTo>
                    <a:pt x="614442" y="450398"/>
                    <a:pt x="598291" y="509158"/>
                    <a:pt x="597600" y="575095"/>
                  </a:cubicBezTo>
                  <a:cubicBezTo>
                    <a:pt x="598291" y="640752"/>
                    <a:pt x="614442" y="699535"/>
                    <a:pt x="646055" y="751448"/>
                  </a:cubicBezTo>
                  <a:cubicBezTo>
                    <a:pt x="677668" y="803359"/>
                    <a:pt x="720600" y="844439"/>
                    <a:pt x="774852" y="874686"/>
                  </a:cubicBezTo>
                  <a:cubicBezTo>
                    <a:pt x="829105" y="904933"/>
                    <a:pt x="890535" y="920387"/>
                    <a:pt x="959144" y="921047"/>
                  </a:cubicBezTo>
                  <a:cubicBezTo>
                    <a:pt x="993450" y="920717"/>
                    <a:pt x="1025960" y="916689"/>
                    <a:pt x="1056676" y="908962"/>
                  </a:cubicBezTo>
                  <a:lnTo>
                    <a:pt x="1112271" y="886999"/>
                  </a:lnTo>
                  <a:lnTo>
                    <a:pt x="1106213" y="898160"/>
                  </a:lnTo>
                  <a:cubicBezTo>
                    <a:pt x="1002689" y="1051396"/>
                    <a:pt x="827373" y="1152144"/>
                    <a:pt x="628525" y="1152144"/>
                  </a:cubicBezTo>
                  <a:lnTo>
                    <a:pt x="569775" y="1152144"/>
                  </a:lnTo>
                  <a:cubicBezTo>
                    <a:pt x="370928" y="1152144"/>
                    <a:pt x="195611" y="1051396"/>
                    <a:pt x="92087" y="898160"/>
                  </a:cubicBezTo>
                  <a:lnTo>
                    <a:pt x="85562" y="886137"/>
                  </a:lnTo>
                  <a:lnTo>
                    <a:pt x="142172" y="908957"/>
                  </a:lnTo>
                  <a:cubicBezTo>
                    <a:pt x="172298" y="916690"/>
                    <a:pt x="204181" y="920720"/>
                    <a:pt x="237821" y="921047"/>
                  </a:cubicBezTo>
                  <a:cubicBezTo>
                    <a:pt x="286718" y="920641"/>
                    <a:pt x="334152" y="910499"/>
                    <a:pt x="380126" y="890622"/>
                  </a:cubicBezTo>
                  <a:cubicBezTo>
                    <a:pt x="426098" y="870744"/>
                    <a:pt x="466710" y="843564"/>
                    <a:pt x="501961" y="809079"/>
                  </a:cubicBezTo>
                  <a:lnTo>
                    <a:pt x="433733" y="733035"/>
                  </a:lnTo>
                  <a:cubicBezTo>
                    <a:pt x="407478" y="758161"/>
                    <a:pt x="377871" y="777862"/>
                    <a:pt x="344916" y="792140"/>
                  </a:cubicBezTo>
                  <a:cubicBezTo>
                    <a:pt x="311959" y="806419"/>
                    <a:pt x="278210" y="813690"/>
                    <a:pt x="243670" y="813955"/>
                  </a:cubicBezTo>
                  <a:cubicBezTo>
                    <a:pt x="197704" y="813474"/>
                    <a:pt x="156429" y="802628"/>
                    <a:pt x="119849" y="781420"/>
                  </a:cubicBezTo>
                  <a:cubicBezTo>
                    <a:pt x="83269" y="760213"/>
                    <a:pt x="54269" y="731531"/>
                    <a:pt x="32850" y="695374"/>
                  </a:cubicBezTo>
                  <a:cubicBezTo>
                    <a:pt x="11431" y="659217"/>
                    <a:pt x="480" y="618476"/>
                    <a:pt x="0" y="573146"/>
                  </a:cubicBezTo>
                  <a:cubicBezTo>
                    <a:pt x="1624" y="504292"/>
                    <a:pt x="25179" y="447504"/>
                    <a:pt x="70664" y="402779"/>
                  </a:cubicBezTo>
                  <a:cubicBezTo>
                    <a:pt x="116149" y="358055"/>
                    <a:pt x="173818" y="334901"/>
                    <a:pt x="243670" y="333317"/>
                  </a:cubicBezTo>
                  <a:cubicBezTo>
                    <a:pt x="278759" y="333581"/>
                    <a:pt x="312873" y="341339"/>
                    <a:pt x="346012" y="356592"/>
                  </a:cubicBezTo>
                  <a:cubicBezTo>
                    <a:pt x="379150" y="371845"/>
                    <a:pt x="408391" y="393008"/>
                    <a:pt x="433733" y="420083"/>
                  </a:cubicBezTo>
                  <a:lnTo>
                    <a:pt x="500986" y="336239"/>
                  </a:lnTo>
                  <a:cubicBezTo>
                    <a:pt x="467217" y="303321"/>
                    <a:pt x="427783" y="277645"/>
                    <a:pt x="382684" y="259208"/>
                  </a:cubicBezTo>
                  <a:cubicBezTo>
                    <a:pt x="337585" y="240773"/>
                    <a:pt x="290596" y="231402"/>
                    <a:pt x="241720" y="231098"/>
                  </a:cubicBezTo>
                  <a:cubicBezTo>
                    <a:pt x="207749" y="231419"/>
                    <a:pt x="175544" y="235398"/>
                    <a:pt x="145105" y="243035"/>
                  </a:cubicBezTo>
                  <a:lnTo>
                    <a:pt x="85229" y="266621"/>
                  </a:lnTo>
                  <a:lnTo>
                    <a:pt x="92087" y="253985"/>
                  </a:lnTo>
                  <a:cubicBezTo>
                    <a:pt x="195611" y="100749"/>
                    <a:pt x="370928" y="0"/>
                    <a:pt x="5697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 sz="1400" b="0" i="0" dirty="0">
                <a:latin typeface="Arial Regular"/>
              </a:endParaRP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794651" y="5544793"/>
              <a:ext cx="212253" cy="129143"/>
            </a:xfrm>
            <a:custGeom>
              <a:avLst/>
              <a:gdLst/>
              <a:ahLst/>
              <a:cxnLst/>
              <a:rect l="l" t="t" r="r" b="b"/>
              <a:pathLst>
                <a:path w="199082" h="121130">
                  <a:moveTo>
                    <a:pt x="63541" y="0"/>
                  </a:moveTo>
                  <a:cubicBezTo>
                    <a:pt x="74932" y="71"/>
                    <a:pt x="84333" y="2839"/>
                    <a:pt x="91743" y="8305"/>
                  </a:cubicBezTo>
                  <a:cubicBezTo>
                    <a:pt x="99154" y="13771"/>
                    <a:pt x="104150" y="21509"/>
                    <a:pt x="106731" y="31519"/>
                  </a:cubicBezTo>
                  <a:cubicBezTo>
                    <a:pt x="110569" y="20924"/>
                    <a:pt x="116552" y="13043"/>
                    <a:pt x="124680" y="7877"/>
                  </a:cubicBezTo>
                  <a:cubicBezTo>
                    <a:pt x="132808" y="2711"/>
                    <a:pt x="142679" y="85"/>
                    <a:pt x="154295" y="0"/>
                  </a:cubicBezTo>
                  <a:cubicBezTo>
                    <a:pt x="168466" y="137"/>
                    <a:pt x="179447" y="4314"/>
                    <a:pt x="187236" y="12531"/>
                  </a:cubicBezTo>
                  <a:cubicBezTo>
                    <a:pt x="195025" y="20747"/>
                    <a:pt x="198974" y="32182"/>
                    <a:pt x="199082" y="46835"/>
                  </a:cubicBezTo>
                  <a:lnTo>
                    <a:pt x="199082" y="121130"/>
                  </a:lnTo>
                  <a:lnTo>
                    <a:pt x="181280" y="121130"/>
                  </a:lnTo>
                  <a:lnTo>
                    <a:pt x="181280" y="51636"/>
                  </a:lnTo>
                  <a:cubicBezTo>
                    <a:pt x="181190" y="40815"/>
                    <a:pt x="178226" y="32452"/>
                    <a:pt x="172390" y="26547"/>
                  </a:cubicBezTo>
                  <a:cubicBezTo>
                    <a:pt x="166554" y="20641"/>
                    <a:pt x="158388" y="17650"/>
                    <a:pt x="147892" y="17574"/>
                  </a:cubicBezTo>
                  <a:cubicBezTo>
                    <a:pt x="135347" y="18107"/>
                    <a:pt x="125675" y="22356"/>
                    <a:pt x="118877" y="30318"/>
                  </a:cubicBezTo>
                  <a:cubicBezTo>
                    <a:pt x="112078" y="38282"/>
                    <a:pt x="108638" y="48816"/>
                    <a:pt x="108557" y="61923"/>
                  </a:cubicBezTo>
                  <a:lnTo>
                    <a:pt x="108557" y="121130"/>
                  </a:lnTo>
                  <a:lnTo>
                    <a:pt x="90526" y="121130"/>
                  </a:lnTo>
                  <a:lnTo>
                    <a:pt x="90526" y="51636"/>
                  </a:lnTo>
                  <a:cubicBezTo>
                    <a:pt x="90450" y="40815"/>
                    <a:pt x="87515" y="32452"/>
                    <a:pt x="81722" y="26547"/>
                  </a:cubicBezTo>
                  <a:cubicBezTo>
                    <a:pt x="75928" y="20641"/>
                    <a:pt x="67734" y="17650"/>
                    <a:pt x="57138" y="17574"/>
                  </a:cubicBezTo>
                  <a:cubicBezTo>
                    <a:pt x="44683" y="18107"/>
                    <a:pt x="35002" y="22356"/>
                    <a:pt x="28094" y="30320"/>
                  </a:cubicBezTo>
                  <a:cubicBezTo>
                    <a:pt x="21185" y="38285"/>
                    <a:pt x="17679" y="48824"/>
                    <a:pt x="17574" y="61937"/>
                  </a:cubicBezTo>
                  <a:lnTo>
                    <a:pt x="17574" y="121130"/>
                  </a:lnTo>
                  <a:lnTo>
                    <a:pt x="0" y="121130"/>
                  </a:lnTo>
                  <a:lnTo>
                    <a:pt x="0" y="686"/>
                  </a:lnTo>
                  <a:lnTo>
                    <a:pt x="17574" y="686"/>
                  </a:lnTo>
                  <a:lnTo>
                    <a:pt x="17574" y="27861"/>
                  </a:lnTo>
                  <a:cubicBezTo>
                    <a:pt x="21633" y="18519"/>
                    <a:pt x="27579" y="11563"/>
                    <a:pt x="35412" y="6992"/>
                  </a:cubicBezTo>
                  <a:cubicBezTo>
                    <a:pt x="43245" y="2421"/>
                    <a:pt x="52621" y="90"/>
                    <a:pt x="6354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4216458" y="5544793"/>
              <a:ext cx="117445" cy="129143"/>
            </a:xfrm>
            <a:custGeom>
              <a:avLst/>
              <a:gdLst/>
              <a:ahLst/>
              <a:cxnLst/>
              <a:rect l="l" t="t" r="r" b="b"/>
              <a:pathLst>
                <a:path w="110157" h="121130">
                  <a:moveTo>
                    <a:pt x="64455" y="0"/>
                  </a:moveTo>
                  <a:cubicBezTo>
                    <a:pt x="78965" y="137"/>
                    <a:pt x="90183" y="4314"/>
                    <a:pt x="98111" y="12531"/>
                  </a:cubicBezTo>
                  <a:cubicBezTo>
                    <a:pt x="106038" y="20747"/>
                    <a:pt x="110054" y="32182"/>
                    <a:pt x="110157" y="46835"/>
                  </a:cubicBezTo>
                  <a:lnTo>
                    <a:pt x="110157" y="121130"/>
                  </a:lnTo>
                  <a:lnTo>
                    <a:pt x="92355" y="121130"/>
                  </a:lnTo>
                  <a:lnTo>
                    <a:pt x="92355" y="51636"/>
                  </a:lnTo>
                  <a:cubicBezTo>
                    <a:pt x="92264" y="40925"/>
                    <a:pt x="89244" y="32628"/>
                    <a:pt x="83293" y="26747"/>
                  </a:cubicBezTo>
                  <a:cubicBezTo>
                    <a:pt x="77342" y="20865"/>
                    <a:pt x="69005" y="17884"/>
                    <a:pt x="58280" y="17803"/>
                  </a:cubicBezTo>
                  <a:cubicBezTo>
                    <a:pt x="46317" y="18083"/>
                    <a:pt x="36855" y="21694"/>
                    <a:pt x="29894" y="28635"/>
                  </a:cubicBezTo>
                  <a:cubicBezTo>
                    <a:pt x="22934" y="35575"/>
                    <a:pt x="18903" y="44848"/>
                    <a:pt x="17803" y="56452"/>
                  </a:cubicBezTo>
                  <a:lnTo>
                    <a:pt x="17803" y="121130"/>
                  </a:lnTo>
                  <a:lnTo>
                    <a:pt x="0" y="121130"/>
                  </a:lnTo>
                  <a:lnTo>
                    <a:pt x="0" y="686"/>
                  </a:lnTo>
                  <a:lnTo>
                    <a:pt x="17803" y="686"/>
                  </a:lnTo>
                  <a:lnTo>
                    <a:pt x="17803" y="27175"/>
                  </a:lnTo>
                  <a:cubicBezTo>
                    <a:pt x="22076" y="18062"/>
                    <a:pt x="28165" y="11278"/>
                    <a:pt x="36069" y="6821"/>
                  </a:cubicBezTo>
                  <a:cubicBezTo>
                    <a:pt x="43973" y="2364"/>
                    <a:pt x="53435" y="90"/>
                    <a:pt x="6445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4049852" y="5544549"/>
              <a:ext cx="123658" cy="129630"/>
            </a:xfrm>
            <a:custGeom>
              <a:avLst/>
              <a:gdLst/>
              <a:ahLst/>
              <a:cxnLst/>
              <a:rect l="l" t="t" r="r" b="b"/>
              <a:pathLst>
                <a:path w="115985" h="121587">
                  <a:moveTo>
                    <a:pt x="59650" y="0"/>
                  </a:moveTo>
                  <a:cubicBezTo>
                    <a:pt x="79115" y="161"/>
                    <a:pt x="93574" y="6292"/>
                    <a:pt x="103025" y="18391"/>
                  </a:cubicBezTo>
                  <a:cubicBezTo>
                    <a:pt x="112476" y="30491"/>
                    <a:pt x="116759" y="46906"/>
                    <a:pt x="115871" y="67637"/>
                  </a:cubicBezTo>
                  <a:lnTo>
                    <a:pt x="17573" y="67637"/>
                  </a:lnTo>
                  <a:cubicBezTo>
                    <a:pt x="19336" y="79547"/>
                    <a:pt x="24100" y="88898"/>
                    <a:pt x="31866" y="95690"/>
                  </a:cubicBezTo>
                  <a:cubicBezTo>
                    <a:pt x="39631" y="102482"/>
                    <a:pt x="49427" y="105942"/>
                    <a:pt x="61251" y="106071"/>
                  </a:cubicBezTo>
                  <a:cubicBezTo>
                    <a:pt x="68721" y="106056"/>
                    <a:pt x="75620" y="104769"/>
                    <a:pt x="81947" y="102210"/>
                  </a:cubicBezTo>
                  <a:cubicBezTo>
                    <a:pt x="88274" y="99651"/>
                    <a:pt x="93800" y="95905"/>
                    <a:pt x="98526" y="90972"/>
                  </a:cubicBezTo>
                  <a:lnTo>
                    <a:pt x="108341" y="101495"/>
                  </a:lnTo>
                  <a:cubicBezTo>
                    <a:pt x="102585" y="107928"/>
                    <a:pt x="95597" y="112875"/>
                    <a:pt x="87376" y="116337"/>
                  </a:cubicBezTo>
                  <a:cubicBezTo>
                    <a:pt x="79155" y="119799"/>
                    <a:pt x="69989" y="121549"/>
                    <a:pt x="59879" y="121587"/>
                  </a:cubicBezTo>
                  <a:cubicBezTo>
                    <a:pt x="41877" y="121297"/>
                    <a:pt x="27466" y="115652"/>
                    <a:pt x="16647" y="104652"/>
                  </a:cubicBezTo>
                  <a:cubicBezTo>
                    <a:pt x="5828" y="93651"/>
                    <a:pt x="279" y="79031"/>
                    <a:pt x="0" y="60793"/>
                  </a:cubicBezTo>
                  <a:cubicBezTo>
                    <a:pt x="298" y="42555"/>
                    <a:pt x="5867" y="27936"/>
                    <a:pt x="16705" y="16935"/>
                  </a:cubicBezTo>
                  <a:cubicBezTo>
                    <a:pt x="27542" y="5935"/>
                    <a:pt x="41858" y="290"/>
                    <a:pt x="59650" y="0"/>
                  </a:cubicBezTo>
                  <a:close/>
                  <a:moveTo>
                    <a:pt x="59650" y="15288"/>
                  </a:moveTo>
                  <a:cubicBezTo>
                    <a:pt x="48064" y="15431"/>
                    <a:pt x="38536" y="18862"/>
                    <a:pt x="31065" y="25582"/>
                  </a:cubicBezTo>
                  <a:cubicBezTo>
                    <a:pt x="23595" y="32303"/>
                    <a:pt x="19098" y="41454"/>
                    <a:pt x="17573" y="53035"/>
                  </a:cubicBezTo>
                  <a:lnTo>
                    <a:pt x="99898" y="53035"/>
                  </a:lnTo>
                  <a:cubicBezTo>
                    <a:pt x="99193" y="41354"/>
                    <a:pt x="95286" y="32174"/>
                    <a:pt x="88178" y="25497"/>
                  </a:cubicBezTo>
                  <a:cubicBezTo>
                    <a:pt x="81070" y="18819"/>
                    <a:pt x="71561" y="15416"/>
                    <a:pt x="59650" y="15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4376851" y="5544548"/>
              <a:ext cx="115007" cy="129633"/>
            </a:xfrm>
            <a:custGeom>
              <a:avLst/>
              <a:gdLst/>
              <a:ahLst/>
              <a:cxnLst/>
              <a:rect l="l" t="t" r="r" b="b"/>
              <a:pathLst>
                <a:path w="107870" h="121590">
                  <a:moveTo>
                    <a:pt x="59636" y="3"/>
                  </a:moveTo>
                  <a:cubicBezTo>
                    <a:pt x="69384" y="-69"/>
                    <a:pt x="78176" y="1443"/>
                    <a:pt x="86010" y="4539"/>
                  </a:cubicBezTo>
                  <a:cubicBezTo>
                    <a:pt x="93845" y="7634"/>
                    <a:pt x="100522" y="12056"/>
                    <a:pt x="106041" y="17806"/>
                  </a:cubicBezTo>
                  <a:lnTo>
                    <a:pt x="96212" y="30383"/>
                  </a:lnTo>
                  <a:cubicBezTo>
                    <a:pt x="91630" y="26000"/>
                    <a:pt x="86334" y="22589"/>
                    <a:pt x="80324" y="20150"/>
                  </a:cubicBezTo>
                  <a:cubicBezTo>
                    <a:pt x="74314" y="17710"/>
                    <a:pt x="67646" y="16472"/>
                    <a:pt x="60322" y="16434"/>
                  </a:cubicBezTo>
                  <a:cubicBezTo>
                    <a:pt x="47639" y="16638"/>
                    <a:pt x="37400" y="20745"/>
                    <a:pt x="29603" y="28753"/>
                  </a:cubicBezTo>
                  <a:cubicBezTo>
                    <a:pt x="21807" y="36762"/>
                    <a:pt x="17797" y="47443"/>
                    <a:pt x="17573" y="60796"/>
                  </a:cubicBezTo>
                  <a:cubicBezTo>
                    <a:pt x="17797" y="74160"/>
                    <a:pt x="21807" y="84879"/>
                    <a:pt x="29603" y="92954"/>
                  </a:cubicBezTo>
                  <a:cubicBezTo>
                    <a:pt x="37400" y="101029"/>
                    <a:pt x="47639" y="105173"/>
                    <a:pt x="60322" y="105388"/>
                  </a:cubicBezTo>
                  <a:cubicBezTo>
                    <a:pt x="68246" y="105369"/>
                    <a:pt x="75371" y="104035"/>
                    <a:pt x="81696" y="101386"/>
                  </a:cubicBezTo>
                  <a:cubicBezTo>
                    <a:pt x="88020" y="98737"/>
                    <a:pt x="93316" y="94888"/>
                    <a:pt x="97583" y="89838"/>
                  </a:cubicBezTo>
                  <a:lnTo>
                    <a:pt x="107870" y="100814"/>
                  </a:lnTo>
                  <a:cubicBezTo>
                    <a:pt x="102460" y="107375"/>
                    <a:pt x="95678" y="112464"/>
                    <a:pt x="87525" y="116083"/>
                  </a:cubicBezTo>
                  <a:cubicBezTo>
                    <a:pt x="79371" y="119702"/>
                    <a:pt x="70075" y="121538"/>
                    <a:pt x="59636" y="121590"/>
                  </a:cubicBezTo>
                  <a:cubicBezTo>
                    <a:pt x="41849" y="121301"/>
                    <a:pt x="27538" y="115656"/>
                    <a:pt x="16702" y="104656"/>
                  </a:cubicBezTo>
                  <a:cubicBezTo>
                    <a:pt x="5866" y="93656"/>
                    <a:pt x="299" y="79036"/>
                    <a:pt x="0" y="60796"/>
                  </a:cubicBezTo>
                  <a:cubicBezTo>
                    <a:pt x="313" y="42556"/>
                    <a:pt x="5909" y="27936"/>
                    <a:pt x="16787" y="16937"/>
                  </a:cubicBezTo>
                  <a:cubicBezTo>
                    <a:pt x="27666" y="5937"/>
                    <a:pt x="41949" y="292"/>
                    <a:pt x="59636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4534804" y="5544549"/>
              <a:ext cx="123658" cy="129630"/>
            </a:xfrm>
            <a:custGeom>
              <a:avLst/>
              <a:gdLst/>
              <a:ahLst/>
              <a:cxnLst/>
              <a:rect l="l" t="t" r="r" b="b"/>
              <a:pathLst>
                <a:path w="115985" h="121587">
                  <a:moveTo>
                    <a:pt x="59650" y="0"/>
                  </a:moveTo>
                  <a:cubicBezTo>
                    <a:pt x="79115" y="161"/>
                    <a:pt x="93574" y="6292"/>
                    <a:pt x="103025" y="18391"/>
                  </a:cubicBezTo>
                  <a:cubicBezTo>
                    <a:pt x="112477" y="30491"/>
                    <a:pt x="116759" y="46906"/>
                    <a:pt x="115871" y="67637"/>
                  </a:cubicBezTo>
                  <a:lnTo>
                    <a:pt x="17573" y="67637"/>
                  </a:lnTo>
                  <a:cubicBezTo>
                    <a:pt x="19336" y="79547"/>
                    <a:pt x="24100" y="88898"/>
                    <a:pt x="31866" y="95690"/>
                  </a:cubicBezTo>
                  <a:cubicBezTo>
                    <a:pt x="39631" y="102482"/>
                    <a:pt x="49427" y="105942"/>
                    <a:pt x="61251" y="106071"/>
                  </a:cubicBezTo>
                  <a:cubicBezTo>
                    <a:pt x="68722" y="106056"/>
                    <a:pt x="75620" y="104769"/>
                    <a:pt x="81947" y="102210"/>
                  </a:cubicBezTo>
                  <a:cubicBezTo>
                    <a:pt x="88274" y="99651"/>
                    <a:pt x="93800" y="95905"/>
                    <a:pt x="98526" y="90972"/>
                  </a:cubicBezTo>
                  <a:lnTo>
                    <a:pt x="108341" y="101495"/>
                  </a:lnTo>
                  <a:cubicBezTo>
                    <a:pt x="102585" y="107928"/>
                    <a:pt x="95597" y="112875"/>
                    <a:pt x="87376" y="116337"/>
                  </a:cubicBezTo>
                  <a:cubicBezTo>
                    <a:pt x="79155" y="119799"/>
                    <a:pt x="69989" y="121549"/>
                    <a:pt x="59879" y="121587"/>
                  </a:cubicBezTo>
                  <a:cubicBezTo>
                    <a:pt x="41877" y="121297"/>
                    <a:pt x="27466" y="115652"/>
                    <a:pt x="16647" y="104652"/>
                  </a:cubicBezTo>
                  <a:cubicBezTo>
                    <a:pt x="5828" y="93651"/>
                    <a:pt x="279" y="79031"/>
                    <a:pt x="0" y="60793"/>
                  </a:cubicBezTo>
                  <a:cubicBezTo>
                    <a:pt x="298" y="42555"/>
                    <a:pt x="5867" y="27936"/>
                    <a:pt x="16704" y="16935"/>
                  </a:cubicBezTo>
                  <a:cubicBezTo>
                    <a:pt x="27542" y="5935"/>
                    <a:pt x="41858" y="290"/>
                    <a:pt x="59650" y="0"/>
                  </a:cubicBezTo>
                  <a:close/>
                  <a:moveTo>
                    <a:pt x="59650" y="15288"/>
                  </a:moveTo>
                  <a:cubicBezTo>
                    <a:pt x="48064" y="15431"/>
                    <a:pt x="38536" y="18862"/>
                    <a:pt x="31065" y="25582"/>
                  </a:cubicBezTo>
                  <a:cubicBezTo>
                    <a:pt x="23595" y="32303"/>
                    <a:pt x="19098" y="41454"/>
                    <a:pt x="17573" y="53035"/>
                  </a:cubicBezTo>
                  <a:lnTo>
                    <a:pt x="99898" y="53035"/>
                  </a:lnTo>
                  <a:cubicBezTo>
                    <a:pt x="99193" y="41354"/>
                    <a:pt x="95286" y="32174"/>
                    <a:pt x="88178" y="25497"/>
                  </a:cubicBezTo>
                  <a:cubicBezTo>
                    <a:pt x="81070" y="18819"/>
                    <a:pt x="71561" y="15416"/>
                    <a:pt x="59650" y="152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3539450" y="5544793"/>
              <a:ext cx="212253" cy="129143"/>
            </a:xfrm>
            <a:custGeom>
              <a:avLst/>
              <a:gdLst/>
              <a:ahLst/>
              <a:cxnLst/>
              <a:rect l="l" t="t" r="r" b="b"/>
              <a:pathLst>
                <a:path w="199082" h="121130">
                  <a:moveTo>
                    <a:pt x="63541" y="0"/>
                  </a:moveTo>
                  <a:cubicBezTo>
                    <a:pt x="74932" y="71"/>
                    <a:pt x="84333" y="2839"/>
                    <a:pt x="91743" y="8305"/>
                  </a:cubicBezTo>
                  <a:cubicBezTo>
                    <a:pt x="99154" y="13771"/>
                    <a:pt x="104150" y="21509"/>
                    <a:pt x="106731" y="31519"/>
                  </a:cubicBezTo>
                  <a:cubicBezTo>
                    <a:pt x="110569" y="20924"/>
                    <a:pt x="116552" y="13043"/>
                    <a:pt x="124680" y="7877"/>
                  </a:cubicBezTo>
                  <a:cubicBezTo>
                    <a:pt x="132808" y="2711"/>
                    <a:pt x="142679" y="85"/>
                    <a:pt x="154295" y="0"/>
                  </a:cubicBezTo>
                  <a:cubicBezTo>
                    <a:pt x="168466" y="137"/>
                    <a:pt x="179447" y="4314"/>
                    <a:pt x="187236" y="12531"/>
                  </a:cubicBezTo>
                  <a:cubicBezTo>
                    <a:pt x="195025" y="20747"/>
                    <a:pt x="198974" y="32182"/>
                    <a:pt x="199082" y="46835"/>
                  </a:cubicBezTo>
                  <a:lnTo>
                    <a:pt x="199082" y="121130"/>
                  </a:lnTo>
                  <a:lnTo>
                    <a:pt x="181280" y="121130"/>
                  </a:lnTo>
                  <a:lnTo>
                    <a:pt x="181280" y="51636"/>
                  </a:lnTo>
                  <a:cubicBezTo>
                    <a:pt x="181190" y="40815"/>
                    <a:pt x="178226" y="32452"/>
                    <a:pt x="172390" y="26547"/>
                  </a:cubicBezTo>
                  <a:cubicBezTo>
                    <a:pt x="166554" y="20641"/>
                    <a:pt x="158388" y="17650"/>
                    <a:pt x="147892" y="17574"/>
                  </a:cubicBezTo>
                  <a:cubicBezTo>
                    <a:pt x="135347" y="18107"/>
                    <a:pt x="125675" y="22356"/>
                    <a:pt x="118877" y="30318"/>
                  </a:cubicBezTo>
                  <a:cubicBezTo>
                    <a:pt x="112078" y="38282"/>
                    <a:pt x="108638" y="48816"/>
                    <a:pt x="108557" y="61923"/>
                  </a:cubicBezTo>
                  <a:lnTo>
                    <a:pt x="108557" y="121130"/>
                  </a:lnTo>
                  <a:lnTo>
                    <a:pt x="90526" y="121130"/>
                  </a:lnTo>
                  <a:lnTo>
                    <a:pt x="90526" y="51636"/>
                  </a:lnTo>
                  <a:cubicBezTo>
                    <a:pt x="90450" y="40815"/>
                    <a:pt x="87515" y="32452"/>
                    <a:pt x="81722" y="26547"/>
                  </a:cubicBezTo>
                  <a:cubicBezTo>
                    <a:pt x="75928" y="20641"/>
                    <a:pt x="67734" y="17650"/>
                    <a:pt x="57138" y="17574"/>
                  </a:cubicBezTo>
                  <a:cubicBezTo>
                    <a:pt x="44683" y="18107"/>
                    <a:pt x="35002" y="22356"/>
                    <a:pt x="28094" y="30320"/>
                  </a:cubicBezTo>
                  <a:cubicBezTo>
                    <a:pt x="21185" y="38285"/>
                    <a:pt x="17679" y="48824"/>
                    <a:pt x="17574" y="61937"/>
                  </a:cubicBezTo>
                  <a:lnTo>
                    <a:pt x="17574" y="121130"/>
                  </a:lnTo>
                  <a:lnTo>
                    <a:pt x="0" y="121130"/>
                  </a:lnTo>
                  <a:lnTo>
                    <a:pt x="0" y="686"/>
                  </a:lnTo>
                  <a:lnTo>
                    <a:pt x="17574" y="686"/>
                  </a:lnTo>
                  <a:lnTo>
                    <a:pt x="17574" y="27861"/>
                  </a:lnTo>
                  <a:cubicBezTo>
                    <a:pt x="21633" y="18519"/>
                    <a:pt x="27579" y="11563"/>
                    <a:pt x="35412" y="6992"/>
                  </a:cubicBezTo>
                  <a:cubicBezTo>
                    <a:pt x="43245" y="2421"/>
                    <a:pt x="52621" y="90"/>
                    <a:pt x="6354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373526" y="6363884"/>
            <a:ext cx="2494478" cy="261610"/>
            <a:chOff x="242614" y="6328854"/>
            <a:chExt cx="2494478" cy="261610"/>
          </a:xfrm>
        </p:grpSpPr>
        <p:sp>
          <p:nvSpPr>
            <p:cNvPr id="12" name="Freeform 62"/>
            <p:cNvSpPr>
              <a:spLocks noEditPoints="1"/>
            </p:cNvSpPr>
            <p:nvPr/>
          </p:nvSpPr>
          <p:spPr bwMode="auto">
            <a:xfrm>
              <a:off x="242614" y="6399940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6236" y="6328854"/>
              <a:ext cx="242085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0" dirty="0">
                  <a:solidFill>
                    <a:schemeClr val="bg1">
                      <a:lumMod val="75000"/>
                    </a:schemeClr>
                  </a:solidFill>
                  <a:latin typeface="HelveticaNeue light" panose="00000400000000000000" pitchFamily="2" charset="0"/>
                  <a:cs typeface="Segoe UI" panose="020B0502040204020203" pitchFamily="34" charset="0"/>
                </a:rPr>
                <a:t>2017Commence.All Rights Reserved</a:t>
              </a:r>
              <a:endParaRPr lang="id-ID" sz="1100" b="0" dirty="0">
                <a:solidFill>
                  <a:schemeClr val="bg1">
                    <a:lumMod val="75000"/>
                  </a:schemeClr>
                </a:solidFill>
                <a:latin typeface="HelveticaNeue light" panose="00000400000000000000" pitchFamily="2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82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B26A43-14E0-8541-BDD6-6101EDED72E5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9985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FAF649-77E1-A144-B93D-BCF5CA986143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920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93C5-F334-7E46-B9B1-2AC0D0EAEBA1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9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E87742-F0D4-8F46-811D-F7EE3FBAB5D3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993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7C5E9E-BC54-6C45-86F9-4B99F35FE5B9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2492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B4D76E-AEA4-7045-9E7A-056DC41D042F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49888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4676F3-5053-3946-8891-2854EDEB7526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8078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65291-06ED-4F4A-AB96-580631A346B6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492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1630A6-36E3-4140-AAB6-2723204B58A0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8328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86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525486" y="525769"/>
            <a:ext cx="1045028" cy="1045028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621486" y="3954769"/>
            <a:ext cx="1045028" cy="1045028"/>
          </a:xfrm>
          <a:custGeom>
            <a:avLst/>
            <a:gdLst>
              <a:gd name="connsiteX0" fmla="*/ 396421 w 792842"/>
              <a:gd name="connsiteY0" fmla="*/ 0 h 792842"/>
              <a:gd name="connsiteX1" fmla="*/ 792842 w 792842"/>
              <a:gd name="connsiteY1" fmla="*/ 396421 h 792842"/>
              <a:gd name="connsiteX2" fmla="*/ 396421 w 792842"/>
              <a:gd name="connsiteY2" fmla="*/ 792842 h 792842"/>
              <a:gd name="connsiteX3" fmla="*/ 0 w 792842"/>
              <a:gd name="connsiteY3" fmla="*/ 396421 h 792842"/>
              <a:gd name="connsiteX4" fmla="*/ 396421 w 792842"/>
              <a:gd name="connsiteY4" fmla="*/ 0 h 79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42" h="792842">
                <a:moveTo>
                  <a:pt x="396421" y="0"/>
                </a:moveTo>
                <a:cubicBezTo>
                  <a:pt x="615358" y="0"/>
                  <a:pt x="792842" y="177484"/>
                  <a:pt x="792842" y="396421"/>
                </a:cubicBezTo>
                <a:cubicBezTo>
                  <a:pt x="792842" y="615358"/>
                  <a:pt x="615358" y="792842"/>
                  <a:pt x="396421" y="792842"/>
                </a:cubicBezTo>
                <a:cubicBezTo>
                  <a:pt x="177484" y="792842"/>
                  <a:pt x="0" y="615358"/>
                  <a:pt x="0" y="396421"/>
                </a:cubicBezTo>
                <a:cubicBezTo>
                  <a:pt x="0" y="177484"/>
                  <a:pt x="177484" y="0"/>
                  <a:pt x="3964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6096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E20789-D1B0-4242-B0DE-D751256F5A20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34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1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5755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Rectangle 2"/>
          <p:cNvSpPr/>
          <p:nvPr userDrawn="1"/>
        </p:nvSpPr>
        <p:spPr>
          <a:xfrm>
            <a:off x="3257551" y="0"/>
            <a:ext cx="319054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FEED3C-43E4-6843-BC3C-B5FBA0610CD3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56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334000" y="0"/>
            <a:ext cx="6858000" cy="6858000"/>
          </a:xfrm>
          <a:custGeom>
            <a:avLst/>
            <a:gdLst>
              <a:gd name="connsiteX0" fmla="*/ 6858000 w 6858000"/>
              <a:gd name="connsiteY0" fmla="*/ 0 h 6858000"/>
              <a:gd name="connsiteX1" fmla="*/ 6858000 w 6858000"/>
              <a:gd name="connsiteY1" fmla="*/ 685800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6858000" y="0"/>
                </a:move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703266" y="1436834"/>
            <a:ext cx="5646733" cy="157183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D364B8-DEE4-264B-B72C-BB498BAAA63D}"/>
              </a:ext>
            </a:extLst>
          </p:cNvPr>
          <p:cNvSpPr txBox="1"/>
          <p:nvPr userDrawn="1"/>
        </p:nvSpPr>
        <p:spPr>
          <a:xfrm>
            <a:off x="10953750" y="5942790"/>
            <a:ext cx="12382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5400" b="1" i="0" smtClean="0">
                <a:solidFill>
                  <a:schemeClr val="bg1">
                    <a:lumMod val="95000"/>
                  </a:schemeClr>
                </a:solidFill>
                <a:latin typeface="Gotham Bold" panose="02000803030000020004" pitchFamily="2" charset="0"/>
                <a:ea typeface="Liberation Sans" panose="020B0604020202020204" pitchFamily="34" charset="0"/>
                <a:cs typeface="Segoe UI" panose="020B0502040204020203" pitchFamily="34" charset="0"/>
              </a:rPr>
              <a:pPr algn="ctr"/>
              <a:t>‹#›</a:t>
            </a:fld>
            <a:endParaRPr lang="id-ID" sz="16600" b="1" i="0" dirty="0">
              <a:solidFill>
                <a:schemeClr val="bg1">
                  <a:lumMod val="95000"/>
                </a:schemeClr>
              </a:solidFill>
              <a:latin typeface="Gotham Bold" panose="02000803030000020004" pitchFamily="2" charset="0"/>
              <a:ea typeface="Liberation Sans" panose="020B0604020202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03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8" decel="10000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6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6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microsoft.com/office/2007/relationships/hdphoto" Target="../media/hdphoto1.wdp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8985131-46AD-634F-8D3D-F8B8CF996B83}"/>
              </a:ext>
            </a:extLst>
          </p:cNvPr>
          <p:cNvPicPr>
            <a:picLocks noChangeAspect="1"/>
          </p:cNvPicPr>
          <p:nvPr userDrawn="1"/>
        </p:nvPicPr>
        <p:blipFill>
          <a:blip r:embed="rId68">
            <a:alphaModFix amt="31000"/>
            <a:extLst>
              <a:ext uri="{BEBA8EAE-BF5A-486C-A8C5-ECC9F3942E4B}">
                <a14:imgProps xmlns:a14="http://schemas.microsoft.com/office/drawing/2010/main">
                  <a14:imgLayer r:embed="rId6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1"/>
            <a:ext cx="12191999" cy="6934199"/>
          </a:xfrm>
          <a:prstGeom prst="rect">
            <a:avLst/>
          </a:prstGeom>
        </p:spPr>
      </p:pic>
      <p:grpSp>
        <p:nvGrpSpPr>
          <p:cNvPr id="3" name="Group 2"/>
          <p:cNvGrpSpPr/>
          <p:nvPr userDrawn="1"/>
        </p:nvGrpSpPr>
        <p:grpSpPr>
          <a:xfrm>
            <a:off x="373526" y="6363884"/>
            <a:ext cx="1675343" cy="230832"/>
            <a:chOff x="242614" y="6328854"/>
            <a:chExt cx="1675343" cy="230832"/>
          </a:xfrm>
        </p:grpSpPr>
        <p:sp>
          <p:nvSpPr>
            <p:cNvPr id="4" name="Freeform 62"/>
            <p:cNvSpPr>
              <a:spLocks noEditPoints="1"/>
            </p:cNvSpPr>
            <p:nvPr/>
          </p:nvSpPr>
          <p:spPr bwMode="auto">
            <a:xfrm>
              <a:off x="242614" y="6375556"/>
              <a:ext cx="121482" cy="11943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6236" y="6328854"/>
              <a:ext cx="160172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0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2018 EUREKA Association</a:t>
              </a:r>
              <a:endParaRPr lang="id-ID" sz="9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70A77EB-81EF-044C-B036-1E9C1B51B1C9}"/>
              </a:ext>
            </a:extLst>
          </p:cNvPr>
          <p:cNvPicPr>
            <a:picLocks noChangeAspect="1"/>
          </p:cNvPicPr>
          <p:nvPr userDrawn="1"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75" y="-240694"/>
            <a:ext cx="2067191" cy="186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7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671" r:id="rId2"/>
    <p:sldLayoutId id="2147483652" r:id="rId3"/>
    <p:sldLayoutId id="2147483649" r:id="rId4"/>
    <p:sldLayoutId id="214748365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50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2" r:id="rId25"/>
    <p:sldLayoutId id="2147483673" r:id="rId26"/>
    <p:sldLayoutId id="2147483697" r:id="rId27"/>
    <p:sldLayoutId id="2147483674" r:id="rId28"/>
    <p:sldLayoutId id="2147483675" r:id="rId29"/>
    <p:sldLayoutId id="2147483676" r:id="rId30"/>
    <p:sldLayoutId id="2147483677" r:id="rId31"/>
    <p:sldLayoutId id="2147483683" r:id="rId32"/>
    <p:sldLayoutId id="2147483678" r:id="rId33"/>
    <p:sldLayoutId id="2147483679" r:id="rId34"/>
    <p:sldLayoutId id="2147483680" r:id="rId35"/>
    <p:sldLayoutId id="2147483681" r:id="rId36"/>
    <p:sldLayoutId id="2147483682" r:id="rId37"/>
    <p:sldLayoutId id="2147483684" r:id="rId38"/>
    <p:sldLayoutId id="2147483686" r:id="rId39"/>
    <p:sldLayoutId id="2147483685" r:id="rId40"/>
    <p:sldLayoutId id="2147483687" r:id="rId41"/>
    <p:sldLayoutId id="2147483688" r:id="rId42"/>
    <p:sldLayoutId id="2147483689" r:id="rId43"/>
    <p:sldLayoutId id="2147483690" r:id="rId44"/>
    <p:sldLayoutId id="2147483691" r:id="rId45"/>
    <p:sldLayoutId id="2147483692" r:id="rId46"/>
    <p:sldLayoutId id="2147483693" r:id="rId47"/>
    <p:sldLayoutId id="2147483694" r:id="rId48"/>
    <p:sldLayoutId id="2147483695" r:id="rId49"/>
    <p:sldLayoutId id="2147483696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5" r:id="rId6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3" Type="http://schemas.openxmlformats.org/officeDocument/2006/relationships/image" Target="../media/image50.png"/><Relationship Id="rId7" Type="http://schemas.openxmlformats.org/officeDocument/2006/relationships/image" Target="../media/image5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microsoft.com/office/2007/relationships/hdphoto" Target="../media/hdphoto2.wdp"/><Relationship Id="rId9" Type="http://schemas.openxmlformats.org/officeDocument/2006/relationships/image" Target="../media/image55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0.xml"/><Relationship Id="rId6" Type="http://schemas.microsoft.com/office/2007/relationships/hdphoto" Target="../media/hdphoto4.wdp"/><Relationship Id="rId5" Type="http://schemas.openxmlformats.org/officeDocument/2006/relationships/image" Target="../media/image58.png"/><Relationship Id="rId4" Type="http://schemas.microsoft.com/office/2007/relationships/hdphoto" Target="../media/hdphoto3.wdp"/><Relationship Id="rId9" Type="http://schemas.openxmlformats.org/officeDocument/2006/relationships/image" Target="../media/image5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6.xml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9" Type="http://schemas.openxmlformats.org/officeDocument/2006/relationships/image" Target="../media/image43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34" Type="http://schemas.openxmlformats.org/officeDocument/2006/relationships/image" Target="../media/image38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emf"/><Relationship Id="rId25" Type="http://schemas.openxmlformats.org/officeDocument/2006/relationships/image" Target="../media/image29.pn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41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40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31" Type="http://schemas.openxmlformats.org/officeDocument/2006/relationships/image" Target="../media/image3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657A040-6528-944D-A4E1-B77759B01E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0" b="17366"/>
          <a:stretch/>
        </p:blipFill>
        <p:spPr>
          <a:xfrm>
            <a:off x="0" y="-7950"/>
            <a:ext cx="12207766" cy="6095551"/>
          </a:xfrm>
        </p:spPr>
      </p:pic>
      <p:sp>
        <p:nvSpPr>
          <p:cNvPr id="15" name="Rectangle 1"/>
          <p:cNvSpPr/>
          <p:nvPr/>
        </p:nvSpPr>
        <p:spPr>
          <a:xfrm>
            <a:off x="0" y="1"/>
            <a:ext cx="12207766" cy="6090823"/>
          </a:xfrm>
          <a:custGeom>
            <a:avLst/>
            <a:gdLst>
              <a:gd name="connsiteX0" fmla="*/ 0 w 12192000"/>
              <a:gd name="connsiteY0" fmla="*/ 0 h 5108028"/>
              <a:gd name="connsiteX1" fmla="*/ 12192000 w 12192000"/>
              <a:gd name="connsiteY1" fmla="*/ 0 h 5108028"/>
              <a:gd name="connsiteX2" fmla="*/ 12192000 w 12192000"/>
              <a:gd name="connsiteY2" fmla="*/ 5108028 h 5108028"/>
              <a:gd name="connsiteX3" fmla="*/ 0 w 12192000"/>
              <a:gd name="connsiteY3" fmla="*/ 5108028 h 5108028"/>
              <a:gd name="connsiteX4" fmla="*/ 0 w 12192000"/>
              <a:gd name="connsiteY4" fmla="*/ 0 h 5108028"/>
              <a:gd name="connsiteX0" fmla="*/ 0 w 12192000"/>
              <a:gd name="connsiteY0" fmla="*/ 0 h 5722883"/>
              <a:gd name="connsiteX1" fmla="*/ 12192000 w 12192000"/>
              <a:gd name="connsiteY1" fmla="*/ 0 h 5722883"/>
              <a:gd name="connsiteX2" fmla="*/ 12192000 w 12192000"/>
              <a:gd name="connsiteY2" fmla="*/ 5108028 h 5722883"/>
              <a:gd name="connsiteX3" fmla="*/ 2632841 w 12192000"/>
              <a:gd name="connsiteY3" fmla="*/ 5722883 h 5722883"/>
              <a:gd name="connsiteX4" fmla="*/ 0 w 12192000"/>
              <a:gd name="connsiteY4" fmla="*/ 5108028 h 5722883"/>
              <a:gd name="connsiteX5" fmla="*/ 0 w 12192000"/>
              <a:gd name="connsiteY5" fmla="*/ 0 h 5722883"/>
              <a:gd name="connsiteX0" fmla="*/ 0 w 12192000"/>
              <a:gd name="connsiteY0" fmla="*/ 0 h 5722883"/>
              <a:gd name="connsiteX1" fmla="*/ 12192000 w 12192000"/>
              <a:gd name="connsiteY1" fmla="*/ 0 h 5722883"/>
              <a:gd name="connsiteX2" fmla="*/ 12192000 w 12192000"/>
              <a:gd name="connsiteY2" fmla="*/ 2948152 h 5722883"/>
              <a:gd name="connsiteX3" fmla="*/ 2632841 w 12192000"/>
              <a:gd name="connsiteY3" fmla="*/ 5722883 h 5722883"/>
              <a:gd name="connsiteX4" fmla="*/ 0 w 12192000"/>
              <a:gd name="connsiteY4" fmla="*/ 5108028 h 5722883"/>
              <a:gd name="connsiteX5" fmla="*/ 0 w 12192000"/>
              <a:gd name="connsiteY5" fmla="*/ 0 h 5722883"/>
              <a:gd name="connsiteX0" fmla="*/ 0 w 12192000"/>
              <a:gd name="connsiteY0" fmla="*/ 0 h 5722883"/>
              <a:gd name="connsiteX1" fmla="*/ 12192000 w 12192000"/>
              <a:gd name="connsiteY1" fmla="*/ 0 h 5722883"/>
              <a:gd name="connsiteX2" fmla="*/ 12192000 w 12192000"/>
              <a:gd name="connsiteY2" fmla="*/ 2948152 h 5722883"/>
              <a:gd name="connsiteX3" fmla="*/ 2632841 w 12192000"/>
              <a:gd name="connsiteY3" fmla="*/ 5722883 h 5722883"/>
              <a:gd name="connsiteX4" fmla="*/ 0 w 12192000"/>
              <a:gd name="connsiteY4" fmla="*/ 5108028 h 5722883"/>
              <a:gd name="connsiteX5" fmla="*/ 0 w 12192000"/>
              <a:gd name="connsiteY5" fmla="*/ 0 h 5722883"/>
              <a:gd name="connsiteX0" fmla="*/ 0 w 12192000"/>
              <a:gd name="connsiteY0" fmla="*/ 0 h 5723065"/>
              <a:gd name="connsiteX1" fmla="*/ 12192000 w 12192000"/>
              <a:gd name="connsiteY1" fmla="*/ 0 h 5723065"/>
              <a:gd name="connsiteX2" fmla="*/ 12192000 w 12192000"/>
              <a:gd name="connsiteY2" fmla="*/ 2948152 h 5723065"/>
              <a:gd name="connsiteX3" fmla="*/ 2632841 w 12192000"/>
              <a:gd name="connsiteY3" fmla="*/ 5722883 h 5723065"/>
              <a:gd name="connsiteX4" fmla="*/ 0 w 12192000"/>
              <a:gd name="connsiteY4" fmla="*/ 5108028 h 5723065"/>
              <a:gd name="connsiteX5" fmla="*/ 0 w 12192000"/>
              <a:gd name="connsiteY5" fmla="*/ 0 h 5723065"/>
              <a:gd name="connsiteX0" fmla="*/ 0 w 12192000"/>
              <a:gd name="connsiteY0" fmla="*/ 0 h 5728622"/>
              <a:gd name="connsiteX1" fmla="*/ 12192000 w 12192000"/>
              <a:gd name="connsiteY1" fmla="*/ 0 h 5728622"/>
              <a:gd name="connsiteX2" fmla="*/ 12192000 w 12192000"/>
              <a:gd name="connsiteY2" fmla="*/ 2948152 h 5728622"/>
              <a:gd name="connsiteX3" fmla="*/ 2632841 w 12192000"/>
              <a:gd name="connsiteY3" fmla="*/ 5722883 h 5728622"/>
              <a:gd name="connsiteX4" fmla="*/ 0 w 12192000"/>
              <a:gd name="connsiteY4" fmla="*/ 5108028 h 5728622"/>
              <a:gd name="connsiteX5" fmla="*/ 0 w 12192000"/>
              <a:gd name="connsiteY5" fmla="*/ 0 h 5728622"/>
              <a:gd name="connsiteX0" fmla="*/ 0 w 12192000"/>
              <a:gd name="connsiteY0" fmla="*/ 0 h 5947636"/>
              <a:gd name="connsiteX1" fmla="*/ 12192000 w 12192000"/>
              <a:gd name="connsiteY1" fmla="*/ 0 h 5947636"/>
              <a:gd name="connsiteX2" fmla="*/ 12192000 w 12192000"/>
              <a:gd name="connsiteY2" fmla="*/ 2948152 h 5947636"/>
              <a:gd name="connsiteX3" fmla="*/ 3200399 w 12192000"/>
              <a:gd name="connsiteY3" fmla="*/ 5943600 h 5947636"/>
              <a:gd name="connsiteX4" fmla="*/ 0 w 12192000"/>
              <a:gd name="connsiteY4" fmla="*/ 5108028 h 5947636"/>
              <a:gd name="connsiteX5" fmla="*/ 0 w 12192000"/>
              <a:gd name="connsiteY5" fmla="*/ 0 h 5947636"/>
              <a:gd name="connsiteX0" fmla="*/ 0 w 12207766"/>
              <a:gd name="connsiteY0" fmla="*/ 0 h 5947636"/>
              <a:gd name="connsiteX1" fmla="*/ 12192000 w 12207766"/>
              <a:gd name="connsiteY1" fmla="*/ 0 h 5947636"/>
              <a:gd name="connsiteX2" fmla="*/ 12207766 w 12207766"/>
              <a:gd name="connsiteY2" fmla="*/ 2995448 h 5947636"/>
              <a:gd name="connsiteX3" fmla="*/ 3200399 w 12207766"/>
              <a:gd name="connsiteY3" fmla="*/ 5943600 h 5947636"/>
              <a:gd name="connsiteX4" fmla="*/ 0 w 12207766"/>
              <a:gd name="connsiteY4" fmla="*/ 5108028 h 5947636"/>
              <a:gd name="connsiteX5" fmla="*/ 0 w 12207766"/>
              <a:gd name="connsiteY5" fmla="*/ 0 h 5947636"/>
              <a:gd name="connsiteX0" fmla="*/ 0 w 12207766"/>
              <a:gd name="connsiteY0" fmla="*/ 0 h 6005400"/>
              <a:gd name="connsiteX1" fmla="*/ 12192000 w 12207766"/>
              <a:gd name="connsiteY1" fmla="*/ 0 h 6005400"/>
              <a:gd name="connsiteX2" fmla="*/ 12207766 w 12207766"/>
              <a:gd name="connsiteY2" fmla="*/ 2995448 h 6005400"/>
              <a:gd name="connsiteX3" fmla="*/ 3563256 w 12207766"/>
              <a:gd name="connsiteY3" fmla="*/ 6001657 h 6005400"/>
              <a:gd name="connsiteX4" fmla="*/ 0 w 12207766"/>
              <a:gd name="connsiteY4" fmla="*/ 5108028 h 6005400"/>
              <a:gd name="connsiteX5" fmla="*/ 0 w 12207766"/>
              <a:gd name="connsiteY5" fmla="*/ 0 h 6005400"/>
              <a:gd name="connsiteX0" fmla="*/ 0 w 12207766"/>
              <a:gd name="connsiteY0" fmla="*/ 0 h 6121039"/>
              <a:gd name="connsiteX1" fmla="*/ 12192000 w 12207766"/>
              <a:gd name="connsiteY1" fmla="*/ 0 h 6121039"/>
              <a:gd name="connsiteX2" fmla="*/ 12207766 w 12207766"/>
              <a:gd name="connsiteY2" fmla="*/ 2995448 h 6121039"/>
              <a:gd name="connsiteX3" fmla="*/ 3272971 w 12207766"/>
              <a:gd name="connsiteY3" fmla="*/ 6117771 h 6121039"/>
              <a:gd name="connsiteX4" fmla="*/ 0 w 12207766"/>
              <a:gd name="connsiteY4" fmla="*/ 5108028 h 6121039"/>
              <a:gd name="connsiteX5" fmla="*/ 0 w 12207766"/>
              <a:gd name="connsiteY5" fmla="*/ 0 h 6121039"/>
              <a:gd name="connsiteX0" fmla="*/ 0 w 12207766"/>
              <a:gd name="connsiteY0" fmla="*/ 0 h 6119210"/>
              <a:gd name="connsiteX1" fmla="*/ 12192000 w 12207766"/>
              <a:gd name="connsiteY1" fmla="*/ 0 h 6119210"/>
              <a:gd name="connsiteX2" fmla="*/ 12207766 w 12207766"/>
              <a:gd name="connsiteY2" fmla="*/ 2995448 h 6119210"/>
              <a:gd name="connsiteX3" fmla="*/ 3272971 w 12207766"/>
              <a:gd name="connsiteY3" fmla="*/ 6117771 h 6119210"/>
              <a:gd name="connsiteX4" fmla="*/ 0 w 12207766"/>
              <a:gd name="connsiteY4" fmla="*/ 3946885 h 6119210"/>
              <a:gd name="connsiteX5" fmla="*/ 0 w 12207766"/>
              <a:gd name="connsiteY5" fmla="*/ 0 h 6119210"/>
              <a:gd name="connsiteX0" fmla="*/ 0 w 12207766"/>
              <a:gd name="connsiteY0" fmla="*/ 0 h 6120111"/>
              <a:gd name="connsiteX1" fmla="*/ 12192000 w 12207766"/>
              <a:gd name="connsiteY1" fmla="*/ 0 h 6120111"/>
              <a:gd name="connsiteX2" fmla="*/ 12207766 w 12207766"/>
              <a:gd name="connsiteY2" fmla="*/ 2995448 h 6120111"/>
              <a:gd name="connsiteX3" fmla="*/ 3272971 w 12207766"/>
              <a:gd name="connsiteY3" fmla="*/ 6117771 h 6120111"/>
              <a:gd name="connsiteX4" fmla="*/ 0 w 12207766"/>
              <a:gd name="connsiteY4" fmla="*/ 4745171 h 6120111"/>
              <a:gd name="connsiteX5" fmla="*/ 0 w 12207766"/>
              <a:gd name="connsiteY5" fmla="*/ 0 h 6120111"/>
              <a:gd name="connsiteX0" fmla="*/ 0 w 12207766"/>
              <a:gd name="connsiteY0" fmla="*/ 0 h 6119811"/>
              <a:gd name="connsiteX1" fmla="*/ 12192000 w 12207766"/>
              <a:gd name="connsiteY1" fmla="*/ 0 h 6119811"/>
              <a:gd name="connsiteX2" fmla="*/ 12207766 w 12207766"/>
              <a:gd name="connsiteY2" fmla="*/ 2995448 h 6119811"/>
              <a:gd name="connsiteX3" fmla="*/ 3272971 w 12207766"/>
              <a:gd name="connsiteY3" fmla="*/ 6117771 h 6119811"/>
              <a:gd name="connsiteX4" fmla="*/ 0 w 12207766"/>
              <a:gd name="connsiteY4" fmla="*/ 4745171 h 6119811"/>
              <a:gd name="connsiteX5" fmla="*/ 0 w 12207766"/>
              <a:gd name="connsiteY5" fmla="*/ 0 h 6119811"/>
              <a:gd name="connsiteX0" fmla="*/ 0 w 12207766"/>
              <a:gd name="connsiteY0" fmla="*/ 0 h 5945915"/>
              <a:gd name="connsiteX1" fmla="*/ 12192000 w 12207766"/>
              <a:gd name="connsiteY1" fmla="*/ 0 h 5945915"/>
              <a:gd name="connsiteX2" fmla="*/ 12207766 w 12207766"/>
              <a:gd name="connsiteY2" fmla="*/ 2995448 h 5945915"/>
              <a:gd name="connsiteX3" fmla="*/ 3272971 w 12207766"/>
              <a:gd name="connsiteY3" fmla="*/ 5943599 h 5945915"/>
              <a:gd name="connsiteX4" fmla="*/ 0 w 12207766"/>
              <a:gd name="connsiteY4" fmla="*/ 4745171 h 5945915"/>
              <a:gd name="connsiteX5" fmla="*/ 0 w 12207766"/>
              <a:gd name="connsiteY5" fmla="*/ 0 h 5945915"/>
              <a:gd name="connsiteX0" fmla="*/ 0 w 12207766"/>
              <a:gd name="connsiteY0" fmla="*/ 0 h 6090823"/>
              <a:gd name="connsiteX1" fmla="*/ 12192000 w 12207766"/>
              <a:gd name="connsiteY1" fmla="*/ 0 h 6090823"/>
              <a:gd name="connsiteX2" fmla="*/ 12207766 w 12207766"/>
              <a:gd name="connsiteY2" fmla="*/ 2995448 h 6090823"/>
              <a:gd name="connsiteX3" fmla="*/ 3243943 w 12207766"/>
              <a:gd name="connsiteY3" fmla="*/ 6088742 h 6090823"/>
              <a:gd name="connsiteX4" fmla="*/ 0 w 12207766"/>
              <a:gd name="connsiteY4" fmla="*/ 4745171 h 6090823"/>
              <a:gd name="connsiteX5" fmla="*/ 0 w 12207766"/>
              <a:gd name="connsiteY5" fmla="*/ 0 h 609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7766" h="6090823">
                <a:moveTo>
                  <a:pt x="0" y="0"/>
                </a:moveTo>
                <a:lnTo>
                  <a:pt x="12192000" y="0"/>
                </a:lnTo>
                <a:cubicBezTo>
                  <a:pt x="12197255" y="998483"/>
                  <a:pt x="12202511" y="1996965"/>
                  <a:pt x="12207766" y="2995448"/>
                </a:cubicBezTo>
                <a:cubicBezTo>
                  <a:pt x="12206015" y="2969172"/>
                  <a:pt x="3245694" y="6115018"/>
                  <a:pt x="3243943" y="6088742"/>
                </a:cubicBezTo>
                <a:cubicBezTo>
                  <a:pt x="3280729" y="6151803"/>
                  <a:pt x="21272" y="4761437"/>
                  <a:pt x="0" y="474517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lumMod val="25000"/>
                  <a:alpha val="40000"/>
                </a:schemeClr>
              </a:gs>
              <a:gs pos="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0" name="TextBox 9"/>
          <p:cNvSpPr txBox="1"/>
          <p:nvPr/>
        </p:nvSpPr>
        <p:spPr>
          <a:xfrm>
            <a:off x="794900" y="2148320"/>
            <a:ext cx="598708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omfortaa" panose="020F0603070200060003" pitchFamily="34" charset="0"/>
              </a:rPr>
              <a:t>EUREKA</a:t>
            </a:r>
          </a:p>
          <a:p>
            <a:r>
              <a:rPr lang="en-US" sz="6600" dirty="0">
                <a:solidFill>
                  <a:schemeClr val="bg1"/>
                </a:solidFill>
                <a:latin typeface="Comfortaa" panose="020F0603070200060003" pitchFamily="34" charset="0"/>
              </a:rPr>
              <a:t>     EUROSTARS</a:t>
            </a:r>
            <a:endParaRPr lang="id-ID" sz="6600" dirty="0">
              <a:solidFill>
                <a:schemeClr val="bg1"/>
              </a:solidFill>
              <a:latin typeface="Comfortaa" panose="020F0603070200060003" pitchFamily="34" charset="0"/>
            </a:endParaRPr>
          </a:p>
        </p:txBody>
      </p:sp>
      <p:pic>
        <p:nvPicPr>
          <p:cNvPr id="9" name="Image 6">
            <a:extLst>
              <a:ext uri="{FF2B5EF4-FFF2-40B4-BE49-F238E27FC236}">
                <a16:creationId xmlns:a16="http://schemas.microsoft.com/office/drawing/2014/main" id="{FC707836-6076-524A-A33F-9BBC6E6EE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365" y="4181640"/>
            <a:ext cx="869194" cy="6465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75790-5954-5041-86DE-06FF3C3F47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846" y="6136015"/>
            <a:ext cx="3120838" cy="72198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20557E-74B3-0D48-B4EE-1BDFED878802}"/>
              </a:ext>
            </a:extLst>
          </p:cNvPr>
          <p:cNvSpPr/>
          <p:nvPr/>
        </p:nvSpPr>
        <p:spPr>
          <a:xfrm>
            <a:off x="8472465" y="4645125"/>
            <a:ext cx="3716299" cy="844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Informační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den</a:t>
            </a:r>
          </a:p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Praha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28.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Února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2019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2D3F7D-C7EA-0E41-865C-56FAB3ECF2B5}"/>
              </a:ext>
            </a:extLst>
          </p:cNvPr>
          <p:cNvSpPr/>
          <p:nvPr/>
        </p:nvSpPr>
        <p:spPr>
          <a:xfrm>
            <a:off x="8472465" y="5646292"/>
            <a:ext cx="3716299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nl-B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Marcela Palacká</a:t>
            </a:r>
          </a:p>
          <a:p>
            <a:pPr>
              <a:lnSpc>
                <a:spcPct val="120000"/>
              </a:lnSpc>
            </a:pPr>
            <a:r>
              <a:rPr lang="nl-BE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EUREKA Sekretariat, Brusel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 Regular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174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703266" y="1519426"/>
            <a:ext cx="4764845" cy="1334954"/>
          </a:xfrm>
        </p:spPr>
        <p:txBody>
          <a:bodyPr/>
          <a:lstStyle/>
          <a:p>
            <a:r>
              <a: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</a:rPr>
              <a:t>Top 5 </a:t>
            </a:r>
            <a:br>
              <a:rPr 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</a:rPr>
            </a:br>
            <a:r>
              <a:rPr lang="en-US" dirty="0" err="1">
                <a:latin typeface="Comfortaa" panose="020F0603070200060003" pitchFamily="34" charset="0"/>
              </a:rPr>
              <a:t>Technologické</a:t>
            </a:r>
            <a:r>
              <a:rPr lang="en-US" dirty="0">
                <a:latin typeface="Comfortaa" panose="020F0603070200060003" pitchFamily="34" charset="0"/>
              </a:rPr>
              <a:t> </a:t>
            </a:r>
            <a:r>
              <a:rPr lang="en-US" dirty="0" err="1">
                <a:latin typeface="Comfortaa" panose="020F0603070200060003" pitchFamily="34" charset="0"/>
              </a:rPr>
              <a:t>oblasti</a:t>
            </a:r>
            <a:endParaRPr lang="id-ID" dirty="0">
              <a:latin typeface="Comfortaa" panose="020F0603070200060003" pitchFamily="34" charset="0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2522764" y="0"/>
            <a:ext cx="11461460" cy="6858001"/>
          </a:xfrm>
          <a:prstGeom prst="parallelogram">
            <a:avLst>
              <a:gd name="adj" fmla="val 100256"/>
            </a:avLst>
          </a:prstGeom>
          <a:gradFill>
            <a:gsLst>
              <a:gs pos="100000">
                <a:schemeClr val="accent1"/>
              </a:gs>
              <a:gs pos="0">
                <a:schemeClr val="accent5"/>
              </a:gs>
            </a:gsLst>
            <a:lin ang="0" scaled="0"/>
          </a:gradFill>
          <a:ln>
            <a:noFill/>
          </a:ln>
          <a:effectLst>
            <a:outerShdw blurRad="508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/>
          <p:cNvSpPr/>
          <p:nvPr/>
        </p:nvSpPr>
        <p:spPr>
          <a:xfrm>
            <a:off x="10008672" y="253282"/>
            <a:ext cx="3056452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Elektronika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, IT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a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telekomunikační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technologie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31%</a:t>
            </a:r>
          </a:p>
        </p:txBody>
      </p:sp>
      <p:sp>
        <p:nvSpPr>
          <p:cNvPr id="18" name="Rectangle 17"/>
          <p:cNvSpPr/>
          <p:nvPr/>
        </p:nvSpPr>
        <p:spPr>
          <a:xfrm rot="5400000" flipV="1">
            <a:off x="9475857" y="771366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99070" y="1701564"/>
            <a:ext cx="3056452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Biologické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vědy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/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technologie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29%</a:t>
            </a:r>
          </a:p>
        </p:txBody>
      </p:sp>
      <p:sp>
        <p:nvSpPr>
          <p:cNvPr id="26" name="Rectangle 25"/>
          <p:cNvSpPr/>
          <p:nvPr/>
        </p:nvSpPr>
        <p:spPr>
          <a:xfrm rot="5400000" flipV="1">
            <a:off x="8171888" y="2106320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364786" y="3036517"/>
            <a:ext cx="3306262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Průmyslová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výroba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materiál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doprava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12%</a:t>
            </a:r>
          </a:p>
        </p:txBody>
      </p:sp>
      <p:sp>
        <p:nvSpPr>
          <p:cNvPr id="29" name="Rectangle 28"/>
          <p:cNvSpPr/>
          <p:nvPr/>
        </p:nvSpPr>
        <p:spPr>
          <a:xfrm rot="5400000" flipV="1">
            <a:off x="6837604" y="3441274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ED4554F-BE2D-0548-931D-43B8357464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alphaModFix amt="7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32" r="33532"/>
          <a:stretch/>
        </p:blipFill>
        <p:spPr>
          <a:xfrm>
            <a:off x="7091361" y="884238"/>
            <a:ext cx="5973763" cy="5973763"/>
          </a:xfr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3907E50C-7CC6-3C44-BF98-1DF1A66311B8}"/>
              </a:ext>
            </a:extLst>
          </p:cNvPr>
          <p:cNvSpPr/>
          <p:nvPr/>
        </p:nvSpPr>
        <p:spPr>
          <a:xfrm>
            <a:off x="6261900" y="4330821"/>
            <a:ext cx="2575207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Energetické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technologie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7%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7E1E88B-3592-C44D-A2D1-3FC8944A9AA6}"/>
              </a:ext>
            </a:extLst>
          </p:cNvPr>
          <p:cNvSpPr/>
          <p:nvPr/>
        </p:nvSpPr>
        <p:spPr>
          <a:xfrm rot="5400000" flipV="1">
            <a:off x="5734718" y="4735577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BF4CDE0-CB4B-9A49-870E-76026645F599}"/>
              </a:ext>
            </a:extLst>
          </p:cNvPr>
          <p:cNvSpPr/>
          <p:nvPr/>
        </p:nvSpPr>
        <p:spPr>
          <a:xfrm>
            <a:off x="5007129" y="5514700"/>
            <a:ext cx="3039591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Technologie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pro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ochranu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člověka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životního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prostředí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6%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976CBB-C1D6-C54A-B460-109E11E3D457}"/>
              </a:ext>
            </a:extLst>
          </p:cNvPr>
          <p:cNvSpPr/>
          <p:nvPr/>
        </p:nvSpPr>
        <p:spPr>
          <a:xfrm rot="5400000" flipV="1">
            <a:off x="4479947" y="5919456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4E1BF01-0A9C-7847-914E-0830DA07BBC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9126606" y="464165"/>
            <a:ext cx="412425" cy="57597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4BB4615-A467-6B4D-855A-8F31CB855A9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7711094" y="1823282"/>
            <a:ext cx="568392" cy="56405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4FF17FB-188F-1C48-BAA7-B0CB084DEE6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6485057" y="3141618"/>
            <a:ext cx="424960" cy="53852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528EC7A-5DB7-7B49-BEED-FE37A1CBCAA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5330307" y="4452346"/>
            <a:ext cx="359108" cy="634702"/>
          </a:xfrm>
          <a:prstGeom prst="rect">
            <a:avLst/>
          </a:prstGeom>
          <a:ln>
            <a:noFill/>
          </a:ln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07C4FCE-A9D5-174B-BA1F-56C077160F0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4012724" y="5641225"/>
            <a:ext cx="434313" cy="53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2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 animBg="1"/>
      <p:bldP spid="25" grpId="0"/>
      <p:bldP spid="26" grpId="0" animBg="1"/>
      <p:bldP spid="28" grpId="0"/>
      <p:bldP spid="29" grpId="0" animBg="1"/>
      <p:bldP spid="33" grpId="0"/>
      <p:bldP spid="34" grpId="0" animBg="1"/>
      <p:bldP spid="36" grpId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07C35CF-C63E-B449-AC1A-BB7FE53D07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5715000"/>
          </a:xfrm>
        </p:spPr>
      </p:pic>
      <p:sp>
        <p:nvSpPr>
          <p:cNvPr id="34" name="Parallelogram 33"/>
          <p:cNvSpPr/>
          <p:nvPr/>
        </p:nvSpPr>
        <p:spPr>
          <a:xfrm flipH="1">
            <a:off x="2522761" y="0"/>
            <a:ext cx="11360215" cy="6858000"/>
          </a:xfrm>
          <a:prstGeom prst="parallelogram">
            <a:avLst>
              <a:gd name="adj" fmla="val 100256"/>
            </a:avLst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  <a:effectLst>
            <a:outerShdw blurRad="5080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36" name="Rectangle 35"/>
          <p:cNvSpPr/>
          <p:nvPr/>
        </p:nvSpPr>
        <p:spPr>
          <a:xfrm>
            <a:off x="5068051" y="291596"/>
            <a:ext cx="2400622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Lékařské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/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zdravotní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33%</a:t>
            </a:r>
          </a:p>
        </p:txBody>
      </p:sp>
      <p:sp>
        <p:nvSpPr>
          <p:cNvPr id="37" name="Rectangle 36"/>
          <p:cNvSpPr/>
          <p:nvPr/>
        </p:nvSpPr>
        <p:spPr>
          <a:xfrm rot="5400000" flipV="1">
            <a:off x="4540868" y="696352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71460" y="1626550"/>
            <a:ext cx="2635528" cy="115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Průmyslové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výrobky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/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výroba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13%</a:t>
            </a:r>
          </a:p>
        </p:txBody>
      </p:sp>
      <p:sp>
        <p:nvSpPr>
          <p:cNvPr id="41" name="Rectangle 40"/>
          <p:cNvSpPr/>
          <p:nvPr/>
        </p:nvSpPr>
        <p:spPr>
          <a:xfrm rot="5400000" flipV="1">
            <a:off x="5844278" y="2031306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690103" y="2961504"/>
            <a:ext cx="2389529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Počítačová</a:t>
            </a:r>
            <a:r>
              <a:rPr lang="en-US" sz="16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technika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9%</a:t>
            </a:r>
          </a:p>
        </p:txBody>
      </p:sp>
      <p:sp>
        <p:nvSpPr>
          <p:cNvPr id="44" name="Rectangle 43"/>
          <p:cNvSpPr/>
          <p:nvPr/>
        </p:nvSpPr>
        <p:spPr>
          <a:xfrm rot="5400000" flipV="1">
            <a:off x="7162921" y="3366260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C3A592A-F755-AD41-9AD1-7C466678B192}"/>
              </a:ext>
            </a:extLst>
          </p:cNvPr>
          <p:cNvSpPr/>
          <p:nvPr/>
        </p:nvSpPr>
        <p:spPr>
          <a:xfrm>
            <a:off x="779643" y="1732623"/>
            <a:ext cx="30626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Top 5</a:t>
            </a:r>
            <a:br>
              <a:rPr 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</a:br>
            <a:r>
              <a:rPr lang="en-US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Tržní</a:t>
            </a:r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oblasti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1744553-03DA-FE49-BAB1-BB28101B41F1}"/>
              </a:ext>
            </a:extLst>
          </p:cNvPr>
          <p:cNvSpPr/>
          <p:nvPr/>
        </p:nvSpPr>
        <p:spPr>
          <a:xfrm>
            <a:off x="9112697" y="4296458"/>
            <a:ext cx="2368103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Energetika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8%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3D5B8FC-1426-4047-9AD6-EADBAF4570B8}"/>
              </a:ext>
            </a:extLst>
          </p:cNvPr>
          <p:cNvSpPr/>
          <p:nvPr/>
        </p:nvSpPr>
        <p:spPr>
          <a:xfrm rot="5400000" flipV="1">
            <a:off x="8585515" y="4701214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AEF540A0-5F1D-9846-BA01-4DCCD7B6A66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893" y="497695"/>
            <a:ext cx="547201" cy="443032"/>
          </a:xfrm>
          <a:prstGeom prst="rect">
            <a:avLst/>
          </a:prstGeom>
        </p:spPr>
      </p:pic>
      <p:pic>
        <p:nvPicPr>
          <p:cNvPr id="74" name="Picture 73" descr="industry1.png">
            <a:extLst>
              <a:ext uri="{FF2B5EF4-FFF2-40B4-BE49-F238E27FC236}">
                <a16:creationId xmlns:a16="http://schemas.microsoft.com/office/drawing/2014/main" id="{4ED8B9BA-F083-5D46-B4EC-8CA00FF8613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495" y="1687641"/>
            <a:ext cx="564445" cy="598769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64AD736-B367-E04F-B915-842AA3FD276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189" y="5652094"/>
            <a:ext cx="669781" cy="65722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8E473FB-E304-2D48-BD0A-07C56FECD362}"/>
              </a:ext>
            </a:extLst>
          </p:cNvPr>
          <p:cNvSpPr/>
          <p:nvPr/>
        </p:nvSpPr>
        <p:spPr>
          <a:xfrm>
            <a:off x="10411048" y="5553091"/>
            <a:ext cx="2368103" cy="85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Služby</a:t>
            </a:r>
            <a:endParaRPr lang="en-US" sz="1600" dirty="0">
              <a:solidFill>
                <a:schemeClr val="bg1"/>
              </a:solidFill>
              <a:latin typeface="Arial Regular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 Regular"/>
                <a:cs typeface="Segoe UI Light" panose="020B0502040204020203" pitchFamily="34" charset="0"/>
              </a:rPr>
              <a:t>8%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B155CA-3BFC-E441-BAC6-4EEA426C4550}"/>
              </a:ext>
            </a:extLst>
          </p:cNvPr>
          <p:cNvSpPr/>
          <p:nvPr/>
        </p:nvSpPr>
        <p:spPr>
          <a:xfrm rot="5400000" flipV="1">
            <a:off x="9883866" y="5957847"/>
            <a:ext cx="65722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3086215-C957-144A-BF39-185B76AFEB1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lum bright="100000"/>
          </a:blip>
          <a:stretch>
            <a:fillRect/>
          </a:stretch>
        </p:blipFill>
        <p:spPr>
          <a:xfrm>
            <a:off x="8271235" y="4417983"/>
            <a:ext cx="359108" cy="634702"/>
          </a:xfrm>
          <a:prstGeom prst="rect">
            <a:avLst/>
          </a:prstGeom>
          <a:ln>
            <a:noFill/>
          </a:ln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10419CFC-A8F1-C449-84E4-EDCF409891CA}"/>
              </a:ext>
            </a:extLst>
          </p:cNvPr>
          <p:cNvGrpSpPr/>
          <p:nvPr/>
        </p:nvGrpSpPr>
        <p:grpSpPr>
          <a:xfrm>
            <a:off x="6726033" y="3214089"/>
            <a:ext cx="465138" cy="435769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6" name="AutoShape 110">
              <a:extLst>
                <a:ext uri="{FF2B5EF4-FFF2-40B4-BE49-F238E27FC236}">
                  <a16:creationId xmlns:a16="http://schemas.microsoft.com/office/drawing/2014/main" id="{6FA90FB4-18A2-3E4A-868B-ED3907FF9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111">
              <a:extLst>
                <a:ext uri="{FF2B5EF4-FFF2-40B4-BE49-F238E27FC236}">
                  <a16:creationId xmlns:a16="http://schemas.microsoft.com/office/drawing/2014/main" id="{2409CC6B-3A5F-5D4E-8533-D46E31802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92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/>
      <p:bldP spid="37" grpId="0" animBg="1"/>
      <p:bldP spid="40" grpId="0"/>
      <p:bldP spid="41" grpId="0" animBg="1"/>
      <p:bldP spid="43" grpId="0"/>
      <p:bldP spid="44" grpId="0" animBg="1"/>
      <p:bldP spid="32" grpId="0"/>
      <p:bldP spid="35" grpId="0"/>
      <p:bldP spid="38" grpId="0" animBg="1"/>
      <p:bldP spid="18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550D217C-AD07-E94E-9E9E-35E4361D0123}"/>
              </a:ext>
            </a:extLst>
          </p:cNvPr>
          <p:cNvSpPr txBox="1"/>
          <p:nvPr/>
        </p:nvSpPr>
        <p:spPr>
          <a:xfrm>
            <a:off x="876300" y="4738688"/>
            <a:ext cx="23241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17">
              <a:defRPr/>
            </a:pP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Potřebujete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přístup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k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vědě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/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technologiím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někoho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jiného</a:t>
            </a:r>
            <a:endParaRPr lang="en-US" sz="1400" b="1" spc="15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Franklin Gothic Book"/>
              <a:cs typeface="Franklin Gothic Book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4527815-8300-A744-B2FD-7439C8017CA5}"/>
              </a:ext>
            </a:extLst>
          </p:cNvPr>
          <p:cNvSpPr txBox="1"/>
          <p:nvPr/>
        </p:nvSpPr>
        <p:spPr>
          <a:xfrm>
            <a:off x="3048000" y="4738688"/>
            <a:ext cx="20095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17">
              <a:defRPr/>
            </a:pP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Máte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řešení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pro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někoho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jiného</a:t>
            </a:r>
            <a:endParaRPr lang="en-US" sz="1400" b="1" spc="15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Franklin Gothic Book"/>
              <a:cs typeface="Franklin Gothic Book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3008E7-7FD5-984F-9588-FAAFD9A7481B}"/>
              </a:ext>
            </a:extLst>
          </p:cNvPr>
          <p:cNvSpPr txBox="1"/>
          <p:nvPr/>
        </p:nvSpPr>
        <p:spPr>
          <a:xfrm>
            <a:off x="5241131" y="4738688"/>
            <a:ext cx="179466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17">
              <a:defRPr/>
            </a:pP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Přístup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k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dovednostem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,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které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nemáte</a:t>
            </a:r>
            <a:endParaRPr lang="en-US" sz="1400" b="1" spc="15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Franklin Gothic Book"/>
              <a:cs typeface="Franklin Gothic Book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4C37223-F346-3341-AE73-21078F69C949}"/>
              </a:ext>
            </a:extLst>
          </p:cNvPr>
          <p:cNvSpPr txBox="1"/>
          <p:nvPr/>
        </p:nvSpPr>
        <p:spPr>
          <a:xfrm>
            <a:off x="7229222" y="4738688"/>
            <a:ext cx="18766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17">
              <a:defRPr/>
            </a:pP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Vyžadujete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spolupráci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napříč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hodnotovým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řetězcem</a:t>
            </a:r>
            <a:endParaRPr lang="en-US" sz="1400" b="1" spc="15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Franklin Gothic Book"/>
              <a:cs typeface="Franklin Gothic Book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E4CD96E-115D-E143-9C76-6CEAD1B489AA}"/>
              </a:ext>
            </a:extLst>
          </p:cNvPr>
          <p:cNvSpPr txBox="1"/>
          <p:nvPr/>
        </p:nvSpPr>
        <p:spPr>
          <a:xfrm>
            <a:off x="9561494" y="4738688"/>
            <a:ext cx="139435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217">
              <a:defRPr/>
            </a:pP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Sdílení</a:t>
            </a:r>
            <a:r>
              <a:rPr lang="en-US" sz="1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 </a:t>
            </a:r>
            <a:r>
              <a:rPr lang="en-US" sz="1400" b="1" spc="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Franklin Gothic Book"/>
                <a:cs typeface="Franklin Gothic Book"/>
              </a:rPr>
              <a:t>rizika</a:t>
            </a:r>
            <a:endParaRPr lang="en-US" sz="1400" b="1" spc="15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Franklin Gothic Book"/>
              <a:cs typeface="Franklin Gothic Book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2E5B9C53-4982-9E4F-A1D3-FED8D38FA804}"/>
              </a:ext>
            </a:extLst>
          </p:cNvPr>
          <p:cNvSpPr/>
          <p:nvPr/>
        </p:nvSpPr>
        <p:spPr>
          <a:xfrm rot="16200000">
            <a:off x="9280770" y="2710656"/>
            <a:ext cx="1828800" cy="1636713"/>
          </a:xfrm>
          <a:prstGeom prst="hexagon">
            <a:avLst/>
          </a:prstGeom>
          <a:noFill/>
          <a:ln>
            <a:solidFill>
              <a:srgbClr val="73B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900" dirty="0">
              <a:solidFill>
                <a:srgbClr val="FFFFFF"/>
              </a:solidFill>
              <a:latin typeface="Franklin Gothic Book"/>
              <a:ea typeface="ＭＳ Ｐゴシック" charset="0"/>
            </a:endParaRPr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25E6D5E4-567C-1C4B-9609-CF8582073D38}"/>
              </a:ext>
            </a:extLst>
          </p:cNvPr>
          <p:cNvSpPr/>
          <p:nvPr/>
        </p:nvSpPr>
        <p:spPr>
          <a:xfrm rot="16200000">
            <a:off x="1111006" y="2710656"/>
            <a:ext cx="1828800" cy="1636713"/>
          </a:xfrm>
          <a:prstGeom prst="hexagon">
            <a:avLst/>
          </a:prstGeom>
          <a:noFill/>
          <a:ln>
            <a:solidFill>
              <a:srgbClr val="73B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900" dirty="0">
              <a:solidFill>
                <a:srgbClr val="FFFFFF"/>
              </a:solidFill>
              <a:latin typeface="Franklin Gothic Book"/>
              <a:ea typeface="ＭＳ Ｐゴシック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75453E4E-331F-6A4E-A17D-12FBD4B6025A}"/>
              </a:ext>
            </a:extLst>
          </p:cNvPr>
          <p:cNvSpPr/>
          <p:nvPr/>
        </p:nvSpPr>
        <p:spPr>
          <a:xfrm rot="16200000">
            <a:off x="7238726" y="2710656"/>
            <a:ext cx="1828800" cy="1636713"/>
          </a:xfrm>
          <a:prstGeom prst="hexagon">
            <a:avLst/>
          </a:pr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900" dirty="0">
              <a:solidFill>
                <a:srgbClr val="FFFFFF"/>
              </a:solidFill>
              <a:latin typeface="Franklin Gothic Book"/>
              <a:ea typeface="ＭＳ Ｐゴシック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A4AF24E5-033C-564E-8F1D-DFAEE83FF20B}"/>
              </a:ext>
            </a:extLst>
          </p:cNvPr>
          <p:cNvSpPr/>
          <p:nvPr/>
        </p:nvSpPr>
        <p:spPr>
          <a:xfrm rot="16200000">
            <a:off x="5195888" y="2710656"/>
            <a:ext cx="1828800" cy="1636713"/>
          </a:xfrm>
          <a:prstGeom prst="hexagon">
            <a:avLst/>
          </a:prstGeom>
          <a:noFill/>
          <a:ln>
            <a:solidFill>
              <a:srgbClr val="73B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900" dirty="0">
              <a:solidFill>
                <a:srgbClr val="FFFFFF"/>
              </a:solidFill>
              <a:latin typeface="Franklin Gothic Book"/>
              <a:ea typeface="ＭＳ Ｐゴシック" charset="0"/>
            </a:endParaRPr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40720FFC-3C03-A742-B590-1D1A79D5A306}"/>
              </a:ext>
            </a:extLst>
          </p:cNvPr>
          <p:cNvSpPr/>
          <p:nvPr/>
        </p:nvSpPr>
        <p:spPr>
          <a:xfrm rot="16200000">
            <a:off x="3153844" y="2710656"/>
            <a:ext cx="1828800" cy="1636713"/>
          </a:xfrm>
          <a:prstGeom prst="hexagon">
            <a:avLst/>
          </a:pr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900" dirty="0">
              <a:solidFill>
                <a:srgbClr val="FFFFFF"/>
              </a:solidFill>
              <a:latin typeface="Franklin Gothic Book"/>
              <a:ea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E55CC9-7875-3E40-8FAF-1D22EF1AD512}"/>
              </a:ext>
            </a:extLst>
          </p:cNvPr>
          <p:cNvSpPr/>
          <p:nvPr/>
        </p:nvSpPr>
        <p:spPr>
          <a:xfrm>
            <a:off x="3426250" y="829705"/>
            <a:ext cx="5339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Motivy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pro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účast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6AF8FEF0-A33F-6741-B7B6-6808F0BE3158}"/>
              </a:ext>
            </a:extLst>
          </p:cNvPr>
          <p:cNvSpPr/>
          <p:nvPr/>
        </p:nvSpPr>
        <p:spPr>
          <a:xfrm flipH="1">
            <a:off x="11391900" y="6057900"/>
            <a:ext cx="800100" cy="800100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53035E-D196-4E47-8587-04E7E2688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751" y="3124200"/>
            <a:ext cx="853998" cy="754062"/>
          </a:xfrm>
          <a:prstGeom prst="rect">
            <a:avLst/>
          </a:prstGeom>
        </p:spPr>
      </p:pic>
      <p:sp>
        <p:nvSpPr>
          <p:cNvPr id="29" name="Freeform 28">
            <a:extLst>
              <a:ext uri="{FF2B5EF4-FFF2-40B4-BE49-F238E27FC236}">
                <a16:creationId xmlns:a16="http://schemas.microsoft.com/office/drawing/2014/main" id="{ABFDA285-04EE-D14F-88FC-FABF2A7B0D32}"/>
              </a:ext>
            </a:extLst>
          </p:cNvPr>
          <p:cNvSpPr>
            <a:spLocks noEditPoints="1"/>
          </p:cNvSpPr>
          <p:nvPr/>
        </p:nvSpPr>
        <p:spPr bwMode="auto">
          <a:xfrm>
            <a:off x="9877122" y="3212908"/>
            <a:ext cx="701748" cy="581218"/>
          </a:xfrm>
          <a:custGeom>
            <a:avLst/>
            <a:gdLst>
              <a:gd name="T0" fmla="*/ 415925 w 256"/>
              <a:gd name="T1" fmla="*/ 324988 h 212"/>
              <a:gd name="T2" fmla="*/ 396429 w 256"/>
              <a:gd name="T3" fmla="*/ 344487 h 212"/>
              <a:gd name="T4" fmla="*/ 396429 w 256"/>
              <a:gd name="T5" fmla="*/ 344487 h 212"/>
              <a:gd name="T6" fmla="*/ 19496 w 256"/>
              <a:gd name="T7" fmla="*/ 344487 h 212"/>
              <a:gd name="T8" fmla="*/ 19496 w 256"/>
              <a:gd name="T9" fmla="*/ 344487 h 212"/>
              <a:gd name="T10" fmla="*/ 19496 w 256"/>
              <a:gd name="T11" fmla="*/ 344487 h 212"/>
              <a:gd name="T12" fmla="*/ 0 w 256"/>
              <a:gd name="T13" fmla="*/ 324988 h 212"/>
              <a:gd name="T14" fmla="*/ 3249 w 256"/>
              <a:gd name="T15" fmla="*/ 313613 h 212"/>
              <a:gd name="T16" fmla="*/ 3249 w 256"/>
              <a:gd name="T17" fmla="*/ 313613 h 212"/>
              <a:gd name="T18" fmla="*/ 191715 w 256"/>
              <a:gd name="T19" fmla="*/ 8125 h 212"/>
              <a:gd name="T20" fmla="*/ 191715 w 256"/>
              <a:gd name="T21" fmla="*/ 8125 h 212"/>
              <a:gd name="T22" fmla="*/ 207963 w 256"/>
              <a:gd name="T23" fmla="*/ 0 h 212"/>
              <a:gd name="T24" fmla="*/ 224210 w 256"/>
              <a:gd name="T25" fmla="*/ 9750 h 212"/>
              <a:gd name="T26" fmla="*/ 224210 w 256"/>
              <a:gd name="T27" fmla="*/ 9750 h 212"/>
              <a:gd name="T28" fmla="*/ 412676 w 256"/>
              <a:gd name="T29" fmla="*/ 315238 h 212"/>
              <a:gd name="T30" fmla="*/ 412676 w 256"/>
              <a:gd name="T31" fmla="*/ 315238 h 212"/>
              <a:gd name="T32" fmla="*/ 415925 w 256"/>
              <a:gd name="T33" fmla="*/ 324988 h 212"/>
              <a:gd name="T34" fmla="*/ 233958 w 256"/>
              <a:gd name="T35" fmla="*/ 110496 h 212"/>
              <a:gd name="T36" fmla="*/ 207963 w 256"/>
              <a:gd name="T37" fmla="*/ 84497 h 212"/>
              <a:gd name="T38" fmla="*/ 181967 w 256"/>
              <a:gd name="T39" fmla="*/ 110496 h 212"/>
              <a:gd name="T40" fmla="*/ 181967 w 256"/>
              <a:gd name="T41" fmla="*/ 207992 h 212"/>
              <a:gd name="T42" fmla="*/ 207963 w 256"/>
              <a:gd name="T43" fmla="*/ 233991 h 212"/>
              <a:gd name="T44" fmla="*/ 233958 w 256"/>
              <a:gd name="T45" fmla="*/ 207992 h 212"/>
              <a:gd name="T46" fmla="*/ 233958 w 256"/>
              <a:gd name="T47" fmla="*/ 110496 h 212"/>
              <a:gd name="T48" fmla="*/ 207963 w 256"/>
              <a:gd name="T49" fmla="*/ 253490 h 212"/>
              <a:gd name="T50" fmla="*/ 181967 w 256"/>
              <a:gd name="T51" fmla="*/ 279489 h 212"/>
              <a:gd name="T52" fmla="*/ 207963 w 256"/>
              <a:gd name="T53" fmla="*/ 305488 h 212"/>
              <a:gd name="T54" fmla="*/ 233958 w 256"/>
              <a:gd name="T55" fmla="*/ 279489 h 212"/>
              <a:gd name="T56" fmla="*/ 207963 w 256"/>
              <a:gd name="T57" fmla="*/ 253490 h 21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56" h="212">
                <a:moveTo>
                  <a:pt x="256" y="200"/>
                </a:moveTo>
                <a:cubicBezTo>
                  <a:pt x="256" y="207"/>
                  <a:pt x="251" y="212"/>
                  <a:pt x="244" y="212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5" y="212"/>
                  <a:pt x="0" y="207"/>
                  <a:pt x="0" y="200"/>
                </a:cubicBezTo>
                <a:cubicBezTo>
                  <a:pt x="0" y="198"/>
                  <a:pt x="1" y="195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5"/>
                  <a:pt x="118" y="5"/>
                </a:cubicBezTo>
                <a:cubicBezTo>
                  <a:pt x="120" y="2"/>
                  <a:pt x="124" y="0"/>
                  <a:pt x="128" y="0"/>
                </a:cubicBezTo>
                <a:cubicBezTo>
                  <a:pt x="132" y="0"/>
                  <a:pt x="136" y="2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5" y="196"/>
                  <a:pt x="256" y="198"/>
                  <a:pt x="256" y="200"/>
                </a:cubicBezTo>
                <a:moveTo>
                  <a:pt x="144" y="68"/>
                </a:moveTo>
                <a:cubicBezTo>
                  <a:pt x="144" y="59"/>
                  <a:pt x="137" y="52"/>
                  <a:pt x="128" y="52"/>
                </a:cubicBezTo>
                <a:cubicBezTo>
                  <a:pt x="119" y="52"/>
                  <a:pt x="112" y="59"/>
                  <a:pt x="112" y="6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37"/>
                  <a:pt x="119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lnTo>
                  <a:pt x="144" y="68"/>
                </a:lnTo>
                <a:close/>
                <a:moveTo>
                  <a:pt x="128" y="156"/>
                </a:moveTo>
                <a:cubicBezTo>
                  <a:pt x="119" y="156"/>
                  <a:pt x="112" y="163"/>
                  <a:pt x="112" y="172"/>
                </a:cubicBezTo>
                <a:cubicBezTo>
                  <a:pt x="112" y="181"/>
                  <a:pt x="119" y="188"/>
                  <a:pt x="128" y="188"/>
                </a:cubicBezTo>
                <a:cubicBezTo>
                  <a:pt x="137" y="188"/>
                  <a:pt x="144" y="181"/>
                  <a:pt x="144" y="172"/>
                </a:cubicBezTo>
                <a:cubicBezTo>
                  <a:pt x="144" y="163"/>
                  <a:pt x="137" y="156"/>
                  <a:pt x="128" y="156"/>
                </a:cubicBezTo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2" name="Freeform 23">
            <a:extLst>
              <a:ext uri="{FF2B5EF4-FFF2-40B4-BE49-F238E27FC236}">
                <a16:creationId xmlns:a16="http://schemas.microsoft.com/office/drawing/2014/main" id="{D488E33C-09CE-5743-95D7-FDC134416751}"/>
              </a:ext>
            </a:extLst>
          </p:cNvPr>
          <p:cNvSpPr>
            <a:spLocks noEditPoints="1"/>
          </p:cNvSpPr>
          <p:nvPr/>
        </p:nvSpPr>
        <p:spPr bwMode="auto">
          <a:xfrm>
            <a:off x="1658081" y="3160689"/>
            <a:ext cx="734649" cy="731854"/>
          </a:xfrm>
          <a:custGeom>
            <a:avLst/>
            <a:gdLst>
              <a:gd name="T0" fmla="*/ 410989 w 256"/>
              <a:gd name="T1" fmla="*/ 32494 h 256"/>
              <a:gd name="T2" fmla="*/ 347384 w 256"/>
              <a:gd name="T3" fmla="*/ 97482 h 256"/>
              <a:gd name="T4" fmla="*/ 378371 w 256"/>
              <a:gd name="T5" fmla="*/ 97482 h 256"/>
              <a:gd name="T6" fmla="*/ 397942 w 256"/>
              <a:gd name="T7" fmla="*/ 116979 h 256"/>
              <a:gd name="T8" fmla="*/ 378371 w 256"/>
              <a:gd name="T9" fmla="*/ 136475 h 256"/>
              <a:gd name="T10" fmla="*/ 300087 w 256"/>
              <a:gd name="T11" fmla="*/ 136475 h 256"/>
              <a:gd name="T12" fmla="*/ 280517 w 256"/>
              <a:gd name="T13" fmla="*/ 116979 h 256"/>
              <a:gd name="T14" fmla="*/ 280517 w 256"/>
              <a:gd name="T15" fmla="*/ 38993 h 256"/>
              <a:gd name="T16" fmla="*/ 300087 w 256"/>
              <a:gd name="T17" fmla="*/ 19496 h 256"/>
              <a:gd name="T18" fmla="*/ 319658 w 256"/>
              <a:gd name="T19" fmla="*/ 38993 h 256"/>
              <a:gd name="T20" fmla="*/ 319658 w 256"/>
              <a:gd name="T21" fmla="*/ 69862 h 256"/>
              <a:gd name="T22" fmla="*/ 384895 w 256"/>
              <a:gd name="T23" fmla="*/ 6499 h 256"/>
              <a:gd name="T24" fmla="*/ 397942 w 256"/>
              <a:gd name="T25" fmla="*/ 0 h 256"/>
              <a:gd name="T26" fmla="*/ 417513 w 256"/>
              <a:gd name="T27" fmla="*/ 19496 h 256"/>
              <a:gd name="T28" fmla="*/ 410989 w 256"/>
              <a:gd name="T29" fmla="*/ 32494 h 256"/>
              <a:gd name="T30" fmla="*/ 208757 w 256"/>
              <a:gd name="T31" fmla="*/ 266452 h 256"/>
              <a:gd name="T32" fmla="*/ 150044 w 256"/>
              <a:gd name="T33" fmla="*/ 207963 h 256"/>
              <a:gd name="T34" fmla="*/ 208757 w 256"/>
              <a:gd name="T35" fmla="*/ 149473 h 256"/>
              <a:gd name="T36" fmla="*/ 267469 w 256"/>
              <a:gd name="T37" fmla="*/ 207963 h 256"/>
              <a:gd name="T38" fmla="*/ 208757 w 256"/>
              <a:gd name="T39" fmla="*/ 266452 h 256"/>
              <a:gd name="T40" fmla="*/ 117426 w 256"/>
              <a:gd name="T41" fmla="*/ 396429 h 256"/>
              <a:gd name="T42" fmla="*/ 97855 w 256"/>
              <a:gd name="T43" fmla="*/ 376932 h 256"/>
              <a:gd name="T44" fmla="*/ 97855 w 256"/>
              <a:gd name="T45" fmla="*/ 346063 h 256"/>
              <a:gd name="T46" fmla="*/ 32618 w 256"/>
              <a:gd name="T47" fmla="*/ 409426 h 256"/>
              <a:gd name="T48" fmla="*/ 19571 w 256"/>
              <a:gd name="T49" fmla="*/ 415925 h 256"/>
              <a:gd name="T50" fmla="*/ 0 w 256"/>
              <a:gd name="T51" fmla="*/ 396429 h 256"/>
              <a:gd name="T52" fmla="*/ 6524 w 256"/>
              <a:gd name="T53" fmla="*/ 383431 h 256"/>
              <a:gd name="T54" fmla="*/ 70129 w 256"/>
              <a:gd name="T55" fmla="*/ 318443 h 256"/>
              <a:gd name="T56" fmla="*/ 39142 w 256"/>
              <a:gd name="T57" fmla="*/ 318443 h 256"/>
              <a:gd name="T58" fmla="*/ 19571 w 256"/>
              <a:gd name="T59" fmla="*/ 298946 h 256"/>
              <a:gd name="T60" fmla="*/ 39142 w 256"/>
              <a:gd name="T61" fmla="*/ 279450 h 256"/>
              <a:gd name="T62" fmla="*/ 117426 w 256"/>
              <a:gd name="T63" fmla="*/ 279450 h 256"/>
              <a:gd name="T64" fmla="*/ 136996 w 256"/>
              <a:gd name="T65" fmla="*/ 298946 h 256"/>
              <a:gd name="T66" fmla="*/ 136996 w 256"/>
              <a:gd name="T67" fmla="*/ 376932 h 256"/>
              <a:gd name="T68" fmla="*/ 117426 w 256"/>
              <a:gd name="T69" fmla="*/ 396429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13" y="60"/>
                  <a:pt x="213" y="60"/>
                  <a:pt x="213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9" y="60"/>
                  <a:pt x="244" y="65"/>
                  <a:pt x="244" y="72"/>
                </a:cubicBezTo>
                <a:cubicBezTo>
                  <a:pt x="244" y="79"/>
                  <a:pt x="239" y="84"/>
                  <a:pt x="232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2" y="17"/>
                  <a:pt x="177" y="12"/>
                  <a:pt x="184" y="12"/>
                </a:cubicBezTo>
                <a:cubicBezTo>
                  <a:pt x="191" y="12"/>
                  <a:pt x="196" y="17"/>
                  <a:pt x="196" y="24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72" y="244"/>
                </a:moveTo>
                <a:cubicBezTo>
                  <a:pt x="65" y="244"/>
                  <a:pt x="60" y="239"/>
                  <a:pt x="60" y="23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20" y="252"/>
                  <a:pt x="20" y="252"/>
                  <a:pt x="20" y="252"/>
                </a:cubicBezTo>
                <a:cubicBezTo>
                  <a:pt x="18" y="255"/>
                  <a:pt x="15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41"/>
                  <a:pt x="1" y="238"/>
                  <a:pt x="4" y="236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7" y="196"/>
                  <a:pt x="12" y="191"/>
                  <a:pt x="12" y="184"/>
                </a:cubicBezTo>
                <a:cubicBezTo>
                  <a:pt x="12" y="177"/>
                  <a:pt x="17" y="172"/>
                  <a:pt x="2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84" y="239"/>
                  <a:pt x="79" y="244"/>
                  <a:pt x="72" y="244"/>
                </a:cubicBezTo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3" name="Freeform 24">
            <a:extLst>
              <a:ext uri="{FF2B5EF4-FFF2-40B4-BE49-F238E27FC236}">
                <a16:creationId xmlns:a16="http://schemas.microsoft.com/office/drawing/2014/main" id="{EAAF265E-B2F4-3C44-B5B9-B09B147ED4C1}"/>
              </a:ext>
            </a:extLst>
          </p:cNvPr>
          <p:cNvSpPr>
            <a:spLocks noEditPoints="1"/>
          </p:cNvSpPr>
          <p:nvPr/>
        </p:nvSpPr>
        <p:spPr bwMode="auto">
          <a:xfrm>
            <a:off x="3702317" y="3146408"/>
            <a:ext cx="731854" cy="731854"/>
          </a:xfrm>
          <a:custGeom>
            <a:avLst/>
            <a:gdLst>
              <a:gd name="T0" fmla="*/ 396429 w 256"/>
              <a:gd name="T1" fmla="*/ 116979 h 256"/>
              <a:gd name="T2" fmla="*/ 376932 w 256"/>
              <a:gd name="T3" fmla="*/ 97482 h 256"/>
              <a:gd name="T4" fmla="*/ 376932 w 256"/>
              <a:gd name="T5" fmla="*/ 66613 h 256"/>
              <a:gd name="T6" fmla="*/ 311944 w 256"/>
              <a:gd name="T7" fmla="*/ 129977 h 256"/>
              <a:gd name="T8" fmla="*/ 298946 w 256"/>
              <a:gd name="T9" fmla="*/ 136475 h 256"/>
              <a:gd name="T10" fmla="*/ 279450 w 256"/>
              <a:gd name="T11" fmla="*/ 116979 h 256"/>
              <a:gd name="T12" fmla="*/ 285948 w 256"/>
              <a:gd name="T13" fmla="*/ 103981 h 256"/>
              <a:gd name="T14" fmla="*/ 349312 w 256"/>
              <a:gd name="T15" fmla="*/ 38993 h 256"/>
              <a:gd name="T16" fmla="*/ 318443 w 256"/>
              <a:gd name="T17" fmla="*/ 38993 h 256"/>
              <a:gd name="T18" fmla="*/ 298946 w 256"/>
              <a:gd name="T19" fmla="*/ 19496 h 256"/>
              <a:gd name="T20" fmla="*/ 318443 w 256"/>
              <a:gd name="T21" fmla="*/ 0 h 256"/>
              <a:gd name="T22" fmla="*/ 396429 w 256"/>
              <a:gd name="T23" fmla="*/ 0 h 256"/>
              <a:gd name="T24" fmla="*/ 415925 w 256"/>
              <a:gd name="T25" fmla="*/ 19496 h 256"/>
              <a:gd name="T26" fmla="*/ 415925 w 256"/>
              <a:gd name="T27" fmla="*/ 97482 h 256"/>
              <a:gd name="T28" fmla="*/ 396429 w 256"/>
              <a:gd name="T29" fmla="*/ 116979 h 256"/>
              <a:gd name="T30" fmla="*/ 207963 w 256"/>
              <a:gd name="T31" fmla="*/ 266452 h 256"/>
              <a:gd name="T32" fmla="*/ 149473 w 256"/>
              <a:gd name="T33" fmla="*/ 207963 h 256"/>
              <a:gd name="T34" fmla="*/ 207963 w 256"/>
              <a:gd name="T35" fmla="*/ 149473 h 256"/>
              <a:gd name="T36" fmla="*/ 266452 w 256"/>
              <a:gd name="T37" fmla="*/ 207963 h 256"/>
              <a:gd name="T38" fmla="*/ 207963 w 256"/>
              <a:gd name="T39" fmla="*/ 266452 h 256"/>
              <a:gd name="T40" fmla="*/ 66613 w 256"/>
              <a:gd name="T41" fmla="*/ 376932 h 256"/>
              <a:gd name="T42" fmla="*/ 97482 w 256"/>
              <a:gd name="T43" fmla="*/ 376932 h 256"/>
              <a:gd name="T44" fmla="*/ 116979 w 256"/>
              <a:gd name="T45" fmla="*/ 396429 h 256"/>
              <a:gd name="T46" fmla="*/ 97482 w 256"/>
              <a:gd name="T47" fmla="*/ 415925 h 256"/>
              <a:gd name="T48" fmla="*/ 19496 w 256"/>
              <a:gd name="T49" fmla="*/ 415925 h 256"/>
              <a:gd name="T50" fmla="*/ 0 w 256"/>
              <a:gd name="T51" fmla="*/ 396429 h 256"/>
              <a:gd name="T52" fmla="*/ 0 w 256"/>
              <a:gd name="T53" fmla="*/ 318443 h 256"/>
              <a:gd name="T54" fmla="*/ 19496 w 256"/>
              <a:gd name="T55" fmla="*/ 298946 h 256"/>
              <a:gd name="T56" fmla="*/ 38993 w 256"/>
              <a:gd name="T57" fmla="*/ 318443 h 256"/>
              <a:gd name="T58" fmla="*/ 38993 w 256"/>
              <a:gd name="T59" fmla="*/ 349312 h 256"/>
              <a:gd name="T60" fmla="*/ 103981 w 256"/>
              <a:gd name="T61" fmla="*/ 285948 h 256"/>
              <a:gd name="T62" fmla="*/ 116979 w 256"/>
              <a:gd name="T63" fmla="*/ 279450 h 256"/>
              <a:gd name="T64" fmla="*/ 136475 w 256"/>
              <a:gd name="T65" fmla="*/ 298946 h 256"/>
              <a:gd name="T66" fmla="*/ 129977 w 256"/>
              <a:gd name="T67" fmla="*/ 311944 h 256"/>
              <a:gd name="T68" fmla="*/ 66613 w 256"/>
              <a:gd name="T69" fmla="*/ 376932 h 25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0" y="83"/>
                  <a:pt x="187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69"/>
                  <a:pt x="173" y="66"/>
                  <a:pt x="176" y="6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41" y="232"/>
                </a:move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6" y="173"/>
                  <a:pt x="69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187"/>
                  <a:pt x="83" y="190"/>
                  <a:pt x="80" y="192"/>
                </a:cubicBezTo>
                <a:lnTo>
                  <a:pt x="41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6" name="Freeform 101">
            <a:extLst>
              <a:ext uri="{FF2B5EF4-FFF2-40B4-BE49-F238E27FC236}">
                <a16:creationId xmlns:a16="http://schemas.microsoft.com/office/drawing/2014/main" id="{C5C23003-F240-CD42-8CA4-5B314C06F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397" y="3234052"/>
            <a:ext cx="731206" cy="560074"/>
          </a:xfrm>
          <a:custGeom>
            <a:avLst/>
            <a:gdLst>
              <a:gd name="T0" fmla="*/ 36030 w 497"/>
              <a:gd name="T1" fmla="*/ 111308 h 382"/>
              <a:gd name="T2" fmla="*/ 36030 w 497"/>
              <a:gd name="T3" fmla="*/ 111308 h 382"/>
              <a:gd name="T4" fmla="*/ 71610 w 497"/>
              <a:gd name="T5" fmla="*/ 147214 h 382"/>
              <a:gd name="T6" fmla="*/ 111693 w 497"/>
              <a:gd name="T7" fmla="*/ 171001 h 382"/>
              <a:gd name="T8" fmla="*/ 151777 w 497"/>
              <a:gd name="T9" fmla="*/ 151253 h 382"/>
              <a:gd name="T10" fmla="*/ 175647 w 497"/>
              <a:gd name="T11" fmla="*/ 115796 h 382"/>
              <a:gd name="T12" fmla="*/ 111693 w 497"/>
              <a:gd name="T13" fmla="*/ 147214 h 382"/>
              <a:gd name="T14" fmla="*/ 36030 w 497"/>
              <a:gd name="T15" fmla="*/ 111308 h 382"/>
              <a:gd name="T16" fmla="*/ 219333 w 497"/>
              <a:gd name="T17" fmla="*/ 55654 h 382"/>
              <a:gd name="T18" fmla="*/ 219333 w 497"/>
              <a:gd name="T19" fmla="*/ 55654 h 382"/>
              <a:gd name="T20" fmla="*/ 123403 w 497"/>
              <a:gd name="T21" fmla="*/ 4039 h 382"/>
              <a:gd name="T22" fmla="*/ 99533 w 497"/>
              <a:gd name="T23" fmla="*/ 4039 h 382"/>
              <a:gd name="T24" fmla="*/ 4053 w 497"/>
              <a:gd name="T25" fmla="*/ 55654 h 382"/>
              <a:gd name="T26" fmla="*/ 4053 w 497"/>
              <a:gd name="T27" fmla="*/ 71812 h 382"/>
              <a:gd name="T28" fmla="*/ 99533 w 497"/>
              <a:gd name="T29" fmla="*/ 123426 h 382"/>
              <a:gd name="T30" fmla="*/ 123403 w 497"/>
              <a:gd name="T31" fmla="*/ 123426 h 382"/>
              <a:gd name="T32" fmla="*/ 183754 w 497"/>
              <a:gd name="T33" fmla="*/ 87520 h 382"/>
              <a:gd name="T34" fmla="*/ 119800 w 497"/>
              <a:gd name="T35" fmla="*/ 71812 h 382"/>
              <a:gd name="T36" fmla="*/ 111693 w 497"/>
              <a:gd name="T37" fmla="*/ 75402 h 382"/>
              <a:gd name="T38" fmla="*/ 91426 w 497"/>
              <a:gd name="T39" fmla="*/ 59693 h 382"/>
              <a:gd name="T40" fmla="*/ 111693 w 497"/>
              <a:gd name="T41" fmla="*/ 48024 h 382"/>
              <a:gd name="T42" fmla="*/ 131960 w 497"/>
              <a:gd name="T43" fmla="*/ 55654 h 382"/>
              <a:gd name="T44" fmla="*/ 199517 w 497"/>
              <a:gd name="T45" fmla="*/ 79441 h 382"/>
              <a:gd name="T46" fmla="*/ 219333 w 497"/>
              <a:gd name="T47" fmla="*/ 71812 h 382"/>
              <a:gd name="T48" fmla="*/ 219333 w 497"/>
              <a:gd name="T49" fmla="*/ 55654 h 382"/>
              <a:gd name="T50" fmla="*/ 191410 w 497"/>
              <a:gd name="T51" fmla="*/ 155292 h 382"/>
              <a:gd name="T52" fmla="*/ 191410 w 497"/>
              <a:gd name="T53" fmla="*/ 155292 h 382"/>
              <a:gd name="T54" fmla="*/ 207623 w 497"/>
              <a:gd name="T55" fmla="*/ 151253 h 382"/>
              <a:gd name="T56" fmla="*/ 199517 w 497"/>
              <a:gd name="T57" fmla="*/ 79441 h 382"/>
              <a:gd name="T58" fmla="*/ 183754 w 497"/>
              <a:gd name="T59" fmla="*/ 87520 h 382"/>
              <a:gd name="T60" fmla="*/ 191410 w 497"/>
              <a:gd name="T61" fmla="*/ 15529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1"/>
              </a:gs>
            </a:gsLst>
            <a:lin ang="0"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5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4" grpId="0"/>
      <p:bldP spid="43" grpId="0"/>
      <p:bldP spid="45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7236DDB-C9D0-4053-B737-F144529D9A70}"/>
              </a:ext>
            </a:extLst>
          </p:cNvPr>
          <p:cNvGrpSpPr/>
          <p:nvPr/>
        </p:nvGrpSpPr>
        <p:grpSpPr>
          <a:xfrm>
            <a:off x="882122" y="3167640"/>
            <a:ext cx="11309878" cy="1048559"/>
            <a:chOff x="1642875" y="2867414"/>
            <a:chExt cx="11309878" cy="112221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1DCF241-2AD7-4EA3-B5A3-F93537165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5865" y="2867414"/>
              <a:ext cx="8596888" cy="1100965"/>
            </a:xfrm>
            <a:prstGeom prst="rect">
              <a:avLst/>
            </a:prstGeom>
            <a:solidFill>
              <a:srgbClr val="112C6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l-NL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2000" b="1" dirty="0" err="1"/>
                <a:t>TaniXing</a:t>
              </a:r>
              <a:r>
                <a:rPr lang="en-GB" sz="2000" b="1" dirty="0"/>
                <a:t> – DE/ES (940KEUR)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chemeClr val="lt1"/>
                  </a:solidFill>
                </a:rPr>
                <a:t>A new leather-tanning agent. Bespoke supply chain to deliver a </a:t>
              </a:r>
              <a:r>
                <a:rPr lang="en-GB" dirty="0"/>
                <a:t>sustainable ‘</a:t>
              </a:r>
              <a:r>
                <a:rPr lang="en-GB" dirty="0">
                  <a:solidFill>
                    <a:schemeClr val="lt1"/>
                  </a:solidFill>
                </a:rPr>
                <a:t>Made in Europe’ product - Customers include the World’s largest car manufacturers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D506601-C394-4101-94D6-E85469B438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2875" y="2888668"/>
              <a:ext cx="2733430" cy="110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44A646-B240-40A8-96C6-E3ECC26C4992}"/>
              </a:ext>
            </a:extLst>
          </p:cNvPr>
          <p:cNvGrpSpPr/>
          <p:nvPr/>
        </p:nvGrpSpPr>
        <p:grpSpPr>
          <a:xfrm>
            <a:off x="1682350" y="823155"/>
            <a:ext cx="10509650" cy="1028700"/>
            <a:chOff x="2465835" y="1299530"/>
            <a:chExt cx="10509650" cy="110096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FCE72C-EBAF-4EA6-8474-F3CE58EB6B5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05" b="12212"/>
            <a:stretch/>
          </p:blipFill>
          <p:spPr bwMode="auto">
            <a:xfrm>
              <a:off x="2465835" y="1299530"/>
              <a:ext cx="2821488" cy="110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DFA2E0-9712-408F-85D1-CDAC16174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5859" y="1300068"/>
              <a:ext cx="8619626" cy="1100231"/>
            </a:xfrm>
            <a:prstGeom prst="rect">
              <a:avLst/>
            </a:prstGeom>
            <a:solidFill>
              <a:srgbClr val="112C6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l-NL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2000" b="1" dirty="0"/>
                <a:t>MonthlyC2 – FR/UK (1.1 MEUR)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chemeClr val="lt1"/>
                  </a:solidFill>
                </a:rPr>
                <a:t>A Revolutionary Contact Lens. Offers Patient greater visibility and comfort. Company market dimension x12 (4.5 B€)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5B7721B-28ED-48EC-8426-8E10A8D31733}"/>
              </a:ext>
            </a:extLst>
          </p:cNvPr>
          <p:cNvGrpSpPr/>
          <p:nvPr/>
        </p:nvGrpSpPr>
        <p:grpSpPr>
          <a:xfrm>
            <a:off x="0" y="1995397"/>
            <a:ext cx="10302385" cy="1028700"/>
            <a:chOff x="1515669" y="2149641"/>
            <a:chExt cx="10302385" cy="110096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8D58B54-2190-429E-B95D-1D2FFDB7B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669" y="2149641"/>
              <a:ext cx="7746702" cy="1100965"/>
            </a:xfrm>
            <a:prstGeom prst="rect">
              <a:avLst/>
            </a:prstGeom>
            <a:solidFill>
              <a:srgbClr val="112C6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l-NL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2000" b="1" dirty="0"/>
                <a:t>VIDEOSTAR – DE/SE (1.62 MEUR)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chemeClr val="lt1"/>
                  </a:solidFill>
                  <a:latin typeface="+mn-lt"/>
                  <a:cs typeface="+mn-cs"/>
                </a:rPr>
                <a:t>A Breakthrough Video Restoration Software offers the rapid restoration of video-archives. Company has grown tenfold in 6 years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CF13A0C-D5B2-45E4-9448-87DB0D6565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3453" y="2149641"/>
              <a:ext cx="2564601" cy="1100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496955B1-C762-4ABF-A6F1-E2029F37E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36880"/>
            <a:ext cx="8161020" cy="1028700"/>
          </a:xfrm>
          <a:prstGeom prst="rect">
            <a:avLst/>
          </a:prstGeom>
          <a:solidFill>
            <a:srgbClr val="112C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>
                <a:solidFill>
                  <a:schemeClr val="bg1"/>
                </a:solidFill>
              </a:rPr>
              <a:t>FIIA – IS/UK/FR </a:t>
            </a:r>
            <a:r>
              <a:rPr lang="en-GB" sz="2400" b="1" u="sng" dirty="0">
                <a:solidFill>
                  <a:schemeClr val="bg1"/>
                </a:solidFill>
              </a:rPr>
              <a:t>(1.1</a:t>
            </a:r>
            <a:r>
              <a:rPr lang="en-GB" sz="2400" b="1" dirty="0">
                <a:solidFill>
                  <a:schemeClr val="bg1"/>
                </a:solidFill>
              </a:rPr>
              <a:t> MEUR)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innovative software service for the Forensic market that automatically identifies and analyzes the content of images on web sites and seized computers..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A22EB4-65BE-416E-8852-C153A5FEF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171" y="5519078"/>
            <a:ext cx="8394829" cy="1156042"/>
          </a:xfrm>
          <a:prstGeom prst="rect">
            <a:avLst/>
          </a:prstGeom>
          <a:solidFill>
            <a:srgbClr val="112C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400" b="1" dirty="0"/>
              <a:t>ANIDIAG – FR/UK (300 KEUR)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Development of labelled soluble T cell Receptors as diagnostic imaging agents for cancer and diabetes image-guided therapy.</a:t>
            </a:r>
            <a:endParaRPr lang="en-GB" sz="2000" dirty="0">
              <a:solidFill>
                <a:schemeClr val="lt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6C0ED4-F6FB-4810-AB0F-533E38E35325}"/>
              </a:ext>
            </a:extLst>
          </p:cNvPr>
          <p:cNvSpPr/>
          <p:nvPr/>
        </p:nvSpPr>
        <p:spPr>
          <a:xfrm>
            <a:off x="2659181" y="0"/>
            <a:ext cx="68736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Úspešné</a:t>
            </a:r>
            <a:r>
              <a:rPr 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4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projekty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Image result for t cell">
            <a:extLst>
              <a:ext uri="{FF2B5EF4-FFF2-40B4-BE49-F238E27FC236}">
                <a16:creationId xmlns:a16="http://schemas.microsoft.com/office/drawing/2014/main" id="{C50D05FF-F8E8-44C8-A0C1-4846982EA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64" y="5516026"/>
            <a:ext cx="2433828" cy="116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forensic video">
            <a:extLst>
              <a:ext uri="{FF2B5EF4-FFF2-40B4-BE49-F238E27FC236}">
                <a16:creationId xmlns:a16="http://schemas.microsoft.com/office/drawing/2014/main" id="{4669DFD6-C021-4CB3-9CCA-2AC1DD944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910" y="4336193"/>
            <a:ext cx="1795222" cy="102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31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DF49282D-7DC4-8344-B769-0CAF74E682C2}"/>
              </a:ext>
            </a:extLst>
          </p:cNvPr>
          <p:cNvGrpSpPr/>
          <p:nvPr/>
        </p:nvGrpSpPr>
        <p:grpSpPr>
          <a:xfrm>
            <a:off x="209550" y="854076"/>
            <a:ext cx="5521325" cy="6011863"/>
            <a:chOff x="209550" y="854076"/>
            <a:chExt cx="5521325" cy="6011863"/>
          </a:xfrm>
        </p:grpSpPr>
        <p:sp>
          <p:nvSpPr>
            <p:cNvPr id="3" name="Freeform 131"/>
            <p:cNvSpPr>
              <a:spLocks/>
            </p:cNvSpPr>
            <p:nvPr/>
          </p:nvSpPr>
          <p:spPr bwMode="auto">
            <a:xfrm>
              <a:off x="4689475" y="873126"/>
              <a:ext cx="1041400" cy="1038225"/>
            </a:xfrm>
            <a:custGeom>
              <a:avLst/>
              <a:gdLst>
                <a:gd name="T0" fmla="*/ 20 w 656"/>
                <a:gd name="T1" fmla="*/ 584 h 654"/>
                <a:gd name="T2" fmla="*/ 656 w 656"/>
                <a:gd name="T3" fmla="*/ 654 h 654"/>
                <a:gd name="T4" fmla="*/ 557 w 656"/>
                <a:gd name="T5" fmla="*/ 0 h 654"/>
                <a:gd name="T6" fmla="*/ 0 w 656"/>
                <a:gd name="T7" fmla="*/ 541 h 654"/>
                <a:gd name="T8" fmla="*/ 20 w 656"/>
                <a:gd name="T9" fmla="*/ 58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654">
                  <a:moveTo>
                    <a:pt x="20" y="584"/>
                  </a:moveTo>
                  <a:lnTo>
                    <a:pt x="656" y="654"/>
                  </a:lnTo>
                  <a:lnTo>
                    <a:pt x="557" y="0"/>
                  </a:lnTo>
                  <a:lnTo>
                    <a:pt x="0" y="541"/>
                  </a:lnTo>
                  <a:lnTo>
                    <a:pt x="20" y="58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32"/>
            <p:cNvSpPr>
              <a:spLocks/>
            </p:cNvSpPr>
            <p:nvPr/>
          </p:nvSpPr>
          <p:spPr bwMode="auto">
            <a:xfrm>
              <a:off x="4221163" y="854076"/>
              <a:ext cx="1479550" cy="2655888"/>
            </a:xfrm>
            <a:custGeom>
              <a:avLst/>
              <a:gdLst>
                <a:gd name="T0" fmla="*/ 932 w 932"/>
                <a:gd name="T1" fmla="*/ 615 h 1673"/>
                <a:gd name="T2" fmla="*/ 851 w 932"/>
                <a:gd name="T3" fmla="*/ 0 h 1673"/>
                <a:gd name="T4" fmla="*/ 295 w 932"/>
                <a:gd name="T5" fmla="*/ 553 h 1673"/>
                <a:gd name="T6" fmla="*/ 437 w 932"/>
                <a:gd name="T7" fmla="*/ 567 h 1673"/>
                <a:gd name="T8" fmla="*/ 0 w 932"/>
                <a:gd name="T9" fmla="*/ 1592 h 1673"/>
                <a:gd name="T10" fmla="*/ 543 w 932"/>
                <a:gd name="T11" fmla="*/ 1673 h 1673"/>
                <a:gd name="T12" fmla="*/ 755 w 932"/>
                <a:gd name="T13" fmla="*/ 599 h 1673"/>
                <a:gd name="T14" fmla="*/ 932 w 932"/>
                <a:gd name="T15" fmla="*/ 615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673">
                  <a:moveTo>
                    <a:pt x="932" y="615"/>
                  </a:moveTo>
                  <a:lnTo>
                    <a:pt x="851" y="0"/>
                  </a:lnTo>
                  <a:lnTo>
                    <a:pt x="295" y="553"/>
                  </a:lnTo>
                  <a:lnTo>
                    <a:pt x="437" y="567"/>
                  </a:lnTo>
                  <a:lnTo>
                    <a:pt x="0" y="1592"/>
                  </a:lnTo>
                  <a:lnTo>
                    <a:pt x="543" y="1673"/>
                  </a:lnTo>
                  <a:lnTo>
                    <a:pt x="755" y="599"/>
                  </a:lnTo>
                  <a:lnTo>
                    <a:pt x="932" y="61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33"/>
            <p:cNvSpPr>
              <a:spLocks/>
            </p:cNvSpPr>
            <p:nvPr/>
          </p:nvSpPr>
          <p:spPr bwMode="auto">
            <a:xfrm>
              <a:off x="3203575" y="1804989"/>
              <a:ext cx="2235200" cy="5060950"/>
            </a:xfrm>
            <a:custGeom>
              <a:avLst/>
              <a:gdLst>
                <a:gd name="T0" fmla="*/ 1097 w 1101"/>
                <a:gd name="T1" fmla="*/ 0 h 2495"/>
                <a:gd name="T2" fmla="*/ 1097 w 1101"/>
                <a:gd name="T3" fmla="*/ 0 h 2495"/>
                <a:gd name="T4" fmla="*/ 1086 w 1101"/>
                <a:gd name="T5" fmla="*/ 23 h 2495"/>
                <a:gd name="T6" fmla="*/ 1086 w 1101"/>
                <a:gd name="T7" fmla="*/ 23 h 2495"/>
                <a:gd name="T8" fmla="*/ 921 w 1101"/>
                <a:gd name="T9" fmla="*/ 756 h 2495"/>
                <a:gd name="T10" fmla="*/ 618 w 1101"/>
                <a:gd name="T11" fmla="*/ 309 h 2495"/>
                <a:gd name="T12" fmla="*/ 0 w 1101"/>
                <a:gd name="T13" fmla="*/ 2495 h 2495"/>
                <a:gd name="T14" fmla="*/ 235 w 1101"/>
                <a:gd name="T15" fmla="*/ 2495 h 2495"/>
                <a:gd name="T16" fmla="*/ 654 w 1101"/>
                <a:gd name="T17" fmla="*/ 493 h 2495"/>
                <a:gd name="T18" fmla="*/ 926 w 1101"/>
                <a:gd name="T19" fmla="*/ 841 h 2495"/>
                <a:gd name="T20" fmla="*/ 1100 w 1101"/>
                <a:gd name="T21" fmla="*/ 37 h 2495"/>
                <a:gd name="T22" fmla="*/ 1097 w 1101"/>
                <a:gd name="T23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1" h="2495">
                  <a:moveTo>
                    <a:pt x="1097" y="0"/>
                  </a:moveTo>
                  <a:cubicBezTo>
                    <a:pt x="1097" y="0"/>
                    <a:pt x="1097" y="0"/>
                    <a:pt x="1097" y="0"/>
                  </a:cubicBezTo>
                  <a:cubicBezTo>
                    <a:pt x="1086" y="23"/>
                    <a:pt x="1086" y="23"/>
                    <a:pt x="1086" y="23"/>
                  </a:cubicBezTo>
                  <a:cubicBezTo>
                    <a:pt x="1086" y="23"/>
                    <a:pt x="1086" y="23"/>
                    <a:pt x="1086" y="23"/>
                  </a:cubicBezTo>
                  <a:cubicBezTo>
                    <a:pt x="921" y="756"/>
                    <a:pt x="921" y="756"/>
                    <a:pt x="921" y="756"/>
                  </a:cubicBezTo>
                  <a:cubicBezTo>
                    <a:pt x="618" y="309"/>
                    <a:pt x="618" y="309"/>
                    <a:pt x="618" y="309"/>
                  </a:cubicBezTo>
                  <a:cubicBezTo>
                    <a:pt x="0" y="2495"/>
                    <a:pt x="0" y="2495"/>
                    <a:pt x="0" y="2495"/>
                  </a:cubicBezTo>
                  <a:cubicBezTo>
                    <a:pt x="235" y="2495"/>
                    <a:pt x="235" y="2495"/>
                    <a:pt x="235" y="2495"/>
                  </a:cubicBezTo>
                  <a:cubicBezTo>
                    <a:pt x="654" y="493"/>
                    <a:pt x="654" y="493"/>
                    <a:pt x="654" y="493"/>
                  </a:cubicBezTo>
                  <a:cubicBezTo>
                    <a:pt x="926" y="841"/>
                    <a:pt x="926" y="841"/>
                    <a:pt x="926" y="841"/>
                  </a:cubicBezTo>
                  <a:cubicBezTo>
                    <a:pt x="1100" y="37"/>
                    <a:pt x="1100" y="37"/>
                    <a:pt x="1100" y="37"/>
                  </a:cubicBezTo>
                  <a:cubicBezTo>
                    <a:pt x="1101" y="8"/>
                    <a:pt x="1096" y="30"/>
                    <a:pt x="1097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34"/>
            <p:cNvSpPr>
              <a:spLocks/>
            </p:cNvSpPr>
            <p:nvPr/>
          </p:nvSpPr>
          <p:spPr bwMode="auto">
            <a:xfrm>
              <a:off x="209550" y="2252664"/>
              <a:ext cx="4248150" cy="4613275"/>
            </a:xfrm>
            <a:custGeom>
              <a:avLst/>
              <a:gdLst>
                <a:gd name="T0" fmla="*/ 0 w 2676"/>
                <a:gd name="T1" fmla="*/ 2906 h 2906"/>
                <a:gd name="T2" fmla="*/ 1626 w 2676"/>
                <a:gd name="T3" fmla="*/ 0 h 2906"/>
                <a:gd name="T4" fmla="*/ 2676 w 2676"/>
                <a:gd name="T5" fmla="*/ 112 h 2906"/>
                <a:gd name="T6" fmla="*/ 1886 w 2676"/>
                <a:gd name="T7" fmla="*/ 2906 h 2906"/>
                <a:gd name="T8" fmla="*/ 0 w 2676"/>
                <a:gd name="T9" fmla="*/ 2906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6" h="2906">
                  <a:moveTo>
                    <a:pt x="0" y="2906"/>
                  </a:moveTo>
                  <a:lnTo>
                    <a:pt x="1626" y="0"/>
                  </a:lnTo>
                  <a:lnTo>
                    <a:pt x="2676" y="112"/>
                  </a:lnTo>
                  <a:lnTo>
                    <a:pt x="1886" y="2906"/>
                  </a:lnTo>
                  <a:lnTo>
                    <a:pt x="0" y="29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636581" y="4027418"/>
            <a:ext cx="544878" cy="544878"/>
            <a:chOff x="5582823" y="4140486"/>
            <a:chExt cx="1026356" cy="1026356"/>
          </a:xfrm>
          <a:effectLst>
            <a:outerShdw blurRad="381000" sx="102000" sy="102000" algn="ctr" rotWithShape="0">
              <a:schemeClr val="bg1">
                <a:lumMod val="75000"/>
                <a:alpha val="40000"/>
              </a:schemeClr>
            </a:outerShdw>
          </a:effectLst>
        </p:grpSpPr>
        <p:sp>
          <p:nvSpPr>
            <p:cNvPr id="63" name="Oval 62"/>
            <p:cNvSpPr/>
            <p:nvPr/>
          </p:nvSpPr>
          <p:spPr>
            <a:xfrm>
              <a:off x="5582823" y="4140486"/>
              <a:ext cx="1026356" cy="1026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5916784" y="4474447"/>
              <a:ext cx="358433" cy="358433"/>
              <a:chOff x="4427654" y="3049909"/>
              <a:chExt cx="464344" cy="464344"/>
            </a:xfrm>
            <a:solidFill>
              <a:srgbClr val="F8F8F8"/>
            </a:solidFill>
          </p:grpSpPr>
          <p:sp>
            <p:nvSpPr>
              <p:cNvPr id="65" name="AutoShape 123"/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124"/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25"/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5" name="Group 74"/>
          <p:cNvGrpSpPr/>
          <p:nvPr/>
        </p:nvGrpSpPr>
        <p:grpSpPr>
          <a:xfrm>
            <a:off x="6636581" y="4931102"/>
            <a:ext cx="544878" cy="544878"/>
            <a:chOff x="8867850" y="1783125"/>
            <a:chExt cx="1026356" cy="1026356"/>
          </a:xfrm>
          <a:effectLst>
            <a:outerShdw blurRad="381000" sx="102000" sy="102000" algn="ctr" rotWithShape="0">
              <a:schemeClr val="bg1">
                <a:lumMod val="75000"/>
                <a:alpha val="40000"/>
              </a:schemeClr>
            </a:outerShdw>
          </a:effectLst>
        </p:grpSpPr>
        <p:sp>
          <p:nvSpPr>
            <p:cNvPr id="76" name="Oval 75"/>
            <p:cNvSpPr/>
            <p:nvPr/>
          </p:nvSpPr>
          <p:spPr>
            <a:xfrm>
              <a:off x="8867850" y="1783125"/>
              <a:ext cx="1026356" cy="1026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9201809" y="2117086"/>
              <a:ext cx="358433" cy="358433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78" name="AutoShape 126"/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9" name="AutoShape 127"/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80" name="TextBox 79"/>
          <p:cNvSpPr txBox="1"/>
          <p:nvPr/>
        </p:nvSpPr>
        <p:spPr>
          <a:xfrm flipH="1">
            <a:off x="7450981" y="3163819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 err="1">
                <a:solidFill>
                  <a:schemeClr val="accent1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Žádost</a:t>
            </a:r>
            <a:endParaRPr lang="id-ID" sz="2400" dirty="0">
              <a:solidFill>
                <a:schemeClr val="accent1"/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flipH="1">
            <a:off x="7450981" y="4069401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 err="1">
                <a:solidFill>
                  <a:schemeClr val="accent2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Hodnocení</a:t>
            </a:r>
            <a:endParaRPr lang="id-ID" sz="2400" dirty="0">
              <a:solidFill>
                <a:schemeClr val="accent2"/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7450981" y="4939842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 err="1">
                <a:solidFill>
                  <a:schemeClr val="accent3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Monitorování</a:t>
            </a:r>
            <a:endParaRPr lang="id-ID" sz="2400" dirty="0">
              <a:solidFill>
                <a:schemeClr val="accent3"/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6B23C20-D540-9743-94CC-300536F9D0FA}"/>
              </a:ext>
            </a:extLst>
          </p:cNvPr>
          <p:cNvSpPr/>
          <p:nvPr/>
        </p:nvSpPr>
        <p:spPr>
          <a:xfrm>
            <a:off x="6491188" y="1196300"/>
            <a:ext cx="5339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 </a:t>
            </a:r>
            <a:b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</a:b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proces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98015B6-8C82-B547-A44F-D9CCAEC8E4DD}"/>
              </a:ext>
            </a:extLst>
          </p:cNvPr>
          <p:cNvGrpSpPr/>
          <p:nvPr/>
        </p:nvGrpSpPr>
        <p:grpSpPr>
          <a:xfrm>
            <a:off x="6636580" y="3123734"/>
            <a:ext cx="544878" cy="544878"/>
            <a:chOff x="6636580" y="3123734"/>
            <a:chExt cx="544878" cy="544878"/>
          </a:xfrm>
        </p:grpSpPr>
        <p:sp>
          <p:nvSpPr>
            <p:cNvPr id="69" name="Oval 68"/>
            <p:cNvSpPr/>
            <p:nvPr/>
          </p:nvSpPr>
          <p:spPr>
            <a:xfrm>
              <a:off x="6636580" y="3123734"/>
              <a:ext cx="544878" cy="5448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A210E03F-CB00-7A4D-84DF-5C274E32DF1A}"/>
                </a:ext>
              </a:extLst>
            </p:cNvPr>
            <p:cNvGrpSpPr/>
            <p:nvPr/>
          </p:nvGrpSpPr>
          <p:grpSpPr>
            <a:xfrm>
              <a:off x="6832685" y="3310961"/>
              <a:ext cx="152666" cy="170424"/>
              <a:chOff x="10062485" y="2115665"/>
              <a:chExt cx="464344" cy="435769"/>
            </a:xfrm>
            <a:solidFill>
              <a:schemeClr val="bg1"/>
            </a:solidFill>
          </p:grpSpPr>
          <p:sp>
            <p:nvSpPr>
              <p:cNvPr id="94" name="AutoShape 69">
                <a:extLst>
                  <a:ext uri="{FF2B5EF4-FFF2-40B4-BE49-F238E27FC236}">
                    <a16:creationId xmlns:a16="http://schemas.microsoft.com/office/drawing/2014/main" id="{F9E83855-9079-ED40-8BA4-0C128DCC6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2485" y="211566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5" name="AutoShape 70">
                <a:extLst>
                  <a:ext uri="{FF2B5EF4-FFF2-40B4-BE49-F238E27FC236}">
                    <a16:creationId xmlns:a16="http://schemas.microsoft.com/office/drawing/2014/main" id="{AF1493A9-954A-9349-90BF-3B8F35D25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0218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6" name="AutoShape 71">
                <a:extLst>
                  <a:ext uri="{FF2B5EF4-FFF2-40B4-BE49-F238E27FC236}">
                    <a16:creationId xmlns:a16="http://schemas.microsoft.com/office/drawing/2014/main" id="{521991A2-E623-AF43-8876-0CD94BF03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4584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7" name="AutoShape 72">
                <a:extLst>
                  <a:ext uri="{FF2B5EF4-FFF2-40B4-BE49-F238E27FC236}">
                    <a16:creationId xmlns:a16="http://schemas.microsoft.com/office/drawing/2014/main" id="{0B941E63-DADA-BC45-B479-BCBC6830A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8949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8" name="AutoShape 73">
                <a:extLst>
                  <a:ext uri="{FF2B5EF4-FFF2-40B4-BE49-F238E27FC236}">
                    <a16:creationId xmlns:a16="http://schemas.microsoft.com/office/drawing/2014/main" id="{C8B2D184-6A58-6642-B111-F0770BB82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37680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9" name="AutoShape 74">
                <a:extLst>
                  <a:ext uri="{FF2B5EF4-FFF2-40B4-BE49-F238E27FC236}">
                    <a16:creationId xmlns:a16="http://schemas.microsoft.com/office/drawing/2014/main" id="{F1D8BE93-ECE7-9344-B16A-C3AE3E819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42046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0" name="AutoShape 75">
                <a:extLst>
                  <a:ext uri="{FF2B5EF4-FFF2-40B4-BE49-F238E27FC236}">
                    <a16:creationId xmlns:a16="http://schemas.microsoft.com/office/drawing/2014/main" id="{4176B84B-B5C7-544B-AB89-CD6ACAC35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46412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1" name="AutoShape 76">
                <a:extLst>
                  <a:ext uri="{FF2B5EF4-FFF2-40B4-BE49-F238E27FC236}">
                    <a16:creationId xmlns:a16="http://schemas.microsoft.com/office/drawing/2014/main" id="{472A4CFA-AD05-EE4F-B6DE-B5D85456F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33315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2" name="AutoShape 77">
                <a:extLst>
                  <a:ext uri="{FF2B5EF4-FFF2-40B4-BE49-F238E27FC236}">
                    <a16:creationId xmlns:a16="http://schemas.microsoft.com/office/drawing/2014/main" id="{F492FC89-A5ED-E64E-B458-01BBF110F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18789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550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2" grpId="0"/>
      <p:bldP spid="84" grpId="0"/>
      <p:bldP spid="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DF49282D-7DC4-8344-B769-0CAF74E682C2}"/>
              </a:ext>
            </a:extLst>
          </p:cNvPr>
          <p:cNvGrpSpPr/>
          <p:nvPr/>
        </p:nvGrpSpPr>
        <p:grpSpPr>
          <a:xfrm>
            <a:off x="4024268" y="847752"/>
            <a:ext cx="5521325" cy="6011863"/>
            <a:chOff x="209550" y="854076"/>
            <a:chExt cx="5521325" cy="6011863"/>
          </a:xfrm>
        </p:grpSpPr>
        <p:sp>
          <p:nvSpPr>
            <p:cNvPr id="3" name="Freeform 131"/>
            <p:cNvSpPr>
              <a:spLocks/>
            </p:cNvSpPr>
            <p:nvPr/>
          </p:nvSpPr>
          <p:spPr bwMode="auto">
            <a:xfrm>
              <a:off x="4689475" y="873126"/>
              <a:ext cx="1041400" cy="1038225"/>
            </a:xfrm>
            <a:custGeom>
              <a:avLst/>
              <a:gdLst>
                <a:gd name="T0" fmla="*/ 20 w 656"/>
                <a:gd name="T1" fmla="*/ 584 h 654"/>
                <a:gd name="T2" fmla="*/ 656 w 656"/>
                <a:gd name="T3" fmla="*/ 654 h 654"/>
                <a:gd name="T4" fmla="*/ 557 w 656"/>
                <a:gd name="T5" fmla="*/ 0 h 654"/>
                <a:gd name="T6" fmla="*/ 0 w 656"/>
                <a:gd name="T7" fmla="*/ 541 h 654"/>
                <a:gd name="T8" fmla="*/ 20 w 656"/>
                <a:gd name="T9" fmla="*/ 58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654">
                  <a:moveTo>
                    <a:pt x="20" y="584"/>
                  </a:moveTo>
                  <a:lnTo>
                    <a:pt x="656" y="654"/>
                  </a:lnTo>
                  <a:lnTo>
                    <a:pt x="557" y="0"/>
                  </a:lnTo>
                  <a:lnTo>
                    <a:pt x="0" y="541"/>
                  </a:lnTo>
                  <a:lnTo>
                    <a:pt x="20" y="58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32"/>
            <p:cNvSpPr>
              <a:spLocks/>
            </p:cNvSpPr>
            <p:nvPr/>
          </p:nvSpPr>
          <p:spPr bwMode="auto">
            <a:xfrm>
              <a:off x="4221163" y="854076"/>
              <a:ext cx="1479550" cy="2655888"/>
            </a:xfrm>
            <a:custGeom>
              <a:avLst/>
              <a:gdLst>
                <a:gd name="T0" fmla="*/ 932 w 932"/>
                <a:gd name="T1" fmla="*/ 615 h 1673"/>
                <a:gd name="T2" fmla="*/ 851 w 932"/>
                <a:gd name="T3" fmla="*/ 0 h 1673"/>
                <a:gd name="T4" fmla="*/ 295 w 932"/>
                <a:gd name="T5" fmla="*/ 553 h 1673"/>
                <a:gd name="T6" fmla="*/ 437 w 932"/>
                <a:gd name="T7" fmla="*/ 567 h 1673"/>
                <a:gd name="T8" fmla="*/ 0 w 932"/>
                <a:gd name="T9" fmla="*/ 1592 h 1673"/>
                <a:gd name="T10" fmla="*/ 543 w 932"/>
                <a:gd name="T11" fmla="*/ 1673 h 1673"/>
                <a:gd name="T12" fmla="*/ 755 w 932"/>
                <a:gd name="T13" fmla="*/ 599 h 1673"/>
                <a:gd name="T14" fmla="*/ 932 w 932"/>
                <a:gd name="T15" fmla="*/ 615 h 1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1673">
                  <a:moveTo>
                    <a:pt x="932" y="615"/>
                  </a:moveTo>
                  <a:lnTo>
                    <a:pt x="851" y="0"/>
                  </a:lnTo>
                  <a:lnTo>
                    <a:pt x="295" y="553"/>
                  </a:lnTo>
                  <a:lnTo>
                    <a:pt x="437" y="567"/>
                  </a:lnTo>
                  <a:lnTo>
                    <a:pt x="0" y="1592"/>
                  </a:lnTo>
                  <a:lnTo>
                    <a:pt x="543" y="1673"/>
                  </a:lnTo>
                  <a:lnTo>
                    <a:pt x="755" y="599"/>
                  </a:lnTo>
                  <a:lnTo>
                    <a:pt x="932" y="61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33"/>
            <p:cNvSpPr>
              <a:spLocks/>
            </p:cNvSpPr>
            <p:nvPr/>
          </p:nvSpPr>
          <p:spPr bwMode="auto">
            <a:xfrm>
              <a:off x="3203575" y="1804989"/>
              <a:ext cx="2235200" cy="5060950"/>
            </a:xfrm>
            <a:custGeom>
              <a:avLst/>
              <a:gdLst>
                <a:gd name="T0" fmla="*/ 1097 w 1101"/>
                <a:gd name="T1" fmla="*/ 0 h 2495"/>
                <a:gd name="T2" fmla="*/ 1097 w 1101"/>
                <a:gd name="T3" fmla="*/ 0 h 2495"/>
                <a:gd name="T4" fmla="*/ 1086 w 1101"/>
                <a:gd name="T5" fmla="*/ 23 h 2495"/>
                <a:gd name="T6" fmla="*/ 1086 w 1101"/>
                <a:gd name="T7" fmla="*/ 23 h 2495"/>
                <a:gd name="T8" fmla="*/ 921 w 1101"/>
                <a:gd name="T9" fmla="*/ 756 h 2495"/>
                <a:gd name="T10" fmla="*/ 618 w 1101"/>
                <a:gd name="T11" fmla="*/ 309 h 2495"/>
                <a:gd name="T12" fmla="*/ 0 w 1101"/>
                <a:gd name="T13" fmla="*/ 2495 h 2495"/>
                <a:gd name="T14" fmla="*/ 235 w 1101"/>
                <a:gd name="T15" fmla="*/ 2495 h 2495"/>
                <a:gd name="T16" fmla="*/ 654 w 1101"/>
                <a:gd name="T17" fmla="*/ 493 h 2495"/>
                <a:gd name="T18" fmla="*/ 926 w 1101"/>
                <a:gd name="T19" fmla="*/ 841 h 2495"/>
                <a:gd name="T20" fmla="*/ 1100 w 1101"/>
                <a:gd name="T21" fmla="*/ 37 h 2495"/>
                <a:gd name="T22" fmla="*/ 1097 w 1101"/>
                <a:gd name="T23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1" h="2495">
                  <a:moveTo>
                    <a:pt x="1097" y="0"/>
                  </a:moveTo>
                  <a:cubicBezTo>
                    <a:pt x="1097" y="0"/>
                    <a:pt x="1097" y="0"/>
                    <a:pt x="1097" y="0"/>
                  </a:cubicBezTo>
                  <a:cubicBezTo>
                    <a:pt x="1086" y="23"/>
                    <a:pt x="1086" y="23"/>
                    <a:pt x="1086" y="23"/>
                  </a:cubicBezTo>
                  <a:cubicBezTo>
                    <a:pt x="1086" y="23"/>
                    <a:pt x="1086" y="23"/>
                    <a:pt x="1086" y="23"/>
                  </a:cubicBezTo>
                  <a:cubicBezTo>
                    <a:pt x="921" y="756"/>
                    <a:pt x="921" y="756"/>
                    <a:pt x="921" y="756"/>
                  </a:cubicBezTo>
                  <a:cubicBezTo>
                    <a:pt x="618" y="309"/>
                    <a:pt x="618" y="309"/>
                    <a:pt x="618" y="309"/>
                  </a:cubicBezTo>
                  <a:cubicBezTo>
                    <a:pt x="0" y="2495"/>
                    <a:pt x="0" y="2495"/>
                    <a:pt x="0" y="2495"/>
                  </a:cubicBezTo>
                  <a:cubicBezTo>
                    <a:pt x="235" y="2495"/>
                    <a:pt x="235" y="2495"/>
                    <a:pt x="235" y="2495"/>
                  </a:cubicBezTo>
                  <a:cubicBezTo>
                    <a:pt x="654" y="493"/>
                    <a:pt x="654" y="493"/>
                    <a:pt x="654" y="493"/>
                  </a:cubicBezTo>
                  <a:cubicBezTo>
                    <a:pt x="926" y="841"/>
                    <a:pt x="926" y="841"/>
                    <a:pt x="926" y="841"/>
                  </a:cubicBezTo>
                  <a:cubicBezTo>
                    <a:pt x="1100" y="37"/>
                    <a:pt x="1100" y="37"/>
                    <a:pt x="1100" y="37"/>
                  </a:cubicBezTo>
                  <a:cubicBezTo>
                    <a:pt x="1101" y="8"/>
                    <a:pt x="1096" y="30"/>
                    <a:pt x="1097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34"/>
            <p:cNvSpPr>
              <a:spLocks/>
            </p:cNvSpPr>
            <p:nvPr/>
          </p:nvSpPr>
          <p:spPr bwMode="auto">
            <a:xfrm>
              <a:off x="209550" y="2252664"/>
              <a:ext cx="4248150" cy="4613275"/>
            </a:xfrm>
            <a:custGeom>
              <a:avLst/>
              <a:gdLst>
                <a:gd name="T0" fmla="*/ 0 w 2676"/>
                <a:gd name="T1" fmla="*/ 2906 h 2906"/>
                <a:gd name="T2" fmla="*/ 1626 w 2676"/>
                <a:gd name="T3" fmla="*/ 0 h 2906"/>
                <a:gd name="T4" fmla="*/ 2676 w 2676"/>
                <a:gd name="T5" fmla="*/ 112 h 2906"/>
                <a:gd name="T6" fmla="*/ 1886 w 2676"/>
                <a:gd name="T7" fmla="*/ 2906 h 2906"/>
                <a:gd name="T8" fmla="*/ 0 w 2676"/>
                <a:gd name="T9" fmla="*/ 2906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6" h="2906">
                  <a:moveTo>
                    <a:pt x="0" y="2906"/>
                  </a:moveTo>
                  <a:lnTo>
                    <a:pt x="1626" y="0"/>
                  </a:lnTo>
                  <a:lnTo>
                    <a:pt x="2676" y="112"/>
                  </a:lnTo>
                  <a:lnTo>
                    <a:pt x="1886" y="2906"/>
                  </a:lnTo>
                  <a:lnTo>
                    <a:pt x="0" y="29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 flipH="1">
            <a:off x="8341765" y="4254959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Online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registrace</a:t>
            </a:r>
            <a:b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</a:b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2240111" y="5012621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Kontaktujte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národního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koordinátora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6B23C20-D540-9743-94CC-300536F9D0FA}"/>
              </a:ext>
            </a:extLst>
          </p:cNvPr>
          <p:cNvSpPr/>
          <p:nvPr/>
        </p:nvSpPr>
        <p:spPr>
          <a:xfrm>
            <a:off x="2159094" y="177990"/>
            <a:ext cx="5339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 </a:t>
            </a:r>
            <a:b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</a:b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jednoduchá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žádost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8020C0-0AF1-7A41-8BE9-8812A4B43AFE}"/>
              </a:ext>
            </a:extLst>
          </p:cNvPr>
          <p:cNvGrpSpPr/>
          <p:nvPr/>
        </p:nvGrpSpPr>
        <p:grpSpPr>
          <a:xfrm>
            <a:off x="9229662" y="301773"/>
            <a:ext cx="2687266" cy="470591"/>
            <a:chOff x="9229662" y="301773"/>
            <a:chExt cx="2687266" cy="470591"/>
          </a:xfrm>
        </p:grpSpPr>
        <p:sp>
          <p:nvSpPr>
            <p:cNvPr id="82" name="TextBox 81"/>
            <p:cNvSpPr txBox="1"/>
            <p:nvPr/>
          </p:nvSpPr>
          <p:spPr>
            <a:xfrm flipH="1">
              <a:off x="9763869" y="318431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240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0" scaled="0"/>
                  </a:gra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Hodnocení</a:t>
              </a:r>
              <a:endParaRPr lang="id-ID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A210E03F-CB00-7A4D-84DF-5C274E32DF1A}"/>
                </a:ext>
              </a:extLst>
            </p:cNvPr>
            <p:cNvGrpSpPr/>
            <p:nvPr/>
          </p:nvGrpSpPr>
          <p:grpSpPr>
            <a:xfrm>
              <a:off x="9229662" y="301773"/>
              <a:ext cx="383233" cy="470591"/>
              <a:chOff x="10062485" y="2115665"/>
              <a:chExt cx="464344" cy="435769"/>
            </a:xfr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</p:grpSpPr>
          <p:sp>
            <p:nvSpPr>
              <p:cNvPr id="94" name="AutoShape 69">
                <a:extLst>
                  <a:ext uri="{FF2B5EF4-FFF2-40B4-BE49-F238E27FC236}">
                    <a16:creationId xmlns:a16="http://schemas.microsoft.com/office/drawing/2014/main" id="{F9E83855-9079-ED40-8BA4-0C128DCC6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2485" y="2115665"/>
                <a:ext cx="464344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5" name="AutoShape 70">
                <a:extLst>
                  <a:ext uri="{FF2B5EF4-FFF2-40B4-BE49-F238E27FC236}">
                    <a16:creationId xmlns:a16="http://schemas.microsoft.com/office/drawing/2014/main" id="{AF1493A9-954A-9349-90BF-3B8F35D25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02184"/>
                <a:ext cx="873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6" name="AutoShape 71">
                <a:extLst>
                  <a:ext uri="{FF2B5EF4-FFF2-40B4-BE49-F238E27FC236}">
                    <a16:creationId xmlns:a16="http://schemas.microsoft.com/office/drawing/2014/main" id="{521991A2-E623-AF43-8876-0CD94BF03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45840"/>
                <a:ext cx="87313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7" name="AutoShape 72">
                <a:extLst>
                  <a:ext uri="{FF2B5EF4-FFF2-40B4-BE49-F238E27FC236}">
                    <a16:creationId xmlns:a16="http://schemas.microsoft.com/office/drawing/2014/main" id="{0B941E63-DADA-BC45-B479-BCBC6830A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79973" y="2289497"/>
                <a:ext cx="188913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8" name="AutoShape 73">
                <a:extLst>
                  <a:ext uri="{FF2B5EF4-FFF2-40B4-BE49-F238E27FC236}">
                    <a16:creationId xmlns:a16="http://schemas.microsoft.com/office/drawing/2014/main" id="{C8B2D184-6A58-6642-B111-F0770BB82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376809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9" name="AutoShape 74">
                <a:extLst>
                  <a:ext uri="{FF2B5EF4-FFF2-40B4-BE49-F238E27FC236}">
                    <a16:creationId xmlns:a16="http://schemas.microsoft.com/office/drawing/2014/main" id="{F1D8BE93-ECE7-9344-B16A-C3AE3E819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420465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0" name="AutoShape 75">
                <a:extLst>
                  <a:ext uri="{FF2B5EF4-FFF2-40B4-BE49-F238E27FC236}">
                    <a16:creationId xmlns:a16="http://schemas.microsoft.com/office/drawing/2014/main" id="{4176B84B-B5C7-544B-AB89-CD6ACAC35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464122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1" name="AutoShape 76">
                <a:extLst>
                  <a:ext uri="{FF2B5EF4-FFF2-40B4-BE49-F238E27FC236}">
                    <a16:creationId xmlns:a16="http://schemas.microsoft.com/office/drawing/2014/main" id="{472A4CFA-AD05-EE4F-B6DE-B5D85456F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333153"/>
                <a:ext cx="348456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2" name="AutoShape 77">
                <a:extLst>
                  <a:ext uri="{FF2B5EF4-FFF2-40B4-BE49-F238E27FC236}">
                    <a16:creationId xmlns:a16="http://schemas.microsoft.com/office/drawing/2014/main" id="{F492FC89-A5ED-E64E-B458-01BBF110F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429" y="2187897"/>
                <a:ext cx="130969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E7305492-6DFF-AA42-B6A0-52794C162F44}"/>
              </a:ext>
            </a:extLst>
          </p:cNvPr>
          <p:cNvSpPr txBox="1"/>
          <p:nvPr/>
        </p:nvSpPr>
        <p:spPr>
          <a:xfrm flipH="1">
            <a:off x="3773127" y="2480758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Vyplňte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projektovou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žádost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9BFAB6-2933-C34A-BF09-AA15343E963B}"/>
              </a:ext>
            </a:extLst>
          </p:cNvPr>
          <p:cNvSpPr txBox="1"/>
          <p:nvPr/>
        </p:nvSpPr>
        <p:spPr>
          <a:xfrm flipH="1">
            <a:off x="9304636" y="2391109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Nahrajte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přílohy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ABD3A1D-5805-5745-91A0-5E238508258A}"/>
              </a:ext>
            </a:extLst>
          </p:cNvPr>
          <p:cNvSpPr txBox="1"/>
          <p:nvPr/>
        </p:nvSpPr>
        <p:spPr>
          <a:xfrm flipH="1">
            <a:off x="9614636" y="1331438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Odeslat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E4FDBC4-2440-1040-99E9-094A3A7866E2}"/>
              </a:ext>
            </a:extLst>
          </p:cNvPr>
          <p:cNvGrpSpPr/>
          <p:nvPr/>
        </p:nvGrpSpPr>
        <p:grpSpPr>
          <a:xfrm>
            <a:off x="431982" y="2944544"/>
            <a:ext cx="2044798" cy="1196558"/>
            <a:chOff x="431982" y="2944544"/>
            <a:chExt cx="2044798" cy="1196558"/>
          </a:xfrm>
        </p:grpSpPr>
        <p:sp>
          <p:nvSpPr>
            <p:cNvPr id="51" name="Speech Bubble: Rectangle 21">
              <a:extLst>
                <a:ext uri="{FF2B5EF4-FFF2-40B4-BE49-F238E27FC236}">
                  <a16:creationId xmlns:a16="http://schemas.microsoft.com/office/drawing/2014/main" id="{12EDA89A-6FC4-744D-AA6D-DB468FCA08AA}"/>
                </a:ext>
              </a:extLst>
            </p:cNvPr>
            <p:cNvSpPr/>
            <p:nvPr/>
          </p:nvSpPr>
          <p:spPr>
            <a:xfrm flipH="1" flipV="1">
              <a:off x="647580" y="2944544"/>
              <a:ext cx="1592531" cy="1196558"/>
            </a:xfrm>
            <a:custGeom>
              <a:avLst/>
              <a:gdLst>
                <a:gd name="connsiteX0" fmla="*/ 0 w 3755103"/>
                <a:gd name="connsiteY0" fmla="*/ 0 h 3145988"/>
                <a:gd name="connsiteX1" fmla="*/ 625851 w 3755103"/>
                <a:gd name="connsiteY1" fmla="*/ 0 h 3145988"/>
                <a:gd name="connsiteX2" fmla="*/ 604947 w 3755103"/>
                <a:gd name="connsiteY2" fmla="*/ -415019 h 3145988"/>
                <a:gd name="connsiteX3" fmla="*/ 1564626 w 3755103"/>
                <a:gd name="connsiteY3" fmla="*/ 0 h 3145988"/>
                <a:gd name="connsiteX4" fmla="*/ 3755103 w 3755103"/>
                <a:gd name="connsiteY4" fmla="*/ 0 h 3145988"/>
                <a:gd name="connsiteX5" fmla="*/ 3755103 w 3755103"/>
                <a:gd name="connsiteY5" fmla="*/ 524331 h 3145988"/>
                <a:gd name="connsiteX6" fmla="*/ 3755103 w 3755103"/>
                <a:gd name="connsiteY6" fmla="*/ 524331 h 3145988"/>
                <a:gd name="connsiteX7" fmla="*/ 3755103 w 3755103"/>
                <a:gd name="connsiteY7" fmla="*/ 1310828 h 3145988"/>
                <a:gd name="connsiteX8" fmla="*/ 3755103 w 3755103"/>
                <a:gd name="connsiteY8" fmla="*/ 3145988 h 3145988"/>
                <a:gd name="connsiteX9" fmla="*/ 1564626 w 3755103"/>
                <a:gd name="connsiteY9" fmla="*/ 3145988 h 3145988"/>
                <a:gd name="connsiteX10" fmla="*/ 625851 w 3755103"/>
                <a:gd name="connsiteY10" fmla="*/ 3145988 h 3145988"/>
                <a:gd name="connsiteX11" fmla="*/ 625851 w 3755103"/>
                <a:gd name="connsiteY11" fmla="*/ 3145988 h 3145988"/>
                <a:gd name="connsiteX12" fmla="*/ 0 w 3755103"/>
                <a:gd name="connsiteY12" fmla="*/ 3145988 h 3145988"/>
                <a:gd name="connsiteX13" fmla="*/ 0 w 3755103"/>
                <a:gd name="connsiteY13" fmla="*/ 1310828 h 3145988"/>
                <a:gd name="connsiteX14" fmla="*/ 0 w 3755103"/>
                <a:gd name="connsiteY14" fmla="*/ 524331 h 3145988"/>
                <a:gd name="connsiteX15" fmla="*/ 0 w 3755103"/>
                <a:gd name="connsiteY15" fmla="*/ 524331 h 3145988"/>
                <a:gd name="connsiteX16" fmla="*/ 0 w 3755103"/>
                <a:gd name="connsiteY16" fmla="*/ 0 h 3145988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939350 h 3561007"/>
                <a:gd name="connsiteX6" fmla="*/ 3755103 w 3755103"/>
                <a:gd name="connsiteY6" fmla="*/ 939350 h 3561007"/>
                <a:gd name="connsiteX7" fmla="*/ 3755103 w 3755103"/>
                <a:gd name="connsiteY7" fmla="*/ 3561007 h 3561007"/>
                <a:gd name="connsiteX8" fmla="*/ 1564626 w 3755103"/>
                <a:gd name="connsiteY8" fmla="*/ 3561007 h 3561007"/>
                <a:gd name="connsiteX9" fmla="*/ 625851 w 3755103"/>
                <a:gd name="connsiteY9" fmla="*/ 3561007 h 3561007"/>
                <a:gd name="connsiteX10" fmla="*/ 625851 w 3755103"/>
                <a:gd name="connsiteY10" fmla="*/ 3561007 h 3561007"/>
                <a:gd name="connsiteX11" fmla="*/ 0 w 3755103"/>
                <a:gd name="connsiteY11" fmla="*/ 3561007 h 3561007"/>
                <a:gd name="connsiteX12" fmla="*/ 0 w 3755103"/>
                <a:gd name="connsiteY12" fmla="*/ 1725847 h 3561007"/>
                <a:gd name="connsiteX13" fmla="*/ 0 w 3755103"/>
                <a:gd name="connsiteY13" fmla="*/ 939350 h 3561007"/>
                <a:gd name="connsiteX14" fmla="*/ 0 w 3755103"/>
                <a:gd name="connsiteY14" fmla="*/ 939350 h 3561007"/>
                <a:gd name="connsiteX15" fmla="*/ 0 w 3755103"/>
                <a:gd name="connsiteY15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939350 h 3561007"/>
                <a:gd name="connsiteX6" fmla="*/ 3755103 w 3755103"/>
                <a:gd name="connsiteY6" fmla="*/ 3561007 h 3561007"/>
                <a:gd name="connsiteX7" fmla="*/ 1564626 w 3755103"/>
                <a:gd name="connsiteY7" fmla="*/ 3561007 h 3561007"/>
                <a:gd name="connsiteX8" fmla="*/ 625851 w 3755103"/>
                <a:gd name="connsiteY8" fmla="*/ 3561007 h 3561007"/>
                <a:gd name="connsiteX9" fmla="*/ 625851 w 3755103"/>
                <a:gd name="connsiteY9" fmla="*/ 3561007 h 3561007"/>
                <a:gd name="connsiteX10" fmla="*/ 0 w 3755103"/>
                <a:gd name="connsiteY10" fmla="*/ 3561007 h 3561007"/>
                <a:gd name="connsiteX11" fmla="*/ 0 w 3755103"/>
                <a:gd name="connsiteY11" fmla="*/ 1725847 h 3561007"/>
                <a:gd name="connsiteX12" fmla="*/ 0 w 3755103"/>
                <a:gd name="connsiteY12" fmla="*/ 939350 h 3561007"/>
                <a:gd name="connsiteX13" fmla="*/ 0 w 3755103"/>
                <a:gd name="connsiteY13" fmla="*/ 939350 h 3561007"/>
                <a:gd name="connsiteX14" fmla="*/ 0 w 3755103"/>
                <a:gd name="connsiteY14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1564626 w 3755103"/>
                <a:gd name="connsiteY6" fmla="*/ 3561007 h 3561007"/>
                <a:gd name="connsiteX7" fmla="*/ 625851 w 3755103"/>
                <a:gd name="connsiteY7" fmla="*/ 3561007 h 3561007"/>
                <a:gd name="connsiteX8" fmla="*/ 625851 w 3755103"/>
                <a:gd name="connsiteY8" fmla="*/ 3561007 h 3561007"/>
                <a:gd name="connsiteX9" fmla="*/ 0 w 3755103"/>
                <a:gd name="connsiteY9" fmla="*/ 3561007 h 3561007"/>
                <a:gd name="connsiteX10" fmla="*/ 0 w 3755103"/>
                <a:gd name="connsiteY10" fmla="*/ 1725847 h 3561007"/>
                <a:gd name="connsiteX11" fmla="*/ 0 w 3755103"/>
                <a:gd name="connsiteY11" fmla="*/ 939350 h 3561007"/>
                <a:gd name="connsiteX12" fmla="*/ 0 w 3755103"/>
                <a:gd name="connsiteY12" fmla="*/ 939350 h 3561007"/>
                <a:gd name="connsiteX13" fmla="*/ 0 w 3755103"/>
                <a:gd name="connsiteY13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1564626 w 3755103"/>
                <a:gd name="connsiteY6" fmla="*/ 3561007 h 3561007"/>
                <a:gd name="connsiteX7" fmla="*/ 625851 w 3755103"/>
                <a:gd name="connsiteY7" fmla="*/ 3561007 h 3561007"/>
                <a:gd name="connsiteX8" fmla="*/ 0 w 3755103"/>
                <a:gd name="connsiteY8" fmla="*/ 3561007 h 3561007"/>
                <a:gd name="connsiteX9" fmla="*/ 0 w 3755103"/>
                <a:gd name="connsiteY9" fmla="*/ 1725847 h 3561007"/>
                <a:gd name="connsiteX10" fmla="*/ 0 w 3755103"/>
                <a:gd name="connsiteY10" fmla="*/ 939350 h 3561007"/>
                <a:gd name="connsiteX11" fmla="*/ 0 w 3755103"/>
                <a:gd name="connsiteY11" fmla="*/ 939350 h 3561007"/>
                <a:gd name="connsiteX12" fmla="*/ 0 w 3755103"/>
                <a:gd name="connsiteY12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625851 w 3755103"/>
                <a:gd name="connsiteY6" fmla="*/ 3561007 h 3561007"/>
                <a:gd name="connsiteX7" fmla="*/ 0 w 3755103"/>
                <a:gd name="connsiteY7" fmla="*/ 3561007 h 3561007"/>
                <a:gd name="connsiteX8" fmla="*/ 0 w 3755103"/>
                <a:gd name="connsiteY8" fmla="*/ 1725847 h 3561007"/>
                <a:gd name="connsiteX9" fmla="*/ 0 w 3755103"/>
                <a:gd name="connsiteY9" fmla="*/ 939350 h 3561007"/>
                <a:gd name="connsiteX10" fmla="*/ 0 w 3755103"/>
                <a:gd name="connsiteY10" fmla="*/ 939350 h 3561007"/>
                <a:gd name="connsiteX11" fmla="*/ 0 w 3755103"/>
                <a:gd name="connsiteY11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1725847 h 3561007"/>
                <a:gd name="connsiteX8" fmla="*/ 0 w 3755103"/>
                <a:gd name="connsiteY8" fmla="*/ 939350 h 3561007"/>
                <a:gd name="connsiteX9" fmla="*/ 0 w 3755103"/>
                <a:gd name="connsiteY9" fmla="*/ 939350 h 3561007"/>
                <a:gd name="connsiteX10" fmla="*/ 0 w 3755103"/>
                <a:gd name="connsiteY10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939350 h 3561007"/>
                <a:gd name="connsiteX8" fmla="*/ 0 w 3755103"/>
                <a:gd name="connsiteY8" fmla="*/ 939350 h 3561007"/>
                <a:gd name="connsiteX9" fmla="*/ 0 w 3755103"/>
                <a:gd name="connsiteY9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939350 h 3561007"/>
                <a:gd name="connsiteX8" fmla="*/ 0 w 3755103"/>
                <a:gd name="connsiteY8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415019 h 3561007"/>
                <a:gd name="connsiteX0" fmla="*/ 0 w 3755103"/>
                <a:gd name="connsiteY0" fmla="*/ 609325 h 3755313"/>
                <a:gd name="connsiteX1" fmla="*/ 625851 w 3755103"/>
                <a:gd name="connsiteY1" fmla="*/ 609325 h 3755313"/>
                <a:gd name="connsiteX2" fmla="*/ 616176 w 3755103"/>
                <a:gd name="connsiteY2" fmla="*/ 0 h 3755313"/>
                <a:gd name="connsiteX3" fmla="*/ 1564626 w 3755103"/>
                <a:gd name="connsiteY3" fmla="*/ 609325 h 3755313"/>
                <a:gd name="connsiteX4" fmla="*/ 3755103 w 3755103"/>
                <a:gd name="connsiteY4" fmla="*/ 609325 h 3755313"/>
                <a:gd name="connsiteX5" fmla="*/ 3755103 w 3755103"/>
                <a:gd name="connsiteY5" fmla="*/ 3755313 h 3755313"/>
                <a:gd name="connsiteX6" fmla="*/ 0 w 3755103"/>
                <a:gd name="connsiteY6" fmla="*/ 3755313 h 3755313"/>
                <a:gd name="connsiteX7" fmla="*/ 0 w 3755103"/>
                <a:gd name="connsiteY7" fmla="*/ 609325 h 375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5103" h="3755313">
                  <a:moveTo>
                    <a:pt x="0" y="609325"/>
                  </a:moveTo>
                  <a:lnTo>
                    <a:pt x="625851" y="609325"/>
                  </a:lnTo>
                  <a:lnTo>
                    <a:pt x="616176" y="0"/>
                  </a:lnTo>
                  <a:lnTo>
                    <a:pt x="1564626" y="609325"/>
                  </a:lnTo>
                  <a:lnTo>
                    <a:pt x="3755103" y="609325"/>
                  </a:lnTo>
                  <a:lnTo>
                    <a:pt x="3755103" y="3755313"/>
                  </a:lnTo>
                  <a:lnTo>
                    <a:pt x="0" y="3755313"/>
                  </a:lnTo>
                  <a:lnTo>
                    <a:pt x="0" y="609325"/>
                  </a:ln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100000">
                  <a:schemeClr val="accent5"/>
                </a:gs>
              </a:gsLst>
              <a:lin ang="3000000" scaled="0"/>
            </a:gradFill>
            <a:ln>
              <a:noFill/>
            </a:ln>
            <a:effectLst>
              <a:outerShdw blurRad="381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2" name="TextBox 12">
              <a:extLst>
                <a:ext uri="{FF2B5EF4-FFF2-40B4-BE49-F238E27FC236}">
                  <a16:creationId xmlns:a16="http://schemas.microsoft.com/office/drawing/2014/main" id="{472616D5-FA62-B64A-89FB-03281B0D5C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982" y="3138459"/>
              <a:ext cx="2044798" cy="610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ts val="2119"/>
                </a:lnSpc>
                <a:spcAft>
                  <a:spcPts val="600"/>
                </a:spcAft>
              </a:pP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Zkontrolujte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svůj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nárok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E8CA541-95A0-F84E-B779-63CC0892C63A}"/>
              </a:ext>
            </a:extLst>
          </p:cNvPr>
          <p:cNvGrpSpPr/>
          <p:nvPr/>
        </p:nvGrpSpPr>
        <p:grpSpPr>
          <a:xfrm>
            <a:off x="10130002" y="5142687"/>
            <a:ext cx="2044798" cy="1196558"/>
            <a:chOff x="10130002" y="5142687"/>
            <a:chExt cx="2044798" cy="1196558"/>
          </a:xfrm>
        </p:grpSpPr>
        <p:sp>
          <p:nvSpPr>
            <p:cNvPr id="53" name="Speech Bubble: Rectangle 21">
              <a:extLst>
                <a:ext uri="{FF2B5EF4-FFF2-40B4-BE49-F238E27FC236}">
                  <a16:creationId xmlns:a16="http://schemas.microsoft.com/office/drawing/2014/main" id="{C16CC7A0-2373-184B-8DA9-FD832CD10324}"/>
                </a:ext>
              </a:extLst>
            </p:cNvPr>
            <p:cNvSpPr/>
            <p:nvPr/>
          </p:nvSpPr>
          <p:spPr>
            <a:xfrm flipV="1">
              <a:off x="10265973" y="5142687"/>
              <a:ext cx="1751784" cy="1196558"/>
            </a:xfrm>
            <a:custGeom>
              <a:avLst/>
              <a:gdLst>
                <a:gd name="connsiteX0" fmla="*/ 0 w 3755103"/>
                <a:gd name="connsiteY0" fmla="*/ 0 h 3145988"/>
                <a:gd name="connsiteX1" fmla="*/ 625851 w 3755103"/>
                <a:gd name="connsiteY1" fmla="*/ 0 h 3145988"/>
                <a:gd name="connsiteX2" fmla="*/ 604947 w 3755103"/>
                <a:gd name="connsiteY2" fmla="*/ -415019 h 3145988"/>
                <a:gd name="connsiteX3" fmla="*/ 1564626 w 3755103"/>
                <a:gd name="connsiteY3" fmla="*/ 0 h 3145988"/>
                <a:gd name="connsiteX4" fmla="*/ 3755103 w 3755103"/>
                <a:gd name="connsiteY4" fmla="*/ 0 h 3145988"/>
                <a:gd name="connsiteX5" fmla="*/ 3755103 w 3755103"/>
                <a:gd name="connsiteY5" fmla="*/ 524331 h 3145988"/>
                <a:gd name="connsiteX6" fmla="*/ 3755103 w 3755103"/>
                <a:gd name="connsiteY6" fmla="*/ 524331 h 3145988"/>
                <a:gd name="connsiteX7" fmla="*/ 3755103 w 3755103"/>
                <a:gd name="connsiteY7" fmla="*/ 1310828 h 3145988"/>
                <a:gd name="connsiteX8" fmla="*/ 3755103 w 3755103"/>
                <a:gd name="connsiteY8" fmla="*/ 3145988 h 3145988"/>
                <a:gd name="connsiteX9" fmla="*/ 1564626 w 3755103"/>
                <a:gd name="connsiteY9" fmla="*/ 3145988 h 3145988"/>
                <a:gd name="connsiteX10" fmla="*/ 625851 w 3755103"/>
                <a:gd name="connsiteY10" fmla="*/ 3145988 h 3145988"/>
                <a:gd name="connsiteX11" fmla="*/ 625851 w 3755103"/>
                <a:gd name="connsiteY11" fmla="*/ 3145988 h 3145988"/>
                <a:gd name="connsiteX12" fmla="*/ 0 w 3755103"/>
                <a:gd name="connsiteY12" fmla="*/ 3145988 h 3145988"/>
                <a:gd name="connsiteX13" fmla="*/ 0 w 3755103"/>
                <a:gd name="connsiteY13" fmla="*/ 1310828 h 3145988"/>
                <a:gd name="connsiteX14" fmla="*/ 0 w 3755103"/>
                <a:gd name="connsiteY14" fmla="*/ 524331 h 3145988"/>
                <a:gd name="connsiteX15" fmla="*/ 0 w 3755103"/>
                <a:gd name="connsiteY15" fmla="*/ 524331 h 3145988"/>
                <a:gd name="connsiteX16" fmla="*/ 0 w 3755103"/>
                <a:gd name="connsiteY16" fmla="*/ 0 h 3145988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939350 h 3561007"/>
                <a:gd name="connsiteX6" fmla="*/ 3755103 w 3755103"/>
                <a:gd name="connsiteY6" fmla="*/ 939350 h 3561007"/>
                <a:gd name="connsiteX7" fmla="*/ 3755103 w 3755103"/>
                <a:gd name="connsiteY7" fmla="*/ 3561007 h 3561007"/>
                <a:gd name="connsiteX8" fmla="*/ 1564626 w 3755103"/>
                <a:gd name="connsiteY8" fmla="*/ 3561007 h 3561007"/>
                <a:gd name="connsiteX9" fmla="*/ 625851 w 3755103"/>
                <a:gd name="connsiteY9" fmla="*/ 3561007 h 3561007"/>
                <a:gd name="connsiteX10" fmla="*/ 625851 w 3755103"/>
                <a:gd name="connsiteY10" fmla="*/ 3561007 h 3561007"/>
                <a:gd name="connsiteX11" fmla="*/ 0 w 3755103"/>
                <a:gd name="connsiteY11" fmla="*/ 3561007 h 3561007"/>
                <a:gd name="connsiteX12" fmla="*/ 0 w 3755103"/>
                <a:gd name="connsiteY12" fmla="*/ 1725847 h 3561007"/>
                <a:gd name="connsiteX13" fmla="*/ 0 w 3755103"/>
                <a:gd name="connsiteY13" fmla="*/ 939350 h 3561007"/>
                <a:gd name="connsiteX14" fmla="*/ 0 w 3755103"/>
                <a:gd name="connsiteY14" fmla="*/ 939350 h 3561007"/>
                <a:gd name="connsiteX15" fmla="*/ 0 w 3755103"/>
                <a:gd name="connsiteY15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939350 h 3561007"/>
                <a:gd name="connsiteX6" fmla="*/ 3755103 w 3755103"/>
                <a:gd name="connsiteY6" fmla="*/ 3561007 h 3561007"/>
                <a:gd name="connsiteX7" fmla="*/ 1564626 w 3755103"/>
                <a:gd name="connsiteY7" fmla="*/ 3561007 h 3561007"/>
                <a:gd name="connsiteX8" fmla="*/ 625851 w 3755103"/>
                <a:gd name="connsiteY8" fmla="*/ 3561007 h 3561007"/>
                <a:gd name="connsiteX9" fmla="*/ 625851 w 3755103"/>
                <a:gd name="connsiteY9" fmla="*/ 3561007 h 3561007"/>
                <a:gd name="connsiteX10" fmla="*/ 0 w 3755103"/>
                <a:gd name="connsiteY10" fmla="*/ 3561007 h 3561007"/>
                <a:gd name="connsiteX11" fmla="*/ 0 w 3755103"/>
                <a:gd name="connsiteY11" fmla="*/ 1725847 h 3561007"/>
                <a:gd name="connsiteX12" fmla="*/ 0 w 3755103"/>
                <a:gd name="connsiteY12" fmla="*/ 939350 h 3561007"/>
                <a:gd name="connsiteX13" fmla="*/ 0 w 3755103"/>
                <a:gd name="connsiteY13" fmla="*/ 939350 h 3561007"/>
                <a:gd name="connsiteX14" fmla="*/ 0 w 3755103"/>
                <a:gd name="connsiteY14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1564626 w 3755103"/>
                <a:gd name="connsiteY6" fmla="*/ 3561007 h 3561007"/>
                <a:gd name="connsiteX7" fmla="*/ 625851 w 3755103"/>
                <a:gd name="connsiteY7" fmla="*/ 3561007 h 3561007"/>
                <a:gd name="connsiteX8" fmla="*/ 625851 w 3755103"/>
                <a:gd name="connsiteY8" fmla="*/ 3561007 h 3561007"/>
                <a:gd name="connsiteX9" fmla="*/ 0 w 3755103"/>
                <a:gd name="connsiteY9" fmla="*/ 3561007 h 3561007"/>
                <a:gd name="connsiteX10" fmla="*/ 0 w 3755103"/>
                <a:gd name="connsiteY10" fmla="*/ 1725847 h 3561007"/>
                <a:gd name="connsiteX11" fmla="*/ 0 w 3755103"/>
                <a:gd name="connsiteY11" fmla="*/ 939350 h 3561007"/>
                <a:gd name="connsiteX12" fmla="*/ 0 w 3755103"/>
                <a:gd name="connsiteY12" fmla="*/ 939350 h 3561007"/>
                <a:gd name="connsiteX13" fmla="*/ 0 w 3755103"/>
                <a:gd name="connsiteY13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1564626 w 3755103"/>
                <a:gd name="connsiteY6" fmla="*/ 3561007 h 3561007"/>
                <a:gd name="connsiteX7" fmla="*/ 625851 w 3755103"/>
                <a:gd name="connsiteY7" fmla="*/ 3561007 h 3561007"/>
                <a:gd name="connsiteX8" fmla="*/ 0 w 3755103"/>
                <a:gd name="connsiteY8" fmla="*/ 3561007 h 3561007"/>
                <a:gd name="connsiteX9" fmla="*/ 0 w 3755103"/>
                <a:gd name="connsiteY9" fmla="*/ 1725847 h 3561007"/>
                <a:gd name="connsiteX10" fmla="*/ 0 w 3755103"/>
                <a:gd name="connsiteY10" fmla="*/ 939350 h 3561007"/>
                <a:gd name="connsiteX11" fmla="*/ 0 w 3755103"/>
                <a:gd name="connsiteY11" fmla="*/ 939350 h 3561007"/>
                <a:gd name="connsiteX12" fmla="*/ 0 w 3755103"/>
                <a:gd name="connsiteY12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625851 w 3755103"/>
                <a:gd name="connsiteY6" fmla="*/ 3561007 h 3561007"/>
                <a:gd name="connsiteX7" fmla="*/ 0 w 3755103"/>
                <a:gd name="connsiteY7" fmla="*/ 3561007 h 3561007"/>
                <a:gd name="connsiteX8" fmla="*/ 0 w 3755103"/>
                <a:gd name="connsiteY8" fmla="*/ 1725847 h 3561007"/>
                <a:gd name="connsiteX9" fmla="*/ 0 w 3755103"/>
                <a:gd name="connsiteY9" fmla="*/ 939350 h 3561007"/>
                <a:gd name="connsiteX10" fmla="*/ 0 w 3755103"/>
                <a:gd name="connsiteY10" fmla="*/ 939350 h 3561007"/>
                <a:gd name="connsiteX11" fmla="*/ 0 w 3755103"/>
                <a:gd name="connsiteY11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1725847 h 3561007"/>
                <a:gd name="connsiteX8" fmla="*/ 0 w 3755103"/>
                <a:gd name="connsiteY8" fmla="*/ 939350 h 3561007"/>
                <a:gd name="connsiteX9" fmla="*/ 0 w 3755103"/>
                <a:gd name="connsiteY9" fmla="*/ 939350 h 3561007"/>
                <a:gd name="connsiteX10" fmla="*/ 0 w 3755103"/>
                <a:gd name="connsiteY10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939350 h 3561007"/>
                <a:gd name="connsiteX8" fmla="*/ 0 w 3755103"/>
                <a:gd name="connsiteY8" fmla="*/ 939350 h 3561007"/>
                <a:gd name="connsiteX9" fmla="*/ 0 w 3755103"/>
                <a:gd name="connsiteY9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939350 h 3561007"/>
                <a:gd name="connsiteX8" fmla="*/ 0 w 3755103"/>
                <a:gd name="connsiteY8" fmla="*/ 415019 h 3561007"/>
                <a:gd name="connsiteX0" fmla="*/ 0 w 3755103"/>
                <a:gd name="connsiteY0" fmla="*/ 415019 h 3561007"/>
                <a:gd name="connsiteX1" fmla="*/ 625851 w 3755103"/>
                <a:gd name="connsiteY1" fmla="*/ 415019 h 3561007"/>
                <a:gd name="connsiteX2" fmla="*/ 604947 w 3755103"/>
                <a:gd name="connsiteY2" fmla="*/ 0 h 3561007"/>
                <a:gd name="connsiteX3" fmla="*/ 1564626 w 3755103"/>
                <a:gd name="connsiteY3" fmla="*/ 415019 h 3561007"/>
                <a:gd name="connsiteX4" fmla="*/ 3755103 w 3755103"/>
                <a:gd name="connsiteY4" fmla="*/ 415019 h 3561007"/>
                <a:gd name="connsiteX5" fmla="*/ 3755103 w 3755103"/>
                <a:gd name="connsiteY5" fmla="*/ 3561007 h 3561007"/>
                <a:gd name="connsiteX6" fmla="*/ 0 w 3755103"/>
                <a:gd name="connsiteY6" fmla="*/ 3561007 h 3561007"/>
                <a:gd name="connsiteX7" fmla="*/ 0 w 3755103"/>
                <a:gd name="connsiteY7" fmla="*/ 415019 h 3561007"/>
                <a:gd name="connsiteX0" fmla="*/ 0 w 3755103"/>
                <a:gd name="connsiteY0" fmla="*/ 609325 h 3755313"/>
                <a:gd name="connsiteX1" fmla="*/ 625851 w 3755103"/>
                <a:gd name="connsiteY1" fmla="*/ 609325 h 3755313"/>
                <a:gd name="connsiteX2" fmla="*/ 616176 w 3755103"/>
                <a:gd name="connsiteY2" fmla="*/ 0 h 3755313"/>
                <a:gd name="connsiteX3" fmla="*/ 1564626 w 3755103"/>
                <a:gd name="connsiteY3" fmla="*/ 609325 h 3755313"/>
                <a:gd name="connsiteX4" fmla="*/ 3755103 w 3755103"/>
                <a:gd name="connsiteY4" fmla="*/ 609325 h 3755313"/>
                <a:gd name="connsiteX5" fmla="*/ 3755103 w 3755103"/>
                <a:gd name="connsiteY5" fmla="*/ 3755313 h 3755313"/>
                <a:gd name="connsiteX6" fmla="*/ 0 w 3755103"/>
                <a:gd name="connsiteY6" fmla="*/ 3755313 h 3755313"/>
                <a:gd name="connsiteX7" fmla="*/ 0 w 3755103"/>
                <a:gd name="connsiteY7" fmla="*/ 609325 h 375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5103" h="3755313">
                  <a:moveTo>
                    <a:pt x="0" y="609325"/>
                  </a:moveTo>
                  <a:lnTo>
                    <a:pt x="625851" y="609325"/>
                  </a:lnTo>
                  <a:lnTo>
                    <a:pt x="616176" y="0"/>
                  </a:lnTo>
                  <a:lnTo>
                    <a:pt x="1564626" y="609325"/>
                  </a:lnTo>
                  <a:lnTo>
                    <a:pt x="3755103" y="609325"/>
                  </a:lnTo>
                  <a:lnTo>
                    <a:pt x="3755103" y="3755313"/>
                  </a:lnTo>
                  <a:lnTo>
                    <a:pt x="0" y="3755313"/>
                  </a:lnTo>
                  <a:lnTo>
                    <a:pt x="0" y="609325"/>
                  </a:ln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100000">
                  <a:schemeClr val="accent5"/>
                </a:gs>
              </a:gsLst>
              <a:lin ang="3000000" scaled="0"/>
            </a:gradFill>
            <a:ln>
              <a:noFill/>
            </a:ln>
            <a:effectLst>
              <a:outerShdw blurRad="381000" dist="63500" dir="5400000" algn="t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4" name="TextBox 12">
              <a:extLst>
                <a:ext uri="{FF2B5EF4-FFF2-40B4-BE49-F238E27FC236}">
                  <a16:creationId xmlns:a16="http://schemas.microsoft.com/office/drawing/2014/main" id="{84DBCDC9-8A5E-B346-8FD2-A41128EDB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0002" y="5336602"/>
              <a:ext cx="2044798" cy="95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anose="020F0302020204030203" pitchFamily="34" charset="77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ts val="2119"/>
                </a:lnSpc>
                <a:spcAft>
                  <a:spcPts val="600"/>
                </a:spcAft>
              </a:pP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Přečtěte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příslušné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pokyny</a:t>
              </a:r>
              <a:r>
                <a:rPr lang="en-US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  <a:p>
              <a:pPr algn="ctr">
                <a:lnSpc>
                  <a:spcPts val="2119"/>
                </a:lnSpc>
                <a:spcAft>
                  <a:spcPts val="600"/>
                </a:spcAft>
              </a:pPr>
              <a:endParaRPr lang="en-US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9F82C70-28C3-B449-B534-ED93E23282E4}"/>
              </a:ext>
            </a:extLst>
          </p:cNvPr>
          <p:cNvGrpSpPr/>
          <p:nvPr/>
        </p:nvGrpSpPr>
        <p:grpSpPr>
          <a:xfrm>
            <a:off x="5251871" y="5012621"/>
            <a:ext cx="808785" cy="808784"/>
            <a:chOff x="5251871" y="5012621"/>
            <a:chExt cx="808785" cy="808784"/>
          </a:xfrm>
        </p:grpSpPr>
        <p:sp>
          <p:nvSpPr>
            <p:cNvPr id="69" name="Oval 68"/>
            <p:cNvSpPr/>
            <p:nvPr/>
          </p:nvSpPr>
          <p:spPr>
            <a:xfrm>
              <a:off x="5251872" y="5012621"/>
              <a:ext cx="808784" cy="808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50BAA10-7070-C347-B28B-11C2FB096C3E}"/>
                </a:ext>
              </a:extLst>
            </p:cNvPr>
            <p:cNvSpPr txBox="1"/>
            <p:nvPr/>
          </p:nvSpPr>
          <p:spPr>
            <a:xfrm flipH="1">
              <a:off x="5251871" y="5183147"/>
              <a:ext cx="808783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1</a:t>
              </a:r>
              <a:endParaRPr lang="id-ID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622131-471E-3D44-BAFA-3A2E969FDBC0}"/>
              </a:ext>
            </a:extLst>
          </p:cNvPr>
          <p:cNvGrpSpPr/>
          <p:nvPr/>
        </p:nvGrpSpPr>
        <p:grpSpPr>
          <a:xfrm>
            <a:off x="6566482" y="4050083"/>
            <a:ext cx="808783" cy="711943"/>
            <a:chOff x="6566482" y="4050083"/>
            <a:chExt cx="808783" cy="711943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AE395A2-6BE7-F245-9358-437A6E48BC1D}"/>
                </a:ext>
              </a:extLst>
            </p:cNvPr>
            <p:cNvSpPr/>
            <p:nvPr/>
          </p:nvSpPr>
          <p:spPr>
            <a:xfrm>
              <a:off x="6611178" y="4050083"/>
              <a:ext cx="711943" cy="711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147CBCF-081C-E54E-84A8-DF84DBBB12A7}"/>
                </a:ext>
              </a:extLst>
            </p:cNvPr>
            <p:cNvSpPr txBox="1"/>
            <p:nvPr/>
          </p:nvSpPr>
          <p:spPr>
            <a:xfrm flipH="1">
              <a:off x="6566482" y="4210434"/>
              <a:ext cx="808783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2</a:t>
              </a:r>
              <a:endPara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15EB34-2E3A-BF44-958E-0FCC590B46E3}"/>
              </a:ext>
            </a:extLst>
          </p:cNvPr>
          <p:cNvGrpSpPr/>
          <p:nvPr/>
        </p:nvGrpSpPr>
        <p:grpSpPr>
          <a:xfrm>
            <a:off x="6502408" y="2657284"/>
            <a:ext cx="808783" cy="617912"/>
            <a:chOff x="6502408" y="2657284"/>
            <a:chExt cx="808783" cy="61791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CD3BD48-3E02-2149-ACB6-48DB4DB62E06}"/>
                </a:ext>
              </a:extLst>
            </p:cNvPr>
            <p:cNvSpPr/>
            <p:nvPr/>
          </p:nvSpPr>
          <p:spPr>
            <a:xfrm>
              <a:off x="6597844" y="2657284"/>
              <a:ext cx="617912" cy="617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47D5CE2-CEEB-744E-B278-918A2150E97F}"/>
                </a:ext>
              </a:extLst>
            </p:cNvPr>
            <p:cNvSpPr txBox="1"/>
            <p:nvPr/>
          </p:nvSpPr>
          <p:spPr>
            <a:xfrm flipH="1">
              <a:off x="6502408" y="2781618"/>
              <a:ext cx="808783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3</a:t>
              </a:r>
              <a:endParaRPr lang="id-ID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3C34AC-DB39-D246-83D3-479FA13DB203}"/>
              </a:ext>
            </a:extLst>
          </p:cNvPr>
          <p:cNvGrpSpPr/>
          <p:nvPr/>
        </p:nvGrpSpPr>
        <p:grpSpPr>
          <a:xfrm>
            <a:off x="8344704" y="2311985"/>
            <a:ext cx="808783" cy="433325"/>
            <a:chOff x="8344704" y="2311985"/>
            <a:chExt cx="808783" cy="433325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D476102-FF9F-EE49-B72C-E74626AC4C04}"/>
                </a:ext>
              </a:extLst>
            </p:cNvPr>
            <p:cNvSpPr/>
            <p:nvPr/>
          </p:nvSpPr>
          <p:spPr>
            <a:xfrm>
              <a:off x="8535843" y="2311985"/>
              <a:ext cx="433325" cy="433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2042B7F-77CF-D84E-A870-75099D5551EE}"/>
                </a:ext>
              </a:extLst>
            </p:cNvPr>
            <p:cNvSpPr txBox="1"/>
            <p:nvPr/>
          </p:nvSpPr>
          <p:spPr>
            <a:xfrm flipH="1">
              <a:off x="8344704" y="2353097"/>
              <a:ext cx="808783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4</a:t>
              </a:r>
              <a:endParaRPr lang="id-ID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8DF963-47B0-AB41-BCA5-2C4EFA9BE40B}"/>
              </a:ext>
            </a:extLst>
          </p:cNvPr>
          <p:cNvGrpSpPr/>
          <p:nvPr/>
        </p:nvGrpSpPr>
        <p:grpSpPr>
          <a:xfrm>
            <a:off x="8752744" y="1371620"/>
            <a:ext cx="808783" cy="367359"/>
            <a:chOff x="8752744" y="1371620"/>
            <a:chExt cx="808783" cy="367359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2664197-8F16-F940-B034-AD48B6865F79}"/>
                </a:ext>
              </a:extLst>
            </p:cNvPr>
            <p:cNvSpPr/>
            <p:nvPr/>
          </p:nvSpPr>
          <p:spPr>
            <a:xfrm>
              <a:off x="8994099" y="1377180"/>
              <a:ext cx="310280" cy="310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0389417-5DB1-9843-B9B2-C3EE2689CE18}"/>
                </a:ext>
              </a:extLst>
            </p:cNvPr>
            <p:cNvSpPr txBox="1"/>
            <p:nvPr/>
          </p:nvSpPr>
          <p:spPr>
            <a:xfrm flipH="1">
              <a:off x="8752744" y="1371620"/>
              <a:ext cx="808783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7E59040B-5279-E443-957A-09470D38C3D9}"/>
              </a:ext>
            </a:extLst>
          </p:cNvPr>
          <p:cNvSpPr txBox="1"/>
          <p:nvPr/>
        </p:nvSpPr>
        <p:spPr>
          <a:xfrm flipH="1">
            <a:off x="4501854" y="6228736"/>
            <a:ext cx="2153059" cy="36735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Nápad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rPr>
              <a:t>projektu</a:t>
            </a:r>
            <a:endParaRPr lang="id-ID" sz="2400" dirty="0">
              <a:solidFill>
                <a:schemeClr val="bg1"/>
              </a:solidFill>
              <a:latin typeface="Arial" panose="020B0604020202020204" pitchFamily="34" charset="0"/>
              <a:ea typeface="Lato" panose="020F05020202040302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2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4" grpId="0"/>
      <p:bldP spid="92" grpId="0"/>
      <p:bldP spid="43" grpId="0"/>
      <p:bldP spid="45" grpId="0"/>
      <p:bldP spid="46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862286"/>
            <a:ext cx="12192000" cy="1995714"/>
          </a:xfrm>
          <a:prstGeom prst="rect">
            <a:avLst/>
          </a:prstGeom>
          <a:solidFill>
            <a:schemeClr val="tx1">
              <a:lumMod val="75000"/>
              <a:lumOff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726155" y="1775336"/>
            <a:ext cx="3690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</a:t>
            </a:r>
            <a:endParaRPr lang="en-US" sz="3600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  <a:p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kvalifikace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346964" y="897650"/>
            <a:ext cx="354469" cy="354469"/>
            <a:chOff x="4427654" y="3049909"/>
            <a:chExt cx="464344" cy="464344"/>
          </a:xfrm>
          <a:gradFill>
            <a:gsLst>
              <a:gs pos="0">
                <a:schemeClr val="accent5"/>
              </a:gs>
              <a:gs pos="85000">
                <a:schemeClr val="accent1"/>
              </a:gs>
            </a:gsLst>
            <a:path path="circle">
              <a:fillToRect r="100000" b="100000"/>
            </a:path>
          </a:gradFill>
        </p:grpSpPr>
        <p:sp>
          <p:nvSpPr>
            <p:cNvPr id="22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4665133" y="1416859"/>
            <a:ext cx="360679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Vedoucí projekt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u</a:t>
            </a: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 je MSP provádějící výzkum a vývoj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z</a:t>
            </a: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 Eurostars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země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.</a:t>
            </a:r>
            <a:endParaRPr lang="id-ID" sz="16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556846" y="1416859"/>
            <a:ext cx="3368935" cy="124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Minimálně 2 účastníci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Autonomní subjekty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Právnické osoby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  <a:p>
            <a:pPr>
              <a:lnSpc>
                <a:spcPct val="120000"/>
              </a:lnSpc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z nejméně dvou zemí Eurostars</a:t>
            </a:r>
          </a:p>
        </p:txBody>
      </p:sp>
      <p:sp>
        <p:nvSpPr>
          <p:cNvPr id="32" name="AutoShape 59"/>
          <p:cNvSpPr>
            <a:spLocks/>
          </p:cNvSpPr>
          <p:nvPr/>
        </p:nvSpPr>
        <p:spPr bwMode="auto">
          <a:xfrm>
            <a:off x="5318888" y="3020639"/>
            <a:ext cx="355075" cy="35446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gradFill>
            <a:gsLst>
              <a:gs pos="0">
                <a:schemeClr val="accent5"/>
              </a:gs>
              <a:gs pos="85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1" tIns="19051" rIns="19051" bIns="19051" anchor="ctr"/>
          <a:lstStyle/>
          <a:p>
            <a:pPr algn="ctr" defTabSz="228594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764025" y="3551573"/>
            <a:ext cx="371500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Malé a střední podniky jsou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ve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vedení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Mezinárodní rovnováha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.</a:t>
            </a:r>
            <a:endParaRPr lang="id-ID" sz="16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9F9D190-C201-2747-92EC-09C43840E5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66" b="26430"/>
          <a:stretch/>
        </p:blipFill>
        <p:spPr>
          <a:xfrm>
            <a:off x="0" y="4870800"/>
            <a:ext cx="12192000" cy="2015999"/>
          </a:xfr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77C79116-7285-B847-AD65-8434EA4396E8}"/>
              </a:ext>
            </a:extLst>
          </p:cNvPr>
          <p:cNvSpPr/>
          <p:nvPr/>
        </p:nvSpPr>
        <p:spPr>
          <a:xfrm>
            <a:off x="8496395" y="3543361"/>
            <a:ext cx="3429385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pl-PL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Doba trvání projektu je max. 3 roky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.</a:t>
            </a:r>
            <a:endParaRPr lang="pl-PL" sz="16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U</a:t>
            </a:r>
            <a:r>
              <a:rPr lang="pl-PL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vedení na trh do 2 let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egular"/>
                <a:cs typeface="Calibri"/>
              </a:rPr>
              <a:t>.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 Regular"/>
              <a:cs typeface="Calibri"/>
            </a:endParaRPr>
          </a:p>
        </p:txBody>
      </p:sp>
      <p:sp>
        <p:nvSpPr>
          <p:cNvPr id="29" name="AutoShape 4">
            <a:extLst>
              <a:ext uri="{FF2B5EF4-FFF2-40B4-BE49-F238E27FC236}">
                <a16:creationId xmlns:a16="http://schemas.microsoft.com/office/drawing/2014/main" id="{E605F67A-5082-864F-AFF0-65C4BA4827A3}"/>
              </a:ext>
            </a:extLst>
          </p:cNvPr>
          <p:cNvSpPr>
            <a:spLocks/>
          </p:cNvSpPr>
          <p:nvPr/>
        </p:nvSpPr>
        <p:spPr bwMode="auto">
          <a:xfrm>
            <a:off x="8647511" y="853131"/>
            <a:ext cx="406992" cy="4084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gradFill flip="none" rotWithShape="1">
            <a:gsLst>
              <a:gs pos="89000">
                <a:schemeClr val="accent1"/>
              </a:gs>
              <a:gs pos="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1065EF8-0BCC-0D4E-9F5A-2788678B9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211" y="3073651"/>
            <a:ext cx="474485" cy="38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5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  <p:bldP spid="26" grpId="0"/>
      <p:bldP spid="28" grpId="0"/>
      <p:bldP spid="32" grpId="0" animBg="1"/>
      <p:bldP spid="34" grpId="0"/>
      <p:bldP spid="36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"/>
            <a:ext cx="3053663" cy="228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3053663" y="2286001"/>
            <a:ext cx="3031009" cy="228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6073003" y="4572001"/>
            <a:ext cx="3053663" cy="2286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212258" y="370279"/>
            <a:ext cx="267544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Kvalita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účinnost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implementace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: </a:t>
            </a:r>
            <a:r>
              <a:rPr lang="en-US" sz="20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základní</a:t>
            </a:r>
            <a:r>
              <a:rPr lang="en-US" sz="20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hodnocení</a:t>
            </a:r>
            <a:endParaRPr lang="id-ID" sz="2000" dirty="0">
              <a:solidFill>
                <a:schemeClr val="bg1"/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06748" y="400603"/>
            <a:ext cx="5297756" cy="1360043"/>
          </a:xfrm>
          <a:prstGeom prst="rect">
            <a:avLst/>
          </a:prstGeom>
        </p:spPr>
        <p:txBody>
          <a:bodyPr wrap="square" bIns="72000">
            <a:sp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Kvalita konsorcia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Přidaná hodnota prostřednictvím spolupráce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Realistické a jasně definované řízení a plánování projekt</a:t>
            </a:r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d-ID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Přiměřená struktura nákladů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89D6A4A-FAB5-784B-94EC-60C556A26763}"/>
              </a:ext>
            </a:extLst>
          </p:cNvPr>
          <p:cNvSpPr/>
          <p:nvPr/>
        </p:nvSpPr>
        <p:spPr>
          <a:xfrm>
            <a:off x="706825" y="5141822"/>
            <a:ext cx="46303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</a:t>
            </a:r>
            <a:endParaRPr lang="en-US" sz="3600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  <a:p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hodnotící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kritéria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8A65D6-FDC4-3943-9FF8-6F7B5419534C}"/>
              </a:ext>
            </a:extLst>
          </p:cNvPr>
          <p:cNvSpPr txBox="1"/>
          <p:nvPr/>
        </p:nvSpPr>
        <p:spPr>
          <a:xfrm>
            <a:off x="3254594" y="3021772"/>
            <a:ext cx="26754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Excelence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: </a:t>
            </a:r>
            <a:r>
              <a:rPr lang="pt-BR" sz="20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inovace a výzkum &amp; vývoj</a:t>
            </a:r>
            <a:endParaRPr lang="id-ID" sz="2000" dirty="0">
              <a:solidFill>
                <a:schemeClr val="bg1"/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F6AE8-8B38-DB4D-922C-05A095FF424D}"/>
              </a:ext>
            </a:extLst>
          </p:cNvPr>
          <p:cNvSpPr txBox="1"/>
          <p:nvPr/>
        </p:nvSpPr>
        <p:spPr>
          <a:xfrm>
            <a:off x="6155982" y="5193202"/>
            <a:ext cx="2864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Dopad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:</a:t>
            </a:r>
          </a:p>
          <a:p>
            <a:pPr algn="ctr"/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trh</a:t>
            </a:r>
            <a:r>
              <a:rPr lang="en-US" sz="2400" dirty="0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komercializace</a:t>
            </a:r>
            <a:endParaRPr lang="id-ID" sz="2000" dirty="0">
              <a:solidFill>
                <a:schemeClr val="bg1"/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5630EB-03E1-0A49-83C3-001ED05E2594}"/>
              </a:ext>
            </a:extLst>
          </p:cNvPr>
          <p:cNvSpPr/>
          <p:nvPr/>
        </p:nvSpPr>
        <p:spPr>
          <a:xfrm>
            <a:off x="6285604" y="2770753"/>
            <a:ext cx="3873380" cy="1360043"/>
          </a:xfrm>
          <a:prstGeom prst="rect">
            <a:avLst/>
          </a:prstGeom>
        </p:spPr>
        <p:txBody>
          <a:bodyPr wrap="square" bIns="72000">
            <a:sp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Stupeň inovací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Nové aplikované znalosti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Úroveň technické výzvy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Technologická dosažitelnost a riziko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8D3008-5AE1-F94A-A9D0-EF81C5A059B2}"/>
              </a:ext>
            </a:extLst>
          </p:cNvPr>
          <p:cNvSpPr/>
          <p:nvPr/>
        </p:nvSpPr>
        <p:spPr>
          <a:xfrm>
            <a:off x="9379561" y="4762720"/>
            <a:ext cx="3190546" cy="1954052"/>
          </a:xfrm>
          <a:prstGeom prst="rect">
            <a:avLst/>
          </a:prstGeom>
        </p:spPr>
        <p:txBody>
          <a:bodyPr wrap="square" bIns="72000">
            <a:spAutoFit/>
          </a:bodyPr>
          <a:lstStyle/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Velikost trhu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Přístup na trh a riziko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Konkurenční výhoda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Jasné a realistické plány komercializace</a:t>
            </a:r>
          </a:p>
          <a:p>
            <a:pPr marL="171450" indent="-1714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nl-BE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Doba uvedení na trh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3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7" grpId="0"/>
      <p:bldP spid="25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659F496-5E74-0245-A519-F95D1F2E5E38}"/>
              </a:ext>
            </a:extLst>
          </p:cNvPr>
          <p:cNvSpPr/>
          <p:nvPr/>
        </p:nvSpPr>
        <p:spPr>
          <a:xfrm>
            <a:off x="2268087" y="573283"/>
            <a:ext cx="76558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STEP 1</a:t>
            </a:r>
            <a:b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</a:br>
            <a:r>
              <a:rPr lang="en-US" sz="3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Hodnocení</a:t>
            </a:r>
            <a:r>
              <a:rPr lang="en-US" sz="3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nezávislými</a:t>
            </a:r>
            <a:r>
              <a:rPr lang="en-US" sz="3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experty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BA5D734-EC84-7E40-9F16-08D36611A395}"/>
              </a:ext>
            </a:extLst>
          </p:cNvPr>
          <p:cNvSpPr txBox="1"/>
          <p:nvPr/>
        </p:nvSpPr>
        <p:spPr>
          <a:xfrm>
            <a:off x="763927" y="1898129"/>
            <a:ext cx="4039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NA </a:t>
            </a:r>
            <a:r>
              <a:rPr lang="en-US" sz="20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EVROPSKÉ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 ÚROVNI</a:t>
            </a:r>
            <a:endParaRPr lang="id-ID" sz="2000" b="1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F6DF4D4-1FB4-2448-90DB-C62C6802EBBD}"/>
              </a:ext>
            </a:extLst>
          </p:cNvPr>
          <p:cNvSpPr txBox="1"/>
          <p:nvPr/>
        </p:nvSpPr>
        <p:spPr>
          <a:xfrm>
            <a:off x="763926" y="4051020"/>
            <a:ext cx="4039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NA </a:t>
            </a:r>
            <a:r>
              <a:rPr lang="en-US" sz="20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NÁRODNÍ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Lato" panose="020F0502020204030203" pitchFamily="34" charset="0"/>
                <a:cs typeface="Segoe UI" panose="020B0502040204020203" pitchFamily="34" charset="0"/>
              </a:rPr>
              <a:t> ÚROVNI</a:t>
            </a:r>
            <a:endParaRPr lang="id-ID" sz="2000" b="1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ea typeface="Lato" panose="020F050202020403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AB5582B-D134-CE4B-B65F-2F2B60E09E59}"/>
              </a:ext>
            </a:extLst>
          </p:cNvPr>
          <p:cNvGrpSpPr/>
          <p:nvPr/>
        </p:nvGrpSpPr>
        <p:grpSpPr>
          <a:xfrm>
            <a:off x="833377" y="3511062"/>
            <a:ext cx="10776031" cy="360612"/>
            <a:chOff x="833377" y="3511062"/>
            <a:chExt cx="10776031" cy="360612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0A794F6-B21F-6B4B-981E-5AF8B808B6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3377" y="3676684"/>
              <a:ext cx="10776031" cy="37834"/>
            </a:xfrm>
            <a:prstGeom prst="straightConnector1">
              <a:avLst/>
            </a:prstGeom>
            <a:ln w="266700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4B0A93D-4AD1-AC42-9FD0-9E6170BD4DC5}"/>
                </a:ext>
              </a:extLst>
            </p:cNvPr>
            <p:cNvSpPr/>
            <p:nvPr/>
          </p:nvSpPr>
          <p:spPr>
            <a:xfrm>
              <a:off x="4643833" y="3511062"/>
              <a:ext cx="2879710" cy="360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600" dirty="0">
                  <a:solidFill>
                    <a:schemeClr val="bg1"/>
                  </a:solidFill>
                  <a:latin typeface="Arial Regular"/>
                  <a:cs typeface="Calibri"/>
                </a:rPr>
                <a:t>SOUČASNĚ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2DC3C9B-D7E8-1148-9E74-96DF833DD89F}"/>
              </a:ext>
            </a:extLst>
          </p:cNvPr>
          <p:cNvGrpSpPr/>
          <p:nvPr/>
        </p:nvGrpSpPr>
        <p:grpSpPr>
          <a:xfrm>
            <a:off x="785138" y="2428332"/>
            <a:ext cx="1558193" cy="1092156"/>
            <a:chOff x="785138" y="2428332"/>
            <a:chExt cx="1558193" cy="109215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B2BB625-14D0-3043-90BA-7346647CEC48}"/>
                </a:ext>
              </a:extLst>
            </p:cNvPr>
            <p:cNvGrpSpPr/>
            <p:nvPr/>
          </p:nvGrpSpPr>
          <p:grpSpPr>
            <a:xfrm>
              <a:off x="1361035" y="2428332"/>
              <a:ext cx="406400" cy="464344"/>
              <a:chOff x="9162373" y="3045147"/>
              <a:chExt cx="406400" cy="464344"/>
            </a:xfrm>
            <a:gradFill>
              <a:gsLst>
                <a:gs pos="0">
                  <a:schemeClr val="accent5"/>
                </a:gs>
                <a:gs pos="100000">
                  <a:schemeClr val="accent1"/>
                </a:gs>
              </a:gsLst>
              <a:lin ang="5400000" scaled="0"/>
            </a:gradFill>
          </p:grpSpPr>
          <p:sp>
            <p:nvSpPr>
              <p:cNvPr id="42" name="AutoShape 48">
                <a:extLst>
                  <a:ext uri="{FF2B5EF4-FFF2-40B4-BE49-F238E27FC236}">
                    <a16:creationId xmlns:a16="http://schemas.microsoft.com/office/drawing/2014/main" id="{B6056CEB-500D-8A4E-A907-3F8F85196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2373" y="3045147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3" name="AutoShape 49">
                <a:extLst>
                  <a:ext uri="{FF2B5EF4-FFF2-40B4-BE49-F238E27FC236}">
                    <a16:creationId xmlns:a16="http://schemas.microsoft.com/office/drawing/2014/main" id="{6288933A-D027-0D44-8E75-5A1E52449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1460" y="3407890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50">
                <a:extLst>
                  <a:ext uri="{FF2B5EF4-FFF2-40B4-BE49-F238E27FC236}">
                    <a16:creationId xmlns:a16="http://schemas.microsoft.com/office/drawing/2014/main" id="{AADE4C79-9A31-2549-84C5-3DB995291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1460" y="3320578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51">
                <a:extLst>
                  <a:ext uri="{FF2B5EF4-FFF2-40B4-BE49-F238E27FC236}">
                    <a16:creationId xmlns:a16="http://schemas.microsoft.com/office/drawing/2014/main" id="{9C2B0FEB-0AB5-F748-A051-23C77F6FA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1460" y="3233265"/>
                <a:ext cx="29369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EB364D9-8001-DA44-AE8C-D510309AC78E}"/>
                </a:ext>
              </a:extLst>
            </p:cNvPr>
            <p:cNvSpPr txBox="1"/>
            <p:nvPr/>
          </p:nvSpPr>
          <p:spPr>
            <a:xfrm>
              <a:off x="785138" y="2935713"/>
              <a:ext cx="15581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Databáze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odborníků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258D1618-3012-2640-9D78-5C7761352AAE}"/>
              </a:ext>
            </a:extLst>
          </p:cNvPr>
          <p:cNvSpPr txBox="1"/>
          <p:nvPr/>
        </p:nvSpPr>
        <p:spPr>
          <a:xfrm>
            <a:off x="2952438" y="2937641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3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experti</a:t>
            </a:r>
            <a:endParaRPr lang="id-ID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67BBE7-87FD-BB49-8D30-0EBF01CDEC01}"/>
              </a:ext>
            </a:extLst>
          </p:cNvPr>
          <p:cNvSpPr txBox="1"/>
          <p:nvPr/>
        </p:nvSpPr>
        <p:spPr>
          <a:xfrm>
            <a:off x="5119738" y="2935713"/>
            <a:ext cx="1558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3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hodnotící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kritéria</a:t>
            </a:r>
            <a:endParaRPr lang="id-ID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D23FF72-8261-6D49-B622-816D7AA2A175}"/>
              </a:ext>
            </a:extLst>
          </p:cNvPr>
          <p:cNvSpPr txBox="1"/>
          <p:nvPr/>
        </p:nvSpPr>
        <p:spPr>
          <a:xfrm>
            <a:off x="790383" y="5517048"/>
            <a:ext cx="1769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Národní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subjekty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financování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49E14D1-E1E2-DD4F-8DEA-91BF6C3360DF}"/>
              </a:ext>
            </a:extLst>
          </p:cNvPr>
          <p:cNvSpPr txBox="1"/>
          <p:nvPr/>
        </p:nvSpPr>
        <p:spPr>
          <a:xfrm>
            <a:off x="3002274" y="5518975"/>
            <a:ext cx="1688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Kontrola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finanční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životaschopnosti</a:t>
            </a:r>
            <a:endParaRPr lang="id-ID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56" name="Group 299">
            <a:extLst>
              <a:ext uri="{FF2B5EF4-FFF2-40B4-BE49-F238E27FC236}">
                <a16:creationId xmlns:a16="http://schemas.microsoft.com/office/drawing/2014/main" id="{DF8B35CF-73BD-AF42-975E-EF22F5074AEA}"/>
              </a:ext>
            </a:extLst>
          </p:cNvPr>
          <p:cNvGrpSpPr/>
          <p:nvPr/>
        </p:nvGrpSpPr>
        <p:grpSpPr>
          <a:xfrm>
            <a:off x="3412826" y="2437551"/>
            <a:ext cx="172085" cy="437700"/>
            <a:chOff x="6141009" y="3540977"/>
            <a:chExt cx="85046" cy="216315"/>
          </a:xfrm>
          <a:gradFill>
            <a:gsLst>
              <a:gs pos="0">
                <a:schemeClr val="accent1"/>
              </a:gs>
              <a:gs pos="99000">
                <a:schemeClr val="accent5"/>
              </a:gs>
            </a:gsLst>
            <a:lin ang="5400000" scaled="1"/>
          </a:gradFill>
        </p:grpSpPr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56AF12CD-FDBB-AF40-9F58-7E7E2DF8D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009" y="3577954"/>
              <a:ext cx="85046" cy="179338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58" name="Oval 13">
              <a:extLst>
                <a:ext uri="{FF2B5EF4-FFF2-40B4-BE49-F238E27FC236}">
                  <a16:creationId xmlns:a16="http://schemas.microsoft.com/office/drawing/2014/main" id="{E4C98A53-4222-D342-AC78-B20DD5FB9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6893" y="3540977"/>
              <a:ext cx="33741" cy="337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59" name="Group 302">
            <a:extLst>
              <a:ext uri="{FF2B5EF4-FFF2-40B4-BE49-F238E27FC236}">
                <a16:creationId xmlns:a16="http://schemas.microsoft.com/office/drawing/2014/main" id="{AC26D431-FFAD-ED45-8504-8A427B5EF47B}"/>
              </a:ext>
            </a:extLst>
          </p:cNvPr>
          <p:cNvGrpSpPr/>
          <p:nvPr/>
        </p:nvGrpSpPr>
        <p:grpSpPr>
          <a:xfrm>
            <a:off x="3627078" y="2437241"/>
            <a:ext cx="203241" cy="438321"/>
            <a:chOff x="6138760" y="4271257"/>
            <a:chExt cx="97227" cy="209688"/>
          </a:xfrm>
          <a:gradFill>
            <a:gsLst>
              <a:gs pos="0">
                <a:schemeClr val="accent1"/>
              </a:gs>
              <a:gs pos="99000">
                <a:schemeClr val="accent5"/>
              </a:gs>
            </a:gsLst>
            <a:lin ang="5400000" scaled="1"/>
          </a:gradFill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E092DB1-7156-2246-90D1-D9BC77C3F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468" y="4271257"/>
              <a:ext cx="30916" cy="318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3664EE55-129C-1A4F-B12F-E694F46E0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760" y="4309341"/>
              <a:ext cx="97227" cy="171604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70" name="Group 299">
            <a:extLst>
              <a:ext uri="{FF2B5EF4-FFF2-40B4-BE49-F238E27FC236}">
                <a16:creationId xmlns:a16="http://schemas.microsoft.com/office/drawing/2014/main" id="{8A93AF8F-6B21-004D-9CB0-082FC2969184}"/>
              </a:ext>
            </a:extLst>
          </p:cNvPr>
          <p:cNvGrpSpPr/>
          <p:nvPr/>
        </p:nvGrpSpPr>
        <p:grpSpPr>
          <a:xfrm>
            <a:off x="3873929" y="2437551"/>
            <a:ext cx="172085" cy="437700"/>
            <a:chOff x="6141009" y="3540977"/>
            <a:chExt cx="85046" cy="216315"/>
          </a:xfrm>
          <a:gradFill>
            <a:gsLst>
              <a:gs pos="0">
                <a:schemeClr val="accent1"/>
              </a:gs>
              <a:gs pos="99000">
                <a:schemeClr val="accent5"/>
              </a:gs>
            </a:gsLst>
            <a:lin ang="5400000" scaled="1"/>
          </a:gradFill>
        </p:grpSpPr>
        <p:sp>
          <p:nvSpPr>
            <p:cNvPr id="71" name="Freeform 12">
              <a:extLst>
                <a:ext uri="{FF2B5EF4-FFF2-40B4-BE49-F238E27FC236}">
                  <a16:creationId xmlns:a16="http://schemas.microsoft.com/office/drawing/2014/main" id="{4315F781-AAEF-E44A-86FC-4A3E1D1F5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009" y="3577954"/>
              <a:ext cx="85046" cy="179338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72" name="Oval 13">
              <a:extLst>
                <a:ext uri="{FF2B5EF4-FFF2-40B4-BE49-F238E27FC236}">
                  <a16:creationId xmlns:a16="http://schemas.microsoft.com/office/drawing/2014/main" id="{9EF51EF8-6496-C144-A34B-62633367C5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6893" y="3540977"/>
              <a:ext cx="33741" cy="337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73" name="Rectangle: Rounded Corners 17">
            <a:extLst>
              <a:ext uri="{FF2B5EF4-FFF2-40B4-BE49-F238E27FC236}">
                <a16:creationId xmlns:a16="http://schemas.microsoft.com/office/drawing/2014/main" id="{79C35FAA-61A0-944E-B107-C3C824E8A022}"/>
              </a:ext>
            </a:extLst>
          </p:cNvPr>
          <p:cNvSpPr/>
          <p:nvPr/>
        </p:nvSpPr>
        <p:spPr>
          <a:xfrm>
            <a:off x="5019569" y="2028737"/>
            <a:ext cx="1735103" cy="261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Implementace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: Rounded Corners 17">
            <a:extLst>
              <a:ext uri="{FF2B5EF4-FFF2-40B4-BE49-F238E27FC236}">
                <a16:creationId xmlns:a16="http://schemas.microsoft.com/office/drawing/2014/main" id="{F2BBC35D-82B3-9C47-A782-1283B9176D0E}"/>
              </a:ext>
            </a:extLst>
          </p:cNvPr>
          <p:cNvSpPr/>
          <p:nvPr/>
        </p:nvSpPr>
        <p:spPr>
          <a:xfrm>
            <a:off x="5019569" y="2332437"/>
            <a:ext cx="1735103" cy="261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Excelence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Rectangle: Rounded Corners 17">
            <a:extLst>
              <a:ext uri="{FF2B5EF4-FFF2-40B4-BE49-F238E27FC236}">
                <a16:creationId xmlns:a16="http://schemas.microsoft.com/office/drawing/2014/main" id="{6C29BEB8-BD56-D04B-B760-51EFAF0FF62B}"/>
              </a:ext>
            </a:extLst>
          </p:cNvPr>
          <p:cNvSpPr/>
          <p:nvPr/>
        </p:nvSpPr>
        <p:spPr>
          <a:xfrm>
            <a:off x="5019569" y="2636138"/>
            <a:ext cx="1735103" cy="261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Dopad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8CF538-3079-AA4E-A0E6-99C9EFF4BB81}"/>
              </a:ext>
            </a:extLst>
          </p:cNvPr>
          <p:cNvGrpSpPr/>
          <p:nvPr/>
        </p:nvGrpSpPr>
        <p:grpSpPr>
          <a:xfrm>
            <a:off x="7287038" y="2263690"/>
            <a:ext cx="1558193" cy="1256798"/>
            <a:chOff x="7287038" y="2263690"/>
            <a:chExt cx="1558193" cy="1256798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4BD4FF6-0587-1B41-9A72-C60776DA13F2}"/>
                </a:ext>
              </a:extLst>
            </p:cNvPr>
            <p:cNvSpPr txBox="1"/>
            <p:nvPr/>
          </p:nvSpPr>
          <p:spPr>
            <a:xfrm>
              <a:off x="7287038" y="2935713"/>
              <a:ext cx="15581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Posouzení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aplikace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sp>
          <p:nvSpPr>
            <p:cNvPr id="83" name="Freeform 60">
              <a:extLst>
                <a:ext uri="{FF2B5EF4-FFF2-40B4-BE49-F238E27FC236}">
                  <a16:creationId xmlns:a16="http://schemas.microsoft.com/office/drawing/2014/main" id="{DF2DC172-1289-1E4A-BABE-2B487D809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1525" y="2263690"/>
              <a:ext cx="429309" cy="468876"/>
            </a:xfrm>
            <a:custGeom>
              <a:avLst/>
              <a:gdLst>
                <a:gd name="T0" fmla="*/ 338109 w 216"/>
                <a:gd name="T1" fmla="*/ 318845 h 236"/>
                <a:gd name="T2" fmla="*/ 287073 w 216"/>
                <a:gd name="T3" fmla="*/ 369860 h 236"/>
                <a:gd name="T4" fmla="*/ 274315 w 216"/>
                <a:gd name="T5" fmla="*/ 376237 h 236"/>
                <a:gd name="T6" fmla="*/ 261556 w 216"/>
                <a:gd name="T7" fmla="*/ 369860 h 236"/>
                <a:gd name="T8" fmla="*/ 236038 w 216"/>
                <a:gd name="T9" fmla="*/ 344353 h 236"/>
                <a:gd name="T10" fmla="*/ 229659 w 216"/>
                <a:gd name="T11" fmla="*/ 331599 h 236"/>
                <a:gd name="T12" fmla="*/ 248797 w 216"/>
                <a:gd name="T13" fmla="*/ 312468 h 236"/>
                <a:gd name="T14" fmla="*/ 261556 w 216"/>
                <a:gd name="T15" fmla="*/ 318845 h 236"/>
                <a:gd name="T16" fmla="*/ 274315 w 216"/>
                <a:gd name="T17" fmla="*/ 330004 h 236"/>
                <a:gd name="T18" fmla="*/ 312591 w 216"/>
                <a:gd name="T19" fmla="*/ 293337 h 236"/>
                <a:gd name="T20" fmla="*/ 325350 w 216"/>
                <a:gd name="T21" fmla="*/ 286960 h 236"/>
                <a:gd name="T22" fmla="*/ 344488 w 216"/>
                <a:gd name="T23" fmla="*/ 306091 h 236"/>
                <a:gd name="T24" fmla="*/ 338109 w 216"/>
                <a:gd name="T25" fmla="*/ 318845 h 236"/>
                <a:gd name="T26" fmla="*/ 280694 w 216"/>
                <a:gd name="T27" fmla="*/ 296526 h 236"/>
                <a:gd name="T28" fmla="*/ 274315 w 216"/>
                <a:gd name="T29" fmla="*/ 302903 h 236"/>
                <a:gd name="T30" fmla="*/ 248797 w 216"/>
                <a:gd name="T31" fmla="*/ 293337 h 236"/>
                <a:gd name="T32" fmla="*/ 210520 w 216"/>
                <a:gd name="T33" fmla="*/ 331599 h 236"/>
                <a:gd name="T34" fmla="*/ 221684 w 216"/>
                <a:gd name="T35" fmla="*/ 358701 h 236"/>
                <a:gd name="T36" fmla="*/ 232848 w 216"/>
                <a:gd name="T37" fmla="*/ 369860 h 236"/>
                <a:gd name="T38" fmla="*/ 165865 w 216"/>
                <a:gd name="T39" fmla="*/ 369860 h 236"/>
                <a:gd name="T40" fmla="*/ 19138 w 216"/>
                <a:gd name="T41" fmla="*/ 369860 h 236"/>
                <a:gd name="T42" fmla="*/ 0 w 216"/>
                <a:gd name="T43" fmla="*/ 350729 h 236"/>
                <a:gd name="T44" fmla="*/ 0 w 216"/>
                <a:gd name="T45" fmla="*/ 19131 h 236"/>
                <a:gd name="T46" fmla="*/ 19138 w 216"/>
                <a:gd name="T47" fmla="*/ 0 h 236"/>
                <a:gd name="T48" fmla="*/ 63794 w 216"/>
                <a:gd name="T49" fmla="*/ 0 h 236"/>
                <a:gd name="T50" fmla="*/ 121209 w 216"/>
                <a:gd name="T51" fmla="*/ 0 h 236"/>
                <a:gd name="T52" fmla="*/ 121209 w 216"/>
                <a:gd name="T53" fmla="*/ 70146 h 236"/>
                <a:gd name="T54" fmla="*/ 121209 w 216"/>
                <a:gd name="T55" fmla="*/ 108407 h 236"/>
                <a:gd name="T56" fmla="*/ 159485 w 216"/>
                <a:gd name="T57" fmla="*/ 146669 h 236"/>
                <a:gd name="T58" fmla="*/ 197762 w 216"/>
                <a:gd name="T59" fmla="*/ 146669 h 236"/>
                <a:gd name="T60" fmla="*/ 280694 w 216"/>
                <a:gd name="T61" fmla="*/ 146669 h 236"/>
                <a:gd name="T62" fmla="*/ 280694 w 216"/>
                <a:gd name="T63" fmla="*/ 261453 h 236"/>
                <a:gd name="T64" fmla="*/ 280694 w 216"/>
                <a:gd name="T65" fmla="*/ 296526 h 236"/>
                <a:gd name="T66" fmla="*/ 159485 w 216"/>
                <a:gd name="T67" fmla="*/ 127538 h 236"/>
                <a:gd name="T68" fmla="*/ 140347 w 216"/>
                <a:gd name="T69" fmla="*/ 108407 h 236"/>
                <a:gd name="T70" fmla="*/ 140347 w 216"/>
                <a:gd name="T71" fmla="*/ 70146 h 236"/>
                <a:gd name="T72" fmla="*/ 140347 w 216"/>
                <a:gd name="T73" fmla="*/ 0 h 236"/>
                <a:gd name="T74" fmla="*/ 280694 w 216"/>
                <a:gd name="T75" fmla="*/ 127538 h 236"/>
                <a:gd name="T76" fmla="*/ 197762 w 216"/>
                <a:gd name="T77" fmla="*/ 127538 h 236"/>
                <a:gd name="T78" fmla="*/ 159485 w 216"/>
                <a:gd name="T79" fmla="*/ 127538 h 2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6" h="236">
                  <a:moveTo>
                    <a:pt x="212" y="200"/>
                  </a:moveTo>
                  <a:cubicBezTo>
                    <a:pt x="180" y="232"/>
                    <a:pt x="180" y="232"/>
                    <a:pt x="180" y="232"/>
                  </a:cubicBezTo>
                  <a:cubicBezTo>
                    <a:pt x="178" y="235"/>
                    <a:pt x="175" y="236"/>
                    <a:pt x="172" y="236"/>
                  </a:cubicBezTo>
                  <a:cubicBezTo>
                    <a:pt x="169" y="236"/>
                    <a:pt x="166" y="235"/>
                    <a:pt x="164" y="232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45" y="214"/>
                    <a:pt x="144" y="211"/>
                    <a:pt x="144" y="208"/>
                  </a:cubicBezTo>
                  <a:cubicBezTo>
                    <a:pt x="144" y="201"/>
                    <a:pt x="149" y="196"/>
                    <a:pt x="156" y="196"/>
                  </a:cubicBezTo>
                  <a:cubicBezTo>
                    <a:pt x="159" y="196"/>
                    <a:pt x="162" y="197"/>
                    <a:pt x="164" y="200"/>
                  </a:cubicBezTo>
                  <a:cubicBezTo>
                    <a:pt x="172" y="207"/>
                    <a:pt x="172" y="207"/>
                    <a:pt x="172" y="207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8" y="181"/>
                    <a:pt x="201" y="180"/>
                    <a:pt x="204" y="180"/>
                  </a:cubicBezTo>
                  <a:cubicBezTo>
                    <a:pt x="211" y="180"/>
                    <a:pt x="216" y="185"/>
                    <a:pt x="216" y="192"/>
                  </a:cubicBezTo>
                  <a:cubicBezTo>
                    <a:pt x="216" y="195"/>
                    <a:pt x="215" y="198"/>
                    <a:pt x="212" y="200"/>
                  </a:cubicBezTo>
                  <a:moveTo>
                    <a:pt x="176" y="186"/>
                  </a:moveTo>
                  <a:cubicBezTo>
                    <a:pt x="172" y="190"/>
                    <a:pt x="172" y="190"/>
                    <a:pt x="172" y="190"/>
                  </a:cubicBezTo>
                  <a:cubicBezTo>
                    <a:pt x="168" y="186"/>
                    <a:pt x="162" y="184"/>
                    <a:pt x="156" y="184"/>
                  </a:cubicBezTo>
                  <a:cubicBezTo>
                    <a:pt x="143" y="184"/>
                    <a:pt x="132" y="195"/>
                    <a:pt x="132" y="208"/>
                  </a:cubicBezTo>
                  <a:cubicBezTo>
                    <a:pt x="132" y="215"/>
                    <a:pt x="135" y="221"/>
                    <a:pt x="139" y="225"/>
                  </a:cubicBezTo>
                  <a:cubicBezTo>
                    <a:pt x="146" y="232"/>
                    <a:pt x="146" y="232"/>
                    <a:pt x="146" y="232"/>
                  </a:cubicBezTo>
                  <a:cubicBezTo>
                    <a:pt x="104" y="232"/>
                    <a:pt x="104" y="232"/>
                    <a:pt x="104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5" y="232"/>
                    <a:pt x="0" y="227"/>
                    <a:pt x="0" y="22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81"/>
                    <a:pt x="87" y="92"/>
                    <a:pt x="100" y="92"/>
                  </a:cubicBezTo>
                  <a:cubicBezTo>
                    <a:pt x="124" y="92"/>
                    <a:pt x="124" y="92"/>
                    <a:pt x="124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164"/>
                    <a:pt x="176" y="164"/>
                    <a:pt x="176" y="164"/>
                  </a:cubicBezTo>
                  <a:lnTo>
                    <a:pt x="176" y="186"/>
                  </a:lnTo>
                  <a:close/>
                  <a:moveTo>
                    <a:pt x="100" y="80"/>
                  </a:moveTo>
                  <a:cubicBezTo>
                    <a:pt x="93" y="80"/>
                    <a:pt x="88" y="75"/>
                    <a:pt x="88" y="68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24" y="80"/>
                    <a:pt x="124" y="80"/>
                    <a:pt x="124" y="80"/>
                  </a:cubicBezTo>
                  <a:lnTo>
                    <a:pt x="100" y="80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9AA053-5E8E-AD4C-84AE-6A0169123D1F}"/>
              </a:ext>
            </a:extLst>
          </p:cNvPr>
          <p:cNvGrpSpPr/>
          <p:nvPr/>
        </p:nvGrpSpPr>
        <p:grpSpPr>
          <a:xfrm>
            <a:off x="9115548" y="1873845"/>
            <a:ext cx="633188" cy="438321"/>
            <a:chOff x="9115548" y="1873845"/>
            <a:chExt cx="633188" cy="438321"/>
          </a:xfrm>
        </p:grpSpPr>
        <p:grpSp>
          <p:nvGrpSpPr>
            <p:cNvPr id="85" name="Group 299">
              <a:extLst>
                <a:ext uri="{FF2B5EF4-FFF2-40B4-BE49-F238E27FC236}">
                  <a16:creationId xmlns:a16="http://schemas.microsoft.com/office/drawing/2014/main" id="{1E20A032-4B12-3643-95F2-0231340CE6F3}"/>
                </a:ext>
              </a:extLst>
            </p:cNvPr>
            <p:cNvGrpSpPr/>
            <p:nvPr/>
          </p:nvGrpSpPr>
          <p:grpSpPr>
            <a:xfrm>
              <a:off x="9115548" y="1874155"/>
              <a:ext cx="172085" cy="437700"/>
              <a:chOff x="6141009" y="3540977"/>
              <a:chExt cx="85046" cy="216315"/>
            </a:xfr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86" name="Freeform 12">
                <a:extLst>
                  <a:ext uri="{FF2B5EF4-FFF2-40B4-BE49-F238E27FC236}">
                    <a16:creationId xmlns:a16="http://schemas.microsoft.com/office/drawing/2014/main" id="{9481D0BA-3207-F149-8B14-0306D5354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87" name="Oval 13">
                <a:extLst>
                  <a:ext uri="{FF2B5EF4-FFF2-40B4-BE49-F238E27FC236}">
                    <a16:creationId xmlns:a16="http://schemas.microsoft.com/office/drawing/2014/main" id="{CC2DBD51-CDDE-FE40-8E68-D89D30DDD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88" name="Group 302">
              <a:extLst>
                <a:ext uri="{FF2B5EF4-FFF2-40B4-BE49-F238E27FC236}">
                  <a16:creationId xmlns:a16="http://schemas.microsoft.com/office/drawing/2014/main" id="{EDE57D9F-7A92-C64E-9E8B-DAEE535D5E32}"/>
                </a:ext>
              </a:extLst>
            </p:cNvPr>
            <p:cNvGrpSpPr/>
            <p:nvPr/>
          </p:nvGrpSpPr>
          <p:grpSpPr>
            <a:xfrm>
              <a:off x="9329800" y="1873845"/>
              <a:ext cx="203241" cy="438321"/>
              <a:chOff x="6138760" y="4271257"/>
              <a:chExt cx="97227" cy="209688"/>
            </a:xfr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B3EEE317-3E05-9F42-8001-049B6385E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90" name="Freeform 7">
                <a:extLst>
                  <a:ext uri="{FF2B5EF4-FFF2-40B4-BE49-F238E27FC236}">
                    <a16:creationId xmlns:a16="http://schemas.microsoft.com/office/drawing/2014/main" id="{4B3E911B-EB8B-7042-A2C5-D153458AE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91" name="Group 299">
              <a:extLst>
                <a:ext uri="{FF2B5EF4-FFF2-40B4-BE49-F238E27FC236}">
                  <a16:creationId xmlns:a16="http://schemas.microsoft.com/office/drawing/2014/main" id="{42DFDE90-85AB-0E4F-856F-8FA1F47913C8}"/>
                </a:ext>
              </a:extLst>
            </p:cNvPr>
            <p:cNvGrpSpPr/>
            <p:nvPr/>
          </p:nvGrpSpPr>
          <p:grpSpPr>
            <a:xfrm>
              <a:off x="9576651" y="1874155"/>
              <a:ext cx="172085" cy="437700"/>
              <a:chOff x="6141009" y="3540977"/>
              <a:chExt cx="85046" cy="216315"/>
            </a:xfrm>
            <a:gradFill>
              <a:gsLst>
                <a:gs pos="0">
                  <a:srgbClr val="FF0000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103" name="Freeform 12">
                <a:extLst>
                  <a:ext uri="{FF2B5EF4-FFF2-40B4-BE49-F238E27FC236}">
                    <a16:creationId xmlns:a16="http://schemas.microsoft.com/office/drawing/2014/main" id="{B5C0A73A-5FE0-6743-9353-C7A40573B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04" name="Oval 13">
                <a:extLst>
                  <a:ext uri="{FF2B5EF4-FFF2-40B4-BE49-F238E27FC236}">
                    <a16:creationId xmlns:a16="http://schemas.microsoft.com/office/drawing/2014/main" id="{E9A54519-9F79-BB41-AB62-DC41BEFCC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C957EE-2F28-B848-9B97-D9EC9AA32694}"/>
              </a:ext>
            </a:extLst>
          </p:cNvPr>
          <p:cNvGrpSpPr/>
          <p:nvPr/>
        </p:nvGrpSpPr>
        <p:grpSpPr>
          <a:xfrm>
            <a:off x="9091622" y="2570204"/>
            <a:ext cx="633188" cy="438321"/>
            <a:chOff x="9091622" y="2570204"/>
            <a:chExt cx="633188" cy="438321"/>
          </a:xfrm>
        </p:grpSpPr>
        <p:grpSp>
          <p:nvGrpSpPr>
            <p:cNvPr id="105" name="Group 299">
              <a:extLst>
                <a:ext uri="{FF2B5EF4-FFF2-40B4-BE49-F238E27FC236}">
                  <a16:creationId xmlns:a16="http://schemas.microsoft.com/office/drawing/2014/main" id="{7BC29981-D1C0-1847-BF5E-E3DEF7686EAF}"/>
                </a:ext>
              </a:extLst>
            </p:cNvPr>
            <p:cNvGrpSpPr/>
            <p:nvPr/>
          </p:nvGrpSpPr>
          <p:grpSpPr>
            <a:xfrm>
              <a:off x="9091622" y="2570514"/>
              <a:ext cx="172085" cy="437700"/>
              <a:chOff x="6141009" y="3540977"/>
              <a:chExt cx="85046" cy="216315"/>
            </a:xfrm>
            <a:gradFill>
              <a:gsLst>
                <a:gs pos="0">
                  <a:srgbClr val="FF0000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106" name="Freeform 12">
                <a:extLst>
                  <a:ext uri="{FF2B5EF4-FFF2-40B4-BE49-F238E27FC236}">
                    <a16:creationId xmlns:a16="http://schemas.microsoft.com/office/drawing/2014/main" id="{81947D7C-F78D-024E-B192-FB610DCAF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07" name="Oval 13">
                <a:extLst>
                  <a:ext uri="{FF2B5EF4-FFF2-40B4-BE49-F238E27FC236}">
                    <a16:creationId xmlns:a16="http://schemas.microsoft.com/office/drawing/2014/main" id="{47F93FCE-5EFF-4444-BC40-AA2C4150CB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108" name="Group 302">
              <a:extLst>
                <a:ext uri="{FF2B5EF4-FFF2-40B4-BE49-F238E27FC236}">
                  <a16:creationId xmlns:a16="http://schemas.microsoft.com/office/drawing/2014/main" id="{69E5AABE-93AE-E142-B09C-AC48F6CCDF55}"/>
                </a:ext>
              </a:extLst>
            </p:cNvPr>
            <p:cNvGrpSpPr/>
            <p:nvPr/>
          </p:nvGrpSpPr>
          <p:grpSpPr>
            <a:xfrm>
              <a:off x="9305874" y="2570204"/>
              <a:ext cx="203241" cy="438321"/>
              <a:chOff x="6138760" y="4271257"/>
              <a:chExt cx="97227" cy="209688"/>
            </a:xfrm>
            <a:gradFill>
              <a:gsLst>
                <a:gs pos="0">
                  <a:srgbClr val="FF0000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C6913927-4321-6746-98F0-7662175DD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10" name="Freeform 7">
                <a:extLst>
                  <a:ext uri="{FF2B5EF4-FFF2-40B4-BE49-F238E27FC236}">
                    <a16:creationId xmlns:a16="http://schemas.microsoft.com/office/drawing/2014/main" id="{3D28CED1-FB4E-7D45-B174-1DFEA430B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  <p:grpSp>
          <p:nvGrpSpPr>
            <p:cNvPr id="111" name="Group 299">
              <a:extLst>
                <a:ext uri="{FF2B5EF4-FFF2-40B4-BE49-F238E27FC236}">
                  <a16:creationId xmlns:a16="http://schemas.microsoft.com/office/drawing/2014/main" id="{04E19997-EE3D-CE44-A178-8AAE0B4EFF81}"/>
                </a:ext>
              </a:extLst>
            </p:cNvPr>
            <p:cNvGrpSpPr/>
            <p:nvPr/>
          </p:nvGrpSpPr>
          <p:grpSpPr>
            <a:xfrm>
              <a:off x="9552725" y="2570514"/>
              <a:ext cx="172085" cy="437700"/>
              <a:chOff x="6141009" y="3540977"/>
              <a:chExt cx="85046" cy="216315"/>
            </a:xfr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</p:grpSpPr>
          <p:sp>
            <p:nvSpPr>
              <p:cNvPr id="112" name="Freeform 12">
                <a:extLst>
                  <a:ext uri="{FF2B5EF4-FFF2-40B4-BE49-F238E27FC236}">
                    <a16:creationId xmlns:a16="http://schemas.microsoft.com/office/drawing/2014/main" id="{5AA3AF39-1F1E-8647-85EE-1DEAC2B3E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  <p:sp>
            <p:nvSpPr>
              <p:cNvPr id="113" name="Oval 13">
                <a:extLst>
                  <a:ext uri="{FF2B5EF4-FFF2-40B4-BE49-F238E27FC236}">
                    <a16:creationId xmlns:a16="http://schemas.microsoft.com/office/drawing/2014/main" id="{A43036DC-EA40-2240-9CC7-C9B612499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/>
              </a:p>
            </p:txBody>
          </p:sp>
        </p:grp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15704007-0E10-9C4B-B730-FDD2BF573E24}"/>
              </a:ext>
            </a:extLst>
          </p:cNvPr>
          <p:cNvSpPr txBox="1"/>
          <p:nvPr/>
        </p:nvSpPr>
        <p:spPr>
          <a:xfrm>
            <a:off x="9822662" y="1952822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IN</a:t>
            </a:r>
            <a:endParaRPr lang="id-ID" sz="1600" b="1" dirty="0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5EF6851-9D65-A840-99FE-ADB7746E1E8B}"/>
              </a:ext>
            </a:extLst>
          </p:cNvPr>
          <p:cNvSpPr txBox="1"/>
          <p:nvPr/>
        </p:nvSpPr>
        <p:spPr>
          <a:xfrm>
            <a:off x="9822662" y="2638787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gradFill>
                  <a:gsLst>
                    <a:gs pos="0">
                      <a:srgbClr val="FF0000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OUT</a:t>
            </a:r>
            <a:endParaRPr lang="id-ID" sz="1600" b="1" dirty="0">
              <a:gradFill>
                <a:gsLst>
                  <a:gs pos="0">
                    <a:srgbClr val="FF0000"/>
                  </a:gs>
                  <a:gs pos="99000">
                    <a:schemeClr val="accent5"/>
                  </a:gs>
                </a:gsLst>
                <a:lin ang="5400000" scaled="1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8F271F0-D99F-3548-963B-D6A9DB09448C}"/>
              </a:ext>
            </a:extLst>
          </p:cNvPr>
          <p:cNvGrpSpPr/>
          <p:nvPr/>
        </p:nvGrpSpPr>
        <p:grpSpPr>
          <a:xfrm>
            <a:off x="1338743" y="4462734"/>
            <a:ext cx="510422" cy="510422"/>
            <a:chOff x="1338743" y="4462734"/>
            <a:chExt cx="510422" cy="510422"/>
          </a:xfrm>
        </p:grpSpPr>
        <p:sp>
          <p:nvSpPr>
            <p:cNvPr id="117" name="Freeform 77">
              <a:extLst>
                <a:ext uri="{FF2B5EF4-FFF2-40B4-BE49-F238E27FC236}">
                  <a16:creationId xmlns:a16="http://schemas.microsoft.com/office/drawing/2014/main" id="{5C2A6401-BF61-834D-9743-08D2B2A35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743" y="4462734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AFA5623E-1DCD-524B-8BAB-C87135DD0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229" y="4621078"/>
              <a:ext cx="311449" cy="214918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D77053-DC84-CC48-93FB-2688CFB8453C}"/>
              </a:ext>
            </a:extLst>
          </p:cNvPr>
          <p:cNvGrpSpPr/>
          <p:nvPr/>
        </p:nvGrpSpPr>
        <p:grpSpPr>
          <a:xfrm>
            <a:off x="1005237" y="4974861"/>
            <a:ext cx="510422" cy="510422"/>
            <a:chOff x="1005237" y="4974861"/>
            <a:chExt cx="510422" cy="510422"/>
          </a:xfrm>
        </p:grpSpPr>
        <p:sp>
          <p:nvSpPr>
            <p:cNvPr id="119" name="Freeform 77">
              <a:extLst>
                <a:ext uri="{FF2B5EF4-FFF2-40B4-BE49-F238E27FC236}">
                  <a16:creationId xmlns:a16="http://schemas.microsoft.com/office/drawing/2014/main" id="{C895DD13-D1F5-7142-A38B-C86258E4B7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237" y="4974861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8C5476FC-F03F-A84A-A6C4-B2E6726A7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956" y="5137530"/>
              <a:ext cx="311449" cy="214918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497170C-4DEA-7F44-9FF3-47F26DFB4DD3}"/>
              </a:ext>
            </a:extLst>
          </p:cNvPr>
          <p:cNvGrpSpPr/>
          <p:nvPr/>
        </p:nvGrpSpPr>
        <p:grpSpPr>
          <a:xfrm>
            <a:off x="1668663" y="4980448"/>
            <a:ext cx="510422" cy="510422"/>
            <a:chOff x="1668663" y="4980448"/>
            <a:chExt cx="510422" cy="510422"/>
          </a:xfrm>
        </p:grpSpPr>
        <p:sp>
          <p:nvSpPr>
            <p:cNvPr id="118" name="Freeform 77">
              <a:extLst>
                <a:ext uri="{FF2B5EF4-FFF2-40B4-BE49-F238E27FC236}">
                  <a16:creationId xmlns:a16="http://schemas.microsoft.com/office/drawing/2014/main" id="{079B6A29-E862-CA40-9210-96195CF762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8663" y="4980448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BFF84A82-D3EA-F14C-8200-456ED9B69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1040" y="5128195"/>
              <a:ext cx="225668" cy="233587"/>
            </a:xfrm>
            <a:prstGeom prst="rect">
              <a:avLst/>
            </a:prstGeom>
          </p:spPr>
        </p:pic>
      </p:grpSp>
      <p:sp>
        <p:nvSpPr>
          <p:cNvPr id="123" name="Freeform 60">
            <a:extLst>
              <a:ext uri="{FF2B5EF4-FFF2-40B4-BE49-F238E27FC236}">
                <a16:creationId xmlns:a16="http://schemas.microsoft.com/office/drawing/2014/main" id="{9D568439-CE7E-3848-B7D1-932A452DF67F}"/>
              </a:ext>
            </a:extLst>
          </p:cNvPr>
          <p:cNvSpPr>
            <a:spLocks noEditPoints="1"/>
          </p:cNvSpPr>
          <p:nvPr/>
        </p:nvSpPr>
        <p:spPr bwMode="auto">
          <a:xfrm>
            <a:off x="3326393" y="4510721"/>
            <a:ext cx="429309" cy="468876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24" name="Freeform 60">
            <a:extLst>
              <a:ext uri="{FF2B5EF4-FFF2-40B4-BE49-F238E27FC236}">
                <a16:creationId xmlns:a16="http://schemas.microsoft.com/office/drawing/2014/main" id="{045589C2-44D0-D449-8D38-0D8A2E9CEA00}"/>
              </a:ext>
            </a:extLst>
          </p:cNvPr>
          <p:cNvSpPr>
            <a:spLocks noEditPoints="1"/>
          </p:cNvSpPr>
          <p:nvPr/>
        </p:nvSpPr>
        <p:spPr bwMode="auto">
          <a:xfrm>
            <a:off x="3986578" y="4512719"/>
            <a:ext cx="429309" cy="468876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25" name="Freeform 60">
            <a:extLst>
              <a:ext uri="{FF2B5EF4-FFF2-40B4-BE49-F238E27FC236}">
                <a16:creationId xmlns:a16="http://schemas.microsoft.com/office/drawing/2014/main" id="{EE43A775-834E-C848-B935-2690097889ED}"/>
              </a:ext>
            </a:extLst>
          </p:cNvPr>
          <p:cNvSpPr>
            <a:spLocks noEditPoints="1"/>
          </p:cNvSpPr>
          <p:nvPr/>
        </p:nvSpPr>
        <p:spPr bwMode="auto">
          <a:xfrm>
            <a:off x="3699652" y="5047627"/>
            <a:ext cx="429309" cy="468876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6C56D83-8432-7B43-8287-535A738C3ACE}"/>
              </a:ext>
            </a:extLst>
          </p:cNvPr>
          <p:cNvGrpSpPr/>
          <p:nvPr/>
        </p:nvGrpSpPr>
        <p:grpSpPr>
          <a:xfrm>
            <a:off x="5396770" y="4678091"/>
            <a:ext cx="1662286" cy="1669409"/>
            <a:chOff x="5396770" y="4678091"/>
            <a:chExt cx="1662286" cy="166940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91DD321-0EF5-9B49-ACD2-420C32CB4A29}"/>
                </a:ext>
              </a:extLst>
            </p:cNvPr>
            <p:cNvSpPr txBox="1"/>
            <p:nvPr/>
          </p:nvSpPr>
          <p:spPr>
            <a:xfrm>
              <a:off x="5396770" y="5516503"/>
              <a:ext cx="16622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Hodnocení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finanční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životaschopnosti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sp>
          <p:nvSpPr>
            <p:cNvPr id="126" name="Freeform 24">
              <a:extLst>
                <a:ext uri="{FF2B5EF4-FFF2-40B4-BE49-F238E27FC236}">
                  <a16:creationId xmlns:a16="http://schemas.microsoft.com/office/drawing/2014/main" id="{452C536A-89E8-264D-8BA9-49575EBAC6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8877" y="4678091"/>
              <a:ext cx="429621" cy="369536"/>
            </a:xfrm>
            <a:custGeom>
              <a:avLst/>
              <a:gdLst/>
              <a:ahLst/>
              <a:cxnLst>
                <a:cxn ang="0">
                  <a:pos x="13" y="1"/>
                </a:cxn>
                <a:cxn ang="0">
                  <a:pos x="0" y="3"/>
                </a:cxn>
                <a:cxn ang="0">
                  <a:pos x="0" y="54"/>
                </a:cxn>
                <a:cxn ang="0">
                  <a:pos x="8" y="63"/>
                </a:cxn>
                <a:cxn ang="0">
                  <a:pos x="48" y="40"/>
                </a:cxn>
                <a:cxn ang="0">
                  <a:pos x="51" y="29"/>
                </a:cxn>
                <a:cxn ang="0">
                  <a:pos x="272" y="9"/>
                </a:cxn>
                <a:cxn ang="0">
                  <a:pos x="86" y="11"/>
                </a:cxn>
                <a:cxn ang="0">
                  <a:pos x="75" y="25"/>
                </a:cxn>
                <a:cxn ang="0">
                  <a:pos x="77" y="45"/>
                </a:cxn>
                <a:cxn ang="0">
                  <a:pos x="91" y="54"/>
                </a:cxn>
                <a:cxn ang="0">
                  <a:pos x="278" y="54"/>
                </a:cxn>
                <a:cxn ang="0">
                  <a:pos x="287" y="40"/>
                </a:cxn>
                <a:cxn ang="0">
                  <a:pos x="287" y="18"/>
                </a:cxn>
                <a:cxn ang="0">
                  <a:pos x="272" y="9"/>
                </a:cxn>
                <a:cxn ang="0">
                  <a:pos x="48" y="130"/>
                </a:cxn>
                <a:cxn ang="0">
                  <a:pos x="53" y="123"/>
                </a:cxn>
                <a:cxn ang="0">
                  <a:pos x="13" y="99"/>
                </a:cxn>
                <a:cxn ang="0">
                  <a:pos x="4" y="99"/>
                </a:cxn>
                <a:cxn ang="0">
                  <a:pos x="0" y="147"/>
                </a:cxn>
                <a:cxn ang="0">
                  <a:pos x="4" y="154"/>
                </a:cxn>
                <a:cxn ang="0">
                  <a:pos x="13" y="154"/>
                </a:cxn>
                <a:cxn ang="0">
                  <a:pos x="91" y="99"/>
                </a:cxn>
                <a:cxn ang="0">
                  <a:pos x="77" y="110"/>
                </a:cxn>
                <a:cxn ang="0">
                  <a:pos x="75" y="130"/>
                </a:cxn>
                <a:cxn ang="0">
                  <a:pos x="86" y="145"/>
                </a:cxn>
                <a:cxn ang="0">
                  <a:pos x="272" y="147"/>
                </a:cxn>
                <a:cxn ang="0">
                  <a:pos x="287" y="136"/>
                </a:cxn>
                <a:cxn ang="0">
                  <a:pos x="287" y="116"/>
                </a:cxn>
                <a:cxn ang="0">
                  <a:pos x="278" y="101"/>
                </a:cxn>
                <a:cxn ang="0">
                  <a:pos x="48" y="206"/>
                </a:cxn>
                <a:cxn ang="0">
                  <a:pos x="8" y="183"/>
                </a:cxn>
                <a:cxn ang="0">
                  <a:pos x="0" y="192"/>
                </a:cxn>
                <a:cxn ang="0">
                  <a:pos x="0" y="243"/>
                </a:cxn>
                <a:cxn ang="0">
                  <a:pos x="13" y="244"/>
                </a:cxn>
                <a:cxn ang="0">
                  <a:pos x="51" y="219"/>
                </a:cxn>
                <a:cxn ang="0">
                  <a:pos x="48" y="206"/>
                </a:cxn>
                <a:cxn ang="0">
                  <a:pos x="91" y="192"/>
                </a:cxn>
                <a:cxn ang="0">
                  <a:pos x="80" y="195"/>
                </a:cxn>
                <a:cxn ang="0">
                  <a:pos x="75" y="221"/>
                </a:cxn>
                <a:cxn ang="0">
                  <a:pos x="80" y="232"/>
                </a:cxn>
                <a:cxn ang="0">
                  <a:pos x="272" y="237"/>
                </a:cxn>
                <a:cxn ang="0">
                  <a:pos x="283" y="232"/>
                </a:cxn>
                <a:cxn ang="0">
                  <a:pos x="287" y="206"/>
                </a:cxn>
                <a:cxn ang="0">
                  <a:pos x="283" y="195"/>
                </a:cxn>
                <a:cxn ang="0">
                  <a:pos x="272" y="192"/>
                </a:cxn>
              </a:cxnLst>
              <a:rect l="0" t="0" r="r" b="b"/>
              <a:pathLst>
                <a:path w="287" h="246">
                  <a:moveTo>
                    <a:pt x="48" y="23"/>
                  </a:moveTo>
                  <a:lnTo>
                    <a:pt x="13" y="1"/>
                  </a:lnTo>
                  <a:lnTo>
                    <a:pt x="13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4" y="63"/>
                  </a:lnTo>
                  <a:lnTo>
                    <a:pt x="8" y="63"/>
                  </a:lnTo>
                  <a:lnTo>
                    <a:pt x="13" y="61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1" y="36"/>
                  </a:lnTo>
                  <a:lnTo>
                    <a:pt x="53" y="32"/>
                  </a:lnTo>
                  <a:lnTo>
                    <a:pt x="51" y="29"/>
                  </a:lnTo>
                  <a:lnTo>
                    <a:pt x="48" y="23"/>
                  </a:lnTo>
                  <a:lnTo>
                    <a:pt x="48" y="23"/>
                  </a:lnTo>
                  <a:close/>
                  <a:moveTo>
                    <a:pt x="272" y="9"/>
                  </a:moveTo>
                  <a:lnTo>
                    <a:pt x="91" y="9"/>
                  </a:lnTo>
                  <a:lnTo>
                    <a:pt x="91" y="9"/>
                  </a:lnTo>
                  <a:lnTo>
                    <a:pt x="86" y="11"/>
                  </a:lnTo>
                  <a:lnTo>
                    <a:pt x="80" y="14"/>
                  </a:lnTo>
                  <a:lnTo>
                    <a:pt x="77" y="18"/>
                  </a:lnTo>
                  <a:lnTo>
                    <a:pt x="75" y="25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77" y="45"/>
                  </a:lnTo>
                  <a:lnTo>
                    <a:pt x="80" y="50"/>
                  </a:lnTo>
                  <a:lnTo>
                    <a:pt x="86" y="54"/>
                  </a:lnTo>
                  <a:lnTo>
                    <a:pt x="91" y="54"/>
                  </a:lnTo>
                  <a:lnTo>
                    <a:pt x="272" y="54"/>
                  </a:lnTo>
                  <a:lnTo>
                    <a:pt x="272" y="54"/>
                  </a:lnTo>
                  <a:lnTo>
                    <a:pt x="278" y="54"/>
                  </a:lnTo>
                  <a:lnTo>
                    <a:pt x="283" y="50"/>
                  </a:lnTo>
                  <a:lnTo>
                    <a:pt x="287" y="45"/>
                  </a:lnTo>
                  <a:lnTo>
                    <a:pt x="287" y="40"/>
                  </a:lnTo>
                  <a:lnTo>
                    <a:pt x="287" y="25"/>
                  </a:lnTo>
                  <a:lnTo>
                    <a:pt x="287" y="25"/>
                  </a:lnTo>
                  <a:lnTo>
                    <a:pt x="287" y="18"/>
                  </a:lnTo>
                  <a:lnTo>
                    <a:pt x="283" y="14"/>
                  </a:lnTo>
                  <a:lnTo>
                    <a:pt x="278" y="11"/>
                  </a:lnTo>
                  <a:lnTo>
                    <a:pt x="272" y="9"/>
                  </a:lnTo>
                  <a:lnTo>
                    <a:pt x="272" y="9"/>
                  </a:lnTo>
                  <a:close/>
                  <a:moveTo>
                    <a:pt x="13" y="154"/>
                  </a:moveTo>
                  <a:lnTo>
                    <a:pt x="48" y="130"/>
                  </a:lnTo>
                  <a:lnTo>
                    <a:pt x="48" y="130"/>
                  </a:lnTo>
                  <a:lnTo>
                    <a:pt x="51" y="127"/>
                  </a:lnTo>
                  <a:lnTo>
                    <a:pt x="53" y="123"/>
                  </a:lnTo>
                  <a:lnTo>
                    <a:pt x="51" y="119"/>
                  </a:lnTo>
                  <a:lnTo>
                    <a:pt x="48" y="116"/>
                  </a:lnTo>
                  <a:lnTo>
                    <a:pt x="13" y="99"/>
                  </a:lnTo>
                  <a:lnTo>
                    <a:pt x="13" y="99"/>
                  </a:lnTo>
                  <a:lnTo>
                    <a:pt x="8" y="98"/>
                  </a:lnTo>
                  <a:lnTo>
                    <a:pt x="4" y="99"/>
                  </a:lnTo>
                  <a:lnTo>
                    <a:pt x="0" y="103"/>
                  </a:lnTo>
                  <a:lnTo>
                    <a:pt x="0" y="108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50"/>
                  </a:lnTo>
                  <a:lnTo>
                    <a:pt x="4" y="154"/>
                  </a:lnTo>
                  <a:lnTo>
                    <a:pt x="8" y="156"/>
                  </a:lnTo>
                  <a:lnTo>
                    <a:pt x="13" y="154"/>
                  </a:lnTo>
                  <a:lnTo>
                    <a:pt x="13" y="154"/>
                  </a:lnTo>
                  <a:close/>
                  <a:moveTo>
                    <a:pt x="272" y="99"/>
                  </a:moveTo>
                  <a:lnTo>
                    <a:pt x="91" y="99"/>
                  </a:lnTo>
                  <a:lnTo>
                    <a:pt x="91" y="99"/>
                  </a:lnTo>
                  <a:lnTo>
                    <a:pt x="86" y="101"/>
                  </a:lnTo>
                  <a:lnTo>
                    <a:pt x="80" y="105"/>
                  </a:lnTo>
                  <a:lnTo>
                    <a:pt x="77" y="110"/>
                  </a:lnTo>
                  <a:lnTo>
                    <a:pt x="75" y="116"/>
                  </a:lnTo>
                  <a:lnTo>
                    <a:pt x="75" y="130"/>
                  </a:lnTo>
                  <a:lnTo>
                    <a:pt x="75" y="130"/>
                  </a:lnTo>
                  <a:lnTo>
                    <a:pt x="77" y="136"/>
                  </a:lnTo>
                  <a:lnTo>
                    <a:pt x="80" y="141"/>
                  </a:lnTo>
                  <a:lnTo>
                    <a:pt x="86" y="145"/>
                  </a:lnTo>
                  <a:lnTo>
                    <a:pt x="91" y="147"/>
                  </a:lnTo>
                  <a:lnTo>
                    <a:pt x="272" y="147"/>
                  </a:lnTo>
                  <a:lnTo>
                    <a:pt x="272" y="147"/>
                  </a:lnTo>
                  <a:lnTo>
                    <a:pt x="278" y="145"/>
                  </a:lnTo>
                  <a:lnTo>
                    <a:pt x="283" y="141"/>
                  </a:lnTo>
                  <a:lnTo>
                    <a:pt x="287" y="136"/>
                  </a:lnTo>
                  <a:lnTo>
                    <a:pt x="287" y="130"/>
                  </a:lnTo>
                  <a:lnTo>
                    <a:pt x="287" y="116"/>
                  </a:lnTo>
                  <a:lnTo>
                    <a:pt x="287" y="116"/>
                  </a:lnTo>
                  <a:lnTo>
                    <a:pt x="287" y="110"/>
                  </a:lnTo>
                  <a:lnTo>
                    <a:pt x="283" y="105"/>
                  </a:lnTo>
                  <a:lnTo>
                    <a:pt x="278" y="101"/>
                  </a:lnTo>
                  <a:lnTo>
                    <a:pt x="272" y="99"/>
                  </a:lnTo>
                  <a:lnTo>
                    <a:pt x="272" y="99"/>
                  </a:lnTo>
                  <a:close/>
                  <a:moveTo>
                    <a:pt x="48" y="206"/>
                  </a:moveTo>
                  <a:lnTo>
                    <a:pt x="13" y="185"/>
                  </a:lnTo>
                  <a:lnTo>
                    <a:pt x="13" y="185"/>
                  </a:lnTo>
                  <a:lnTo>
                    <a:pt x="8" y="183"/>
                  </a:lnTo>
                  <a:lnTo>
                    <a:pt x="4" y="183"/>
                  </a:lnTo>
                  <a:lnTo>
                    <a:pt x="0" y="186"/>
                  </a:lnTo>
                  <a:lnTo>
                    <a:pt x="0" y="192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43"/>
                  </a:lnTo>
                  <a:lnTo>
                    <a:pt x="4" y="244"/>
                  </a:lnTo>
                  <a:lnTo>
                    <a:pt x="8" y="246"/>
                  </a:lnTo>
                  <a:lnTo>
                    <a:pt x="13" y="244"/>
                  </a:lnTo>
                  <a:lnTo>
                    <a:pt x="48" y="223"/>
                  </a:lnTo>
                  <a:lnTo>
                    <a:pt x="48" y="223"/>
                  </a:lnTo>
                  <a:lnTo>
                    <a:pt x="51" y="219"/>
                  </a:lnTo>
                  <a:lnTo>
                    <a:pt x="53" y="214"/>
                  </a:lnTo>
                  <a:lnTo>
                    <a:pt x="51" y="210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272" y="192"/>
                  </a:moveTo>
                  <a:lnTo>
                    <a:pt x="91" y="192"/>
                  </a:lnTo>
                  <a:lnTo>
                    <a:pt x="91" y="192"/>
                  </a:lnTo>
                  <a:lnTo>
                    <a:pt x="86" y="192"/>
                  </a:lnTo>
                  <a:lnTo>
                    <a:pt x="80" y="195"/>
                  </a:lnTo>
                  <a:lnTo>
                    <a:pt x="77" y="201"/>
                  </a:lnTo>
                  <a:lnTo>
                    <a:pt x="75" y="206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7" y="228"/>
                  </a:lnTo>
                  <a:lnTo>
                    <a:pt x="80" y="232"/>
                  </a:lnTo>
                  <a:lnTo>
                    <a:pt x="86" y="235"/>
                  </a:lnTo>
                  <a:lnTo>
                    <a:pt x="91" y="237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78" y="235"/>
                  </a:lnTo>
                  <a:lnTo>
                    <a:pt x="283" y="232"/>
                  </a:lnTo>
                  <a:lnTo>
                    <a:pt x="287" y="228"/>
                  </a:lnTo>
                  <a:lnTo>
                    <a:pt x="287" y="221"/>
                  </a:lnTo>
                  <a:lnTo>
                    <a:pt x="287" y="206"/>
                  </a:lnTo>
                  <a:lnTo>
                    <a:pt x="287" y="206"/>
                  </a:lnTo>
                  <a:lnTo>
                    <a:pt x="287" y="201"/>
                  </a:lnTo>
                  <a:lnTo>
                    <a:pt x="283" y="195"/>
                  </a:lnTo>
                  <a:lnTo>
                    <a:pt x="278" y="192"/>
                  </a:lnTo>
                  <a:lnTo>
                    <a:pt x="272" y="192"/>
                  </a:lnTo>
                  <a:lnTo>
                    <a:pt x="272" y="19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1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0F8B42-C915-EB43-A988-B7BC9BAB42C5}"/>
              </a:ext>
            </a:extLst>
          </p:cNvPr>
          <p:cNvGrpSpPr/>
          <p:nvPr/>
        </p:nvGrpSpPr>
        <p:grpSpPr>
          <a:xfrm>
            <a:off x="7550022" y="4307992"/>
            <a:ext cx="1848150" cy="2040052"/>
            <a:chOff x="7550022" y="4307992"/>
            <a:chExt cx="1848150" cy="2040052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0A46068-C56E-8E4A-BD95-10789E62FCA0}"/>
                </a:ext>
              </a:extLst>
            </p:cNvPr>
            <p:cNvSpPr txBox="1"/>
            <p:nvPr/>
          </p:nvSpPr>
          <p:spPr>
            <a:xfrm>
              <a:off x="7556847" y="5517047"/>
              <a:ext cx="18413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Způsobilost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k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veřejnému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</a:t>
              </a:r>
              <a:r>
                <a:rPr lang="en-US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financování</a:t>
              </a:r>
              <a:endPara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363390F-32E0-5248-BD9B-8493D42C2CA8}"/>
                </a:ext>
              </a:extLst>
            </p:cNvPr>
            <p:cNvGrpSpPr/>
            <p:nvPr/>
          </p:nvGrpSpPr>
          <p:grpSpPr>
            <a:xfrm>
              <a:off x="7550022" y="4881379"/>
              <a:ext cx="1558193" cy="510422"/>
              <a:chOff x="7550022" y="4881379"/>
              <a:chExt cx="1558193" cy="510422"/>
            </a:xfrm>
          </p:grpSpPr>
          <p:sp>
            <p:nvSpPr>
              <p:cNvPr id="130" name="Freeform 77">
                <a:extLst>
                  <a:ext uri="{FF2B5EF4-FFF2-40B4-BE49-F238E27FC236}">
                    <a16:creationId xmlns:a16="http://schemas.microsoft.com/office/drawing/2014/main" id="{9C01A75E-95AD-AC43-8AA7-B29620D395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9856" y="4881379"/>
                <a:ext cx="510422" cy="510422"/>
              </a:xfrm>
              <a:custGeom>
                <a:avLst/>
                <a:gdLst>
                  <a:gd name="T0" fmla="*/ 204788 w 256"/>
                  <a:gd name="T1" fmla="*/ 409575 h 256"/>
                  <a:gd name="T2" fmla="*/ 0 w 256"/>
                  <a:gd name="T3" fmla="*/ 204788 h 256"/>
                  <a:gd name="T4" fmla="*/ 204788 w 256"/>
                  <a:gd name="T5" fmla="*/ 0 h 256"/>
                  <a:gd name="T6" fmla="*/ 409575 w 256"/>
                  <a:gd name="T7" fmla="*/ 204788 h 256"/>
                  <a:gd name="T8" fmla="*/ 204788 w 256"/>
                  <a:gd name="T9" fmla="*/ 409575 h 256"/>
                  <a:gd name="T10" fmla="*/ 204788 w 256"/>
                  <a:gd name="T11" fmla="*/ 38398 h 256"/>
                  <a:gd name="T12" fmla="*/ 38398 w 256"/>
                  <a:gd name="T13" fmla="*/ 204788 h 256"/>
                  <a:gd name="T14" fmla="*/ 204788 w 256"/>
                  <a:gd name="T15" fmla="*/ 371177 h 256"/>
                  <a:gd name="T16" fmla="*/ 371177 w 256"/>
                  <a:gd name="T17" fmla="*/ 204788 h 256"/>
                  <a:gd name="T18" fmla="*/ 204788 w 256"/>
                  <a:gd name="T19" fmla="*/ 38398 h 2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</a:path>
                </a:pathLst>
              </a:custGeom>
              <a:gradFill>
                <a:gsLst>
                  <a:gs pos="0">
                    <a:srgbClr val="FF0000"/>
                  </a:gs>
                  <a:gs pos="99000">
                    <a:schemeClr val="accent5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A57C1F22-F58C-B34B-BB3B-E94CA8124F7B}"/>
                  </a:ext>
                </a:extLst>
              </p:cNvPr>
              <p:cNvSpPr txBox="1"/>
              <p:nvPr/>
            </p:nvSpPr>
            <p:spPr>
              <a:xfrm>
                <a:off x="7550022" y="4977788"/>
                <a:ext cx="15581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gradFill>
                      <a:gsLst>
                        <a:gs pos="0">
                          <a:srgbClr val="FF0000"/>
                        </a:gs>
                        <a:gs pos="99000">
                          <a:schemeClr val="accent5"/>
                        </a:gs>
                      </a:gsLst>
                      <a:lin ang="5400000" scaled="1"/>
                    </a:gradFill>
                    <a:latin typeface="Comfortaa" panose="020F0603070200060003" pitchFamily="34" charset="0"/>
                    <a:ea typeface="Liberation Sans" panose="020B0604020202020204" pitchFamily="34" charset="0"/>
                    <a:cs typeface="Liberation Sans" panose="020B0604020202020204" pitchFamily="34" charset="0"/>
                  </a:rPr>
                  <a:t>€</a:t>
                </a:r>
                <a:endParaRPr lang="id-ID" sz="1600" dirty="0">
                  <a:gradFill>
                    <a:gsLst>
                      <a:gs pos="0">
                        <a:srgbClr val="FF0000"/>
                      </a:gs>
                      <a:gs pos="99000">
                        <a:schemeClr val="accent5"/>
                      </a:gs>
                    </a:gsLst>
                    <a:lin ang="5400000" scaled="1"/>
                  </a:gra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88BDB74-9119-DE48-A0C3-BF53C68A2102}"/>
                </a:ext>
              </a:extLst>
            </p:cNvPr>
            <p:cNvGrpSpPr/>
            <p:nvPr/>
          </p:nvGrpSpPr>
          <p:grpSpPr>
            <a:xfrm>
              <a:off x="7550022" y="4307992"/>
              <a:ext cx="1558193" cy="510422"/>
              <a:chOff x="7550022" y="4307992"/>
              <a:chExt cx="1558193" cy="510422"/>
            </a:xfrm>
          </p:grpSpPr>
          <p:sp>
            <p:nvSpPr>
              <p:cNvPr id="129" name="Freeform 77">
                <a:extLst>
                  <a:ext uri="{FF2B5EF4-FFF2-40B4-BE49-F238E27FC236}">
                    <a16:creationId xmlns:a16="http://schemas.microsoft.com/office/drawing/2014/main" id="{7CA7BE18-0978-8E48-9E60-92C51C9BB8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9856" y="4307992"/>
                <a:ext cx="510422" cy="510422"/>
              </a:xfrm>
              <a:custGeom>
                <a:avLst/>
                <a:gdLst>
                  <a:gd name="T0" fmla="*/ 204788 w 256"/>
                  <a:gd name="T1" fmla="*/ 409575 h 256"/>
                  <a:gd name="T2" fmla="*/ 0 w 256"/>
                  <a:gd name="T3" fmla="*/ 204788 h 256"/>
                  <a:gd name="T4" fmla="*/ 204788 w 256"/>
                  <a:gd name="T5" fmla="*/ 0 h 256"/>
                  <a:gd name="T6" fmla="*/ 409575 w 256"/>
                  <a:gd name="T7" fmla="*/ 204788 h 256"/>
                  <a:gd name="T8" fmla="*/ 204788 w 256"/>
                  <a:gd name="T9" fmla="*/ 409575 h 256"/>
                  <a:gd name="T10" fmla="*/ 204788 w 256"/>
                  <a:gd name="T11" fmla="*/ 38398 h 256"/>
                  <a:gd name="T12" fmla="*/ 38398 w 256"/>
                  <a:gd name="T13" fmla="*/ 204788 h 256"/>
                  <a:gd name="T14" fmla="*/ 204788 w 256"/>
                  <a:gd name="T15" fmla="*/ 371177 h 256"/>
                  <a:gd name="T16" fmla="*/ 371177 w 256"/>
                  <a:gd name="T17" fmla="*/ 204788 h 256"/>
                  <a:gd name="T18" fmla="*/ 204788 w 256"/>
                  <a:gd name="T19" fmla="*/ 38398 h 2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F1BB7E61-7F15-3342-9051-A34BAD4E62C8}"/>
                  </a:ext>
                </a:extLst>
              </p:cNvPr>
              <p:cNvSpPr txBox="1"/>
              <p:nvPr/>
            </p:nvSpPr>
            <p:spPr>
              <a:xfrm>
                <a:off x="7550022" y="4404036"/>
                <a:ext cx="15581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gradFill>
                      <a:gsLst>
                        <a:gs pos="0">
                          <a:schemeClr val="accent1"/>
                        </a:gs>
                        <a:gs pos="99000">
                          <a:schemeClr val="accent5"/>
                        </a:gs>
                      </a:gsLst>
                      <a:lin ang="5400000" scaled="1"/>
                    </a:gradFill>
                    <a:latin typeface="Comfortaa" panose="020F0603070200060003" pitchFamily="34" charset="0"/>
                    <a:ea typeface="Liberation Sans" panose="020B0604020202020204" pitchFamily="34" charset="0"/>
                    <a:cs typeface="Liberation Sans" panose="020B0604020202020204" pitchFamily="34" charset="0"/>
                  </a:rPr>
                  <a:t>€</a:t>
                </a:r>
                <a:endParaRPr lang="id-ID" sz="1600" dirty="0">
                  <a:gradFill>
                    <a:gsLst>
                      <a:gs pos="0">
                        <a:schemeClr val="accent1"/>
                      </a:gs>
                      <a:gs pos="99000">
                        <a:schemeClr val="accent5"/>
                      </a:gs>
                    </a:gsLst>
                    <a:lin ang="5400000" scaled="1"/>
                  </a:gra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endParaRPr>
              </a:p>
            </p:txBody>
          </p:sp>
        </p:grpSp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032E7423-1939-3C4D-8580-239ACBD8D6F6}"/>
              </a:ext>
            </a:extLst>
          </p:cNvPr>
          <p:cNvSpPr txBox="1"/>
          <p:nvPr/>
        </p:nvSpPr>
        <p:spPr>
          <a:xfrm>
            <a:off x="9588996" y="4543420"/>
            <a:ext cx="2265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Výsledky</a:t>
            </a:r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jsou</a:t>
            </a:r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předány</a:t>
            </a:r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nezávislému</a:t>
            </a:r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hodnotícímu</a:t>
            </a:r>
            <a:r>
              <a:rPr lang="en-US" sz="1600" b="1" dirty="0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1"/>
                    </a:gs>
                    <a:gs pos="99000">
                      <a:schemeClr val="accent5"/>
                    </a:gs>
                  </a:gsLst>
                  <a:lin ang="5400000" scaled="1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panelu</a:t>
            </a:r>
            <a:endParaRPr lang="id-ID" sz="1600" b="1" dirty="0">
              <a:gradFill>
                <a:gsLst>
                  <a:gs pos="0">
                    <a:schemeClr val="accent1"/>
                  </a:gs>
                  <a:gs pos="99000">
                    <a:schemeClr val="accent5"/>
                  </a:gs>
                </a:gsLst>
                <a:lin ang="5400000" scaled="1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2D80EF6-8623-8E42-ADE1-6C66BCAEA008}"/>
              </a:ext>
            </a:extLst>
          </p:cNvPr>
          <p:cNvCxnSpPr>
            <a:cxnSpLocks/>
          </p:cNvCxnSpPr>
          <p:nvPr/>
        </p:nvCxnSpPr>
        <p:spPr>
          <a:xfrm>
            <a:off x="2400390" y="2715185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D1199107-00D0-6443-A19C-45F5434DE7BA}"/>
              </a:ext>
            </a:extLst>
          </p:cNvPr>
          <p:cNvCxnSpPr>
            <a:cxnSpLocks/>
          </p:cNvCxnSpPr>
          <p:nvPr/>
        </p:nvCxnSpPr>
        <p:spPr>
          <a:xfrm>
            <a:off x="4331886" y="2718055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41705249-0E52-B947-8F76-4E2DBEC812BC}"/>
              </a:ext>
            </a:extLst>
          </p:cNvPr>
          <p:cNvCxnSpPr>
            <a:cxnSpLocks/>
          </p:cNvCxnSpPr>
          <p:nvPr/>
        </p:nvCxnSpPr>
        <p:spPr>
          <a:xfrm>
            <a:off x="7059056" y="2448966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FB8E00FB-084B-6B4D-97CA-597761A66A5F}"/>
              </a:ext>
            </a:extLst>
          </p:cNvPr>
          <p:cNvCxnSpPr>
            <a:cxnSpLocks/>
          </p:cNvCxnSpPr>
          <p:nvPr/>
        </p:nvCxnSpPr>
        <p:spPr>
          <a:xfrm>
            <a:off x="9902132" y="2098184"/>
            <a:ext cx="387762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C07A3EC5-A583-AB4E-B43F-95578C52BD6C}"/>
              </a:ext>
            </a:extLst>
          </p:cNvPr>
          <p:cNvCxnSpPr>
            <a:cxnSpLocks/>
          </p:cNvCxnSpPr>
          <p:nvPr/>
        </p:nvCxnSpPr>
        <p:spPr>
          <a:xfrm>
            <a:off x="9890557" y="2801052"/>
            <a:ext cx="387762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E3CA2606-36EA-EF49-AA1C-0820F94EF776}"/>
              </a:ext>
            </a:extLst>
          </p:cNvPr>
          <p:cNvCxnSpPr>
            <a:cxnSpLocks/>
          </p:cNvCxnSpPr>
          <p:nvPr/>
        </p:nvCxnSpPr>
        <p:spPr>
          <a:xfrm flipV="1">
            <a:off x="8461751" y="2137042"/>
            <a:ext cx="509288" cy="173718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22792F6F-67B4-1C4D-BAD8-E943FE1EF07F}"/>
              </a:ext>
            </a:extLst>
          </p:cNvPr>
          <p:cNvCxnSpPr>
            <a:cxnSpLocks/>
          </p:cNvCxnSpPr>
          <p:nvPr/>
        </p:nvCxnSpPr>
        <p:spPr>
          <a:xfrm>
            <a:off x="8461612" y="2544275"/>
            <a:ext cx="509288" cy="173718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F96AA88B-D133-A044-A5CD-6046568CFA31}"/>
              </a:ext>
            </a:extLst>
          </p:cNvPr>
          <p:cNvCxnSpPr>
            <a:cxnSpLocks/>
          </p:cNvCxnSpPr>
          <p:nvPr/>
        </p:nvCxnSpPr>
        <p:spPr>
          <a:xfrm>
            <a:off x="6954963" y="4856019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2C1D1A73-718C-DF4A-8209-3B091371A52F}"/>
              </a:ext>
            </a:extLst>
          </p:cNvPr>
          <p:cNvCxnSpPr>
            <a:cxnSpLocks/>
          </p:cNvCxnSpPr>
          <p:nvPr/>
        </p:nvCxnSpPr>
        <p:spPr>
          <a:xfrm>
            <a:off x="4832873" y="4859440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3F782DCA-ED37-0740-A607-ED7901602CFF}"/>
              </a:ext>
            </a:extLst>
          </p:cNvPr>
          <p:cNvCxnSpPr>
            <a:cxnSpLocks/>
          </p:cNvCxnSpPr>
          <p:nvPr/>
        </p:nvCxnSpPr>
        <p:spPr>
          <a:xfrm>
            <a:off x="2464494" y="4862859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1E89FC88-914F-7443-ACFE-E5A77A77F6C2}"/>
              </a:ext>
            </a:extLst>
          </p:cNvPr>
          <p:cNvCxnSpPr>
            <a:cxnSpLocks/>
          </p:cNvCxnSpPr>
          <p:nvPr/>
        </p:nvCxnSpPr>
        <p:spPr>
          <a:xfrm>
            <a:off x="8962765" y="4862859"/>
            <a:ext cx="601884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69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" presetClass="entr" presetSubtype="9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500"/>
                            </p:stCondLst>
                            <p:childTnLst>
                              <p:par>
                                <p:cTn id="152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000"/>
                            </p:stCondLst>
                            <p:childTnLst>
                              <p:par>
                                <p:cTn id="16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500"/>
                            </p:stCondLst>
                            <p:childTnLst>
                              <p:par>
                                <p:cTn id="170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48" grpId="0"/>
      <p:bldP spid="49" grpId="0"/>
      <p:bldP spid="52" grpId="0"/>
      <p:bldP spid="53" grpId="0"/>
      <p:bldP spid="73" grpId="0" animBg="1"/>
      <p:bldP spid="74" grpId="0" animBg="1"/>
      <p:bldP spid="81" grpId="0" animBg="1"/>
      <p:bldP spid="114" grpId="0"/>
      <p:bldP spid="115" grpId="0"/>
      <p:bldP spid="123" grpId="0" animBg="1"/>
      <p:bldP spid="124" grpId="0" animBg="1"/>
      <p:bldP spid="125" grpId="0" animBg="1"/>
      <p:bldP spid="1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0659F496-5E74-0245-A519-F95D1F2E5E38}"/>
              </a:ext>
            </a:extLst>
          </p:cNvPr>
          <p:cNvSpPr/>
          <p:nvPr/>
        </p:nvSpPr>
        <p:spPr>
          <a:xfrm>
            <a:off x="1702749" y="573283"/>
            <a:ext cx="88791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STEP 2</a:t>
            </a:r>
            <a:b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</a:br>
            <a:r>
              <a:rPr lang="en-US" sz="3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Bodování</a:t>
            </a:r>
            <a:r>
              <a:rPr lang="en-US" sz="3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a </a:t>
            </a:r>
            <a:r>
              <a:rPr lang="en-US" sz="3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pořadí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2967227-3E60-2443-8B41-07BC4B6013B2}"/>
              </a:ext>
            </a:extLst>
          </p:cNvPr>
          <p:cNvSpPr txBox="1"/>
          <p:nvPr/>
        </p:nvSpPr>
        <p:spPr>
          <a:xfrm>
            <a:off x="1307943" y="1947038"/>
            <a:ext cx="1688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Hodnocení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experty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3" name="Freeform 60">
            <a:extLst>
              <a:ext uri="{FF2B5EF4-FFF2-40B4-BE49-F238E27FC236}">
                <a16:creationId xmlns:a16="http://schemas.microsoft.com/office/drawing/2014/main" id="{D55F81B0-EC7B-A64D-97AB-E1F93D896210}"/>
              </a:ext>
            </a:extLst>
          </p:cNvPr>
          <p:cNvSpPr>
            <a:spLocks noEditPoints="1"/>
          </p:cNvSpPr>
          <p:nvPr/>
        </p:nvSpPr>
        <p:spPr bwMode="auto">
          <a:xfrm>
            <a:off x="536894" y="1906416"/>
            <a:ext cx="331207" cy="361732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96" name="Freeform 60">
            <a:extLst>
              <a:ext uri="{FF2B5EF4-FFF2-40B4-BE49-F238E27FC236}">
                <a16:creationId xmlns:a16="http://schemas.microsoft.com/office/drawing/2014/main" id="{400CDA46-3D32-2745-83C2-15BC5783A5A3}"/>
              </a:ext>
            </a:extLst>
          </p:cNvPr>
          <p:cNvSpPr>
            <a:spLocks noEditPoints="1"/>
          </p:cNvSpPr>
          <p:nvPr/>
        </p:nvSpPr>
        <p:spPr bwMode="auto">
          <a:xfrm>
            <a:off x="878982" y="1906416"/>
            <a:ext cx="331207" cy="361732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97" name="Freeform 60">
            <a:extLst>
              <a:ext uri="{FF2B5EF4-FFF2-40B4-BE49-F238E27FC236}">
                <a16:creationId xmlns:a16="http://schemas.microsoft.com/office/drawing/2014/main" id="{5D948DA3-CB12-AF40-98F7-4C0FF7BA5246}"/>
              </a:ext>
            </a:extLst>
          </p:cNvPr>
          <p:cNvSpPr>
            <a:spLocks noEditPoints="1"/>
          </p:cNvSpPr>
          <p:nvPr/>
        </p:nvSpPr>
        <p:spPr bwMode="auto">
          <a:xfrm>
            <a:off x="771945" y="2335278"/>
            <a:ext cx="331207" cy="361732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773E1F2-484A-B748-84B6-2D097DA1DE7F}"/>
              </a:ext>
            </a:extLst>
          </p:cNvPr>
          <p:cNvSpPr txBox="1"/>
          <p:nvPr/>
        </p:nvSpPr>
        <p:spPr>
          <a:xfrm>
            <a:off x="536894" y="2794827"/>
            <a:ext cx="673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3 X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5AE16BB-5639-6B41-8E6F-958234A86826}"/>
              </a:ext>
            </a:extLst>
          </p:cNvPr>
          <p:cNvSpPr txBox="1"/>
          <p:nvPr/>
        </p:nvSpPr>
        <p:spPr>
          <a:xfrm>
            <a:off x="1307943" y="3358562"/>
            <a:ext cx="1469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Žádost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00" name="Freeform 60">
            <a:extLst>
              <a:ext uri="{FF2B5EF4-FFF2-40B4-BE49-F238E27FC236}">
                <a16:creationId xmlns:a16="http://schemas.microsoft.com/office/drawing/2014/main" id="{2B4C6058-A41E-1942-AC93-99A173A68651}"/>
              </a:ext>
            </a:extLst>
          </p:cNvPr>
          <p:cNvSpPr>
            <a:spLocks noEditPoints="1"/>
          </p:cNvSpPr>
          <p:nvPr/>
        </p:nvSpPr>
        <p:spPr bwMode="auto">
          <a:xfrm>
            <a:off x="771945" y="3387986"/>
            <a:ext cx="331207" cy="361732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rgbClr val="FF9800"/>
              </a:gs>
              <a:gs pos="100000">
                <a:srgbClr val="DE6C0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DA8058B-69B2-7244-8102-7ADA8BABBD81}"/>
              </a:ext>
            </a:extLst>
          </p:cNvPr>
          <p:cNvSpPr txBox="1"/>
          <p:nvPr/>
        </p:nvSpPr>
        <p:spPr>
          <a:xfrm>
            <a:off x="1307943" y="4269218"/>
            <a:ext cx="1574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Posouzení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finanční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životaschopnosti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02" name="Freeform 60">
            <a:extLst>
              <a:ext uri="{FF2B5EF4-FFF2-40B4-BE49-F238E27FC236}">
                <a16:creationId xmlns:a16="http://schemas.microsoft.com/office/drawing/2014/main" id="{252B0EFD-C3FD-AB41-B137-4D77115E47C2}"/>
              </a:ext>
            </a:extLst>
          </p:cNvPr>
          <p:cNvSpPr>
            <a:spLocks noEditPoints="1"/>
          </p:cNvSpPr>
          <p:nvPr/>
        </p:nvSpPr>
        <p:spPr bwMode="auto">
          <a:xfrm>
            <a:off x="771945" y="4425965"/>
            <a:ext cx="331207" cy="361732"/>
          </a:xfrm>
          <a:custGeom>
            <a:avLst/>
            <a:gdLst>
              <a:gd name="T0" fmla="*/ 338109 w 216"/>
              <a:gd name="T1" fmla="*/ 318845 h 236"/>
              <a:gd name="T2" fmla="*/ 287073 w 216"/>
              <a:gd name="T3" fmla="*/ 369860 h 236"/>
              <a:gd name="T4" fmla="*/ 274315 w 216"/>
              <a:gd name="T5" fmla="*/ 376237 h 236"/>
              <a:gd name="T6" fmla="*/ 261556 w 216"/>
              <a:gd name="T7" fmla="*/ 369860 h 236"/>
              <a:gd name="T8" fmla="*/ 236038 w 216"/>
              <a:gd name="T9" fmla="*/ 344353 h 236"/>
              <a:gd name="T10" fmla="*/ 229659 w 216"/>
              <a:gd name="T11" fmla="*/ 331599 h 236"/>
              <a:gd name="T12" fmla="*/ 248797 w 216"/>
              <a:gd name="T13" fmla="*/ 312468 h 236"/>
              <a:gd name="T14" fmla="*/ 261556 w 216"/>
              <a:gd name="T15" fmla="*/ 318845 h 236"/>
              <a:gd name="T16" fmla="*/ 274315 w 216"/>
              <a:gd name="T17" fmla="*/ 330004 h 236"/>
              <a:gd name="T18" fmla="*/ 312591 w 216"/>
              <a:gd name="T19" fmla="*/ 293337 h 236"/>
              <a:gd name="T20" fmla="*/ 325350 w 216"/>
              <a:gd name="T21" fmla="*/ 286960 h 236"/>
              <a:gd name="T22" fmla="*/ 344488 w 216"/>
              <a:gd name="T23" fmla="*/ 306091 h 236"/>
              <a:gd name="T24" fmla="*/ 338109 w 216"/>
              <a:gd name="T25" fmla="*/ 318845 h 236"/>
              <a:gd name="T26" fmla="*/ 280694 w 216"/>
              <a:gd name="T27" fmla="*/ 296526 h 236"/>
              <a:gd name="T28" fmla="*/ 274315 w 216"/>
              <a:gd name="T29" fmla="*/ 302903 h 236"/>
              <a:gd name="T30" fmla="*/ 248797 w 216"/>
              <a:gd name="T31" fmla="*/ 293337 h 236"/>
              <a:gd name="T32" fmla="*/ 210520 w 216"/>
              <a:gd name="T33" fmla="*/ 331599 h 236"/>
              <a:gd name="T34" fmla="*/ 221684 w 216"/>
              <a:gd name="T35" fmla="*/ 358701 h 236"/>
              <a:gd name="T36" fmla="*/ 232848 w 216"/>
              <a:gd name="T37" fmla="*/ 369860 h 236"/>
              <a:gd name="T38" fmla="*/ 165865 w 216"/>
              <a:gd name="T39" fmla="*/ 369860 h 236"/>
              <a:gd name="T40" fmla="*/ 19138 w 216"/>
              <a:gd name="T41" fmla="*/ 369860 h 236"/>
              <a:gd name="T42" fmla="*/ 0 w 216"/>
              <a:gd name="T43" fmla="*/ 350729 h 236"/>
              <a:gd name="T44" fmla="*/ 0 w 216"/>
              <a:gd name="T45" fmla="*/ 19131 h 236"/>
              <a:gd name="T46" fmla="*/ 19138 w 216"/>
              <a:gd name="T47" fmla="*/ 0 h 236"/>
              <a:gd name="T48" fmla="*/ 63794 w 216"/>
              <a:gd name="T49" fmla="*/ 0 h 236"/>
              <a:gd name="T50" fmla="*/ 121209 w 216"/>
              <a:gd name="T51" fmla="*/ 0 h 236"/>
              <a:gd name="T52" fmla="*/ 121209 w 216"/>
              <a:gd name="T53" fmla="*/ 70146 h 236"/>
              <a:gd name="T54" fmla="*/ 121209 w 216"/>
              <a:gd name="T55" fmla="*/ 108407 h 236"/>
              <a:gd name="T56" fmla="*/ 159485 w 216"/>
              <a:gd name="T57" fmla="*/ 146669 h 236"/>
              <a:gd name="T58" fmla="*/ 197762 w 216"/>
              <a:gd name="T59" fmla="*/ 146669 h 236"/>
              <a:gd name="T60" fmla="*/ 280694 w 216"/>
              <a:gd name="T61" fmla="*/ 146669 h 236"/>
              <a:gd name="T62" fmla="*/ 280694 w 216"/>
              <a:gd name="T63" fmla="*/ 261453 h 236"/>
              <a:gd name="T64" fmla="*/ 280694 w 216"/>
              <a:gd name="T65" fmla="*/ 296526 h 236"/>
              <a:gd name="T66" fmla="*/ 159485 w 216"/>
              <a:gd name="T67" fmla="*/ 127538 h 236"/>
              <a:gd name="T68" fmla="*/ 140347 w 216"/>
              <a:gd name="T69" fmla="*/ 108407 h 236"/>
              <a:gd name="T70" fmla="*/ 140347 w 216"/>
              <a:gd name="T71" fmla="*/ 70146 h 236"/>
              <a:gd name="T72" fmla="*/ 140347 w 216"/>
              <a:gd name="T73" fmla="*/ 0 h 236"/>
              <a:gd name="T74" fmla="*/ 280694 w 216"/>
              <a:gd name="T75" fmla="*/ 127538 h 236"/>
              <a:gd name="T76" fmla="*/ 197762 w 216"/>
              <a:gd name="T77" fmla="*/ 127538 h 236"/>
              <a:gd name="T78" fmla="*/ 159485 w 216"/>
              <a:gd name="T79" fmla="*/ 127538 h 2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rgbClr val="002060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4ACE66F-9B08-C842-BC2B-97C7DE58080B}"/>
              </a:ext>
            </a:extLst>
          </p:cNvPr>
          <p:cNvGrpSpPr/>
          <p:nvPr/>
        </p:nvGrpSpPr>
        <p:grpSpPr>
          <a:xfrm>
            <a:off x="2514344" y="2385686"/>
            <a:ext cx="806675" cy="2425161"/>
            <a:chOff x="2514344" y="2385686"/>
            <a:chExt cx="806675" cy="2425161"/>
          </a:xfrm>
        </p:grpSpPr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4DE040A-7F4B-644B-9DF4-4C3A0E5A9D18}"/>
                </a:ext>
              </a:extLst>
            </p:cNvPr>
            <p:cNvCxnSpPr>
              <a:cxnSpLocks/>
            </p:cNvCxnSpPr>
            <p:nvPr/>
          </p:nvCxnSpPr>
          <p:spPr>
            <a:xfrm>
              <a:off x="2834881" y="3601218"/>
              <a:ext cx="486138" cy="0"/>
            </a:xfrm>
            <a:prstGeom prst="straightConnector1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ight Bracket 1">
              <a:extLst>
                <a:ext uri="{FF2B5EF4-FFF2-40B4-BE49-F238E27FC236}">
                  <a16:creationId xmlns:a16="http://schemas.microsoft.com/office/drawing/2014/main" id="{4D32F732-3D05-C549-8562-6806C37F6526}"/>
                </a:ext>
              </a:extLst>
            </p:cNvPr>
            <p:cNvSpPr/>
            <p:nvPr/>
          </p:nvSpPr>
          <p:spPr>
            <a:xfrm>
              <a:off x="2514344" y="2385686"/>
              <a:ext cx="323177" cy="2425161"/>
            </a:xfrm>
            <a:prstGeom prst="rightBracket">
              <a:avLst/>
            </a:prstGeom>
            <a:ln w="508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03B8C5-1F98-934A-BC3B-A3B99F95F81A}"/>
              </a:ext>
            </a:extLst>
          </p:cNvPr>
          <p:cNvGrpSpPr/>
          <p:nvPr/>
        </p:nvGrpSpPr>
        <p:grpSpPr>
          <a:xfrm>
            <a:off x="3236670" y="2837100"/>
            <a:ext cx="1688985" cy="1066211"/>
            <a:chOff x="3236670" y="2837100"/>
            <a:chExt cx="1688985" cy="1066211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4AEF965A-4D0C-DF40-874B-5813251FB392}"/>
                </a:ext>
              </a:extLst>
            </p:cNvPr>
            <p:cNvSpPr txBox="1"/>
            <p:nvPr/>
          </p:nvSpPr>
          <p:spPr>
            <a:xfrm>
              <a:off x="3236670" y="3318536"/>
              <a:ext cx="16889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>
                  <a:gradFill>
                    <a:gsLst>
                      <a:gs pos="0">
                        <a:schemeClr val="accent5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Nezávislý</a:t>
              </a:r>
              <a:r>
                <a:rPr lang="en-US" sz="1600" dirty="0">
                  <a:gradFill>
                    <a:gsLst>
                      <a:gs pos="0">
                        <a:schemeClr val="accent5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 panel </a:t>
              </a:r>
              <a:r>
                <a:rPr lang="en-US" sz="1600" dirty="0" err="1">
                  <a:gradFill>
                    <a:gsLst>
                      <a:gs pos="0">
                        <a:schemeClr val="accent5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omfortaa" panose="020F0603070200060003" pitchFamily="34" charset="0"/>
                  <a:ea typeface="Liberation Sans" panose="020B0604020202020204" pitchFamily="34" charset="0"/>
                  <a:cs typeface="Liberation Sans" panose="020B0604020202020204" pitchFamily="34" charset="0"/>
                </a:rPr>
                <a:t>expertů</a:t>
              </a:r>
              <a:endParaRPr lang="id-ID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sp>
          <p:nvSpPr>
            <p:cNvPr id="134" name="Freeform 23">
              <a:extLst>
                <a:ext uri="{FF2B5EF4-FFF2-40B4-BE49-F238E27FC236}">
                  <a16:creationId xmlns:a16="http://schemas.microsoft.com/office/drawing/2014/main" id="{A420F6E6-A382-684C-95C4-33985A3B85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7765" y="2837100"/>
              <a:ext cx="546795" cy="453661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1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/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D0BF891-F344-4845-AB5C-1C115207B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036480"/>
              </p:ext>
            </p:extLst>
          </p:nvPr>
        </p:nvGraphicFramePr>
        <p:xfrm>
          <a:off x="5224566" y="2571765"/>
          <a:ext cx="138896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862">
                  <a:extLst>
                    <a:ext uri="{9D8B030D-6E8A-4147-A177-3AD203B41FA5}">
                      <a16:colId xmlns:a16="http://schemas.microsoft.com/office/drawing/2014/main" val="2094934802"/>
                    </a:ext>
                  </a:extLst>
                </a:gridCol>
                <a:gridCol w="868101">
                  <a:extLst>
                    <a:ext uri="{9D8B030D-6E8A-4147-A177-3AD203B41FA5}">
                      <a16:colId xmlns:a16="http://schemas.microsoft.com/office/drawing/2014/main" val="278975514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Comfortaa" panose="020F0603070200060003" pitchFamily="34" charset="0"/>
                        </a:rPr>
                        <a:t>Kritéria</a:t>
                      </a:r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1644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323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625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089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900804"/>
                  </a:ext>
                </a:extLst>
              </a:tr>
            </a:tbl>
          </a:graphicData>
        </a:graphic>
      </p:graphicFrame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49E9EA83-667B-B448-B0C0-A32DDB00676A}"/>
              </a:ext>
            </a:extLst>
          </p:cNvPr>
          <p:cNvCxnSpPr>
            <a:cxnSpLocks/>
          </p:cNvCxnSpPr>
          <p:nvPr/>
        </p:nvCxnSpPr>
        <p:spPr>
          <a:xfrm>
            <a:off x="4831026" y="3598266"/>
            <a:ext cx="354432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6" name="Table 135">
            <a:extLst>
              <a:ext uri="{FF2B5EF4-FFF2-40B4-BE49-F238E27FC236}">
                <a16:creationId xmlns:a16="http://schemas.microsoft.com/office/drawing/2014/main" id="{C5EE37B2-DD55-1F4C-ABA8-0A1A8A4621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27591"/>
              </p:ext>
            </p:extLst>
          </p:nvPr>
        </p:nvGraphicFramePr>
        <p:xfrm>
          <a:off x="6817157" y="2571765"/>
          <a:ext cx="111149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497">
                  <a:extLst>
                    <a:ext uri="{9D8B030D-6E8A-4147-A177-3AD203B41FA5}">
                      <a16:colId xmlns:a16="http://schemas.microsoft.com/office/drawing/2014/main" val="2789755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Comfortaa" panose="020F0603070200060003" pitchFamily="34" charset="0"/>
                        </a:rPr>
                        <a:t>Práh</a:t>
                      </a:r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81644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323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625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089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402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900804"/>
                  </a:ext>
                </a:extLst>
              </a:tr>
            </a:tbl>
          </a:graphicData>
        </a:graphic>
      </p:graphicFrame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31AA3370-E4D3-D740-9A92-183A94A6BDCF}"/>
              </a:ext>
            </a:extLst>
          </p:cNvPr>
          <p:cNvCxnSpPr>
            <a:cxnSpLocks/>
          </p:cNvCxnSpPr>
          <p:nvPr/>
        </p:nvCxnSpPr>
        <p:spPr>
          <a:xfrm>
            <a:off x="6613529" y="3121806"/>
            <a:ext cx="486138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047AF319-750A-1F4E-B588-8409BE0EE014}"/>
              </a:ext>
            </a:extLst>
          </p:cNvPr>
          <p:cNvCxnSpPr>
            <a:cxnSpLocks/>
          </p:cNvCxnSpPr>
          <p:nvPr/>
        </p:nvCxnSpPr>
        <p:spPr>
          <a:xfrm>
            <a:off x="6613529" y="3504238"/>
            <a:ext cx="486138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135F24B8-D8BC-B340-B55D-2963C45C17A3}"/>
              </a:ext>
            </a:extLst>
          </p:cNvPr>
          <p:cNvCxnSpPr>
            <a:cxnSpLocks/>
          </p:cNvCxnSpPr>
          <p:nvPr/>
        </p:nvCxnSpPr>
        <p:spPr>
          <a:xfrm>
            <a:off x="6613529" y="3885824"/>
            <a:ext cx="486138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1B80FE7C-37BE-DA4A-BC11-ED20B541077D}"/>
              </a:ext>
            </a:extLst>
          </p:cNvPr>
          <p:cNvCxnSpPr>
            <a:cxnSpLocks/>
          </p:cNvCxnSpPr>
          <p:nvPr/>
        </p:nvCxnSpPr>
        <p:spPr>
          <a:xfrm>
            <a:off x="6613529" y="4268256"/>
            <a:ext cx="486138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1" name="Table 150">
            <a:extLst>
              <a:ext uri="{FF2B5EF4-FFF2-40B4-BE49-F238E27FC236}">
                <a16:creationId xmlns:a16="http://schemas.microsoft.com/office/drawing/2014/main" id="{ADB9CD82-4084-3243-BF28-64D160FAF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946255"/>
              </p:ext>
            </p:extLst>
          </p:nvPr>
        </p:nvGraphicFramePr>
        <p:xfrm>
          <a:off x="8251888" y="2097883"/>
          <a:ext cx="3716333" cy="33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146">
                  <a:extLst>
                    <a:ext uri="{9D8B030D-6E8A-4147-A177-3AD203B41FA5}">
                      <a16:colId xmlns:a16="http://schemas.microsoft.com/office/drawing/2014/main" val="2094934802"/>
                    </a:ext>
                  </a:extLst>
                </a:gridCol>
                <a:gridCol w="617448">
                  <a:extLst>
                    <a:ext uri="{9D8B030D-6E8A-4147-A177-3AD203B41FA5}">
                      <a16:colId xmlns:a16="http://schemas.microsoft.com/office/drawing/2014/main" val="2789755143"/>
                    </a:ext>
                  </a:extLst>
                </a:gridCol>
                <a:gridCol w="610729">
                  <a:extLst>
                    <a:ext uri="{9D8B030D-6E8A-4147-A177-3AD203B41FA5}">
                      <a16:colId xmlns:a16="http://schemas.microsoft.com/office/drawing/2014/main" val="1998271289"/>
                    </a:ext>
                  </a:extLst>
                </a:gridCol>
                <a:gridCol w="599895">
                  <a:extLst>
                    <a:ext uri="{9D8B030D-6E8A-4147-A177-3AD203B41FA5}">
                      <a16:colId xmlns:a16="http://schemas.microsoft.com/office/drawing/2014/main" val="2703106078"/>
                    </a:ext>
                  </a:extLst>
                </a:gridCol>
                <a:gridCol w="611214">
                  <a:extLst>
                    <a:ext uri="{9D8B030D-6E8A-4147-A177-3AD203B41FA5}">
                      <a16:colId xmlns:a16="http://schemas.microsoft.com/office/drawing/2014/main" val="2478554328"/>
                    </a:ext>
                  </a:extLst>
                </a:gridCol>
                <a:gridCol w="682901">
                  <a:extLst>
                    <a:ext uri="{9D8B030D-6E8A-4147-A177-3AD203B41FA5}">
                      <a16:colId xmlns:a16="http://schemas.microsoft.com/office/drawing/2014/main" val="684638625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Comfortaa" panose="020F0603070200060003" pitchFamily="34" charset="0"/>
                        </a:rPr>
                        <a:t>Pořadník</a:t>
                      </a:r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Comfortaa" panose="020F0603070200060003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accent1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81644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05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8323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gradFill>
                            <a:gsLst>
                              <a:gs pos="0">
                                <a:schemeClr val="accent5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0"/>
                          </a:gra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625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089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900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093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862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96233"/>
                  </a:ext>
                </a:extLst>
              </a:tr>
            </a:tbl>
          </a:graphicData>
        </a:graphic>
      </p:graphicFrame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6494C1A9-1DDE-ED4E-9C0E-3DD91AD4B5BC}"/>
              </a:ext>
            </a:extLst>
          </p:cNvPr>
          <p:cNvCxnSpPr>
            <a:cxnSpLocks/>
          </p:cNvCxnSpPr>
          <p:nvPr/>
        </p:nvCxnSpPr>
        <p:spPr>
          <a:xfrm>
            <a:off x="7963382" y="3598266"/>
            <a:ext cx="347239" cy="0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>
            <a:extLst>
              <a:ext uri="{FF2B5EF4-FFF2-40B4-BE49-F238E27FC236}">
                <a16:creationId xmlns:a16="http://schemas.microsoft.com/office/drawing/2014/main" id="{0C5FC8B9-25CE-624F-B926-86BB9BFBEBB4}"/>
              </a:ext>
            </a:extLst>
          </p:cNvPr>
          <p:cNvSpPr/>
          <p:nvPr/>
        </p:nvSpPr>
        <p:spPr>
          <a:xfrm>
            <a:off x="2416659" y="5652627"/>
            <a:ext cx="7004775" cy="1069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Pro financování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budou</a:t>
            </a:r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doporuč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eny</a:t>
            </a:r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jen</a:t>
            </a:r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projekty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hodnocené</a:t>
            </a:r>
            <a:r>
              <a: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nad prahové hodnoty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.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Financování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projektů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je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podle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pořadí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až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po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vyčerpání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národního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rozpočtu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.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Financování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partnerů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vychází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z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národních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pravidel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 pro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financování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egular"/>
                <a:cs typeface="Segoe UI Light" panose="020B0502040204020203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latin typeface="Arial Regular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5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92" grpId="0"/>
      <p:bldP spid="93" grpId="0" animBg="1"/>
      <p:bldP spid="96" grpId="0" animBg="1"/>
      <p:bldP spid="97" grpId="0" animBg="1"/>
      <p:bldP spid="98" grpId="0"/>
      <p:bldP spid="99" grpId="0"/>
      <p:bldP spid="100" grpId="0" animBg="1"/>
      <p:bldP spid="101" grpId="0"/>
      <p:bldP spid="102" grpId="0" animBg="1"/>
      <p:bldP spid="1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>
            <a:extLst>
              <a:ext uri="{FF2B5EF4-FFF2-40B4-BE49-F238E27FC236}">
                <a16:creationId xmlns:a16="http://schemas.microsoft.com/office/drawing/2014/main" id="{99735B2B-0B03-4E4E-8EE7-E75E8A84B529}"/>
              </a:ext>
            </a:extLst>
          </p:cNvPr>
          <p:cNvSpPr txBox="1"/>
          <p:nvPr/>
        </p:nvSpPr>
        <p:spPr>
          <a:xfrm>
            <a:off x="3421668" y="651394"/>
            <a:ext cx="5348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 Regular" panose="020F0603070200060003" pitchFamily="34" charset="0"/>
                <a:ea typeface="Roboto" panose="02000000000000000000" pitchFamily="2" charset="0"/>
              </a:rPr>
              <a:t>EUREKA </a:t>
            </a:r>
            <a:r>
              <a:rPr lang="id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 Regular" panose="020F0603070200060003" pitchFamily="34" charset="0"/>
                <a:ea typeface="Roboto" panose="02000000000000000000" pitchFamily="2" charset="0"/>
              </a:rPr>
              <a:t>instrument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 Regular" panose="020F0603070200060003" pitchFamily="34" charset="0"/>
                <a:ea typeface="Roboto" panose="02000000000000000000" pitchFamily="2" charset="0"/>
              </a:rPr>
              <a:t>y</a:t>
            </a:r>
            <a:endParaRPr lang="id-ID" sz="3600" dirty="0">
              <a:solidFill>
                <a:schemeClr val="tx1">
                  <a:lumMod val="75000"/>
                  <a:lumOff val="25000"/>
                </a:schemeClr>
              </a:solidFill>
              <a:latin typeface="Comfortaa Regular" panose="020F0603070200060003" pitchFamily="34" charset="0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830B3C-A45F-2545-9C82-D4A18258BADA}"/>
              </a:ext>
            </a:extLst>
          </p:cNvPr>
          <p:cNvSpPr txBox="1"/>
          <p:nvPr/>
        </p:nvSpPr>
        <p:spPr>
          <a:xfrm>
            <a:off x="2673092" y="1402236"/>
            <a:ext cx="1859433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133" dirty="0">
                <a:solidFill>
                  <a:schemeClr val="accent4"/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EUREKA PROJECT</a:t>
            </a:r>
            <a:r>
              <a:rPr lang="en-US" sz="2133" dirty="0">
                <a:solidFill>
                  <a:schemeClr val="accent4"/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9F50D9-087A-6140-9395-6A6843E1D7D2}"/>
              </a:ext>
            </a:extLst>
          </p:cNvPr>
          <p:cNvSpPr txBox="1"/>
          <p:nvPr/>
        </p:nvSpPr>
        <p:spPr>
          <a:xfrm>
            <a:off x="1883117" y="2409581"/>
            <a:ext cx="1966607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133" dirty="0">
                <a:solidFill>
                  <a:srgbClr val="FFA100"/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CLUSTER PROJECT</a:t>
            </a:r>
            <a:r>
              <a:rPr lang="en-US" sz="2133" dirty="0">
                <a:solidFill>
                  <a:srgbClr val="FFA100"/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14DE8A-9B20-A74A-82B5-86AF80E53D35}"/>
              </a:ext>
            </a:extLst>
          </p:cNvPr>
          <p:cNvSpPr txBox="1"/>
          <p:nvPr/>
        </p:nvSpPr>
        <p:spPr>
          <a:xfrm>
            <a:off x="7447600" y="1698186"/>
            <a:ext cx="228269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133" dirty="0">
                <a:solidFill>
                  <a:srgbClr val="171A63"/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EUROSTARS</a:t>
            </a:r>
            <a:endParaRPr lang="en-US" sz="2133" dirty="0">
              <a:solidFill>
                <a:srgbClr val="171A63"/>
              </a:solidFill>
              <a:latin typeface="Comfortaa" panose="020F0603070200060003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4722437-5391-0046-9673-C5466C60D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449" y="651394"/>
            <a:ext cx="6053719" cy="554452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966FEED-A9B8-A243-BA26-9A58F4C3C8DD}"/>
              </a:ext>
            </a:extLst>
          </p:cNvPr>
          <p:cNvSpPr txBox="1"/>
          <p:nvPr/>
        </p:nvSpPr>
        <p:spPr>
          <a:xfrm>
            <a:off x="3113762" y="6073113"/>
            <a:ext cx="5964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45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zemí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, 30 let, 30+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bil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 Extrabold" pitchFamily="34" charset="0"/>
                <a:cs typeface="Open Sans Extrabold" pitchFamily="34" charset="0"/>
              </a:rPr>
              <a:t>. Euro</a:t>
            </a:r>
          </a:p>
        </p:txBody>
      </p:sp>
    </p:spTree>
    <p:extLst>
      <p:ext uri="{BB962C8B-B14F-4D97-AF65-F5344CB8AC3E}">
        <p14:creationId xmlns:p14="http://schemas.microsoft.com/office/powerpoint/2010/main" val="4205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" grpId="0"/>
      <p:bldP spid="12" grpId="0"/>
      <p:bldP spid="13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DD654455-0AA2-3A42-8957-70773A4C66E1}"/>
              </a:ext>
            </a:extLst>
          </p:cNvPr>
          <p:cNvSpPr/>
          <p:nvPr/>
        </p:nvSpPr>
        <p:spPr>
          <a:xfrm>
            <a:off x="3611302" y="1458410"/>
            <a:ext cx="4942389" cy="494238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C468506-3FA5-D44E-B108-10C6AEA52B1A}"/>
              </a:ext>
            </a:extLst>
          </p:cNvPr>
          <p:cNvSpPr/>
          <p:nvPr/>
        </p:nvSpPr>
        <p:spPr>
          <a:xfrm>
            <a:off x="4951072" y="2798180"/>
            <a:ext cx="2262848" cy="22628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8E8E07-E67D-474C-BB44-5BFA69EE9762}"/>
              </a:ext>
            </a:extLst>
          </p:cNvPr>
          <p:cNvSpPr/>
          <p:nvPr/>
        </p:nvSpPr>
        <p:spPr>
          <a:xfrm>
            <a:off x="5593643" y="4222693"/>
            <a:ext cx="977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mfortaa" panose="020F0603070200060003" pitchFamily="34" charset="0"/>
              </a:rPr>
              <a:t>PROJEkT</a:t>
            </a:r>
            <a:endParaRPr lang="en-US" dirty="0">
              <a:latin typeface="Comfortaa" panose="020F06030702000600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FD27C8-F533-034F-A3CB-7DED6CBE7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957" y="2857165"/>
            <a:ext cx="1753076" cy="15831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414D33-E766-F242-B644-484C4FFE0D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276" y="2280703"/>
            <a:ext cx="417356" cy="28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8AAAB7-1CE4-A649-AA90-37F21907D1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276" y="5256128"/>
            <a:ext cx="417356" cy="28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2B7647-3251-E345-844B-58C4D351D3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69" y="5254306"/>
            <a:ext cx="413849" cy="28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C6191A-83B1-114F-BF49-5BD1D47A00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68" y="2280703"/>
            <a:ext cx="417356" cy="28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E1C87EC-5EF1-CF45-B520-32EFA4328266}"/>
              </a:ext>
            </a:extLst>
          </p:cNvPr>
          <p:cNvSpPr/>
          <p:nvPr/>
        </p:nvSpPr>
        <p:spPr>
          <a:xfrm>
            <a:off x="1702749" y="573283"/>
            <a:ext cx="8879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Decentralizované</a:t>
            </a:r>
            <a:r>
              <a:rPr lang="en-US" sz="3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financování</a:t>
            </a:r>
            <a:endParaRPr lang="en-US" sz="30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6E413C-DB06-BB4B-85BD-A606E4B80357}"/>
              </a:ext>
            </a:extLst>
          </p:cNvPr>
          <p:cNvSpPr txBox="1"/>
          <p:nvPr/>
        </p:nvSpPr>
        <p:spPr>
          <a:xfrm>
            <a:off x="3916799" y="2629274"/>
            <a:ext cx="16886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malý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střední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podnik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provádějící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výzkum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vývoj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D6C23D-A5F3-9B42-A265-F83BFCF46515}"/>
              </a:ext>
            </a:extLst>
          </p:cNvPr>
          <p:cNvSpPr txBox="1"/>
          <p:nvPr/>
        </p:nvSpPr>
        <p:spPr>
          <a:xfrm>
            <a:off x="6844559" y="2493451"/>
            <a:ext cx="1469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malý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až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středně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velký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podnik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C93B6E-1AB4-5C40-A712-6A77493D9160}"/>
              </a:ext>
            </a:extLst>
          </p:cNvPr>
          <p:cNvSpPr txBox="1"/>
          <p:nvPr/>
        </p:nvSpPr>
        <p:spPr>
          <a:xfrm>
            <a:off x="3904963" y="4909726"/>
            <a:ext cx="1469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Universita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18C188-0683-7641-BCA8-2114857896EB}"/>
              </a:ext>
            </a:extLst>
          </p:cNvPr>
          <p:cNvSpPr txBox="1"/>
          <p:nvPr/>
        </p:nvSpPr>
        <p:spPr>
          <a:xfrm>
            <a:off x="6610175" y="4909726"/>
            <a:ext cx="1626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Velká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společnost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8DE689-BFF1-354F-A9B0-D7EDEF385E66}"/>
              </a:ext>
            </a:extLst>
          </p:cNvPr>
          <p:cNvGrpSpPr/>
          <p:nvPr/>
        </p:nvGrpSpPr>
        <p:grpSpPr>
          <a:xfrm>
            <a:off x="1741843" y="2145047"/>
            <a:ext cx="510422" cy="510422"/>
            <a:chOff x="1338743" y="4462734"/>
            <a:chExt cx="510422" cy="510422"/>
          </a:xfrm>
        </p:grpSpPr>
        <p:sp>
          <p:nvSpPr>
            <p:cNvPr id="17" name="Freeform 77">
              <a:extLst>
                <a:ext uri="{FF2B5EF4-FFF2-40B4-BE49-F238E27FC236}">
                  <a16:creationId xmlns:a16="http://schemas.microsoft.com/office/drawing/2014/main" id="{8C6115C9-8480-FC49-9140-E444C0F6F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743" y="4462734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66BA0A-F0B7-C346-B49C-FF33ED77C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229" y="4621078"/>
              <a:ext cx="311449" cy="214918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13690AD-2B08-164F-B36F-5B4F802B0E74}"/>
              </a:ext>
            </a:extLst>
          </p:cNvPr>
          <p:cNvSpPr txBox="1"/>
          <p:nvPr/>
        </p:nvSpPr>
        <p:spPr>
          <a:xfrm>
            <a:off x="942680" y="2757338"/>
            <a:ext cx="1789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Národní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subject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financování</a:t>
            </a:r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23" name="Left-Right Arrow Callout 22">
            <a:extLst>
              <a:ext uri="{FF2B5EF4-FFF2-40B4-BE49-F238E27FC236}">
                <a16:creationId xmlns:a16="http://schemas.microsoft.com/office/drawing/2014/main" id="{6815D0F2-564C-D94B-83A6-899DA2ED5CFC}"/>
              </a:ext>
            </a:extLst>
          </p:cNvPr>
          <p:cNvSpPr/>
          <p:nvPr/>
        </p:nvSpPr>
        <p:spPr>
          <a:xfrm>
            <a:off x="2569789" y="2280703"/>
            <a:ext cx="1203767" cy="239029"/>
          </a:xfrm>
          <a:prstGeom prst="leftRightArrowCallout">
            <a:avLst/>
          </a:pr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64">
            <a:extLst>
              <a:ext uri="{FF2B5EF4-FFF2-40B4-BE49-F238E27FC236}">
                <a16:creationId xmlns:a16="http://schemas.microsoft.com/office/drawing/2014/main" id="{DBEC5B85-177E-BA48-9F24-7F2272C78D29}"/>
              </a:ext>
            </a:extLst>
          </p:cNvPr>
          <p:cNvSpPr>
            <a:spLocks noEditPoints="1"/>
          </p:cNvSpPr>
          <p:nvPr/>
        </p:nvSpPr>
        <p:spPr bwMode="auto">
          <a:xfrm>
            <a:off x="3031312" y="1705281"/>
            <a:ext cx="297192" cy="391219"/>
          </a:xfrm>
          <a:custGeom>
            <a:avLst/>
            <a:gdLst>
              <a:gd name="T0" fmla="*/ 261829 w 176"/>
              <a:gd name="T1" fmla="*/ 369887 h 232"/>
              <a:gd name="T2" fmla="*/ 19158 w 176"/>
              <a:gd name="T3" fmla="*/ 369887 h 232"/>
              <a:gd name="T4" fmla="*/ 0 w 176"/>
              <a:gd name="T5" fmla="*/ 350755 h 232"/>
              <a:gd name="T6" fmla="*/ 0 w 176"/>
              <a:gd name="T7" fmla="*/ 19132 h 232"/>
              <a:gd name="T8" fmla="*/ 19158 w 176"/>
              <a:gd name="T9" fmla="*/ 0 h 232"/>
              <a:gd name="T10" fmla="*/ 121335 w 176"/>
              <a:gd name="T11" fmla="*/ 0 h 232"/>
              <a:gd name="T12" fmla="*/ 121335 w 176"/>
              <a:gd name="T13" fmla="*/ 70151 h 232"/>
              <a:gd name="T14" fmla="*/ 121335 w 176"/>
              <a:gd name="T15" fmla="*/ 108415 h 232"/>
              <a:gd name="T16" fmla="*/ 159652 w 176"/>
              <a:gd name="T17" fmla="*/ 146679 h 232"/>
              <a:gd name="T18" fmla="*/ 197968 w 176"/>
              <a:gd name="T19" fmla="*/ 146679 h 232"/>
              <a:gd name="T20" fmla="*/ 280987 w 176"/>
              <a:gd name="T21" fmla="*/ 146679 h 232"/>
              <a:gd name="T22" fmla="*/ 280987 w 176"/>
              <a:gd name="T23" fmla="*/ 299736 h 232"/>
              <a:gd name="T24" fmla="*/ 280987 w 176"/>
              <a:gd name="T25" fmla="*/ 350755 h 232"/>
              <a:gd name="T26" fmla="*/ 261829 w 176"/>
              <a:gd name="T27" fmla="*/ 369887 h 232"/>
              <a:gd name="T28" fmla="*/ 159652 w 176"/>
              <a:gd name="T29" fmla="*/ 127547 h 232"/>
              <a:gd name="T30" fmla="*/ 140494 w 176"/>
              <a:gd name="T31" fmla="*/ 108415 h 232"/>
              <a:gd name="T32" fmla="*/ 140494 w 176"/>
              <a:gd name="T33" fmla="*/ 70151 h 232"/>
              <a:gd name="T34" fmla="*/ 140494 w 176"/>
              <a:gd name="T35" fmla="*/ 0 h 232"/>
              <a:gd name="T36" fmla="*/ 280987 w 176"/>
              <a:gd name="T37" fmla="*/ 127547 h 232"/>
              <a:gd name="T38" fmla="*/ 197968 w 176"/>
              <a:gd name="T39" fmla="*/ 127547 h 232"/>
              <a:gd name="T40" fmla="*/ 159652 w 176"/>
              <a:gd name="T41" fmla="*/ 127547 h 23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25" name="Freeform 77">
            <a:extLst>
              <a:ext uri="{FF2B5EF4-FFF2-40B4-BE49-F238E27FC236}">
                <a16:creationId xmlns:a16="http://schemas.microsoft.com/office/drawing/2014/main" id="{459018EB-13C1-AD48-AD2B-FA45A3AEAC14}"/>
              </a:ext>
            </a:extLst>
          </p:cNvPr>
          <p:cNvSpPr>
            <a:spLocks noEditPoints="1"/>
          </p:cNvSpPr>
          <p:nvPr/>
        </p:nvSpPr>
        <p:spPr bwMode="auto">
          <a:xfrm>
            <a:off x="2942173" y="2673816"/>
            <a:ext cx="510422" cy="510422"/>
          </a:xfrm>
          <a:custGeom>
            <a:avLst/>
            <a:gdLst>
              <a:gd name="T0" fmla="*/ 204788 w 256"/>
              <a:gd name="T1" fmla="*/ 409575 h 256"/>
              <a:gd name="T2" fmla="*/ 0 w 256"/>
              <a:gd name="T3" fmla="*/ 204788 h 256"/>
              <a:gd name="T4" fmla="*/ 204788 w 256"/>
              <a:gd name="T5" fmla="*/ 0 h 256"/>
              <a:gd name="T6" fmla="*/ 409575 w 256"/>
              <a:gd name="T7" fmla="*/ 204788 h 256"/>
              <a:gd name="T8" fmla="*/ 204788 w 256"/>
              <a:gd name="T9" fmla="*/ 409575 h 256"/>
              <a:gd name="T10" fmla="*/ 204788 w 256"/>
              <a:gd name="T11" fmla="*/ 38398 h 256"/>
              <a:gd name="T12" fmla="*/ 38398 w 256"/>
              <a:gd name="T13" fmla="*/ 204788 h 256"/>
              <a:gd name="T14" fmla="*/ 204788 w 256"/>
              <a:gd name="T15" fmla="*/ 371177 h 256"/>
              <a:gd name="T16" fmla="*/ 371177 w 256"/>
              <a:gd name="T17" fmla="*/ 204788 h 256"/>
              <a:gd name="T18" fmla="*/ 204788 w 256"/>
              <a:gd name="T19" fmla="*/ 38398 h 2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7752A8-D70B-974A-8AF9-D859B03E959C}"/>
              </a:ext>
            </a:extLst>
          </p:cNvPr>
          <p:cNvSpPr txBox="1"/>
          <p:nvPr/>
        </p:nvSpPr>
        <p:spPr>
          <a:xfrm>
            <a:off x="2412339" y="2769860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€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3F61944-20C7-FA44-B492-8D9A601C08BC}"/>
              </a:ext>
            </a:extLst>
          </p:cNvPr>
          <p:cNvGrpSpPr/>
          <p:nvPr/>
        </p:nvGrpSpPr>
        <p:grpSpPr>
          <a:xfrm>
            <a:off x="1736311" y="5157160"/>
            <a:ext cx="510422" cy="510422"/>
            <a:chOff x="1338743" y="4462734"/>
            <a:chExt cx="510422" cy="510422"/>
          </a:xfrm>
        </p:grpSpPr>
        <p:sp>
          <p:nvSpPr>
            <p:cNvPr id="35" name="Freeform 77">
              <a:extLst>
                <a:ext uri="{FF2B5EF4-FFF2-40B4-BE49-F238E27FC236}">
                  <a16:creationId xmlns:a16="http://schemas.microsoft.com/office/drawing/2014/main" id="{D84DC12E-6155-C54E-8207-06408E904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743" y="4462734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67C9E85-3CC1-AE40-836F-41E68E055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229" y="4621078"/>
              <a:ext cx="311448" cy="214918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60A4C89D-A515-E641-ABBB-7A4E8F6C1824}"/>
              </a:ext>
            </a:extLst>
          </p:cNvPr>
          <p:cNvSpPr txBox="1"/>
          <p:nvPr/>
        </p:nvSpPr>
        <p:spPr>
          <a:xfrm>
            <a:off x="857840" y="5769451"/>
            <a:ext cx="186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Národní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subject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financování</a:t>
            </a:r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/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38" name="Left-Right Arrow Callout 37">
            <a:extLst>
              <a:ext uri="{FF2B5EF4-FFF2-40B4-BE49-F238E27FC236}">
                <a16:creationId xmlns:a16="http://schemas.microsoft.com/office/drawing/2014/main" id="{016011E2-0FE9-9B4F-A5A8-1775AB06B657}"/>
              </a:ext>
            </a:extLst>
          </p:cNvPr>
          <p:cNvSpPr/>
          <p:nvPr/>
        </p:nvSpPr>
        <p:spPr>
          <a:xfrm>
            <a:off x="2564257" y="5292816"/>
            <a:ext cx="1203767" cy="239029"/>
          </a:xfrm>
          <a:prstGeom prst="leftRightArrowCallout">
            <a:avLst/>
          </a:pr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64">
            <a:extLst>
              <a:ext uri="{FF2B5EF4-FFF2-40B4-BE49-F238E27FC236}">
                <a16:creationId xmlns:a16="http://schemas.microsoft.com/office/drawing/2014/main" id="{B0FFF4A0-362B-2441-8A0F-4DCA043E7A33}"/>
              </a:ext>
            </a:extLst>
          </p:cNvPr>
          <p:cNvSpPr>
            <a:spLocks noEditPoints="1"/>
          </p:cNvSpPr>
          <p:nvPr/>
        </p:nvSpPr>
        <p:spPr bwMode="auto">
          <a:xfrm>
            <a:off x="3025780" y="4717394"/>
            <a:ext cx="297192" cy="391219"/>
          </a:xfrm>
          <a:custGeom>
            <a:avLst/>
            <a:gdLst>
              <a:gd name="T0" fmla="*/ 261829 w 176"/>
              <a:gd name="T1" fmla="*/ 369887 h 232"/>
              <a:gd name="T2" fmla="*/ 19158 w 176"/>
              <a:gd name="T3" fmla="*/ 369887 h 232"/>
              <a:gd name="T4" fmla="*/ 0 w 176"/>
              <a:gd name="T5" fmla="*/ 350755 h 232"/>
              <a:gd name="T6" fmla="*/ 0 w 176"/>
              <a:gd name="T7" fmla="*/ 19132 h 232"/>
              <a:gd name="T8" fmla="*/ 19158 w 176"/>
              <a:gd name="T9" fmla="*/ 0 h 232"/>
              <a:gd name="T10" fmla="*/ 121335 w 176"/>
              <a:gd name="T11" fmla="*/ 0 h 232"/>
              <a:gd name="T12" fmla="*/ 121335 w 176"/>
              <a:gd name="T13" fmla="*/ 70151 h 232"/>
              <a:gd name="T14" fmla="*/ 121335 w 176"/>
              <a:gd name="T15" fmla="*/ 108415 h 232"/>
              <a:gd name="T16" fmla="*/ 159652 w 176"/>
              <a:gd name="T17" fmla="*/ 146679 h 232"/>
              <a:gd name="T18" fmla="*/ 197968 w 176"/>
              <a:gd name="T19" fmla="*/ 146679 h 232"/>
              <a:gd name="T20" fmla="*/ 280987 w 176"/>
              <a:gd name="T21" fmla="*/ 146679 h 232"/>
              <a:gd name="T22" fmla="*/ 280987 w 176"/>
              <a:gd name="T23" fmla="*/ 299736 h 232"/>
              <a:gd name="T24" fmla="*/ 280987 w 176"/>
              <a:gd name="T25" fmla="*/ 350755 h 232"/>
              <a:gd name="T26" fmla="*/ 261829 w 176"/>
              <a:gd name="T27" fmla="*/ 369887 h 232"/>
              <a:gd name="T28" fmla="*/ 159652 w 176"/>
              <a:gd name="T29" fmla="*/ 127547 h 232"/>
              <a:gd name="T30" fmla="*/ 140494 w 176"/>
              <a:gd name="T31" fmla="*/ 108415 h 232"/>
              <a:gd name="T32" fmla="*/ 140494 w 176"/>
              <a:gd name="T33" fmla="*/ 70151 h 232"/>
              <a:gd name="T34" fmla="*/ 140494 w 176"/>
              <a:gd name="T35" fmla="*/ 0 h 232"/>
              <a:gd name="T36" fmla="*/ 280987 w 176"/>
              <a:gd name="T37" fmla="*/ 127547 h 232"/>
              <a:gd name="T38" fmla="*/ 197968 w 176"/>
              <a:gd name="T39" fmla="*/ 127547 h 232"/>
              <a:gd name="T40" fmla="*/ 159652 w 176"/>
              <a:gd name="T41" fmla="*/ 127547 h 23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40" name="Freeform 77">
            <a:extLst>
              <a:ext uri="{FF2B5EF4-FFF2-40B4-BE49-F238E27FC236}">
                <a16:creationId xmlns:a16="http://schemas.microsoft.com/office/drawing/2014/main" id="{47321076-C889-ED4C-A26C-A9999920CF76}"/>
              </a:ext>
            </a:extLst>
          </p:cNvPr>
          <p:cNvSpPr>
            <a:spLocks noEditPoints="1"/>
          </p:cNvSpPr>
          <p:nvPr/>
        </p:nvSpPr>
        <p:spPr bwMode="auto">
          <a:xfrm>
            <a:off x="2936641" y="5685929"/>
            <a:ext cx="510422" cy="510422"/>
          </a:xfrm>
          <a:custGeom>
            <a:avLst/>
            <a:gdLst>
              <a:gd name="T0" fmla="*/ 204788 w 256"/>
              <a:gd name="T1" fmla="*/ 409575 h 256"/>
              <a:gd name="T2" fmla="*/ 0 w 256"/>
              <a:gd name="T3" fmla="*/ 204788 h 256"/>
              <a:gd name="T4" fmla="*/ 204788 w 256"/>
              <a:gd name="T5" fmla="*/ 0 h 256"/>
              <a:gd name="T6" fmla="*/ 409575 w 256"/>
              <a:gd name="T7" fmla="*/ 204788 h 256"/>
              <a:gd name="T8" fmla="*/ 204788 w 256"/>
              <a:gd name="T9" fmla="*/ 409575 h 256"/>
              <a:gd name="T10" fmla="*/ 204788 w 256"/>
              <a:gd name="T11" fmla="*/ 38398 h 256"/>
              <a:gd name="T12" fmla="*/ 38398 w 256"/>
              <a:gd name="T13" fmla="*/ 204788 h 256"/>
              <a:gd name="T14" fmla="*/ 204788 w 256"/>
              <a:gd name="T15" fmla="*/ 371177 h 256"/>
              <a:gd name="T16" fmla="*/ 371177 w 256"/>
              <a:gd name="T17" fmla="*/ 204788 h 256"/>
              <a:gd name="T18" fmla="*/ 204788 w 256"/>
              <a:gd name="T19" fmla="*/ 38398 h 2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F59173-4458-3D40-A6CF-B64A5050B2AA}"/>
              </a:ext>
            </a:extLst>
          </p:cNvPr>
          <p:cNvSpPr txBox="1"/>
          <p:nvPr/>
        </p:nvSpPr>
        <p:spPr>
          <a:xfrm>
            <a:off x="2406807" y="5781973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€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42" name="Left-Right Arrow Callout 41">
            <a:extLst>
              <a:ext uri="{FF2B5EF4-FFF2-40B4-BE49-F238E27FC236}">
                <a16:creationId xmlns:a16="http://schemas.microsoft.com/office/drawing/2014/main" id="{E1AD88F5-C9DD-0948-895A-62ED693E6C06}"/>
              </a:ext>
            </a:extLst>
          </p:cNvPr>
          <p:cNvSpPr/>
          <p:nvPr/>
        </p:nvSpPr>
        <p:spPr>
          <a:xfrm>
            <a:off x="8383778" y="2280703"/>
            <a:ext cx="1203767" cy="239029"/>
          </a:xfrm>
          <a:prstGeom prst="leftRightArrowCallout">
            <a:avLst/>
          </a:pr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64">
            <a:extLst>
              <a:ext uri="{FF2B5EF4-FFF2-40B4-BE49-F238E27FC236}">
                <a16:creationId xmlns:a16="http://schemas.microsoft.com/office/drawing/2014/main" id="{2FA4AA1C-D41F-CD4E-B743-A48A6ACD4E3C}"/>
              </a:ext>
            </a:extLst>
          </p:cNvPr>
          <p:cNvSpPr>
            <a:spLocks noEditPoints="1"/>
          </p:cNvSpPr>
          <p:nvPr/>
        </p:nvSpPr>
        <p:spPr bwMode="auto">
          <a:xfrm>
            <a:off x="8845301" y="1705281"/>
            <a:ext cx="297192" cy="391219"/>
          </a:xfrm>
          <a:custGeom>
            <a:avLst/>
            <a:gdLst>
              <a:gd name="T0" fmla="*/ 261829 w 176"/>
              <a:gd name="T1" fmla="*/ 369887 h 232"/>
              <a:gd name="T2" fmla="*/ 19158 w 176"/>
              <a:gd name="T3" fmla="*/ 369887 h 232"/>
              <a:gd name="T4" fmla="*/ 0 w 176"/>
              <a:gd name="T5" fmla="*/ 350755 h 232"/>
              <a:gd name="T6" fmla="*/ 0 w 176"/>
              <a:gd name="T7" fmla="*/ 19132 h 232"/>
              <a:gd name="T8" fmla="*/ 19158 w 176"/>
              <a:gd name="T9" fmla="*/ 0 h 232"/>
              <a:gd name="T10" fmla="*/ 121335 w 176"/>
              <a:gd name="T11" fmla="*/ 0 h 232"/>
              <a:gd name="T12" fmla="*/ 121335 w 176"/>
              <a:gd name="T13" fmla="*/ 70151 h 232"/>
              <a:gd name="T14" fmla="*/ 121335 w 176"/>
              <a:gd name="T15" fmla="*/ 108415 h 232"/>
              <a:gd name="T16" fmla="*/ 159652 w 176"/>
              <a:gd name="T17" fmla="*/ 146679 h 232"/>
              <a:gd name="T18" fmla="*/ 197968 w 176"/>
              <a:gd name="T19" fmla="*/ 146679 h 232"/>
              <a:gd name="T20" fmla="*/ 280987 w 176"/>
              <a:gd name="T21" fmla="*/ 146679 h 232"/>
              <a:gd name="T22" fmla="*/ 280987 w 176"/>
              <a:gd name="T23" fmla="*/ 299736 h 232"/>
              <a:gd name="T24" fmla="*/ 280987 w 176"/>
              <a:gd name="T25" fmla="*/ 350755 h 232"/>
              <a:gd name="T26" fmla="*/ 261829 w 176"/>
              <a:gd name="T27" fmla="*/ 369887 h 232"/>
              <a:gd name="T28" fmla="*/ 159652 w 176"/>
              <a:gd name="T29" fmla="*/ 127547 h 232"/>
              <a:gd name="T30" fmla="*/ 140494 w 176"/>
              <a:gd name="T31" fmla="*/ 108415 h 232"/>
              <a:gd name="T32" fmla="*/ 140494 w 176"/>
              <a:gd name="T33" fmla="*/ 70151 h 232"/>
              <a:gd name="T34" fmla="*/ 140494 w 176"/>
              <a:gd name="T35" fmla="*/ 0 h 232"/>
              <a:gd name="T36" fmla="*/ 280987 w 176"/>
              <a:gd name="T37" fmla="*/ 127547 h 232"/>
              <a:gd name="T38" fmla="*/ 197968 w 176"/>
              <a:gd name="T39" fmla="*/ 127547 h 232"/>
              <a:gd name="T40" fmla="*/ 159652 w 176"/>
              <a:gd name="T41" fmla="*/ 127547 h 23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44" name="Freeform 77">
            <a:extLst>
              <a:ext uri="{FF2B5EF4-FFF2-40B4-BE49-F238E27FC236}">
                <a16:creationId xmlns:a16="http://schemas.microsoft.com/office/drawing/2014/main" id="{8E6ABD93-2383-C241-8CCD-43A86206E7C6}"/>
              </a:ext>
            </a:extLst>
          </p:cNvPr>
          <p:cNvSpPr>
            <a:spLocks noEditPoints="1"/>
          </p:cNvSpPr>
          <p:nvPr/>
        </p:nvSpPr>
        <p:spPr bwMode="auto">
          <a:xfrm>
            <a:off x="8756162" y="2673816"/>
            <a:ext cx="510422" cy="510422"/>
          </a:xfrm>
          <a:custGeom>
            <a:avLst/>
            <a:gdLst>
              <a:gd name="T0" fmla="*/ 204788 w 256"/>
              <a:gd name="T1" fmla="*/ 409575 h 256"/>
              <a:gd name="T2" fmla="*/ 0 w 256"/>
              <a:gd name="T3" fmla="*/ 204788 h 256"/>
              <a:gd name="T4" fmla="*/ 204788 w 256"/>
              <a:gd name="T5" fmla="*/ 0 h 256"/>
              <a:gd name="T6" fmla="*/ 409575 w 256"/>
              <a:gd name="T7" fmla="*/ 204788 h 256"/>
              <a:gd name="T8" fmla="*/ 204788 w 256"/>
              <a:gd name="T9" fmla="*/ 409575 h 256"/>
              <a:gd name="T10" fmla="*/ 204788 w 256"/>
              <a:gd name="T11" fmla="*/ 38398 h 256"/>
              <a:gd name="T12" fmla="*/ 38398 w 256"/>
              <a:gd name="T13" fmla="*/ 204788 h 256"/>
              <a:gd name="T14" fmla="*/ 204788 w 256"/>
              <a:gd name="T15" fmla="*/ 371177 h 256"/>
              <a:gd name="T16" fmla="*/ 371177 w 256"/>
              <a:gd name="T17" fmla="*/ 204788 h 256"/>
              <a:gd name="T18" fmla="*/ 204788 w 256"/>
              <a:gd name="T19" fmla="*/ 38398 h 2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559932-3C03-0146-AE8E-5C7798BB98F6}"/>
              </a:ext>
            </a:extLst>
          </p:cNvPr>
          <p:cNvSpPr txBox="1"/>
          <p:nvPr/>
        </p:nvSpPr>
        <p:spPr>
          <a:xfrm>
            <a:off x="8226328" y="2769860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€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46" name="Left-Right Arrow Callout 45">
            <a:extLst>
              <a:ext uri="{FF2B5EF4-FFF2-40B4-BE49-F238E27FC236}">
                <a16:creationId xmlns:a16="http://schemas.microsoft.com/office/drawing/2014/main" id="{B9F9CDEF-AE0F-1E44-81F7-7F017952234F}"/>
              </a:ext>
            </a:extLst>
          </p:cNvPr>
          <p:cNvSpPr/>
          <p:nvPr/>
        </p:nvSpPr>
        <p:spPr>
          <a:xfrm>
            <a:off x="8378246" y="5292816"/>
            <a:ext cx="1203767" cy="239029"/>
          </a:xfrm>
          <a:prstGeom prst="leftRightArrowCallout">
            <a:avLst/>
          </a:pr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64">
            <a:extLst>
              <a:ext uri="{FF2B5EF4-FFF2-40B4-BE49-F238E27FC236}">
                <a16:creationId xmlns:a16="http://schemas.microsoft.com/office/drawing/2014/main" id="{EF19A606-677B-F54E-A235-92FEF29146AC}"/>
              </a:ext>
            </a:extLst>
          </p:cNvPr>
          <p:cNvSpPr>
            <a:spLocks noEditPoints="1"/>
          </p:cNvSpPr>
          <p:nvPr/>
        </p:nvSpPr>
        <p:spPr bwMode="auto">
          <a:xfrm>
            <a:off x="8839769" y="4717394"/>
            <a:ext cx="297192" cy="391219"/>
          </a:xfrm>
          <a:custGeom>
            <a:avLst/>
            <a:gdLst>
              <a:gd name="T0" fmla="*/ 261829 w 176"/>
              <a:gd name="T1" fmla="*/ 369887 h 232"/>
              <a:gd name="T2" fmla="*/ 19158 w 176"/>
              <a:gd name="T3" fmla="*/ 369887 h 232"/>
              <a:gd name="T4" fmla="*/ 0 w 176"/>
              <a:gd name="T5" fmla="*/ 350755 h 232"/>
              <a:gd name="T6" fmla="*/ 0 w 176"/>
              <a:gd name="T7" fmla="*/ 19132 h 232"/>
              <a:gd name="T8" fmla="*/ 19158 w 176"/>
              <a:gd name="T9" fmla="*/ 0 h 232"/>
              <a:gd name="T10" fmla="*/ 121335 w 176"/>
              <a:gd name="T11" fmla="*/ 0 h 232"/>
              <a:gd name="T12" fmla="*/ 121335 w 176"/>
              <a:gd name="T13" fmla="*/ 70151 h 232"/>
              <a:gd name="T14" fmla="*/ 121335 w 176"/>
              <a:gd name="T15" fmla="*/ 108415 h 232"/>
              <a:gd name="T16" fmla="*/ 159652 w 176"/>
              <a:gd name="T17" fmla="*/ 146679 h 232"/>
              <a:gd name="T18" fmla="*/ 197968 w 176"/>
              <a:gd name="T19" fmla="*/ 146679 h 232"/>
              <a:gd name="T20" fmla="*/ 280987 w 176"/>
              <a:gd name="T21" fmla="*/ 146679 h 232"/>
              <a:gd name="T22" fmla="*/ 280987 w 176"/>
              <a:gd name="T23" fmla="*/ 299736 h 232"/>
              <a:gd name="T24" fmla="*/ 280987 w 176"/>
              <a:gd name="T25" fmla="*/ 350755 h 232"/>
              <a:gd name="T26" fmla="*/ 261829 w 176"/>
              <a:gd name="T27" fmla="*/ 369887 h 232"/>
              <a:gd name="T28" fmla="*/ 159652 w 176"/>
              <a:gd name="T29" fmla="*/ 127547 h 232"/>
              <a:gd name="T30" fmla="*/ 140494 w 176"/>
              <a:gd name="T31" fmla="*/ 108415 h 232"/>
              <a:gd name="T32" fmla="*/ 140494 w 176"/>
              <a:gd name="T33" fmla="*/ 70151 h 232"/>
              <a:gd name="T34" fmla="*/ 140494 w 176"/>
              <a:gd name="T35" fmla="*/ 0 h 232"/>
              <a:gd name="T36" fmla="*/ 280987 w 176"/>
              <a:gd name="T37" fmla="*/ 127547 h 232"/>
              <a:gd name="T38" fmla="*/ 197968 w 176"/>
              <a:gd name="T39" fmla="*/ 127547 h 232"/>
              <a:gd name="T40" fmla="*/ 159652 w 176"/>
              <a:gd name="T41" fmla="*/ 127547 h 23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48" name="Freeform 77">
            <a:extLst>
              <a:ext uri="{FF2B5EF4-FFF2-40B4-BE49-F238E27FC236}">
                <a16:creationId xmlns:a16="http://schemas.microsoft.com/office/drawing/2014/main" id="{9BE7163C-1396-A74D-980D-FAD25C9E69B5}"/>
              </a:ext>
            </a:extLst>
          </p:cNvPr>
          <p:cNvSpPr>
            <a:spLocks noEditPoints="1"/>
          </p:cNvSpPr>
          <p:nvPr/>
        </p:nvSpPr>
        <p:spPr bwMode="auto">
          <a:xfrm>
            <a:off x="8750630" y="5685929"/>
            <a:ext cx="510422" cy="510422"/>
          </a:xfrm>
          <a:custGeom>
            <a:avLst/>
            <a:gdLst>
              <a:gd name="T0" fmla="*/ 204788 w 256"/>
              <a:gd name="T1" fmla="*/ 409575 h 256"/>
              <a:gd name="T2" fmla="*/ 0 w 256"/>
              <a:gd name="T3" fmla="*/ 204788 h 256"/>
              <a:gd name="T4" fmla="*/ 204788 w 256"/>
              <a:gd name="T5" fmla="*/ 0 h 256"/>
              <a:gd name="T6" fmla="*/ 409575 w 256"/>
              <a:gd name="T7" fmla="*/ 204788 h 256"/>
              <a:gd name="T8" fmla="*/ 204788 w 256"/>
              <a:gd name="T9" fmla="*/ 409575 h 256"/>
              <a:gd name="T10" fmla="*/ 204788 w 256"/>
              <a:gd name="T11" fmla="*/ 38398 h 256"/>
              <a:gd name="T12" fmla="*/ 38398 w 256"/>
              <a:gd name="T13" fmla="*/ 204788 h 256"/>
              <a:gd name="T14" fmla="*/ 204788 w 256"/>
              <a:gd name="T15" fmla="*/ 371177 h 256"/>
              <a:gd name="T16" fmla="*/ 371177 w 256"/>
              <a:gd name="T17" fmla="*/ 204788 h 256"/>
              <a:gd name="T18" fmla="*/ 204788 w 256"/>
              <a:gd name="T19" fmla="*/ 38398 h 25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/>
          <a:lstStyle/>
          <a:p>
            <a:endParaRPr lang="en-US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46DD859-2281-644C-9C27-D2C679CD5E4B}"/>
              </a:ext>
            </a:extLst>
          </p:cNvPr>
          <p:cNvSpPr txBox="1"/>
          <p:nvPr/>
        </p:nvSpPr>
        <p:spPr>
          <a:xfrm>
            <a:off x="8220796" y="5781973"/>
            <a:ext cx="1558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€</a:t>
            </a:r>
            <a:endParaRPr lang="id-ID" sz="16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E9EBEA8-1A32-F143-99E9-1528A0802B65}"/>
              </a:ext>
            </a:extLst>
          </p:cNvPr>
          <p:cNvGrpSpPr/>
          <p:nvPr/>
        </p:nvGrpSpPr>
        <p:grpSpPr>
          <a:xfrm>
            <a:off x="9932345" y="2145047"/>
            <a:ext cx="510422" cy="510422"/>
            <a:chOff x="1338743" y="4462734"/>
            <a:chExt cx="510422" cy="510422"/>
          </a:xfrm>
        </p:grpSpPr>
        <p:sp>
          <p:nvSpPr>
            <p:cNvPr id="51" name="Freeform 77">
              <a:extLst>
                <a:ext uri="{FF2B5EF4-FFF2-40B4-BE49-F238E27FC236}">
                  <a16:creationId xmlns:a16="http://schemas.microsoft.com/office/drawing/2014/main" id="{F3299E81-A048-434E-8FCE-1D241379C3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743" y="4462734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BA9ACC02-73AC-2846-B112-3A9F439E9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229" y="4621078"/>
              <a:ext cx="311448" cy="214918"/>
            </a:xfrm>
            <a:prstGeom prst="rect">
              <a:avLst/>
            </a:prstGeom>
          </p:spPr>
        </p:pic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73BD7B8C-0261-134A-B283-04059DC4A488}"/>
              </a:ext>
            </a:extLst>
          </p:cNvPr>
          <p:cNvSpPr txBox="1"/>
          <p:nvPr/>
        </p:nvSpPr>
        <p:spPr>
          <a:xfrm>
            <a:off x="9452564" y="2757338"/>
            <a:ext cx="186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Národní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subject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financování</a:t>
            </a:r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/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F975273-C8C3-4644-95D7-232C5F728DA0}"/>
              </a:ext>
            </a:extLst>
          </p:cNvPr>
          <p:cNvGrpSpPr/>
          <p:nvPr/>
        </p:nvGrpSpPr>
        <p:grpSpPr>
          <a:xfrm>
            <a:off x="9926813" y="5157160"/>
            <a:ext cx="510422" cy="510422"/>
            <a:chOff x="1338743" y="4462734"/>
            <a:chExt cx="510422" cy="510422"/>
          </a:xfrm>
        </p:grpSpPr>
        <p:sp>
          <p:nvSpPr>
            <p:cNvPr id="55" name="Freeform 77">
              <a:extLst>
                <a:ext uri="{FF2B5EF4-FFF2-40B4-BE49-F238E27FC236}">
                  <a16:creationId xmlns:a16="http://schemas.microsoft.com/office/drawing/2014/main" id="{F2C513EA-6772-9E42-8A58-40F6D16E1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8743" y="4462734"/>
              <a:ext cx="510422" cy="510422"/>
            </a:xfrm>
            <a:custGeom>
              <a:avLst/>
              <a:gdLst>
                <a:gd name="T0" fmla="*/ 204788 w 256"/>
                <a:gd name="T1" fmla="*/ 409575 h 256"/>
                <a:gd name="T2" fmla="*/ 0 w 256"/>
                <a:gd name="T3" fmla="*/ 204788 h 256"/>
                <a:gd name="T4" fmla="*/ 204788 w 256"/>
                <a:gd name="T5" fmla="*/ 0 h 256"/>
                <a:gd name="T6" fmla="*/ 409575 w 256"/>
                <a:gd name="T7" fmla="*/ 204788 h 256"/>
                <a:gd name="T8" fmla="*/ 204788 w 256"/>
                <a:gd name="T9" fmla="*/ 409575 h 256"/>
                <a:gd name="T10" fmla="*/ 204788 w 256"/>
                <a:gd name="T11" fmla="*/ 38398 h 256"/>
                <a:gd name="T12" fmla="*/ 38398 w 256"/>
                <a:gd name="T13" fmla="*/ 204788 h 256"/>
                <a:gd name="T14" fmla="*/ 204788 w 256"/>
                <a:gd name="T15" fmla="*/ 371177 h 256"/>
                <a:gd name="T16" fmla="*/ 371177 w 256"/>
                <a:gd name="T17" fmla="*/ 204788 h 256"/>
                <a:gd name="T18" fmla="*/ 204788 w 256"/>
                <a:gd name="T19" fmla="*/ 38398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5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1577A6B6-D831-B245-AB91-BFC59655A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6061" y="4621078"/>
              <a:ext cx="308831" cy="214918"/>
            </a:xfrm>
            <a:prstGeom prst="rect">
              <a:avLst/>
            </a:prstGeom>
          </p:spPr>
        </p:pic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0C162222-58F3-6440-B1C5-02FEBC33FDA7}"/>
              </a:ext>
            </a:extLst>
          </p:cNvPr>
          <p:cNvSpPr txBox="1"/>
          <p:nvPr/>
        </p:nvSpPr>
        <p:spPr>
          <a:xfrm>
            <a:off x="9447032" y="5769451"/>
            <a:ext cx="186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Národní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 subject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ea typeface="Liberation Sans" panose="020B0604020202020204" pitchFamily="34" charset="0"/>
                <a:cs typeface="Liberation Sans" panose="020B0604020202020204" pitchFamily="34" charset="0"/>
              </a:rPr>
              <a:t>financování</a:t>
            </a:r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  <a:p>
            <a:pPr algn="ctr"/>
            <a:endParaRPr lang="id-ID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58" name="Freeform 79">
            <a:extLst>
              <a:ext uri="{FF2B5EF4-FFF2-40B4-BE49-F238E27FC236}">
                <a16:creationId xmlns:a16="http://schemas.microsoft.com/office/drawing/2014/main" id="{24F5ED82-587A-7940-BC90-1BBE09B9B845}"/>
              </a:ext>
            </a:extLst>
          </p:cNvPr>
          <p:cNvSpPr>
            <a:spLocks noEditPoints="1"/>
          </p:cNvSpPr>
          <p:nvPr/>
        </p:nvSpPr>
        <p:spPr bwMode="auto">
          <a:xfrm>
            <a:off x="4504815" y="3371811"/>
            <a:ext cx="323508" cy="367441"/>
          </a:xfrm>
          <a:custGeom>
            <a:avLst/>
            <a:gdLst>
              <a:gd name="T0" fmla="*/ 219355 w 102"/>
              <a:gd name="T1" fmla="*/ 274473 h 116"/>
              <a:gd name="T2" fmla="*/ 206749 w 102"/>
              <a:gd name="T3" fmla="*/ 274473 h 116"/>
              <a:gd name="T4" fmla="*/ 257175 w 102"/>
              <a:gd name="T5" fmla="*/ 183822 h 116"/>
              <a:gd name="T6" fmla="*/ 173971 w 102"/>
              <a:gd name="T7" fmla="*/ 78061 h 116"/>
              <a:gd name="T8" fmla="*/ 194142 w 102"/>
              <a:gd name="T9" fmla="*/ 37772 h 116"/>
              <a:gd name="T10" fmla="*/ 191621 w 102"/>
              <a:gd name="T11" fmla="*/ 25181 h 116"/>
              <a:gd name="T12" fmla="*/ 141194 w 102"/>
              <a:gd name="T13" fmla="*/ 2518 h 116"/>
              <a:gd name="T14" fmla="*/ 133630 w 102"/>
              <a:gd name="T15" fmla="*/ 0 h 116"/>
              <a:gd name="T16" fmla="*/ 128588 w 102"/>
              <a:gd name="T17" fmla="*/ 5036 h 116"/>
              <a:gd name="T18" fmla="*/ 70597 w 102"/>
              <a:gd name="T19" fmla="*/ 115833 h 116"/>
              <a:gd name="T20" fmla="*/ 78161 w 102"/>
              <a:gd name="T21" fmla="*/ 143532 h 116"/>
              <a:gd name="T22" fmla="*/ 70597 w 102"/>
              <a:gd name="T23" fmla="*/ 158641 h 116"/>
              <a:gd name="T24" fmla="*/ 103374 w 102"/>
              <a:gd name="T25" fmla="*/ 173749 h 116"/>
              <a:gd name="T26" fmla="*/ 110938 w 102"/>
              <a:gd name="T27" fmla="*/ 158641 h 116"/>
              <a:gd name="T28" fmla="*/ 110938 w 102"/>
              <a:gd name="T29" fmla="*/ 158641 h 116"/>
              <a:gd name="T30" fmla="*/ 136151 w 102"/>
              <a:gd name="T31" fmla="*/ 148568 h 116"/>
              <a:gd name="T32" fmla="*/ 156322 w 102"/>
              <a:gd name="T33" fmla="*/ 110797 h 116"/>
              <a:gd name="T34" fmla="*/ 219355 w 102"/>
              <a:gd name="T35" fmla="*/ 183822 h 116"/>
              <a:gd name="T36" fmla="*/ 146237 w 102"/>
              <a:gd name="T37" fmla="*/ 256847 h 116"/>
              <a:gd name="T38" fmla="*/ 93289 w 102"/>
              <a:gd name="T39" fmla="*/ 239220 h 116"/>
              <a:gd name="T40" fmla="*/ 93289 w 102"/>
              <a:gd name="T41" fmla="*/ 229147 h 116"/>
              <a:gd name="T42" fmla="*/ 100853 w 102"/>
              <a:gd name="T43" fmla="*/ 219075 h 116"/>
              <a:gd name="T44" fmla="*/ 146237 w 102"/>
              <a:gd name="T45" fmla="*/ 219075 h 116"/>
              <a:gd name="T46" fmla="*/ 146237 w 102"/>
              <a:gd name="T47" fmla="*/ 201448 h 116"/>
              <a:gd name="T48" fmla="*/ 75640 w 102"/>
              <a:gd name="T49" fmla="*/ 201448 h 116"/>
              <a:gd name="T50" fmla="*/ 40341 w 102"/>
              <a:gd name="T51" fmla="*/ 201448 h 116"/>
              <a:gd name="T52" fmla="*/ 0 w 102"/>
              <a:gd name="T53" fmla="*/ 201448 h 116"/>
              <a:gd name="T54" fmla="*/ 0 w 102"/>
              <a:gd name="T55" fmla="*/ 219075 h 116"/>
              <a:gd name="T56" fmla="*/ 42863 w 102"/>
              <a:gd name="T57" fmla="*/ 219075 h 116"/>
              <a:gd name="T58" fmla="*/ 45384 w 102"/>
              <a:gd name="T59" fmla="*/ 219075 h 116"/>
              <a:gd name="T60" fmla="*/ 55469 w 102"/>
              <a:gd name="T61" fmla="*/ 229147 h 116"/>
              <a:gd name="T62" fmla="*/ 55469 w 102"/>
              <a:gd name="T63" fmla="*/ 239220 h 116"/>
              <a:gd name="T64" fmla="*/ 55469 w 102"/>
              <a:gd name="T65" fmla="*/ 274473 h 116"/>
              <a:gd name="T66" fmla="*/ 20171 w 102"/>
              <a:gd name="T67" fmla="*/ 292100 h 116"/>
              <a:gd name="T68" fmla="*/ 257175 w 102"/>
              <a:gd name="T69" fmla="*/ 292100 h 116"/>
              <a:gd name="T70" fmla="*/ 219355 w 102"/>
              <a:gd name="T71" fmla="*/ 274473 h 116"/>
              <a:gd name="T72" fmla="*/ 156322 w 102"/>
              <a:gd name="T73" fmla="*/ 25181 h 116"/>
              <a:gd name="T74" fmla="*/ 151279 w 102"/>
              <a:gd name="T75" fmla="*/ 30217 h 116"/>
              <a:gd name="T76" fmla="*/ 108417 w 102"/>
              <a:gd name="T77" fmla="*/ 110797 h 116"/>
              <a:gd name="T78" fmla="*/ 93289 w 102"/>
              <a:gd name="T79" fmla="*/ 103242 h 116"/>
              <a:gd name="T80" fmla="*/ 93289 w 102"/>
              <a:gd name="T81" fmla="*/ 98206 h 116"/>
              <a:gd name="T82" fmla="*/ 133630 w 102"/>
              <a:gd name="T83" fmla="*/ 25181 h 116"/>
              <a:gd name="T84" fmla="*/ 138673 w 102"/>
              <a:gd name="T85" fmla="*/ 20145 h 116"/>
              <a:gd name="T86" fmla="*/ 146237 w 102"/>
              <a:gd name="T87" fmla="*/ 20145 h 116"/>
              <a:gd name="T88" fmla="*/ 156322 w 102"/>
              <a:gd name="T89" fmla="*/ 25181 h 116"/>
              <a:gd name="T90" fmla="*/ 156322 w 102"/>
              <a:gd name="T91" fmla="*/ 25181 h 11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2" h="116">
                <a:moveTo>
                  <a:pt x="87" y="109"/>
                </a:moveTo>
                <a:cubicBezTo>
                  <a:pt x="82" y="109"/>
                  <a:pt x="82" y="109"/>
                  <a:pt x="82" y="109"/>
                </a:cubicBezTo>
                <a:cubicBezTo>
                  <a:pt x="94" y="101"/>
                  <a:pt x="102" y="88"/>
                  <a:pt x="102" y="73"/>
                </a:cubicBezTo>
                <a:cubicBezTo>
                  <a:pt x="102" y="52"/>
                  <a:pt x="88" y="35"/>
                  <a:pt x="69" y="31"/>
                </a:cubicBezTo>
                <a:cubicBezTo>
                  <a:pt x="77" y="15"/>
                  <a:pt x="77" y="15"/>
                  <a:pt x="77" y="15"/>
                </a:cubicBezTo>
                <a:cubicBezTo>
                  <a:pt x="78" y="13"/>
                  <a:pt x="77" y="11"/>
                  <a:pt x="76" y="1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1"/>
                  <a:pt x="52" y="2"/>
                  <a:pt x="51" y="2"/>
                </a:cubicBezTo>
                <a:cubicBezTo>
                  <a:pt x="28" y="46"/>
                  <a:pt x="28" y="46"/>
                  <a:pt x="28" y="46"/>
                </a:cubicBezTo>
                <a:cubicBezTo>
                  <a:pt x="26" y="50"/>
                  <a:pt x="28" y="55"/>
                  <a:pt x="31" y="57"/>
                </a:cubicBezTo>
                <a:cubicBezTo>
                  <a:pt x="28" y="63"/>
                  <a:pt x="28" y="63"/>
                  <a:pt x="28" y="63"/>
                </a:cubicBezTo>
                <a:cubicBezTo>
                  <a:pt x="41" y="69"/>
                  <a:pt x="41" y="69"/>
                  <a:pt x="41" y="6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8" y="65"/>
                  <a:pt x="52" y="63"/>
                  <a:pt x="54" y="59"/>
                </a:cubicBezTo>
                <a:cubicBezTo>
                  <a:pt x="62" y="44"/>
                  <a:pt x="62" y="44"/>
                  <a:pt x="62" y="44"/>
                </a:cubicBezTo>
                <a:cubicBezTo>
                  <a:pt x="76" y="46"/>
                  <a:pt x="87" y="58"/>
                  <a:pt x="87" y="73"/>
                </a:cubicBezTo>
                <a:cubicBezTo>
                  <a:pt x="87" y="89"/>
                  <a:pt x="74" y="102"/>
                  <a:pt x="58" y="102"/>
                </a:cubicBezTo>
                <a:cubicBezTo>
                  <a:pt x="51" y="102"/>
                  <a:pt x="42" y="99"/>
                  <a:pt x="37" y="95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8" y="87"/>
                  <a:pt x="40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7"/>
                  <a:pt x="0" y="87"/>
                  <a:pt x="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0" y="87"/>
                  <a:pt x="22" y="89"/>
                  <a:pt x="22" y="91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14" y="109"/>
                  <a:pt x="8" y="108"/>
                  <a:pt x="8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08"/>
                  <a:pt x="95" y="109"/>
                  <a:pt x="87" y="109"/>
                </a:cubicBezTo>
                <a:close/>
                <a:moveTo>
                  <a:pt x="62" y="10"/>
                </a:moveTo>
                <a:cubicBezTo>
                  <a:pt x="61" y="10"/>
                  <a:pt x="60" y="11"/>
                  <a:pt x="60" y="12"/>
                </a:cubicBezTo>
                <a:cubicBezTo>
                  <a:pt x="43" y="44"/>
                  <a:pt x="43" y="44"/>
                  <a:pt x="4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0"/>
                  <a:pt x="37" y="40"/>
                  <a:pt x="37" y="3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4" y="8"/>
                  <a:pt x="55" y="8"/>
                </a:cubicBezTo>
                <a:cubicBezTo>
                  <a:pt x="56" y="7"/>
                  <a:pt x="57" y="7"/>
                  <a:pt x="58" y="8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59" name="Freeform 101">
            <a:extLst>
              <a:ext uri="{FF2B5EF4-FFF2-40B4-BE49-F238E27FC236}">
                <a16:creationId xmlns:a16="http://schemas.microsoft.com/office/drawing/2014/main" id="{45FF882C-7238-0044-9100-3428A4A87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3063" y="4583029"/>
            <a:ext cx="421427" cy="322796"/>
          </a:xfrm>
          <a:custGeom>
            <a:avLst/>
            <a:gdLst>
              <a:gd name="T0" fmla="*/ 36030 w 497"/>
              <a:gd name="T1" fmla="*/ 111308 h 382"/>
              <a:gd name="T2" fmla="*/ 36030 w 497"/>
              <a:gd name="T3" fmla="*/ 111308 h 382"/>
              <a:gd name="T4" fmla="*/ 71610 w 497"/>
              <a:gd name="T5" fmla="*/ 147214 h 382"/>
              <a:gd name="T6" fmla="*/ 111693 w 497"/>
              <a:gd name="T7" fmla="*/ 171001 h 382"/>
              <a:gd name="T8" fmla="*/ 151777 w 497"/>
              <a:gd name="T9" fmla="*/ 151253 h 382"/>
              <a:gd name="T10" fmla="*/ 175647 w 497"/>
              <a:gd name="T11" fmla="*/ 115796 h 382"/>
              <a:gd name="T12" fmla="*/ 111693 w 497"/>
              <a:gd name="T13" fmla="*/ 147214 h 382"/>
              <a:gd name="T14" fmla="*/ 36030 w 497"/>
              <a:gd name="T15" fmla="*/ 111308 h 382"/>
              <a:gd name="T16" fmla="*/ 219333 w 497"/>
              <a:gd name="T17" fmla="*/ 55654 h 382"/>
              <a:gd name="T18" fmla="*/ 219333 w 497"/>
              <a:gd name="T19" fmla="*/ 55654 h 382"/>
              <a:gd name="T20" fmla="*/ 123403 w 497"/>
              <a:gd name="T21" fmla="*/ 4039 h 382"/>
              <a:gd name="T22" fmla="*/ 99533 w 497"/>
              <a:gd name="T23" fmla="*/ 4039 h 382"/>
              <a:gd name="T24" fmla="*/ 4053 w 497"/>
              <a:gd name="T25" fmla="*/ 55654 h 382"/>
              <a:gd name="T26" fmla="*/ 4053 w 497"/>
              <a:gd name="T27" fmla="*/ 71812 h 382"/>
              <a:gd name="T28" fmla="*/ 99533 w 497"/>
              <a:gd name="T29" fmla="*/ 123426 h 382"/>
              <a:gd name="T30" fmla="*/ 123403 w 497"/>
              <a:gd name="T31" fmla="*/ 123426 h 382"/>
              <a:gd name="T32" fmla="*/ 183754 w 497"/>
              <a:gd name="T33" fmla="*/ 87520 h 382"/>
              <a:gd name="T34" fmla="*/ 119800 w 497"/>
              <a:gd name="T35" fmla="*/ 71812 h 382"/>
              <a:gd name="T36" fmla="*/ 111693 w 497"/>
              <a:gd name="T37" fmla="*/ 75402 h 382"/>
              <a:gd name="T38" fmla="*/ 91426 w 497"/>
              <a:gd name="T39" fmla="*/ 59693 h 382"/>
              <a:gd name="T40" fmla="*/ 111693 w 497"/>
              <a:gd name="T41" fmla="*/ 48024 h 382"/>
              <a:gd name="T42" fmla="*/ 131960 w 497"/>
              <a:gd name="T43" fmla="*/ 55654 h 382"/>
              <a:gd name="T44" fmla="*/ 199517 w 497"/>
              <a:gd name="T45" fmla="*/ 79441 h 382"/>
              <a:gd name="T46" fmla="*/ 219333 w 497"/>
              <a:gd name="T47" fmla="*/ 71812 h 382"/>
              <a:gd name="T48" fmla="*/ 219333 w 497"/>
              <a:gd name="T49" fmla="*/ 55654 h 382"/>
              <a:gd name="T50" fmla="*/ 191410 w 497"/>
              <a:gd name="T51" fmla="*/ 155292 h 382"/>
              <a:gd name="T52" fmla="*/ 191410 w 497"/>
              <a:gd name="T53" fmla="*/ 155292 h 382"/>
              <a:gd name="T54" fmla="*/ 207623 w 497"/>
              <a:gd name="T55" fmla="*/ 151253 h 382"/>
              <a:gd name="T56" fmla="*/ 199517 w 497"/>
              <a:gd name="T57" fmla="*/ 79441 h 382"/>
              <a:gd name="T58" fmla="*/ 183754 w 497"/>
              <a:gd name="T59" fmla="*/ 87520 h 382"/>
              <a:gd name="T60" fmla="*/ 191410 w 497"/>
              <a:gd name="T61" fmla="*/ 15529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0" name="Freeform 23">
            <a:extLst>
              <a:ext uri="{FF2B5EF4-FFF2-40B4-BE49-F238E27FC236}">
                <a16:creationId xmlns:a16="http://schemas.microsoft.com/office/drawing/2014/main" id="{501A69AE-9E88-024C-A423-B028B0CAD6FA}"/>
              </a:ext>
            </a:extLst>
          </p:cNvPr>
          <p:cNvSpPr>
            <a:spLocks noEditPoints="1"/>
          </p:cNvSpPr>
          <p:nvPr/>
        </p:nvSpPr>
        <p:spPr bwMode="auto">
          <a:xfrm>
            <a:off x="7241272" y="4559812"/>
            <a:ext cx="423270" cy="351176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64" name="Freeform 47">
            <a:extLst>
              <a:ext uri="{FF2B5EF4-FFF2-40B4-BE49-F238E27FC236}">
                <a16:creationId xmlns:a16="http://schemas.microsoft.com/office/drawing/2014/main" id="{F4D54006-50D4-904D-ACA3-92B169E49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7562" y="3007483"/>
            <a:ext cx="242486" cy="213041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513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171764" y="1859764"/>
            <a:ext cx="2763261" cy="3892569"/>
            <a:chOff x="5393403" y="1875529"/>
            <a:chExt cx="2763261" cy="3892569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5393403" y="1875529"/>
              <a:ext cx="2763261" cy="3892569"/>
            </a:xfrm>
            <a:prstGeom prst="roundRect">
              <a:avLst>
                <a:gd name="adj" fmla="val 2132"/>
              </a:avLst>
            </a:prstGeom>
            <a:solidFill>
              <a:schemeClr val="bg1"/>
            </a:solidFill>
            <a:ln>
              <a:noFill/>
            </a:ln>
            <a:effectLst>
              <a:outerShdw blurRad="660400" dist="63500" dir="540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5605343" y="2205203"/>
              <a:ext cx="2339379" cy="11435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Ověří</a:t>
              </a: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dodržování</a:t>
              </a: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etických</a:t>
              </a: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zásad</a:t>
              </a: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a </a:t>
              </a: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právních</a:t>
              </a: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předpisů</a:t>
              </a:r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Comfortaa" panose="020F0603070200060003" pitchFamily="34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26580" y="1854682"/>
            <a:ext cx="2565088" cy="3897651"/>
            <a:chOff x="5393403" y="1714755"/>
            <a:chExt cx="2763261" cy="4198778"/>
          </a:xfrm>
        </p:grpSpPr>
        <p:sp>
          <p:nvSpPr>
            <p:cNvPr id="40" name="Rectangle: Rounded Corners 39"/>
            <p:cNvSpPr/>
            <p:nvPr/>
          </p:nvSpPr>
          <p:spPr>
            <a:xfrm>
              <a:off x="5393403" y="1714755"/>
              <a:ext cx="2763261" cy="4198778"/>
            </a:xfrm>
            <a:prstGeom prst="roundRect">
              <a:avLst>
                <a:gd name="adj" fmla="val 2132"/>
              </a:avLst>
            </a:prstGeom>
            <a:solidFill>
              <a:schemeClr val="bg1"/>
            </a:solidFill>
            <a:ln>
              <a:noFill/>
            </a:ln>
            <a:effectLst>
              <a:outerShdw blurRad="660400" dist="63500" dir="540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605343" y="2044430"/>
              <a:ext cx="2339379" cy="14263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b="1" kern="0" spc="1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Posouzení</a:t>
              </a:r>
              <a:r>
                <a:rPr lang="en-US" b="1" kern="0" spc="1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kern="0" spc="1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všech</a:t>
              </a:r>
              <a:r>
                <a:rPr lang="en-US" b="1" kern="0" spc="1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kern="0" spc="1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projektů</a:t>
              </a:r>
              <a:r>
                <a:rPr lang="en-US" b="1" kern="0" spc="1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kern="0" spc="1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na</a:t>
              </a:r>
              <a:r>
                <a:rPr lang="en-US" b="1" kern="0" spc="1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b="1" kern="0" spc="1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omfortaa" panose="020F06030702000600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pořadníku</a:t>
              </a:r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  <a:p>
              <a:pPr algn="ctr">
                <a:lnSpc>
                  <a:spcPct val="80000"/>
                </a:lnSpc>
              </a:pP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E111681B-0CC7-564E-9DC1-7C997622F200}"/>
              </a:ext>
            </a:extLst>
          </p:cNvPr>
          <p:cNvSpPr/>
          <p:nvPr/>
        </p:nvSpPr>
        <p:spPr>
          <a:xfrm>
            <a:off x="1702749" y="573283"/>
            <a:ext cx="8879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schemeClr val="bg1"/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Ethicke</a:t>
            </a:r>
            <a:r>
              <a:rPr lang="en-US" sz="3600" dirty="0">
                <a:solidFill>
                  <a:schemeClr val="bg1"/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hodnocení</a:t>
            </a:r>
            <a:endParaRPr lang="en-US" sz="3000" dirty="0">
              <a:solidFill>
                <a:schemeClr val="bg1"/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1EA847B-AF97-2E49-BE32-F5DC19E63B38}"/>
              </a:ext>
            </a:extLst>
          </p:cNvPr>
          <p:cNvGrpSpPr/>
          <p:nvPr/>
        </p:nvGrpSpPr>
        <p:grpSpPr>
          <a:xfrm>
            <a:off x="7415119" y="1854682"/>
            <a:ext cx="3953259" cy="3897651"/>
            <a:chOff x="7415119" y="1854682"/>
            <a:chExt cx="3953259" cy="3897651"/>
          </a:xfrm>
        </p:grpSpPr>
        <p:grpSp>
          <p:nvGrpSpPr>
            <p:cNvPr id="22" name="Group 21"/>
            <p:cNvGrpSpPr/>
            <p:nvPr/>
          </p:nvGrpSpPr>
          <p:grpSpPr>
            <a:xfrm>
              <a:off x="7415119" y="1854682"/>
              <a:ext cx="3953259" cy="3897651"/>
              <a:chOff x="5393402" y="1714755"/>
              <a:chExt cx="4258679" cy="4198778"/>
            </a:xfrm>
          </p:grpSpPr>
          <p:sp>
            <p:nvSpPr>
              <p:cNvPr id="24" name="Rectangle: Rounded Corners 23"/>
              <p:cNvSpPr/>
              <p:nvPr/>
            </p:nvSpPr>
            <p:spPr>
              <a:xfrm>
                <a:off x="5393402" y="1714755"/>
                <a:ext cx="4258679" cy="4198778"/>
              </a:xfrm>
              <a:prstGeom prst="roundRect">
                <a:avLst>
                  <a:gd name="adj" fmla="val 213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60400" dist="635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300"/>
                  </a:spcAft>
                </a:pPr>
                <a:endParaRPr lang="id-ID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319638" y="2044430"/>
                <a:ext cx="2339379" cy="1079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  <a:spcAft>
                    <a:spcPts val="300"/>
                  </a:spcAft>
                </a:pPr>
                <a:r>
                  <a:rPr lang="en-US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Každá</a:t>
                </a: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projektová</a:t>
                </a: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žádost</a:t>
                </a: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b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musí</a:t>
                </a:r>
                <a:r>
                  <a:rPr 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omfortaa" panose="020F0603070200060003" pitchFamily="34" charset="0"/>
                    <a:ea typeface="Open Sans" panose="020B0606030504020204" pitchFamily="34" charset="0"/>
                    <a:cs typeface="Segoe UI" panose="020B0502040204020203" pitchFamily="34" charset="0"/>
                  </a:rPr>
                  <a:t>:</a:t>
                </a:r>
                <a:endPara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Segoe UI" panose="020B0502040204020203" pitchFamily="34" charset="0"/>
                </a:endParaRPr>
              </a:p>
              <a:p>
                <a:pPr algn="ctr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6159439" y="2955066"/>
                <a:ext cx="3492642" cy="5636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Identifik</a:t>
                </a:r>
                <a:r>
                  <a:rPr lang="en-US" sz="1400" dirty="0" err="1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ovat</a:t>
                </a:r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pop</a:t>
                </a:r>
                <a:r>
                  <a:rPr lang="en-US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sat</a:t>
                </a:r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všechny možné etické otázky</a:t>
                </a:r>
              </a:p>
            </p:txBody>
          </p:sp>
          <p:sp>
            <p:nvSpPr>
              <p:cNvPr id="29" name="Freeform 118"/>
              <p:cNvSpPr>
                <a:spLocks noChangeArrowheads="1"/>
              </p:cNvSpPr>
              <p:nvPr/>
            </p:nvSpPr>
            <p:spPr bwMode="auto">
              <a:xfrm>
                <a:off x="5923231" y="3014778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spcAft>
                    <a:spcPts val="300"/>
                  </a:spcAft>
                </a:pP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148614" y="3522497"/>
                <a:ext cx="2397210" cy="331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300"/>
                  </a:spcAft>
                </a:pPr>
                <a:r>
                  <a:rPr lang="en-US" sz="1400" dirty="0" err="1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Popsat</a:t>
                </a:r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jak </a:t>
                </a:r>
                <a:r>
                  <a:rPr lang="en-US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je </a:t>
                </a:r>
                <a:r>
                  <a:rPr lang="id-ID" sz="14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hodlají řešit</a:t>
                </a:r>
              </a:p>
            </p:txBody>
          </p:sp>
          <p:sp>
            <p:nvSpPr>
              <p:cNvPr id="31" name="Freeform 118"/>
              <p:cNvSpPr>
                <a:spLocks noChangeArrowheads="1"/>
              </p:cNvSpPr>
              <p:nvPr/>
            </p:nvSpPr>
            <p:spPr bwMode="auto">
              <a:xfrm>
                <a:off x="5912406" y="3585111"/>
                <a:ext cx="189677" cy="189674"/>
              </a:xfrm>
              <a:custGeom>
                <a:avLst/>
                <a:gdLst>
                  <a:gd name="T0" fmla="*/ 38763987 w 602"/>
                  <a:gd name="T1" fmla="*/ 78441997 h 602"/>
                  <a:gd name="T2" fmla="*/ 38763987 w 602"/>
                  <a:gd name="T3" fmla="*/ 78441997 h 602"/>
                  <a:gd name="T4" fmla="*/ 0 w 602"/>
                  <a:gd name="T5" fmla="*/ 38763987 h 602"/>
                  <a:gd name="T6" fmla="*/ 38763987 w 602"/>
                  <a:gd name="T7" fmla="*/ 0 h 602"/>
                  <a:gd name="T8" fmla="*/ 78441997 w 602"/>
                  <a:gd name="T9" fmla="*/ 38763987 h 602"/>
                  <a:gd name="T10" fmla="*/ 38763987 w 602"/>
                  <a:gd name="T11" fmla="*/ 78441997 h 602"/>
                  <a:gd name="T12" fmla="*/ 38763987 w 602"/>
                  <a:gd name="T13" fmla="*/ 7439717 h 602"/>
                  <a:gd name="T14" fmla="*/ 38763987 w 602"/>
                  <a:gd name="T15" fmla="*/ 7439717 h 602"/>
                  <a:gd name="T16" fmla="*/ 7439717 w 602"/>
                  <a:gd name="T17" fmla="*/ 38763987 h 602"/>
                  <a:gd name="T18" fmla="*/ 38763987 w 602"/>
                  <a:gd name="T19" fmla="*/ 71002280 h 602"/>
                  <a:gd name="T20" fmla="*/ 71002280 w 602"/>
                  <a:gd name="T21" fmla="*/ 38763987 h 602"/>
                  <a:gd name="T22" fmla="*/ 38763987 w 602"/>
                  <a:gd name="T23" fmla="*/ 7439717 h 602"/>
                  <a:gd name="T24" fmla="*/ 56253627 w 602"/>
                  <a:gd name="T25" fmla="*/ 31455051 h 602"/>
                  <a:gd name="T26" fmla="*/ 56253627 w 602"/>
                  <a:gd name="T27" fmla="*/ 31455051 h 602"/>
                  <a:gd name="T28" fmla="*/ 36937024 w 602"/>
                  <a:gd name="T29" fmla="*/ 51685677 h 602"/>
                  <a:gd name="T30" fmla="*/ 36937024 w 602"/>
                  <a:gd name="T31" fmla="*/ 51685677 h 602"/>
                  <a:gd name="T32" fmla="*/ 34196037 w 602"/>
                  <a:gd name="T33" fmla="*/ 52598978 h 602"/>
                  <a:gd name="T34" fmla="*/ 31324631 w 602"/>
                  <a:gd name="T35" fmla="*/ 51685677 h 602"/>
                  <a:gd name="T36" fmla="*/ 31324631 w 602"/>
                  <a:gd name="T37" fmla="*/ 51685677 h 602"/>
                  <a:gd name="T38" fmla="*/ 20361046 w 602"/>
                  <a:gd name="T39" fmla="*/ 40591311 h 602"/>
                  <a:gd name="T40" fmla="*/ 20361046 w 602"/>
                  <a:gd name="T41" fmla="*/ 40591311 h 602"/>
                  <a:gd name="T42" fmla="*/ 19447384 w 602"/>
                  <a:gd name="T43" fmla="*/ 37850325 h 602"/>
                  <a:gd name="T44" fmla="*/ 23102033 w 602"/>
                  <a:gd name="T45" fmla="*/ 34196037 h 602"/>
                  <a:gd name="T46" fmla="*/ 25842658 w 602"/>
                  <a:gd name="T47" fmla="*/ 35109700 h 602"/>
                  <a:gd name="T48" fmla="*/ 25842658 w 602"/>
                  <a:gd name="T49" fmla="*/ 35109700 h 602"/>
                  <a:gd name="T50" fmla="*/ 34196037 w 602"/>
                  <a:gd name="T51" fmla="*/ 43462718 h 602"/>
                  <a:gd name="T52" fmla="*/ 51685677 w 602"/>
                  <a:gd name="T53" fmla="*/ 26756320 h 602"/>
                  <a:gd name="T54" fmla="*/ 51685677 w 602"/>
                  <a:gd name="T55" fmla="*/ 26756320 h 602"/>
                  <a:gd name="T56" fmla="*/ 53512640 w 602"/>
                  <a:gd name="T57" fmla="*/ 25842658 h 602"/>
                  <a:gd name="T58" fmla="*/ 57167289 w 602"/>
                  <a:gd name="T59" fmla="*/ 29497307 h 602"/>
                  <a:gd name="T60" fmla="*/ 56253627 w 602"/>
                  <a:gd name="T61" fmla="*/ 31455051 h 602"/>
                  <a:gd name="T62" fmla="*/ 56253627 w 602"/>
                  <a:gd name="T63" fmla="*/ 25842658 h 602"/>
                  <a:gd name="T64" fmla="*/ 56253627 w 602"/>
                  <a:gd name="T65" fmla="*/ 25842658 h 602"/>
                  <a:gd name="T66" fmla="*/ 25842658 w 602"/>
                  <a:gd name="T67" fmla="*/ 56253627 h 602"/>
                  <a:gd name="T68" fmla="*/ 25842658 w 602"/>
                  <a:gd name="T69" fmla="*/ 56253627 h 602"/>
                  <a:gd name="T70" fmla="*/ 52598978 w 602"/>
                  <a:gd name="T71" fmla="*/ 56253627 h 602"/>
                  <a:gd name="T72" fmla="*/ 52598978 w 602"/>
                  <a:gd name="T73" fmla="*/ 56253627 h 602"/>
                  <a:gd name="T74" fmla="*/ 56253627 w 602"/>
                  <a:gd name="T75" fmla="*/ 52598978 h 602"/>
                  <a:gd name="T76" fmla="*/ 56253627 w 602"/>
                  <a:gd name="T77" fmla="*/ 52598978 h 60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602">
                    <a:moveTo>
                      <a:pt x="297" y="601"/>
                    </a:moveTo>
                    <a:lnTo>
                      <a:pt x="297" y="601"/>
                    </a:lnTo>
                    <a:cubicBezTo>
                      <a:pt x="135" y="601"/>
                      <a:pt x="0" y="467"/>
                      <a:pt x="0" y="297"/>
                    </a:cubicBezTo>
                    <a:cubicBezTo>
                      <a:pt x="0" y="135"/>
                      <a:pt x="135" y="0"/>
                      <a:pt x="297" y="0"/>
                    </a:cubicBezTo>
                    <a:cubicBezTo>
                      <a:pt x="467" y="0"/>
                      <a:pt x="601" y="135"/>
                      <a:pt x="601" y="297"/>
                    </a:cubicBezTo>
                    <a:cubicBezTo>
                      <a:pt x="601" y="467"/>
                      <a:pt x="467" y="601"/>
                      <a:pt x="297" y="601"/>
                    </a:cubicBez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163" y="57"/>
                      <a:pt x="57" y="163"/>
                      <a:pt x="57" y="297"/>
                    </a:cubicBezTo>
                    <a:cubicBezTo>
                      <a:pt x="57" y="431"/>
                      <a:pt x="163" y="544"/>
                      <a:pt x="297" y="544"/>
                    </a:cubicBezTo>
                    <a:cubicBezTo>
                      <a:pt x="431" y="544"/>
                      <a:pt x="544" y="431"/>
                      <a:pt x="544" y="297"/>
                    </a:cubicBezTo>
                    <a:cubicBezTo>
                      <a:pt x="544" y="163"/>
                      <a:pt x="431" y="57"/>
                      <a:pt x="297" y="57"/>
                    </a:cubicBezTo>
                    <a:close/>
                    <a:moveTo>
                      <a:pt x="431" y="241"/>
                    </a:moveTo>
                    <a:lnTo>
                      <a:pt x="431" y="241"/>
                    </a:lnTo>
                    <a:cubicBezTo>
                      <a:pt x="283" y="396"/>
                      <a:pt x="283" y="396"/>
                      <a:pt x="283" y="396"/>
                    </a:cubicBezTo>
                    <a:cubicBezTo>
                      <a:pt x="276" y="403"/>
                      <a:pt x="269" y="403"/>
                      <a:pt x="262" y="403"/>
                    </a:cubicBezTo>
                    <a:cubicBezTo>
                      <a:pt x="255" y="403"/>
                      <a:pt x="248" y="403"/>
                      <a:pt x="240" y="396"/>
                    </a:cubicBezTo>
                    <a:cubicBezTo>
                      <a:pt x="156" y="311"/>
                      <a:pt x="156" y="311"/>
                      <a:pt x="156" y="311"/>
                    </a:cubicBezTo>
                    <a:cubicBezTo>
                      <a:pt x="149" y="304"/>
                      <a:pt x="149" y="297"/>
                      <a:pt x="149" y="290"/>
                    </a:cubicBezTo>
                    <a:cubicBezTo>
                      <a:pt x="149" y="276"/>
                      <a:pt x="163" y="262"/>
                      <a:pt x="177" y="262"/>
                    </a:cubicBezTo>
                    <a:cubicBezTo>
                      <a:pt x="184" y="262"/>
                      <a:pt x="191" y="262"/>
                      <a:pt x="198" y="269"/>
                    </a:cubicBezTo>
                    <a:cubicBezTo>
                      <a:pt x="262" y="333"/>
                      <a:pt x="262" y="333"/>
                      <a:pt x="262" y="333"/>
                    </a:cubicBezTo>
                    <a:cubicBezTo>
                      <a:pt x="396" y="205"/>
                      <a:pt x="396" y="205"/>
                      <a:pt x="396" y="205"/>
                    </a:cubicBezTo>
                    <a:cubicBezTo>
                      <a:pt x="396" y="198"/>
                      <a:pt x="403" y="198"/>
                      <a:pt x="410" y="198"/>
                    </a:cubicBezTo>
                    <a:cubicBezTo>
                      <a:pt x="431" y="198"/>
                      <a:pt x="438" y="205"/>
                      <a:pt x="438" y="226"/>
                    </a:cubicBezTo>
                    <a:cubicBezTo>
                      <a:pt x="438" y="234"/>
                      <a:pt x="438" y="241"/>
                      <a:pt x="431" y="241"/>
                    </a:cubicBezTo>
                    <a:close/>
                    <a:moveTo>
                      <a:pt x="431" y="198"/>
                    </a:moveTo>
                    <a:lnTo>
                      <a:pt x="431" y="198"/>
                    </a:lnTo>
                    <a:close/>
                    <a:moveTo>
                      <a:pt x="198" y="431"/>
                    </a:moveTo>
                    <a:lnTo>
                      <a:pt x="198" y="431"/>
                    </a:lnTo>
                    <a:close/>
                    <a:moveTo>
                      <a:pt x="403" y="431"/>
                    </a:moveTo>
                    <a:lnTo>
                      <a:pt x="403" y="431"/>
                    </a:lnTo>
                    <a:close/>
                    <a:moveTo>
                      <a:pt x="431" y="403"/>
                    </a:moveTo>
                    <a:lnTo>
                      <a:pt x="431" y="40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spcAft>
                    <a:spcPts val="300"/>
                  </a:spcAft>
                </a:pP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007245" y="4152478"/>
                <a:ext cx="1711489" cy="11272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Lidské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embrya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</a:p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Lidé</a:t>
                </a:r>
                <a:endPara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Lidské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buňky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nebo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tkáně</a:t>
                </a:r>
                <a:endPara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</a:t>
                </a: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Osobní</a:t>
                </a:r>
                <a:r>
                  <a:rPr lang="en-IN" sz="1200" i="1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 data</a:t>
                </a:r>
              </a:p>
              <a:p>
                <a:pPr>
                  <a:lnSpc>
                    <a:spcPct val="80000"/>
                  </a:lnSpc>
                  <a:spcAft>
                    <a:spcPts val="600"/>
                  </a:spcAft>
                </a:pPr>
                <a:r>
                  <a:rPr lang="en-IN" sz="1200" i="1" dirty="0" err="1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Zvířata</a:t>
                </a:r>
                <a:endPara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67554D7-6BCE-A749-8849-11E7423D14EC}"/>
                </a:ext>
              </a:extLst>
            </p:cNvPr>
            <p:cNvSpPr txBox="1"/>
            <p:nvPr/>
          </p:nvSpPr>
          <p:spPr>
            <a:xfrm>
              <a:off x="9656807" y="4066212"/>
              <a:ext cx="1588746" cy="96949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Nečlenské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země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EU</a:t>
              </a: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Životní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prostředí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,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zdraví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a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bezpečnost</a:t>
              </a:r>
              <a:endParaRPr lang="en-IN" sz="1200" i="1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Dvojí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použití</a:t>
              </a:r>
              <a:endParaRPr lang="en-IN" sz="1200" i="1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  <a:p>
              <a:pPr>
                <a:lnSpc>
                  <a:spcPct val="80000"/>
                </a:lnSpc>
                <a:spcAft>
                  <a:spcPts val="600"/>
                </a:spcAft>
              </a:pP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Zneužití</a:t>
              </a:r>
              <a:r>
                <a:rPr lang="en-IN" sz="1200" i="1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a </a:t>
              </a:r>
              <a:r>
                <a:rPr lang="en-IN" sz="1200" i="1" dirty="0" err="1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bezpečnost</a:t>
              </a:r>
              <a:endParaRPr lang="en-IN" sz="1200" i="1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42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A217443C-B035-2E41-948A-3A8947DB12E7}"/>
              </a:ext>
            </a:extLst>
          </p:cNvPr>
          <p:cNvSpPr/>
          <p:nvPr/>
        </p:nvSpPr>
        <p:spPr>
          <a:xfrm>
            <a:off x="1702749" y="573283"/>
            <a:ext cx="8879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Časový</a:t>
            </a:r>
            <a:r>
              <a:rPr lang="en-US" sz="3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harmonogram</a:t>
            </a:r>
            <a:endParaRPr lang="en-US" sz="30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Image 5">
            <a:extLst>
              <a:ext uri="{FF2B5EF4-FFF2-40B4-BE49-F238E27FC236}">
                <a16:creationId xmlns:a16="http://schemas.microsoft.com/office/drawing/2014/main" id="{787EA5DB-9299-9D40-BB35-1C6414A0CF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436" y="2179106"/>
            <a:ext cx="11112200" cy="32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010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A217443C-B035-2E41-948A-3A8947DB12E7}"/>
              </a:ext>
            </a:extLst>
          </p:cNvPr>
          <p:cNvSpPr/>
          <p:nvPr/>
        </p:nvSpPr>
        <p:spPr>
          <a:xfrm>
            <a:off x="1702749" y="573283"/>
            <a:ext cx="8879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Monitorovací</a:t>
            </a:r>
            <a:r>
              <a:rPr lang="en-US" sz="3600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proces</a:t>
            </a:r>
            <a:endParaRPr lang="en-US" sz="3000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E9F32FC-DBD1-4C46-8D02-F03FCC4814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87"/>
          <a:stretch/>
        </p:blipFill>
        <p:spPr bwMode="auto">
          <a:xfrm>
            <a:off x="1922606" y="1299236"/>
            <a:ext cx="8659245" cy="53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885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F0C43EC-AE4B-2541-9856-090B5EBE2E2D}"/>
              </a:ext>
            </a:extLst>
          </p:cNvPr>
          <p:cNvSpPr/>
          <p:nvPr/>
        </p:nvSpPr>
        <p:spPr>
          <a:xfrm>
            <a:off x="319837" y="1906849"/>
            <a:ext cx="281960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Faktory</a:t>
            </a:r>
            <a:r>
              <a:rPr lang="en-US" sz="2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pro </a:t>
            </a:r>
            <a:r>
              <a:rPr lang="en-US" sz="2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úspěch</a:t>
            </a:r>
            <a:endParaRPr lang="en-US" sz="2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DA0B90-8A0D-E54B-9D3C-883C6ECBFF09}"/>
              </a:ext>
            </a:extLst>
          </p:cNvPr>
          <p:cNvGrpSpPr/>
          <p:nvPr/>
        </p:nvGrpSpPr>
        <p:grpSpPr>
          <a:xfrm>
            <a:off x="3384830" y="-21027"/>
            <a:ext cx="2936557" cy="3486540"/>
            <a:chOff x="3384830" y="-21027"/>
            <a:chExt cx="2936557" cy="3486540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1315B03-09BF-4C4A-B456-0CABB4D6FE00}"/>
                </a:ext>
              </a:extLst>
            </p:cNvPr>
            <p:cNvSpPr/>
            <p:nvPr/>
          </p:nvSpPr>
          <p:spPr>
            <a:xfrm>
              <a:off x="3384830" y="-21027"/>
              <a:ext cx="2936557" cy="3486540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82F6ACC-5912-5242-9184-6F7FED21944F}"/>
                </a:ext>
              </a:extLst>
            </p:cNvPr>
            <p:cNvSpPr txBox="1"/>
            <p:nvPr/>
          </p:nvSpPr>
          <p:spPr>
            <a:xfrm>
              <a:off x="3737754" y="267356"/>
              <a:ext cx="213417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Buďte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k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dispozici</a:t>
              </a:r>
              <a:endParaRPr lang="en-US" spc="14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33" name="TextBox 28">
              <a:extLst>
                <a:ext uri="{FF2B5EF4-FFF2-40B4-BE49-F238E27FC236}">
                  <a16:creationId xmlns:a16="http://schemas.microsoft.com/office/drawing/2014/main" id="{153CBC1E-A002-EE49-A8F1-456F063B27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9148" y="1676018"/>
              <a:ext cx="268087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Vyhradit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čas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potřebné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přípravy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vyhledávání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partnerů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návrh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dohoda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konsorciu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...)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C5FC86-2CB9-014D-92B6-271C837178F6}"/>
              </a:ext>
            </a:extLst>
          </p:cNvPr>
          <p:cNvGrpSpPr/>
          <p:nvPr/>
        </p:nvGrpSpPr>
        <p:grpSpPr>
          <a:xfrm>
            <a:off x="6317840" y="-15901"/>
            <a:ext cx="2940105" cy="3486540"/>
            <a:chOff x="6317840" y="-15901"/>
            <a:chExt cx="2940105" cy="34865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3962507-E8F9-4BB4-8811-98D6C4F33352}"/>
                </a:ext>
              </a:extLst>
            </p:cNvPr>
            <p:cNvSpPr/>
            <p:nvPr/>
          </p:nvSpPr>
          <p:spPr>
            <a:xfrm>
              <a:off x="6321388" y="-15901"/>
              <a:ext cx="2936557" cy="348654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5105324-90B9-5D43-A09D-7CB88870F6AC}"/>
                </a:ext>
              </a:extLst>
            </p:cNvPr>
            <p:cNvSpPr txBox="1"/>
            <p:nvPr/>
          </p:nvSpPr>
          <p:spPr>
            <a:xfrm>
              <a:off x="6324935" y="267356"/>
              <a:ext cx="293301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Vybudujte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vyváženou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spolupráci</a:t>
              </a:r>
              <a:endParaRPr lang="en-US" spc="140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58" name="TextBox 31">
              <a:extLst>
                <a:ext uri="{FF2B5EF4-FFF2-40B4-BE49-F238E27FC236}">
                  <a16:creationId xmlns:a16="http://schemas.microsoft.com/office/drawing/2014/main" id="{089D3DCA-8DCE-324E-BEA7-6897C8E85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7840" y="1676018"/>
              <a:ext cx="293551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Ukažte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komplementaritu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přidanou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hodnotu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nadnárodní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spolupráce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průběhu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po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skončení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projektu</a:t>
              </a:r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20D423F-7708-6D45-92E6-967EB3C483F8}"/>
              </a:ext>
            </a:extLst>
          </p:cNvPr>
          <p:cNvGrpSpPr/>
          <p:nvPr/>
        </p:nvGrpSpPr>
        <p:grpSpPr>
          <a:xfrm>
            <a:off x="9253351" y="-24640"/>
            <a:ext cx="2938649" cy="3486540"/>
            <a:chOff x="9253351" y="-24640"/>
            <a:chExt cx="2938649" cy="3486540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AD5F07A-B63F-F947-911B-4ACF5C7FB209}"/>
                </a:ext>
              </a:extLst>
            </p:cNvPr>
            <p:cNvSpPr/>
            <p:nvPr/>
          </p:nvSpPr>
          <p:spPr>
            <a:xfrm>
              <a:off x="9254398" y="-24640"/>
              <a:ext cx="2936557" cy="3486540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43FE675-922D-DD40-B24E-9306B8DF681D}"/>
                </a:ext>
              </a:extLst>
            </p:cNvPr>
            <p:cNvSpPr txBox="1"/>
            <p:nvPr/>
          </p:nvSpPr>
          <p:spPr>
            <a:xfrm>
              <a:off x="9253351" y="267356"/>
              <a:ext cx="2938649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Ukažte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na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schopnost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partnerství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splnit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své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závazky</a:t>
              </a:r>
              <a:endParaRPr lang="en-US" spc="14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60" name="TextBox 34">
              <a:extLst>
                <a:ext uri="{FF2B5EF4-FFF2-40B4-BE49-F238E27FC236}">
                  <a16:creationId xmlns:a16="http://schemas.microsoft.com/office/drawing/2014/main" id="{733C8914-CF8D-2A4F-91D4-A709345D9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53352" y="1676018"/>
              <a:ext cx="292841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Demonstrujte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manažerské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vedení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vědecké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technické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schopnosti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každé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strany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jakož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finanční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prostředky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</a:t>
              </a:r>
              <a:endParaRPr lang="en-US" altLang="en-US" sz="1400" dirty="0">
                <a:solidFill>
                  <a:srgbClr val="0E0E0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527D0E0-888F-F349-98B6-D39C93D37C7E}"/>
              </a:ext>
            </a:extLst>
          </p:cNvPr>
          <p:cNvGrpSpPr/>
          <p:nvPr/>
        </p:nvGrpSpPr>
        <p:grpSpPr>
          <a:xfrm>
            <a:off x="6317840" y="3464463"/>
            <a:ext cx="2943652" cy="3393537"/>
            <a:chOff x="6317840" y="3464463"/>
            <a:chExt cx="2943652" cy="3393537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E44A4D-268B-E94C-B7FC-57B2A7C077DB}"/>
                </a:ext>
              </a:extLst>
            </p:cNvPr>
            <p:cNvSpPr/>
            <p:nvPr/>
          </p:nvSpPr>
          <p:spPr>
            <a:xfrm>
              <a:off x="6324935" y="3464463"/>
              <a:ext cx="2936557" cy="3393537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A7750D4-86E0-E34E-BBFF-C2E5F59230C0}"/>
                </a:ext>
              </a:extLst>
            </p:cNvPr>
            <p:cNvSpPr txBox="1"/>
            <p:nvPr/>
          </p:nvSpPr>
          <p:spPr>
            <a:xfrm>
              <a:off x="6317840" y="3772515"/>
              <a:ext cx="293551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Stanovte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jasné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,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měřitelné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a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ověřitelné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cíle</a:t>
              </a:r>
              <a:endParaRPr lang="en-US" spc="14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80" name="TextBox 31">
              <a:extLst>
                <a:ext uri="{FF2B5EF4-FFF2-40B4-BE49-F238E27FC236}">
                  <a16:creationId xmlns:a16="http://schemas.microsoft.com/office/drawing/2014/main" id="{E2D4B8B1-2055-3244-A71C-674A558F2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7840" y="4930401"/>
              <a:ext cx="2940105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Definujte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ukazatele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úspěchu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technologický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pokrok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jakož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obchodní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finanční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cíle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které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chcete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dosáhnout</a:t>
              </a:r>
              <a:endParaRPr lang="en-US" altLang="en-US" sz="1400" dirty="0">
                <a:solidFill>
                  <a:srgbClr val="0E0E0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B8DF9E-B7EC-1845-9646-D1D262CE03D7}"/>
              </a:ext>
            </a:extLst>
          </p:cNvPr>
          <p:cNvGrpSpPr/>
          <p:nvPr/>
        </p:nvGrpSpPr>
        <p:grpSpPr>
          <a:xfrm>
            <a:off x="9241253" y="3465513"/>
            <a:ext cx="2950748" cy="3392488"/>
            <a:chOff x="9241253" y="3465513"/>
            <a:chExt cx="2950748" cy="339248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8A5471E-9A8E-4369-BE61-EC6FE9C13E0C}"/>
                </a:ext>
              </a:extLst>
            </p:cNvPr>
            <p:cNvSpPr/>
            <p:nvPr/>
          </p:nvSpPr>
          <p:spPr>
            <a:xfrm>
              <a:off x="9257946" y="3465513"/>
              <a:ext cx="2934055" cy="339248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748BEFB-5B69-8D41-A89E-49BAA5E57A40}"/>
                </a:ext>
              </a:extLst>
            </p:cNvPr>
            <p:cNvSpPr txBox="1"/>
            <p:nvPr/>
          </p:nvSpPr>
          <p:spPr>
            <a:xfrm>
              <a:off x="9261492" y="3772515"/>
              <a:ext cx="291527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Názorně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doložte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,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proč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by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měl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být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projekt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financován</a:t>
              </a:r>
              <a:endParaRPr lang="en-US" spc="225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82" name="TextBox 34">
              <a:extLst>
                <a:ext uri="{FF2B5EF4-FFF2-40B4-BE49-F238E27FC236}">
                  <a16:creationId xmlns:a16="http://schemas.microsoft.com/office/drawing/2014/main" id="{09436D1F-ACF3-AD41-9A3B-E15B59DB41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1253" y="4930401"/>
              <a:ext cx="2950747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Upozornete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rizika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strategický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charakter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projektu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z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hlediska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očekávaného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obchodního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finančního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dopadu</a:t>
              </a:r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Stojí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to za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investované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peníze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 algn="ctr"/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2BE7A13-260E-4841-8AC6-757F0842A26E}"/>
              </a:ext>
            </a:extLst>
          </p:cNvPr>
          <p:cNvGrpSpPr/>
          <p:nvPr/>
        </p:nvGrpSpPr>
        <p:grpSpPr>
          <a:xfrm>
            <a:off x="3384832" y="3465514"/>
            <a:ext cx="2940103" cy="3392487"/>
            <a:chOff x="3384832" y="3465514"/>
            <a:chExt cx="2940103" cy="339248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AFDEBA6-9879-4087-8BE0-34BDBB803024}"/>
                </a:ext>
              </a:extLst>
            </p:cNvPr>
            <p:cNvSpPr/>
            <p:nvPr/>
          </p:nvSpPr>
          <p:spPr>
            <a:xfrm>
              <a:off x="3384832" y="3465514"/>
              <a:ext cx="2936557" cy="339248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69BFB97-6576-F24E-81A7-EEF4EACC00E7}"/>
                </a:ext>
              </a:extLst>
            </p:cNvPr>
            <p:cNvSpPr txBox="1"/>
            <p:nvPr/>
          </p:nvSpPr>
          <p:spPr>
            <a:xfrm>
              <a:off x="3394426" y="3772515"/>
              <a:ext cx="293050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Prostředky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daňových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poplatníků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jsou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omezené</a:t>
              </a:r>
              <a:endParaRPr lang="en-US" spc="140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86" name="TextBox 28">
              <a:extLst>
                <a:ext uri="{FF2B5EF4-FFF2-40B4-BE49-F238E27FC236}">
                  <a16:creationId xmlns:a16="http://schemas.microsoft.com/office/drawing/2014/main" id="{60A34963-90C3-E44C-8CA2-55AA64A275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4426" y="4930401"/>
              <a:ext cx="2923414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Prokžte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že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jste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dobré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finanční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situaci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/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Pokud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máte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riskantní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profil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pravděpodobně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nebudete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mít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k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podpoře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přístup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770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3F0C43EC-AE4B-2541-9856-090B5EBE2E2D}"/>
              </a:ext>
            </a:extLst>
          </p:cNvPr>
          <p:cNvSpPr/>
          <p:nvPr/>
        </p:nvSpPr>
        <p:spPr>
          <a:xfrm>
            <a:off x="411277" y="1914137"/>
            <a:ext cx="288542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Faktory</a:t>
            </a:r>
            <a:r>
              <a:rPr lang="en-US" sz="2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pro </a:t>
            </a:r>
            <a:r>
              <a:rPr lang="en-US" sz="2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úspěch</a:t>
            </a:r>
            <a:endParaRPr lang="en-US" sz="2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DA0B90-8A0D-E54B-9D3C-883C6ECBFF09}"/>
              </a:ext>
            </a:extLst>
          </p:cNvPr>
          <p:cNvGrpSpPr/>
          <p:nvPr/>
        </p:nvGrpSpPr>
        <p:grpSpPr>
          <a:xfrm>
            <a:off x="3384830" y="-21027"/>
            <a:ext cx="2940104" cy="3486540"/>
            <a:chOff x="3384830" y="-21027"/>
            <a:chExt cx="2940104" cy="3486540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1315B03-09BF-4C4A-B456-0CABB4D6FE00}"/>
                </a:ext>
              </a:extLst>
            </p:cNvPr>
            <p:cNvSpPr/>
            <p:nvPr/>
          </p:nvSpPr>
          <p:spPr>
            <a:xfrm>
              <a:off x="3384830" y="-21027"/>
              <a:ext cx="2936557" cy="3486540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82F6ACC-5912-5242-9184-6F7FED21944F}"/>
                </a:ext>
              </a:extLst>
            </p:cNvPr>
            <p:cNvSpPr txBox="1"/>
            <p:nvPr/>
          </p:nvSpPr>
          <p:spPr>
            <a:xfrm>
              <a:off x="3397565" y="267356"/>
              <a:ext cx="2927369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Technologicky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ambiciózní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a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realistický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zároveň</a:t>
              </a:r>
              <a:endParaRPr lang="en-US" spc="14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33" name="TextBox 28">
              <a:extLst>
                <a:ext uri="{FF2B5EF4-FFF2-40B4-BE49-F238E27FC236}">
                  <a16:creationId xmlns:a16="http://schemas.microsoft.com/office/drawing/2014/main" id="{153CBC1E-A002-EE49-A8F1-456F063B27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9148" y="1676018"/>
              <a:ext cx="268087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Vymezte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metodický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přístup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souladu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partnerstvím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rozpočtem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lhůty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stanovené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dokončení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uvádění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trh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C5FC86-2CB9-014D-92B6-271C837178F6}"/>
              </a:ext>
            </a:extLst>
          </p:cNvPr>
          <p:cNvGrpSpPr/>
          <p:nvPr/>
        </p:nvGrpSpPr>
        <p:grpSpPr>
          <a:xfrm>
            <a:off x="6321388" y="-15901"/>
            <a:ext cx="2936557" cy="3486540"/>
            <a:chOff x="6321388" y="-15901"/>
            <a:chExt cx="2936557" cy="3486540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3962507-E8F9-4BB4-8811-98D6C4F33352}"/>
                </a:ext>
              </a:extLst>
            </p:cNvPr>
            <p:cNvSpPr/>
            <p:nvPr/>
          </p:nvSpPr>
          <p:spPr>
            <a:xfrm>
              <a:off x="6321388" y="-15901"/>
              <a:ext cx="2936557" cy="348654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5105324-90B9-5D43-A09D-7CB88870F6AC}"/>
                </a:ext>
              </a:extLst>
            </p:cNvPr>
            <p:cNvSpPr txBox="1"/>
            <p:nvPr/>
          </p:nvSpPr>
          <p:spPr>
            <a:xfrm>
              <a:off x="6324935" y="267356"/>
              <a:ext cx="293301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Poukazuje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na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inovativní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charakter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předloženého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návrhu</a:t>
              </a:r>
              <a:endParaRPr lang="en-US" spc="140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58" name="TextBox 31">
              <a:extLst>
                <a:ext uri="{FF2B5EF4-FFF2-40B4-BE49-F238E27FC236}">
                  <a16:creationId xmlns:a16="http://schemas.microsoft.com/office/drawing/2014/main" id="{089D3DCA-8DCE-324E-BEA7-6897C8E85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705" y="1676018"/>
              <a:ext cx="259805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Prezentovat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nové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průmyslové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aplikace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jejich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dopad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průmyslové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odvětví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relevantní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trhy</a:t>
              </a:r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20D423F-7708-6D45-92E6-967EB3C483F8}"/>
              </a:ext>
            </a:extLst>
          </p:cNvPr>
          <p:cNvGrpSpPr/>
          <p:nvPr/>
        </p:nvGrpSpPr>
        <p:grpSpPr>
          <a:xfrm>
            <a:off x="9168441" y="-24640"/>
            <a:ext cx="3110645" cy="3486540"/>
            <a:chOff x="9168441" y="-24640"/>
            <a:chExt cx="3110645" cy="3486540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AD5F07A-B63F-F947-911B-4ACF5C7FB209}"/>
                </a:ext>
              </a:extLst>
            </p:cNvPr>
            <p:cNvSpPr/>
            <p:nvPr/>
          </p:nvSpPr>
          <p:spPr>
            <a:xfrm>
              <a:off x="9254398" y="-24640"/>
              <a:ext cx="2936557" cy="3486540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43FE675-922D-DD40-B24E-9306B8DF681D}"/>
                </a:ext>
              </a:extLst>
            </p:cNvPr>
            <p:cNvSpPr txBox="1"/>
            <p:nvPr/>
          </p:nvSpPr>
          <p:spPr>
            <a:xfrm>
              <a:off x="9253351" y="267356"/>
              <a:ext cx="29386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Popisovat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technologii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je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snadné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, ale je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toho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víc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..</a:t>
              </a:r>
            </a:p>
          </p:txBody>
        </p:sp>
        <p:sp>
          <p:nvSpPr>
            <p:cNvPr id="60" name="TextBox 34">
              <a:extLst>
                <a:ext uri="{FF2B5EF4-FFF2-40B4-BE49-F238E27FC236}">
                  <a16:creationId xmlns:a16="http://schemas.microsoft.com/office/drawing/2014/main" id="{733C8914-CF8D-2A4F-91D4-A709345D9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68441" y="1575531"/>
              <a:ext cx="3110645" cy="1615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>
                <a:spcAft>
                  <a:spcPts val="600"/>
                </a:spcAft>
              </a:pP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Kdo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jste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Popište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výhody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partnerství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přidanou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hodnotu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kterou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každá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organizace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přináší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>
                <a:spcAft>
                  <a:spcPts val="600"/>
                </a:spcAft>
              </a:pP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Zaměřte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se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metodologii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projektu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cíle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prostředky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výsledky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).</a:t>
              </a:r>
            </a:p>
            <a:p>
              <a:pPr algn="ctr">
                <a:spcAft>
                  <a:spcPts val="600"/>
                </a:spcAft>
              </a:pPr>
              <a:r>
                <a:rPr lang="pt-BR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Přiměřený a realistický rozpis nákladů</a:t>
              </a:r>
            </a:p>
            <a:p>
              <a:pPr algn="ctr">
                <a:spcAft>
                  <a:spcPts val="600"/>
                </a:spcAft>
              </a:pP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Analyzujte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rizika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je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chcete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zmírnit</a:t>
              </a:r>
              <a:r>
                <a:rPr lang="en-US" altLang="en-US" sz="12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altLang="en-US" sz="1400" dirty="0">
                <a:solidFill>
                  <a:srgbClr val="0E0E0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527D0E0-888F-F349-98B6-D39C93D37C7E}"/>
              </a:ext>
            </a:extLst>
          </p:cNvPr>
          <p:cNvGrpSpPr/>
          <p:nvPr/>
        </p:nvGrpSpPr>
        <p:grpSpPr>
          <a:xfrm>
            <a:off x="6317840" y="3464463"/>
            <a:ext cx="2943652" cy="3393537"/>
            <a:chOff x="6317840" y="3464463"/>
            <a:chExt cx="2943652" cy="3393537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E44A4D-268B-E94C-B7FC-57B2A7C077DB}"/>
                </a:ext>
              </a:extLst>
            </p:cNvPr>
            <p:cNvSpPr/>
            <p:nvPr/>
          </p:nvSpPr>
          <p:spPr>
            <a:xfrm>
              <a:off x="6324935" y="3464463"/>
              <a:ext cx="2936557" cy="3393537"/>
            </a:xfrm>
            <a:prstGeom prst="rect">
              <a:avLst/>
            </a:prstGeom>
            <a:solidFill>
              <a:schemeClr val="bg1">
                <a:lumMod val="95000"/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A7750D4-86E0-E34E-BBFF-C2E5F59230C0}"/>
                </a:ext>
              </a:extLst>
            </p:cNvPr>
            <p:cNvSpPr txBox="1"/>
            <p:nvPr/>
          </p:nvSpPr>
          <p:spPr>
            <a:xfrm>
              <a:off x="6317840" y="3772515"/>
              <a:ext cx="2935512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Vyplňte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žádost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o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projekt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pečlivě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a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ujistěte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se,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že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je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vše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jasné</a:t>
              </a:r>
              <a:r>
                <a:rPr lang="en-US" spc="14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13800000" scaled="0"/>
                  </a:gra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80" name="TextBox 31">
              <a:extLst>
                <a:ext uri="{FF2B5EF4-FFF2-40B4-BE49-F238E27FC236}">
                  <a16:creationId xmlns:a16="http://schemas.microsoft.com/office/drawing/2014/main" id="{E2D4B8B1-2055-3244-A71C-674A558F2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7840" y="4930401"/>
              <a:ext cx="2940105" cy="160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Nezapomeňte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klíčové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prvky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které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hodnotitelé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hledají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a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požádejte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objektivní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stranu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aby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žádost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přečetla</a:t>
              </a:r>
              <a:endParaRPr lang="en-US" altLang="en-US" sz="1400" dirty="0">
                <a:solidFill>
                  <a:srgbClr val="0E0E0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US" altLang="en-US" sz="1400" dirty="0">
                <a:solidFill>
                  <a:srgbClr val="0E0E0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Důsledňe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žádost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přečtěte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je to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nejlevnější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způsob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jak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ji </a:t>
              </a:r>
              <a:r>
                <a:rPr lang="en-US" altLang="en-US" sz="1400" dirty="0" err="1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vylepšit</a:t>
              </a:r>
              <a:r>
                <a:rPr lang="en-US" altLang="en-US" sz="1400" dirty="0">
                  <a:solidFill>
                    <a:srgbClr val="0E0E0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B8DF9E-B7EC-1845-9646-D1D262CE03D7}"/>
              </a:ext>
            </a:extLst>
          </p:cNvPr>
          <p:cNvGrpSpPr/>
          <p:nvPr/>
        </p:nvGrpSpPr>
        <p:grpSpPr>
          <a:xfrm>
            <a:off x="9168441" y="3465513"/>
            <a:ext cx="3110645" cy="3392488"/>
            <a:chOff x="9168441" y="3465513"/>
            <a:chExt cx="3110645" cy="3392488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E8A5471E-9A8E-4369-BE61-EC6FE9C13E0C}"/>
                </a:ext>
              </a:extLst>
            </p:cNvPr>
            <p:cNvSpPr/>
            <p:nvPr/>
          </p:nvSpPr>
          <p:spPr>
            <a:xfrm>
              <a:off x="9257946" y="3465513"/>
              <a:ext cx="2934055" cy="3392488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748BEFB-5B69-8D41-A89E-49BAA5E57A40}"/>
                </a:ext>
              </a:extLst>
            </p:cNvPr>
            <p:cNvSpPr txBox="1"/>
            <p:nvPr/>
          </p:nvSpPr>
          <p:spPr>
            <a:xfrm>
              <a:off x="9168441" y="3772515"/>
              <a:ext cx="311064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Nenechte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se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ničím</a:t>
              </a:r>
              <a:r>
                <a:rPr lang="en-US" spc="225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225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překvapit</a:t>
              </a:r>
              <a:endParaRPr lang="en-US" spc="225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82" name="TextBox 34">
              <a:extLst>
                <a:ext uri="{FF2B5EF4-FFF2-40B4-BE49-F238E27FC236}">
                  <a16:creationId xmlns:a16="http://schemas.microsoft.com/office/drawing/2014/main" id="{09436D1F-ACF3-AD41-9A3B-E15B59DB41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1253" y="4930401"/>
              <a:ext cx="295074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your homework</a:t>
              </a:r>
            </a:p>
            <a:p>
              <a:pPr algn="ctr"/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Kontaktujte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národního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koordinátora</a:t>
              </a:r>
              <a:r>
                <a:rPr lang="en-US" alt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(NPC)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2BE7A13-260E-4841-8AC6-757F0842A26E}"/>
              </a:ext>
            </a:extLst>
          </p:cNvPr>
          <p:cNvGrpSpPr/>
          <p:nvPr/>
        </p:nvGrpSpPr>
        <p:grpSpPr>
          <a:xfrm>
            <a:off x="3296330" y="3423102"/>
            <a:ext cx="3113556" cy="3392487"/>
            <a:chOff x="3296330" y="3423102"/>
            <a:chExt cx="3113556" cy="339248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AFDEBA6-9879-4087-8BE0-34BDBB803024}"/>
                </a:ext>
              </a:extLst>
            </p:cNvPr>
            <p:cNvSpPr/>
            <p:nvPr/>
          </p:nvSpPr>
          <p:spPr>
            <a:xfrm>
              <a:off x="3417893" y="3423102"/>
              <a:ext cx="2936557" cy="339248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1" dirty="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69BFB97-6576-F24E-81A7-EEF4EACC00E7}"/>
                </a:ext>
              </a:extLst>
            </p:cNvPr>
            <p:cNvSpPr txBox="1"/>
            <p:nvPr/>
          </p:nvSpPr>
          <p:spPr>
            <a:xfrm>
              <a:off x="3302747" y="3772515"/>
              <a:ext cx="303992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663">
                <a:defRPr/>
              </a:pP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Nezapomeňte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na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svůj</a:t>
              </a:r>
              <a:r>
                <a:rPr lang="en-US" spc="140" dirty="0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 </a:t>
              </a:r>
              <a:r>
                <a:rPr lang="en-US" spc="140" dirty="0" err="1">
                  <a:solidFill>
                    <a:schemeClr val="bg1"/>
                  </a:solidFill>
                  <a:latin typeface="Comfortaa" panose="020F0603070200060003" pitchFamily="34" charset="0"/>
                  <a:ea typeface="Franklin Gothic Book"/>
                  <a:cs typeface="Arial" panose="020B0604020202020204" pitchFamily="34" charset="0"/>
                </a:rPr>
                <a:t>trh</a:t>
              </a:r>
              <a:endParaRPr lang="en-US" spc="140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  <a:p>
              <a:pPr algn="ctr" defTabSz="685663">
                <a:defRPr/>
              </a:pPr>
              <a:endParaRPr lang="en-US" spc="140" dirty="0">
                <a:solidFill>
                  <a:schemeClr val="bg1"/>
                </a:solidFill>
                <a:latin typeface="Comfortaa" panose="020F0603070200060003" pitchFamily="34" charset="0"/>
                <a:ea typeface="Franklin Gothic Book"/>
                <a:cs typeface="Arial" panose="020B0604020202020204" pitchFamily="34" charset="0"/>
              </a:endParaRPr>
            </a:p>
          </p:txBody>
        </p:sp>
        <p:sp>
          <p:nvSpPr>
            <p:cNvPr id="86" name="TextBox 28">
              <a:extLst>
                <a:ext uri="{FF2B5EF4-FFF2-40B4-BE49-F238E27FC236}">
                  <a16:creationId xmlns:a16="http://schemas.microsoft.com/office/drawing/2014/main" id="{60A34963-90C3-E44C-8CA2-55AA64A275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6330" y="4470655"/>
              <a:ext cx="3113556" cy="2162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2" charset="0"/>
                  <a:ea typeface="MS PGothic" pitchFamily="34" charset="-128"/>
                </a:defRPr>
              </a:lvl9pPr>
            </a:lstStyle>
            <a:p>
              <a:pPr algn="ctr">
                <a:spcAft>
                  <a:spcPts val="300"/>
                </a:spcAft>
              </a:pP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Výrobní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plány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strategie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komercializace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>
                <a:spcAft>
                  <a:spcPts val="300"/>
                </a:spcAft>
              </a:pP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Analýza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srovnání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nejnovejsim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technologickym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pokrokem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algn="ctr">
                <a:spcAft>
                  <a:spcPts val="300"/>
                </a:spcAft>
              </a:pPr>
              <a:r>
                <a:rPr lang="pl-PL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Bariéry vstupu na trh? Konkurenční výhody?</a:t>
              </a:r>
              <a:endParaRPr lang="en-US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spcAft>
                  <a:spcPts val="300"/>
                </a:spcAft>
              </a:pP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Realistický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podíl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trhu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Budete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vlastně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mít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návratnost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investic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 algn="ctr">
                <a:spcAft>
                  <a:spcPts val="300"/>
                </a:spcAft>
              </a:pP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Dobrá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analýza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/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strategie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ochrany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práv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duševního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vlastnictví</a:t>
              </a:r>
              <a:r>
                <a:rPr lang="en-US" altLang="en-US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spcAft>
                  <a:spcPts val="300"/>
                </a:spcAft>
              </a:pPr>
              <a:endPara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695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2723354" y="829705"/>
            <a:ext cx="68736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11. &amp; 12. </a:t>
            </a:r>
            <a:r>
              <a:rPr lang="en-US" sz="40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výzva</a:t>
            </a:r>
            <a:r>
              <a:rPr lang="en-US" sz="40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Eurostars-2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A9859175-5815-404F-BB8D-3D81B975FD16}"/>
              </a:ext>
            </a:extLst>
          </p:cNvPr>
          <p:cNvGrpSpPr/>
          <p:nvPr/>
        </p:nvGrpSpPr>
        <p:grpSpPr>
          <a:xfrm>
            <a:off x="2213299" y="2478756"/>
            <a:ext cx="3206840" cy="2914879"/>
            <a:chOff x="5534166" y="3127556"/>
            <a:chExt cx="2258706" cy="2313297"/>
          </a:xfrm>
        </p:grpSpPr>
        <p:pic>
          <p:nvPicPr>
            <p:cNvPr id="147" name="Picture 3">
              <a:extLst>
                <a:ext uri="{FF2B5EF4-FFF2-40B4-BE49-F238E27FC236}">
                  <a16:creationId xmlns:a16="http://schemas.microsoft.com/office/drawing/2014/main" id="{CDDE8D09-1A6C-4D88-AEB4-5726A1E161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286" b="83714" l="29667" r="70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50" t="12847" r="30727" b="17959"/>
            <a:stretch/>
          </p:blipFill>
          <p:spPr bwMode="auto">
            <a:xfrm>
              <a:off x="5534166" y="3127556"/>
              <a:ext cx="2258706" cy="231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8" name="Rounded Rectangle 57">
              <a:extLst>
                <a:ext uri="{FF2B5EF4-FFF2-40B4-BE49-F238E27FC236}">
                  <a16:creationId xmlns:a16="http://schemas.microsoft.com/office/drawing/2014/main" id="{AD88099E-9D7A-46AC-9108-53672C9C6E97}"/>
                </a:ext>
              </a:extLst>
            </p:cNvPr>
            <p:cNvSpPr/>
            <p:nvPr/>
          </p:nvSpPr>
          <p:spPr>
            <a:xfrm>
              <a:off x="5534166" y="3127557"/>
              <a:ext cx="2258706" cy="2313296"/>
            </a:xfrm>
            <a:prstGeom prst="roundRect">
              <a:avLst>
                <a:gd name="adj" fmla="val 4573"/>
              </a:avLst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29154F5-613B-4653-8B20-278C7FE9F7BD}"/>
              </a:ext>
            </a:extLst>
          </p:cNvPr>
          <p:cNvSpPr txBox="1"/>
          <p:nvPr/>
        </p:nvSpPr>
        <p:spPr>
          <a:xfrm>
            <a:off x="2319316" y="3551474"/>
            <a:ext cx="310082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28/02/2019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B8EFBA-7179-40D4-9D9A-F154F23246C8}"/>
              </a:ext>
            </a:extLst>
          </p:cNvPr>
          <p:cNvSpPr txBox="1"/>
          <p:nvPr/>
        </p:nvSpPr>
        <p:spPr>
          <a:xfrm>
            <a:off x="2723354" y="4320914"/>
            <a:ext cx="256426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20:00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3E08CA2-0AC5-4ADE-A0B9-92E29FDA0D75}"/>
              </a:ext>
            </a:extLst>
          </p:cNvPr>
          <p:cNvSpPr txBox="1"/>
          <p:nvPr/>
        </p:nvSpPr>
        <p:spPr>
          <a:xfrm>
            <a:off x="2319317" y="2597080"/>
            <a:ext cx="3100822" cy="830997"/>
          </a:xfrm>
          <a:prstGeom prst="rect">
            <a:avLst/>
          </a:prstGeom>
          <a:solidFill>
            <a:srgbClr val="FF9800"/>
          </a:solidFill>
        </p:spPr>
        <p:txBody>
          <a:bodyPr wrap="square" rtlCol="0">
            <a:spAutoFit/>
          </a:bodyPr>
          <a:lstStyle/>
          <a:p>
            <a:r>
              <a:rPr lang="en-US" sz="4800" b="1" dirty="0"/>
              <a:t>Cut-off 11</a:t>
            </a: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87457ECC-FDD7-4C7E-9457-89F3262E895E}"/>
              </a:ext>
            </a:extLst>
          </p:cNvPr>
          <p:cNvGrpSpPr/>
          <p:nvPr/>
        </p:nvGrpSpPr>
        <p:grpSpPr>
          <a:xfrm>
            <a:off x="6771863" y="2597080"/>
            <a:ext cx="3206840" cy="2914879"/>
            <a:chOff x="5534166" y="3127556"/>
            <a:chExt cx="2258706" cy="2313297"/>
          </a:xfrm>
        </p:grpSpPr>
        <p:pic>
          <p:nvPicPr>
            <p:cNvPr id="153" name="Picture 3">
              <a:extLst>
                <a:ext uri="{FF2B5EF4-FFF2-40B4-BE49-F238E27FC236}">
                  <a16:creationId xmlns:a16="http://schemas.microsoft.com/office/drawing/2014/main" id="{E7C77FA7-7379-4A74-AA5F-475C0BA8B07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286" b="83714" l="29667" r="701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50" t="12847" r="30727" b="17959"/>
            <a:stretch/>
          </p:blipFill>
          <p:spPr bwMode="auto">
            <a:xfrm>
              <a:off x="5534166" y="3127556"/>
              <a:ext cx="2258706" cy="231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4" name="Rounded Rectangle 57">
              <a:extLst>
                <a:ext uri="{FF2B5EF4-FFF2-40B4-BE49-F238E27FC236}">
                  <a16:creationId xmlns:a16="http://schemas.microsoft.com/office/drawing/2014/main" id="{45E2EC5F-11F8-457C-A8BF-C4968581D333}"/>
                </a:ext>
              </a:extLst>
            </p:cNvPr>
            <p:cNvSpPr/>
            <p:nvPr/>
          </p:nvSpPr>
          <p:spPr>
            <a:xfrm>
              <a:off x="5534166" y="3127557"/>
              <a:ext cx="2258706" cy="2313296"/>
            </a:xfrm>
            <a:prstGeom prst="roundRect">
              <a:avLst>
                <a:gd name="adj" fmla="val 4573"/>
              </a:avLst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55" name="TextBox 154">
            <a:extLst>
              <a:ext uri="{FF2B5EF4-FFF2-40B4-BE49-F238E27FC236}">
                <a16:creationId xmlns:a16="http://schemas.microsoft.com/office/drawing/2014/main" id="{6EA7C27A-FC20-4F1D-82F6-8EDEB5AC5D89}"/>
              </a:ext>
            </a:extLst>
          </p:cNvPr>
          <p:cNvSpPr txBox="1"/>
          <p:nvPr/>
        </p:nvSpPr>
        <p:spPr>
          <a:xfrm>
            <a:off x="6877879" y="2662418"/>
            <a:ext cx="3100822" cy="830997"/>
          </a:xfrm>
          <a:prstGeom prst="rect">
            <a:avLst/>
          </a:prstGeom>
          <a:solidFill>
            <a:srgbClr val="FF9800"/>
          </a:solidFill>
        </p:spPr>
        <p:txBody>
          <a:bodyPr wrap="square" rtlCol="0">
            <a:spAutoFit/>
          </a:bodyPr>
          <a:lstStyle/>
          <a:p>
            <a:r>
              <a:rPr lang="en-US" sz="4800" b="1" dirty="0"/>
              <a:t>Cut-off 12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42EA0C9-0C17-481A-B61C-E2339539537A}"/>
              </a:ext>
            </a:extLst>
          </p:cNvPr>
          <p:cNvSpPr txBox="1"/>
          <p:nvPr/>
        </p:nvSpPr>
        <p:spPr>
          <a:xfrm>
            <a:off x="6877879" y="3733245"/>
            <a:ext cx="310082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12/09/2019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26CA8783-38EA-4FC4-B603-6404086499B5}"/>
              </a:ext>
            </a:extLst>
          </p:cNvPr>
          <p:cNvSpPr txBox="1"/>
          <p:nvPr/>
        </p:nvSpPr>
        <p:spPr>
          <a:xfrm>
            <a:off x="7146158" y="4445989"/>
            <a:ext cx="2564263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20:00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BACA078-0316-4C12-8315-A940B0F8FF62}"/>
              </a:ext>
            </a:extLst>
          </p:cNvPr>
          <p:cNvSpPr txBox="1"/>
          <p:nvPr/>
        </p:nvSpPr>
        <p:spPr>
          <a:xfrm>
            <a:off x="4189676" y="5701483"/>
            <a:ext cx="3812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2 </a:t>
            </a:r>
            <a:r>
              <a:rPr lang="en-US" sz="28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výzvy</a:t>
            </a:r>
            <a:r>
              <a: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ročně</a:t>
            </a:r>
            <a:r>
              <a: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28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až</a:t>
            </a:r>
            <a:r>
              <a: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do 2020</a:t>
            </a:r>
          </a:p>
        </p:txBody>
      </p:sp>
    </p:spTree>
    <p:extLst>
      <p:ext uri="{BB962C8B-B14F-4D97-AF65-F5344CB8AC3E}">
        <p14:creationId xmlns:p14="http://schemas.microsoft.com/office/powerpoint/2010/main" val="1310474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0E37B07-DCE4-9748-B9C5-21F57758CF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4" r="21244"/>
          <a:stretch>
            <a:fillRect/>
          </a:stretch>
        </p:blipFill>
        <p:spPr>
          <a:xfrm>
            <a:off x="6096000" y="0"/>
            <a:ext cx="6096000" cy="6858000"/>
          </a:xfrm>
        </p:spPr>
      </p:pic>
      <p:sp>
        <p:nvSpPr>
          <p:cNvPr id="47" name="Rectangle 46"/>
          <p:cNvSpPr/>
          <p:nvPr/>
        </p:nvSpPr>
        <p:spPr>
          <a:xfrm flipH="1">
            <a:off x="6096000" y="0"/>
            <a:ext cx="6096000" cy="6858000"/>
          </a:xfrm>
          <a:prstGeom prst="rect">
            <a:avLst/>
          </a:prstGeom>
          <a:gradFill>
            <a:gsLst>
              <a:gs pos="0">
                <a:schemeClr val="accent5">
                  <a:alpha val="72000"/>
                </a:schemeClr>
              </a:gs>
              <a:gs pos="85000">
                <a:schemeClr val="accent1">
                  <a:alpha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Rectangle 48"/>
          <p:cNvSpPr/>
          <p:nvPr/>
        </p:nvSpPr>
        <p:spPr>
          <a:xfrm>
            <a:off x="6177212" y="4308668"/>
            <a:ext cx="523644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chemeClr val="bg1">
                    <a:alpha val="15000"/>
                  </a:schemeClr>
                </a:solidFill>
                <a:latin typeface="Arial Regular"/>
                <a:cs typeface="Segoe UI" panose="020B0502040204020203" pitchFamily="34" charset="0"/>
              </a:rPr>
              <a:t>Social</a:t>
            </a:r>
          </a:p>
        </p:txBody>
      </p:sp>
      <p:sp>
        <p:nvSpPr>
          <p:cNvPr id="50" name="Rectangle 49"/>
          <p:cNvSpPr/>
          <p:nvPr/>
        </p:nvSpPr>
        <p:spPr>
          <a:xfrm>
            <a:off x="8285686" y="5226320"/>
            <a:ext cx="47681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>
                <a:solidFill>
                  <a:schemeClr val="bg1">
                    <a:alpha val="15000"/>
                  </a:schemeClr>
                </a:solidFill>
                <a:latin typeface="Arial Regular"/>
                <a:cs typeface="Segoe UI" panose="020B0502040204020203" pitchFamily="34" charset="0"/>
              </a:rPr>
              <a:t>media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791200" y="2099511"/>
            <a:ext cx="609600" cy="609600"/>
            <a:chOff x="5748020" y="1697990"/>
            <a:chExt cx="695960" cy="695960"/>
          </a:xfrm>
        </p:grpSpPr>
        <p:sp>
          <p:nvSpPr>
            <p:cNvPr id="33" name="Oval 32"/>
            <p:cNvSpPr/>
            <p:nvPr/>
          </p:nvSpPr>
          <p:spPr>
            <a:xfrm>
              <a:off x="5748020" y="1697990"/>
              <a:ext cx="695960" cy="695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Freeform 75"/>
            <p:cNvSpPr>
              <a:spLocks noChangeArrowheads="1"/>
            </p:cNvSpPr>
            <p:nvPr/>
          </p:nvSpPr>
          <p:spPr bwMode="auto">
            <a:xfrm>
              <a:off x="6003283" y="1873781"/>
              <a:ext cx="185434" cy="344378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791200" y="3124200"/>
            <a:ext cx="609600" cy="609600"/>
            <a:chOff x="5748020" y="2759244"/>
            <a:chExt cx="695960" cy="695960"/>
          </a:xfrm>
        </p:grpSpPr>
        <p:sp>
          <p:nvSpPr>
            <p:cNvPr id="37" name="Oval 36"/>
            <p:cNvSpPr/>
            <p:nvPr/>
          </p:nvSpPr>
          <p:spPr>
            <a:xfrm>
              <a:off x="5748020" y="2759244"/>
              <a:ext cx="695960" cy="695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85"/>
            <p:cNvSpPr>
              <a:spLocks noChangeArrowheads="1"/>
            </p:cNvSpPr>
            <p:nvPr/>
          </p:nvSpPr>
          <p:spPr bwMode="auto">
            <a:xfrm>
              <a:off x="5921604" y="2967045"/>
              <a:ext cx="348793" cy="280359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791200" y="4148889"/>
            <a:ext cx="609600" cy="609600"/>
            <a:chOff x="5748020" y="3747368"/>
            <a:chExt cx="695960" cy="695960"/>
          </a:xfrm>
        </p:grpSpPr>
        <p:sp>
          <p:nvSpPr>
            <p:cNvPr id="38" name="Oval 37"/>
            <p:cNvSpPr/>
            <p:nvPr/>
          </p:nvSpPr>
          <p:spPr>
            <a:xfrm>
              <a:off x="5748020" y="3747368"/>
              <a:ext cx="695960" cy="695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Freeform 74"/>
            <p:cNvSpPr>
              <a:spLocks noChangeArrowheads="1"/>
            </p:cNvSpPr>
            <p:nvPr/>
          </p:nvSpPr>
          <p:spPr bwMode="auto">
            <a:xfrm>
              <a:off x="5928227" y="3929782"/>
              <a:ext cx="335547" cy="331132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940953" y="1604010"/>
            <a:ext cx="3853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Sledujte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naše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sociální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média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72425" y="3740812"/>
            <a:ext cx="2246114" cy="293607"/>
            <a:chOff x="1072425" y="4489055"/>
            <a:chExt cx="2246114" cy="293607"/>
          </a:xfrm>
        </p:grpSpPr>
        <p:sp>
          <p:nvSpPr>
            <p:cNvPr id="73" name="Freeform 75"/>
            <p:cNvSpPr>
              <a:spLocks noChangeArrowheads="1"/>
            </p:cNvSpPr>
            <p:nvPr/>
          </p:nvSpPr>
          <p:spPr bwMode="auto">
            <a:xfrm>
              <a:off x="1072425" y="4524434"/>
              <a:ext cx="106712" cy="198180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476626" y="4489055"/>
              <a:ext cx="1841913" cy="29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 Regular"/>
                  <a:cs typeface="Segoe UI Light" panose="020B0502040204020203" pitchFamily="34" charset="0"/>
                </a:rPr>
                <a:t>@EUREKAESE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25421" y="4128462"/>
            <a:ext cx="2293118" cy="293607"/>
            <a:chOff x="1025421" y="4876705"/>
            <a:chExt cx="2293118" cy="293607"/>
          </a:xfrm>
        </p:grpSpPr>
        <p:sp>
          <p:nvSpPr>
            <p:cNvPr id="74" name="Freeform 85"/>
            <p:cNvSpPr>
              <a:spLocks noChangeArrowheads="1"/>
            </p:cNvSpPr>
            <p:nvPr/>
          </p:nvSpPr>
          <p:spPr bwMode="auto">
            <a:xfrm>
              <a:off x="1025421" y="4936900"/>
              <a:ext cx="200720" cy="161338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476626" y="4876705"/>
              <a:ext cx="1841913" cy="29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 Regular"/>
                  <a:cs typeface="Segoe UI Light" panose="020B0502040204020203" pitchFamily="34" charset="0"/>
                </a:rPr>
                <a:t>@EUREKA_NETWORK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29233" y="4516112"/>
            <a:ext cx="2289306" cy="293607"/>
            <a:chOff x="1029233" y="5264355"/>
            <a:chExt cx="2289306" cy="293607"/>
          </a:xfrm>
        </p:grpSpPr>
        <p:sp>
          <p:nvSpPr>
            <p:cNvPr id="75" name="Freeform 74"/>
            <p:cNvSpPr>
              <a:spLocks noChangeArrowheads="1"/>
            </p:cNvSpPr>
            <p:nvPr/>
          </p:nvSpPr>
          <p:spPr bwMode="auto">
            <a:xfrm>
              <a:off x="1029233" y="5317405"/>
              <a:ext cx="193098" cy="190558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476626" y="5264355"/>
              <a:ext cx="1841913" cy="29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 Regular"/>
                  <a:cs typeface="Segoe UI Light" panose="020B0502040204020203" pitchFamily="34" charset="0"/>
                </a:rPr>
                <a:t>@eureka-secretariat</a:t>
              </a: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819AA2C7-3772-454E-BD41-BAB2CCC7AA6F}"/>
              </a:ext>
            </a:extLst>
          </p:cNvPr>
          <p:cNvSpPr/>
          <p:nvPr/>
        </p:nvSpPr>
        <p:spPr>
          <a:xfrm>
            <a:off x="912584" y="5226320"/>
            <a:ext cx="4096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www.eurostars-eureka.eu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C52A019-6BD6-9F4D-9578-DC75B0E3C8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43" y="6219513"/>
            <a:ext cx="2877827" cy="66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140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/>
      <p:bldP spid="50" grpId="0"/>
      <p:bldP spid="4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81737" y="2705725"/>
            <a:ext cx="42285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Děkuji</a:t>
            </a:r>
            <a:endParaRPr lang="en-US" sz="4400" dirty="0">
              <a:gradFill>
                <a:gsLst>
                  <a:gs pos="100000">
                    <a:schemeClr val="accent1"/>
                  </a:gs>
                  <a:gs pos="0">
                    <a:schemeClr val="accent5"/>
                  </a:gs>
                </a:gsLst>
                <a:lin ang="5400000" scaled="0"/>
              </a:gradFill>
              <a:latin typeface="Comfortaa" panose="020F0603070200060003" pitchFamily="34" charset="0"/>
            </a:endParaRPr>
          </a:p>
          <a:p>
            <a:pPr algn="ctr"/>
            <a:r>
              <a:rPr 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za </a:t>
            </a:r>
            <a:r>
              <a:rPr lang="en-US" sz="4400" dirty="0" err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vaši</a:t>
            </a:r>
            <a:r>
              <a:rPr 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 </a:t>
            </a:r>
            <a:r>
              <a:rPr lang="en-US" sz="4400" dirty="0" err="1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pozornost</a:t>
            </a:r>
            <a:r>
              <a:rPr lang="en-US" sz="4400" dirty="0">
                <a:gradFill>
                  <a:gsLst>
                    <a:gs pos="100000">
                      <a:schemeClr val="accent1"/>
                    </a:gs>
                    <a:gs pos="0">
                      <a:schemeClr val="accent5"/>
                    </a:gs>
                  </a:gsLst>
                  <a:lin ang="5400000" scaled="0"/>
                </a:gradFill>
                <a:latin typeface="Comfortaa" panose="020F0603070200060003" pitchFamily="34" charset="0"/>
              </a:rPr>
              <a:t>.</a:t>
            </a:r>
            <a:endParaRPr lang="id-ID" sz="4400" dirty="0">
              <a:gradFill>
                <a:gsLst>
                  <a:gs pos="100000">
                    <a:schemeClr val="accent1"/>
                  </a:gs>
                  <a:gs pos="0">
                    <a:schemeClr val="accent5"/>
                  </a:gs>
                </a:gsLst>
                <a:lin ang="5400000" scaled="0"/>
              </a:gradFill>
              <a:latin typeface="Comfortaa" panose="020F06030702000600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33FB002-9F28-DA43-B0DB-0AB54965BD3E}"/>
              </a:ext>
            </a:extLst>
          </p:cNvPr>
          <p:cNvSpPr/>
          <p:nvPr/>
        </p:nvSpPr>
        <p:spPr>
          <a:xfrm>
            <a:off x="4107399" y="5154759"/>
            <a:ext cx="4096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www.eurostars-eureka.eu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9D024C-3DC6-D54E-A305-948C31B38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926" y="6136015"/>
            <a:ext cx="3120838" cy="72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2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3775CAC7-C43D-F847-8E50-85B239EA678F}"/>
              </a:ext>
            </a:extLst>
          </p:cNvPr>
          <p:cNvSpPr/>
          <p:nvPr/>
        </p:nvSpPr>
        <p:spPr>
          <a:xfrm>
            <a:off x="-1113" y="1798920"/>
            <a:ext cx="12193113" cy="3429000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3426250" y="829705"/>
            <a:ext cx="5339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 je…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88E213C-2106-7845-A806-D5F589DDA0CD}"/>
              </a:ext>
            </a:extLst>
          </p:cNvPr>
          <p:cNvGrpSpPr/>
          <p:nvPr/>
        </p:nvGrpSpPr>
        <p:grpSpPr>
          <a:xfrm>
            <a:off x="235621" y="2506097"/>
            <a:ext cx="2190637" cy="1984828"/>
            <a:chOff x="1045678" y="2506097"/>
            <a:chExt cx="2190637" cy="1984828"/>
          </a:xfrm>
        </p:grpSpPr>
        <p:grpSp>
          <p:nvGrpSpPr>
            <p:cNvPr id="2" name="Group 1"/>
            <p:cNvGrpSpPr/>
            <p:nvPr/>
          </p:nvGrpSpPr>
          <p:grpSpPr>
            <a:xfrm>
              <a:off x="1045678" y="2506097"/>
              <a:ext cx="2190637" cy="1984828"/>
              <a:chOff x="1045678" y="2859665"/>
              <a:chExt cx="2190637" cy="1984828"/>
            </a:xfrm>
          </p:grpSpPr>
          <p:sp>
            <p:nvSpPr>
              <p:cNvPr id="5" name="Rectangle: Rounded Corners 4"/>
              <p:cNvSpPr/>
              <p:nvPr/>
            </p:nvSpPr>
            <p:spPr>
              <a:xfrm>
                <a:off x="1045678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01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1302548" y="3706550"/>
                <a:ext cx="164613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Společný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program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mezi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Eurekou</a:t>
                </a:r>
                <a:b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</a:b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a EU</a:t>
                </a:r>
              </a:p>
              <a:p>
                <a:pPr algn="ctr"/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51" name="AutoShape 4">
              <a:extLst>
                <a:ext uri="{FF2B5EF4-FFF2-40B4-BE49-F238E27FC236}">
                  <a16:creationId xmlns:a16="http://schemas.microsoft.com/office/drawing/2014/main" id="{54D9F95F-1C15-544E-BA5E-23EEBDA8A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500" y="2837039"/>
              <a:ext cx="406992" cy="4084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F885920-057F-CF4E-AC5D-118CB61E0724}"/>
              </a:ext>
            </a:extLst>
          </p:cNvPr>
          <p:cNvGrpSpPr/>
          <p:nvPr/>
        </p:nvGrpSpPr>
        <p:grpSpPr>
          <a:xfrm>
            <a:off x="5012766" y="2506097"/>
            <a:ext cx="2190637" cy="1984828"/>
            <a:chOff x="6319016" y="2506097"/>
            <a:chExt cx="2190637" cy="1984828"/>
          </a:xfrm>
        </p:grpSpPr>
        <p:grpSp>
          <p:nvGrpSpPr>
            <p:cNvPr id="11" name="Group 10"/>
            <p:cNvGrpSpPr/>
            <p:nvPr/>
          </p:nvGrpSpPr>
          <p:grpSpPr>
            <a:xfrm>
              <a:off x="6319016" y="2506097"/>
              <a:ext cx="2190637" cy="1984828"/>
              <a:chOff x="6319016" y="2859665"/>
              <a:chExt cx="2190637" cy="1984828"/>
            </a:xfrm>
          </p:grpSpPr>
          <p:sp>
            <p:nvSpPr>
              <p:cNvPr id="7" name="Rectangle: Rounded Corners 6"/>
              <p:cNvSpPr/>
              <p:nvPr/>
            </p:nvSpPr>
            <p:spPr>
              <a:xfrm>
                <a:off x="6319016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03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6568590" y="3706550"/>
                <a:ext cx="169149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Tržně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orientovaný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BC68804-8321-3F47-B452-F66516B38511}"/>
                </a:ext>
              </a:extLst>
            </p:cNvPr>
            <p:cNvGrpSpPr/>
            <p:nvPr/>
          </p:nvGrpSpPr>
          <p:grpSpPr>
            <a:xfrm>
              <a:off x="7218738" y="2847749"/>
              <a:ext cx="397720" cy="397720"/>
              <a:chOff x="4427654" y="3049909"/>
              <a:chExt cx="464344" cy="464344"/>
            </a:xfr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</p:grpSpPr>
          <p:sp>
            <p:nvSpPr>
              <p:cNvPr id="69" name="AutoShape 123">
                <a:extLst>
                  <a:ext uri="{FF2B5EF4-FFF2-40B4-BE49-F238E27FC236}">
                    <a16:creationId xmlns:a16="http://schemas.microsoft.com/office/drawing/2014/main" id="{E03878D3-C37A-0041-8CB7-8417210B7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24">
                <a:extLst>
                  <a:ext uri="{FF2B5EF4-FFF2-40B4-BE49-F238E27FC236}">
                    <a16:creationId xmlns:a16="http://schemas.microsoft.com/office/drawing/2014/main" id="{88149619-690F-FF48-95CA-7DD6AFBF7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1" name="AutoShape 125">
                <a:extLst>
                  <a:ext uri="{FF2B5EF4-FFF2-40B4-BE49-F238E27FC236}">
                    <a16:creationId xmlns:a16="http://schemas.microsoft.com/office/drawing/2014/main" id="{B76FCFC0-A6F3-A449-9007-BA48F4DDB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8FD610E-94D4-6E4C-9211-3D3B5ADA7777}"/>
              </a:ext>
            </a:extLst>
          </p:cNvPr>
          <p:cNvGrpSpPr/>
          <p:nvPr/>
        </p:nvGrpSpPr>
        <p:grpSpPr>
          <a:xfrm>
            <a:off x="7402819" y="2506097"/>
            <a:ext cx="2190637" cy="1984828"/>
            <a:chOff x="7402819" y="2506097"/>
            <a:chExt cx="2190637" cy="1984828"/>
          </a:xfrm>
        </p:grpSpPr>
        <p:grpSp>
          <p:nvGrpSpPr>
            <p:cNvPr id="12" name="Group 11"/>
            <p:cNvGrpSpPr/>
            <p:nvPr/>
          </p:nvGrpSpPr>
          <p:grpSpPr>
            <a:xfrm>
              <a:off x="7402819" y="2506097"/>
              <a:ext cx="2190637" cy="1984828"/>
              <a:chOff x="8955685" y="2859665"/>
              <a:chExt cx="2190637" cy="1984828"/>
            </a:xfrm>
          </p:grpSpPr>
          <p:sp>
            <p:nvSpPr>
              <p:cNvPr id="8" name="Rectangle: Rounded Corners 7"/>
              <p:cNvSpPr/>
              <p:nvPr/>
            </p:nvSpPr>
            <p:spPr>
              <a:xfrm>
                <a:off x="8955685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04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9366665" y="3706550"/>
                <a:ext cx="13686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Tématicky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neomezený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  <a:p>
                <a:pPr algn="ctr"/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4" name="AutoShape 59">
              <a:extLst>
                <a:ext uri="{FF2B5EF4-FFF2-40B4-BE49-F238E27FC236}">
                  <a16:creationId xmlns:a16="http://schemas.microsoft.com/office/drawing/2014/main" id="{A61D9E6D-3E30-2341-A2C4-AF514360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9435" y="2837071"/>
              <a:ext cx="355075" cy="3544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adFill>
              <a:gsLst>
                <a:gs pos="0">
                  <a:schemeClr val="accent5"/>
                </a:gs>
                <a:gs pos="85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A3D69A-E2B2-3E4F-8C05-C2A28F6C0202}"/>
              </a:ext>
            </a:extLst>
          </p:cNvPr>
          <p:cNvGrpSpPr/>
          <p:nvPr/>
        </p:nvGrpSpPr>
        <p:grpSpPr>
          <a:xfrm>
            <a:off x="9800173" y="2506097"/>
            <a:ext cx="2190637" cy="1984828"/>
            <a:chOff x="9800173" y="2506097"/>
            <a:chExt cx="2190637" cy="198482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5660C79-77A7-FA43-877B-2D21053A7C20}"/>
                </a:ext>
              </a:extLst>
            </p:cNvPr>
            <p:cNvGrpSpPr/>
            <p:nvPr/>
          </p:nvGrpSpPr>
          <p:grpSpPr>
            <a:xfrm>
              <a:off x="9800173" y="2506097"/>
              <a:ext cx="2190637" cy="1984828"/>
              <a:chOff x="9640024" y="2707265"/>
              <a:chExt cx="2190637" cy="1984828"/>
            </a:xfrm>
          </p:grpSpPr>
          <p:sp>
            <p:nvSpPr>
              <p:cNvPr id="32" name="Rectangle: Rounded Corners 7">
                <a:extLst>
                  <a:ext uri="{FF2B5EF4-FFF2-40B4-BE49-F238E27FC236}">
                    <a16:creationId xmlns:a16="http://schemas.microsoft.com/office/drawing/2014/main" id="{CDA466B1-6627-8943-9936-8311D5DDE924}"/>
                  </a:ext>
                </a:extLst>
              </p:cNvPr>
              <p:cNvSpPr/>
              <p:nvPr/>
            </p:nvSpPr>
            <p:spPr>
              <a:xfrm>
                <a:off x="9640024" y="27072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05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B735FD4-8449-9445-993A-BC7C3FC7DAA1}"/>
                  </a:ext>
                </a:extLst>
              </p:cNvPr>
              <p:cNvSpPr/>
              <p:nvPr/>
            </p:nvSpPr>
            <p:spPr>
              <a:xfrm>
                <a:off x="10034583" y="3570872"/>
                <a:ext cx="136867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Mezinaroní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spolupráce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  <a:p>
                <a:pPr algn="ctr"/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8" name="Shape 2948">
              <a:extLst>
                <a:ext uri="{FF2B5EF4-FFF2-40B4-BE49-F238E27FC236}">
                  <a16:creationId xmlns:a16="http://schemas.microsoft.com/office/drawing/2014/main" id="{B3B3F62E-73CA-1E41-83F0-E1EDC3BAD39F}"/>
                </a:ext>
              </a:extLst>
            </p:cNvPr>
            <p:cNvSpPr/>
            <p:nvPr/>
          </p:nvSpPr>
          <p:spPr>
            <a:xfrm>
              <a:off x="10748918" y="2847749"/>
              <a:ext cx="293145" cy="403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75" y="6273"/>
                  </a:moveTo>
                  <a:cubicBezTo>
                    <a:pt x="6275" y="6273"/>
                    <a:pt x="6661" y="6914"/>
                    <a:pt x="8976" y="7703"/>
                  </a:cubicBezTo>
                  <a:cubicBezTo>
                    <a:pt x="8976" y="7703"/>
                    <a:pt x="9413" y="7721"/>
                    <a:pt x="8899" y="7354"/>
                  </a:cubicBezTo>
                  <a:cubicBezTo>
                    <a:pt x="8384" y="6987"/>
                    <a:pt x="7819" y="6529"/>
                    <a:pt x="8462" y="6291"/>
                  </a:cubicBezTo>
                  <a:cubicBezTo>
                    <a:pt x="9104" y="6052"/>
                    <a:pt x="9285" y="6071"/>
                    <a:pt x="9439" y="6511"/>
                  </a:cubicBezTo>
                  <a:cubicBezTo>
                    <a:pt x="9594" y="6950"/>
                    <a:pt x="10108" y="6694"/>
                    <a:pt x="10159" y="6273"/>
                  </a:cubicBezTo>
                  <a:cubicBezTo>
                    <a:pt x="10211" y="5851"/>
                    <a:pt x="11163" y="5411"/>
                    <a:pt x="11806" y="5209"/>
                  </a:cubicBezTo>
                  <a:cubicBezTo>
                    <a:pt x="12449" y="5007"/>
                    <a:pt x="13040" y="4934"/>
                    <a:pt x="12963" y="4585"/>
                  </a:cubicBezTo>
                  <a:cubicBezTo>
                    <a:pt x="12886" y="4237"/>
                    <a:pt x="12706" y="3980"/>
                    <a:pt x="11703" y="3980"/>
                  </a:cubicBezTo>
                  <a:cubicBezTo>
                    <a:pt x="10699" y="3980"/>
                    <a:pt x="11137" y="4934"/>
                    <a:pt x="10314" y="4365"/>
                  </a:cubicBezTo>
                  <a:cubicBezTo>
                    <a:pt x="9491" y="3797"/>
                    <a:pt x="10493" y="3944"/>
                    <a:pt x="10905" y="3816"/>
                  </a:cubicBezTo>
                  <a:cubicBezTo>
                    <a:pt x="11317" y="3687"/>
                    <a:pt x="11729" y="3155"/>
                    <a:pt x="11009" y="3119"/>
                  </a:cubicBezTo>
                  <a:cubicBezTo>
                    <a:pt x="10287" y="3082"/>
                    <a:pt x="10442" y="3339"/>
                    <a:pt x="9876" y="3192"/>
                  </a:cubicBezTo>
                  <a:cubicBezTo>
                    <a:pt x="9310" y="3045"/>
                    <a:pt x="9053" y="3706"/>
                    <a:pt x="8693" y="3614"/>
                  </a:cubicBezTo>
                  <a:cubicBezTo>
                    <a:pt x="8519" y="3570"/>
                    <a:pt x="8131" y="3374"/>
                    <a:pt x="7770" y="3142"/>
                  </a:cubicBezTo>
                  <a:cubicBezTo>
                    <a:pt x="6767" y="3765"/>
                    <a:pt x="6022" y="4597"/>
                    <a:pt x="5656" y="5546"/>
                  </a:cubicBezTo>
                  <a:cubicBezTo>
                    <a:pt x="5919" y="6021"/>
                    <a:pt x="6275" y="6273"/>
                    <a:pt x="6275" y="6273"/>
                  </a:cubicBezTo>
                  <a:moveTo>
                    <a:pt x="20588" y="12027"/>
                  </a:moveTo>
                  <a:cubicBezTo>
                    <a:pt x="20407" y="12027"/>
                    <a:pt x="20245" y="12080"/>
                    <a:pt x="20124" y="12164"/>
                  </a:cubicBezTo>
                  <a:lnTo>
                    <a:pt x="20119" y="12161"/>
                  </a:lnTo>
                  <a:cubicBezTo>
                    <a:pt x="18145" y="13734"/>
                    <a:pt x="15310" y="14727"/>
                    <a:pt x="12150" y="14727"/>
                  </a:cubicBezTo>
                  <a:cubicBezTo>
                    <a:pt x="6186" y="14727"/>
                    <a:pt x="1350" y="11211"/>
                    <a:pt x="1350" y="6873"/>
                  </a:cubicBezTo>
                  <a:cubicBezTo>
                    <a:pt x="1350" y="4606"/>
                    <a:pt x="2678" y="2571"/>
                    <a:pt x="4788" y="1137"/>
                  </a:cubicBezTo>
                  <a:lnTo>
                    <a:pt x="4777" y="1127"/>
                  </a:lnTo>
                  <a:cubicBezTo>
                    <a:pt x="4945" y="1037"/>
                    <a:pt x="5062" y="900"/>
                    <a:pt x="5062" y="736"/>
                  </a:cubicBezTo>
                  <a:cubicBezTo>
                    <a:pt x="5062" y="465"/>
                    <a:pt x="4760" y="245"/>
                    <a:pt x="4388" y="245"/>
                  </a:cubicBezTo>
                  <a:cubicBezTo>
                    <a:pt x="4192" y="245"/>
                    <a:pt x="4020" y="308"/>
                    <a:pt x="3897" y="405"/>
                  </a:cubicBezTo>
                  <a:lnTo>
                    <a:pt x="3895" y="403"/>
                  </a:lnTo>
                  <a:cubicBezTo>
                    <a:pt x="1505" y="2016"/>
                    <a:pt x="0" y="4314"/>
                    <a:pt x="0" y="6873"/>
                  </a:cubicBezTo>
                  <a:cubicBezTo>
                    <a:pt x="0" y="11587"/>
                    <a:pt x="5081" y="15428"/>
                    <a:pt x="11475" y="15684"/>
                  </a:cubicBezTo>
                  <a:lnTo>
                    <a:pt x="11475" y="20618"/>
                  </a:lnTo>
                  <a:lnTo>
                    <a:pt x="7425" y="20618"/>
                  </a:lnTo>
                  <a:cubicBezTo>
                    <a:pt x="7052" y="20618"/>
                    <a:pt x="6750" y="20838"/>
                    <a:pt x="6750" y="21109"/>
                  </a:cubicBezTo>
                  <a:cubicBezTo>
                    <a:pt x="6750" y="21380"/>
                    <a:pt x="7052" y="21600"/>
                    <a:pt x="7425" y="21600"/>
                  </a:cubicBezTo>
                  <a:lnTo>
                    <a:pt x="16875" y="21600"/>
                  </a:lnTo>
                  <a:cubicBezTo>
                    <a:pt x="17247" y="21600"/>
                    <a:pt x="17550" y="21380"/>
                    <a:pt x="17550" y="21109"/>
                  </a:cubicBezTo>
                  <a:cubicBezTo>
                    <a:pt x="17550" y="20838"/>
                    <a:pt x="17247" y="20618"/>
                    <a:pt x="16875" y="20618"/>
                  </a:cubicBezTo>
                  <a:lnTo>
                    <a:pt x="12825" y="20618"/>
                  </a:lnTo>
                  <a:lnTo>
                    <a:pt x="12825" y="15684"/>
                  </a:lnTo>
                  <a:cubicBezTo>
                    <a:pt x="16068" y="15554"/>
                    <a:pt x="18970" y="14500"/>
                    <a:pt x="21045" y="12880"/>
                  </a:cubicBezTo>
                  <a:lnTo>
                    <a:pt x="21041" y="12877"/>
                  </a:lnTo>
                  <a:cubicBezTo>
                    <a:pt x="21175" y="12788"/>
                    <a:pt x="21262" y="12661"/>
                    <a:pt x="21262" y="12518"/>
                  </a:cubicBezTo>
                  <a:cubicBezTo>
                    <a:pt x="21262" y="12247"/>
                    <a:pt x="20960" y="12027"/>
                    <a:pt x="20588" y="12027"/>
                  </a:cubicBezTo>
                  <a:moveTo>
                    <a:pt x="12150" y="982"/>
                  </a:moveTo>
                  <a:cubicBezTo>
                    <a:pt x="16623" y="982"/>
                    <a:pt x="20250" y="3619"/>
                    <a:pt x="20250" y="6873"/>
                  </a:cubicBezTo>
                  <a:cubicBezTo>
                    <a:pt x="20250" y="10127"/>
                    <a:pt x="16623" y="12764"/>
                    <a:pt x="12150" y="12764"/>
                  </a:cubicBezTo>
                  <a:cubicBezTo>
                    <a:pt x="7677" y="12764"/>
                    <a:pt x="4050" y="10127"/>
                    <a:pt x="4050" y="6873"/>
                  </a:cubicBezTo>
                  <a:cubicBezTo>
                    <a:pt x="4050" y="3619"/>
                    <a:pt x="7677" y="982"/>
                    <a:pt x="12150" y="982"/>
                  </a:cubicBezTo>
                  <a:moveTo>
                    <a:pt x="12150" y="13745"/>
                  </a:moveTo>
                  <a:cubicBezTo>
                    <a:pt x="17369" y="13745"/>
                    <a:pt x="21600" y="10669"/>
                    <a:pt x="21600" y="6873"/>
                  </a:cubicBezTo>
                  <a:cubicBezTo>
                    <a:pt x="21600" y="3077"/>
                    <a:pt x="17369" y="0"/>
                    <a:pt x="12150" y="0"/>
                  </a:cubicBezTo>
                  <a:cubicBezTo>
                    <a:pt x="6931" y="0"/>
                    <a:pt x="2700" y="3077"/>
                    <a:pt x="2700" y="6873"/>
                  </a:cubicBezTo>
                  <a:cubicBezTo>
                    <a:pt x="2700" y="10669"/>
                    <a:pt x="6931" y="13745"/>
                    <a:pt x="12150" y="13745"/>
                  </a:cubicBezTo>
                  <a:moveTo>
                    <a:pt x="16733" y="8152"/>
                  </a:moveTo>
                  <a:cubicBezTo>
                    <a:pt x="16437" y="8280"/>
                    <a:pt x="16449" y="8564"/>
                    <a:pt x="16693" y="8720"/>
                  </a:cubicBezTo>
                  <a:cubicBezTo>
                    <a:pt x="16938" y="8876"/>
                    <a:pt x="17427" y="9078"/>
                    <a:pt x="17581" y="8720"/>
                  </a:cubicBezTo>
                  <a:cubicBezTo>
                    <a:pt x="17736" y="8362"/>
                    <a:pt x="17028" y="8023"/>
                    <a:pt x="16733" y="8152"/>
                  </a:cubicBezTo>
                  <a:moveTo>
                    <a:pt x="11317" y="7428"/>
                  </a:moveTo>
                  <a:cubicBezTo>
                    <a:pt x="10211" y="7428"/>
                    <a:pt x="9516" y="7611"/>
                    <a:pt x="9800" y="8711"/>
                  </a:cubicBezTo>
                  <a:cubicBezTo>
                    <a:pt x="10082" y="9811"/>
                    <a:pt x="10905" y="9316"/>
                    <a:pt x="10828" y="10160"/>
                  </a:cubicBezTo>
                  <a:cubicBezTo>
                    <a:pt x="10751" y="11003"/>
                    <a:pt x="11034" y="11186"/>
                    <a:pt x="11214" y="11388"/>
                  </a:cubicBezTo>
                  <a:cubicBezTo>
                    <a:pt x="11315" y="11501"/>
                    <a:pt x="11532" y="11731"/>
                    <a:pt x="11738" y="11767"/>
                  </a:cubicBezTo>
                  <a:cubicBezTo>
                    <a:pt x="11768" y="11768"/>
                    <a:pt x="11798" y="11769"/>
                    <a:pt x="11828" y="11770"/>
                  </a:cubicBezTo>
                  <a:cubicBezTo>
                    <a:pt x="11954" y="11751"/>
                    <a:pt x="12068" y="11642"/>
                    <a:pt x="12140" y="11351"/>
                  </a:cubicBezTo>
                  <a:cubicBezTo>
                    <a:pt x="12346" y="10526"/>
                    <a:pt x="12732" y="10067"/>
                    <a:pt x="13169" y="9664"/>
                  </a:cubicBezTo>
                  <a:cubicBezTo>
                    <a:pt x="13606" y="9261"/>
                    <a:pt x="14070" y="8729"/>
                    <a:pt x="13195" y="8197"/>
                  </a:cubicBezTo>
                  <a:cubicBezTo>
                    <a:pt x="12320" y="7666"/>
                    <a:pt x="12423" y="7428"/>
                    <a:pt x="11317" y="7428"/>
                  </a:cubicBezTo>
                  <a:moveTo>
                    <a:pt x="14404" y="3284"/>
                  </a:moveTo>
                  <a:cubicBezTo>
                    <a:pt x="14404" y="3284"/>
                    <a:pt x="14198" y="3431"/>
                    <a:pt x="14404" y="3962"/>
                  </a:cubicBezTo>
                  <a:cubicBezTo>
                    <a:pt x="14610" y="4494"/>
                    <a:pt x="14955" y="4609"/>
                    <a:pt x="15974" y="4311"/>
                  </a:cubicBezTo>
                  <a:cubicBezTo>
                    <a:pt x="16411" y="4182"/>
                    <a:pt x="16742" y="4248"/>
                    <a:pt x="16693" y="4567"/>
                  </a:cubicBezTo>
                  <a:cubicBezTo>
                    <a:pt x="16591" y="5246"/>
                    <a:pt x="15858" y="5217"/>
                    <a:pt x="16411" y="6309"/>
                  </a:cubicBezTo>
                  <a:cubicBezTo>
                    <a:pt x="16745" y="6969"/>
                    <a:pt x="17568" y="7226"/>
                    <a:pt x="17877" y="7739"/>
                  </a:cubicBezTo>
                  <a:cubicBezTo>
                    <a:pt x="17984" y="7918"/>
                    <a:pt x="18288" y="8083"/>
                    <a:pt x="18633" y="8228"/>
                  </a:cubicBezTo>
                  <a:cubicBezTo>
                    <a:pt x="18803" y="7797"/>
                    <a:pt x="18900" y="7344"/>
                    <a:pt x="18900" y="6873"/>
                  </a:cubicBezTo>
                  <a:cubicBezTo>
                    <a:pt x="18900" y="4752"/>
                    <a:pt x="17047" y="2950"/>
                    <a:pt x="14457" y="2264"/>
                  </a:cubicBezTo>
                  <a:cubicBezTo>
                    <a:pt x="14328" y="2411"/>
                    <a:pt x="14192" y="2545"/>
                    <a:pt x="14044" y="2605"/>
                  </a:cubicBezTo>
                  <a:cubicBezTo>
                    <a:pt x="13684" y="2752"/>
                    <a:pt x="13710" y="3339"/>
                    <a:pt x="14404" y="3284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BCD0DF2-3825-FB49-A19A-59AB8F98C70F}"/>
              </a:ext>
            </a:extLst>
          </p:cNvPr>
          <p:cNvGrpSpPr/>
          <p:nvPr/>
        </p:nvGrpSpPr>
        <p:grpSpPr>
          <a:xfrm>
            <a:off x="2628068" y="2506097"/>
            <a:ext cx="2190637" cy="1984828"/>
            <a:chOff x="2628068" y="2506097"/>
            <a:chExt cx="2190637" cy="1984828"/>
          </a:xfrm>
        </p:grpSpPr>
        <p:grpSp>
          <p:nvGrpSpPr>
            <p:cNvPr id="9" name="Group 8"/>
            <p:cNvGrpSpPr/>
            <p:nvPr/>
          </p:nvGrpSpPr>
          <p:grpSpPr>
            <a:xfrm>
              <a:off x="2628068" y="2506097"/>
              <a:ext cx="2190637" cy="1984828"/>
              <a:chOff x="3713343" y="2859665"/>
              <a:chExt cx="2190637" cy="1984828"/>
            </a:xfrm>
          </p:grpSpPr>
          <p:sp>
            <p:nvSpPr>
              <p:cNvPr id="6" name="Rectangle: Rounded Corners 5"/>
              <p:cNvSpPr/>
              <p:nvPr/>
            </p:nvSpPr>
            <p:spPr>
              <a:xfrm>
                <a:off x="3713343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02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944112" y="3706550"/>
                <a:ext cx="1652016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Zaměřen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na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malé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a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střední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podniky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-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činnost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v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oblasti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výzkumu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a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vývoje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39" name="Shape 2751">
              <a:extLst>
                <a:ext uri="{FF2B5EF4-FFF2-40B4-BE49-F238E27FC236}">
                  <a16:creationId xmlns:a16="http://schemas.microsoft.com/office/drawing/2014/main" id="{9AE27CEC-C08A-9A45-806B-1BA6C8C139B6}"/>
                </a:ext>
              </a:extLst>
            </p:cNvPr>
            <p:cNvSpPr/>
            <p:nvPr/>
          </p:nvSpPr>
          <p:spPr>
            <a:xfrm>
              <a:off x="3578138" y="2846484"/>
              <a:ext cx="244927" cy="384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14" y="15709"/>
                  </a:moveTo>
                  <a:cubicBezTo>
                    <a:pt x="12689" y="15709"/>
                    <a:pt x="12343" y="15929"/>
                    <a:pt x="12343" y="16200"/>
                  </a:cubicBezTo>
                  <a:cubicBezTo>
                    <a:pt x="12343" y="16471"/>
                    <a:pt x="12689" y="16691"/>
                    <a:pt x="13114" y="16691"/>
                  </a:cubicBezTo>
                  <a:cubicBezTo>
                    <a:pt x="13540" y="16691"/>
                    <a:pt x="13886" y="16471"/>
                    <a:pt x="13886" y="16200"/>
                  </a:cubicBezTo>
                  <a:cubicBezTo>
                    <a:pt x="13886" y="15929"/>
                    <a:pt x="13540" y="15709"/>
                    <a:pt x="13114" y="15709"/>
                  </a:cubicBezTo>
                  <a:moveTo>
                    <a:pt x="13886" y="7855"/>
                  </a:moveTo>
                  <a:cubicBezTo>
                    <a:pt x="13034" y="7855"/>
                    <a:pt x="12343" y="8295"/>
                    <a:pt x="12343" y="8836"/>
                  </a:cubicBezTo>
                  <a:cubicBezTo>
                    <a:pt x="12343" y="9379"/>
                    <a:pt x="13034" y="9818"/>
                    <a:pt x="13886" y="9818"/>
                  </a:cubicBezTo>
                  <a:cubicBezTo>
                    <a:pt x="14737" y="9818"/>
                    <a:pt x="15429" y="9379"/>
                    <a:pt x="15429" y="8836"/>
                  </a:cubicBezTo>
                  <a:cubicBezTo>
                    <a:pt x="15429" y="8295"/>
                    <a:pt x="14737" y="7855"/>
                    <a:pt x="13886" y="7855"/>
                  </a:cubicBezTo>
                  <a:moveTo>
                    <a:pt x="8486" y="17673"/>
                  </a:moveTo>
                  <a:cubicBezTo>
                    <a:pt x="8060" y="17673"/>
                    <a:pt x="7714" y="17892"/>
                    <a:pt x="7714" y="18164"/>
                  </a:cubicBezTo>
                  <a:cubicBezTo>
                    <a:pt x="7714" y="18435"/>
                    <a:pt x="8060" y="18655"/>
                    <a:pt x="8486" y="18655"/>
                  </a:cubicBezTo>
                  <a:cubicBezTo>
                    <a:pt x="8911" y="18655"/>
                    <a:pt x="9257" y="18435"/>
                    <a:pt x="9257" y="18164"/>
                  </a:cubicBezTo>
                  <a:cubicBezTo>
                    <a:pt x="9257" y="17892"/>
                    <a:pt x="8911" y="17673"/>
                    <a:pt x="8486" y="17673"/>
                  </a:cubicBezTo>
                  <a:moveTo>
                    <a:pt x="9257" y="10800"/>
                  </a:moveTo>
                  <a:cubicBezTo>
                    <a:pt x="9257" y="10258"/>
                    <a:pt x="8566" y="9818"/>
                    <a:pt x="7714" y="9818"/>
                  </a:cubicBezTo>
                  <a:cubicBezTo>
                    <a:pt x="6863" y="9818"/>
                    <a:pt x="6171" y="10258"/>
                    <a:pt x="6171" y="10800"/>
                  </a:cubicBezTo>
                  <a:cubicBezTo>
                    <a:pt x="6171" y="11343"/>
                    <a:pt x="6863" y="11782"/>
                    <a:pt x="7714" y="11782"/>
                  </a:cubicBezTo>
                  <a:cubicBezTo>
                    <a:pt x="8566" y="11782"/>
                    <a:pt x="9257" y="11343"/>
                    <a:pt x="9257" y="10800"/>
                  </a:cubicBezTo>
                  <a:moveTo>
                    <a:pt x="10029" y="13745"/>
                  </a:moveTo>
                  <a:cubicBezTo>
                    <a:pt x="9603" y="13745"/>
                    <a:pt x="9257" y="13965"/>
                    <a:pt x="9257" y="14236"/>
                  </a:cubicBezTo>
                  <a:cubicBezTo>
                    <a:pt x="9257" y="14508"/>
                    <a:pt x="9603" y="14727"/>
                    <a:pt x="10029" y="14727"/>
                  </a:cubicBezTo>
                  <a:cubicBezTo>
                    <a:pt x="10454" y="14727"/>
                    <a:pt x="10800" y="14508"/>
                    <a:pt x="10800" y="14236"/>
                  </a:cubicBezTo>
                  <a:cubicBezTo>
                    <a:pt x="10800" y="13965"/>
                    <a:pt x="10454" y="13745"/>
                    <a:pt x="10029" y="13745"/>
                  </a:cubicBezTo>
                  <a:moveTo>
                    <a:pt x="20057" y="1964"/>
                  </a:moveTo>
                  <a:lnTo>
                    <a:pt x="1543" y="1964"/>
                  </a:lnTo>
                  <a:lnTo>
                    <a:pt x="1543" y="982"/>
                  </a:lnTo>
                  <a:lnTo>
                    <a:pt x="20057" y="982"/>
                  </a:lnTo>
                  <a:cubicBezTo>
                    <a:pt x="20057" y="982"/>
                    <a:pt x="20057" y="1964"/>
                    <a:pt x="20057" y="1964"/>
                  </a:cubicBezTo>
                  <a:close/>
                  <a:moveTo>
                    <a:pt x="16971" y="4033"/>
                  </a:moveTo>
                  <a:cubicBezTo>
                    <a:pt x="16079" y="4186"/>
                    <a:pt x="15266" y="4419"/>
                    <a:pt x="14349" y="4691"/>
                  </a:cubicBezTo>
                  <a:cubicBezTo>
                    <a:pt x="13209" y="5030"/>
                    <a:pt x="11919" y="5413"/>
                    <a:pt x="9994" y="5794"/>
                  </a:cubicBezTo>
                  <a:cubicBezTo>
                    <a:pt x="8093" y="6170"/>
                    <a:pt x="6167" y="5840"/>
                    <a:pt x="4629" y="5373"/>
                  </a:cubicBezTo>
                  <a:lnTo>
                    <a:pt x="4629" y="2945"/>
                  </a:lnTo>
                  <a:lnTo>
                    <a:pt x="16971" y="2945"/>
                  </a:lnTo>
                  <a:cubicBezTo>
                    <a:pt x="16971" y="2945"/>
                    <a:pt x="16971" y="4033"/>
                    <a:pt x="16971" y="4033"/>
                  </a:cubicBezTo>
                  <a:close/>
                  <a:moveTo>
                    <a:pt x="16971" y="16691"/>
                  </a:moveTo>
                  <a:cubicBezTo>
                    <a:pt x="16971" y="18860"/>
                    <a:pt x="14208" y="20618"/>
                    <a:pt x="10800" y="20618"/>
                  </a:cubicBezTo>
                  <a:cubicBezTo>
                    <a:pt x="7391" y="20618"/>
                    <a:pt x="4629" y="18860"/>
                    <a:pt x="4629" y="16691"/>
                  </a:cubicBezTo>
                  <a:lnTo>
                    <a:pt x="4629" y="6384"/>
                  </a:lnTo>
                  <a:cubicBezTo>
                    <a:pt x="5722" y="6667"/>
                    <a:pt x="6954" y="6874"/>
                    <a:pt x="8257" y="6874"/>
                  </a:cubicBezTo>
                  <a:cubicBezTo>
                    <a:pt x="8984" y="6874"/>
                    <a:pt x="9731" y="6811"/>
                    <a:pt x="10481" y="6662"/>
                  </a:cubicBezTo>
                  <a:cubicBezTo>
                    <a:pt x="12512" y="6261"/>
                    <a:pt x="13914" y="5844"/>
                    <a:pt x="15040" y="5510"/>
                  </a:cubicBezTo>
                  <a:cubicBezTo>
                    <a:pt x="15760" y="5295"/>
                    <a:pt x="16366" y="5119"/>
                    <a:pt x="16971" y="4989"/>
                  </a:cubicBezTo>
                  <a:cubicBezTo>
                    <a:pt x="16971" y="4989"/>
                    <a:pt x="16971" y="16691"/>
                    <a:pt x="16971" y="16691"/>
                  </a:cubicBezTo>
                  <a:close/>
                  <a:moveTo>
                    <a:pt x="20057" y="0"/>
                  </a:moveTo>
                  <a:lnTo>
                    <a:pt x="1543" y="0"/>
                  </a:lnTo>
                  <a:cubicBezTo>
                    <a:pt x="691" y="0"/>
                    <a:pt x="0" y="440"/>
                    <a:pt x="0" y="982"/>
                  </a:cubicBezTo>
                  <a:lnTo>
                    <a:pt x="0" y="1964"/>
                  </a:lnTo>
                  <a:cubicBezTo>
                    <a:pt x="0" y="2506"/>
                    <a:pt x="691" y="2945"/>
                    <a:pt x="1543" y="2945"/>
                  </a:cubicBezTo>
                  <a:lnTo>
                    <a:pt x="3086" y="2945"/>
                  </a:lnTo>
                  <a:lnTo>
                    <a:pt x="3086" y="16691"/>
                  </a:lnTo>
                  <a:cubicBezTo>
                    <a:pt x="3086" y="19402"/>
                    <a:pt x="6539" y="21600"/>
                    <a:pt x="10800" y="21600"/>
                  </a:cubicBezTo>
                  <a:cubicBezTo>
                    <a:pt x="15061" y="21600"/>
                    <a:pt x="18514" y="19402"/>
                    <a:pt x="18514" y="16691"/>
                  </a:cubicBezTo>
                  <a:lnTo>
                    <a:pt x="18514" y="2945"/>
                  </a:lnTo>
                  <a:lnTo>
                    <a:pt x="20057" y="2945"/>
                  </a:lnTo>
                  <a:cubicBezTo>
                    <a:pt x="20909" y="2945"/>
                    <a:pt x="21600" y="2506"/>
                    <a:pt x="21600" y="1964"/>
                  </a:cubicBezTo>
                  <a:lnTo>
                    <a:pt x="21600" y="982"/>
                  </a:lnTo>
                  <a:cubicBezTo>
                    <a:pt x="21600" y="440"/>
                    <a:pt x="20909" y="0"/>
                    <a:pt x="20057" y="0"/>
                  </a:cubicBez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0" scaled="0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804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F6A622-BE07-2343-AF09-73643E7666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50" y="-113879"/>
            <a:ext cx="8480791" cy="395415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888582" y="1597464"/>
            <a:ext cx="44484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</a:p>
          <a:p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členské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cs typeface="Segoe UI" panose="020B0502040204020203" pitchFamily="34" charset="0"/>
              </a:rPr>
              <a:t>státy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492749" y="3430004"/>
            <a:ext cx="4448468" cy="574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2800" dirty="0">
                <a:solidFill>
                  <a:schemeClr val="accent4"/>
                </a:solidFill>
                <a:latin typeface="Comfortaa" panose="020F0603070200060003" pitchFamily="34" charset="0"/>
                <a:cs typeface="Segoe UI Light" panose="020B0502040204020203" pitchFamily="34" charset="0"/>
              </a:rPr>
              <a:t>36 zemí</a:t>
            </a:r>
            <a:endParaRPr lang="en-US" sz="2800" dirty="0">
              <a:solidFill>
                <a:schemeClr val="accent4"/>
              </a:solidFill>
              <a:latin typeface="Comfortaa" panose="020F06030702000600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BDFFF5-6B03-794C-8DCB-99E50048886E}"/>
              </a:ext>
            </a:extLst>
          </p:cNvPr>
          <p:cNvGrpSpPr/>
          <p:nvPr/>
        </p:nvGrpSpPr>
        <p:grpSpPr>
          <a:xfrm>
            <a:off x="996248" y="3136295"/>
            <a:ext cx="8687321" cy="3220394"/>
            <a:chOff x="996248" y="3136295"/>
            <a:chExt cx="8687321" cy="322039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547A399-584E-0047-955F-B51DC71023E7}"/>
                </a:ext>
              </a:extLst>
            </p:cNvPr>
            <p:cNvGrpSpPr/>
            <p:nvPr/>
          </p:nvGrpSpPr>
          <p:grpSpPr>
            <a:xfrm>
              <a:off x="996248" y="3136295"/>
              <a:ext cx="8687321" cy="3220394"/>
              <a:chOff x="996248" y="3136295"/>
              <a:chExt cx="8687321" cy="3220394"/>
            </a:xfrm>
          </p:grpSpPr>
          <p:sp>
            <p:nvSpPr>
              <p:cNvPr id="436" name="TextBox 435">
                <a:extLst>
                  <a:ext uri="{FF2B5EF4-FFF2-40B4-BE49-F238E27FC236}">
                    <a16:creationId xmlns:a16="http://schemas.microsoft.com/office/drawing/2014/main" id="{D7494491-D2EA-474F-8F07-92D1B2EAFF12}"/>
                  </a:ext>
                </a:extLst>
              </p:cNvPr>
              <p:cNvSpPr txBox="1"/>
              <p:nvPr/>
            </p:nvSpPr>
            <p:spPr>
              <a:xfrm>
                <a:off x="1470880" y="3136295"/>
                <a:ext cx="8212689" cy="3220394"/>
              </a:xfrm>
              <a:prstGeom prst="rect">
                <a:avLst/>
              </a:prstGeom>
              <a:noFill/>
            </p:spPr>
            <p:txBody>
              <a:bodyPr wrap="square" lIns="0" tIns="0" rIns="0" bIns="0" numCol="4" spcCol="360000" rtlCol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Austria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Bulgaria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Belgium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prstClr val="black"/>
                    </a:solidFill>
                    <a:cs typeface="Arial"/>
                  </a:rPr>
                  <a:t>Canada</a:t>
                </a:r>
                <a:endParaRPr lang="ta-IN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Croatia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Cyprus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Czech Republic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Denmark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Estonia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Finland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France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Germany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prstClr val="black"/>
                    </a:solidFill>
                    <a:cs typeface="Arial"/>
                  </a:rPr>
                  <a:t>Greece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Hungary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Iceland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Ireland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Israel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Italy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Latvia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Lithuania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Luxembourg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Malta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The Netherlands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Norway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prstClr val="black"/>
                    </a:solidFill>
                    <a:cs typeface="Arial"/>
                  </a:rPr>
                  <a:t>Poland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Portugal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Romania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Slovak Republic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Slovenia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prstClr val="black"/>
                    </a:solidFill>
                    <a:cs typeface="Arial"/>
                  </a:rPr>
                  <a:t>South Africa</a:t>
                </a:r>
                <a:endParaRPr lang="ta-IN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South Korea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Spain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Sweden</a:t>
                </a:r>
              </a:p>
              <a:p>
                <a:pPr>
                  <a:lnSpc>
                    <a:spcPct val="150000"/>
                  </a:lnSpc>
                </a:pPr>
                <a:endParaRPr lang="nl-BE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endParaRPr lang="nl-BE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endParaRPr lang="nl-BE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endParaRPr lang="nl-BE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endParaRPr lang="nl-BE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 err="1">
                    <a:solidFill>
                      <a:prstClr val="black"/>
                    </a:solidFill>
                    <a:cs typeface="Arial"/>
                  </a:rPr>
                  <a:t>Switzerland</a:t>
                </a:r>
                <a:endParaRPr lang="ta-IN" sz="1200" dirty="0">
                  <a:solidFill>
                    <a:prstClr val="black"/>
                  </a:solidFill>
                  <a:cs typeface="Arial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Turkey</a:t>
                </a:r>
              </a:p>
              <a:p>
                <a:pPr>
                  <a:lnSpc>
                    <a:spcPct val="150000"/>
                  </a:lnSpc>
                </a:pPr>
                <a:r>
                  <a:rPr lang="ta-IN" sz="1200" dirty="0">
                    <a:solidFill>
                      <a:prstClr val="black"/>
                    </a:solidFill>
                    <a:cs typeface="Arial"/>
                  </a:rPr>
                  <a:t>United Kingdom</a:t>
                </a:r>
                <a:endParaRPr lang="en-US" sz="1200" dirty="0">
                  <a:solidFill>
                    <a:prstClr val="black"/>
                  </a:solidFill>
                  <a:cs typeface="Arial"/>
                </a:endParaRPr>
              </a:p>
            </p:txBody>
          </p:sp>
          <p:pic>
            <p:nvPicPr>
              <p:cNvPr id="437" name="Picture 436">
                <a:extLst>
                  <a:ext uri="{FF2B5EF4-FFF2-40B4-BE49-F238E27FC236}">
                    <a16:creationId xmlns:a16="http://schemas.microsoft.com/office/drawing/2014/main" id="{BA87E298-11B2-7842-A81F-0E5FC501F7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385" y="3170370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38" name="Picture 437">
                <a:extLst>
                  <a:ext uri="{FF2B5EF4-FFF2-40B4-BE49-F238E27FC236}">
                    <a16:creationId xmlns:a16="http://schemas.microsoft.com/office/drawing/2014/main" id="{A0139C72-2B5D-0441-BAB6-37A0412D68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385" y="3471304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39" name="Picture 438">
                <a:extLst>
                  <a:ext uri="{FF2B5EF4-FFF2-40B4-BE49-F238E27FC236}">
                    <a16:creationId xmlns:a16="http://schemas.microsoft.com/office/drawing/2014/main" id="{864CC07D-3A27-6341-953B-D468C8C5E1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385" y="3740664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0" name="Picture 439">
                <a:extLst>
                  <a:ext uri="{FF2B5EF4-FFF2-40B4-BE49-F238E27FC236}">
                    <a16:creationId xmlns:a16="http://schemas.microsoft.com/office/drawing/2014/main" id="{6C6F1930-F360-BD40-9F15-B7CF81EAA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385" y="4277686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1" name="Picture 440">
                <a:extLst>
                  <a:ext uri="{FF2B5EF4-FFF2-40B4-BE49-F238E27FC236}">
                    <a16:creationId xmlns:a16="http://schemas.microsoft.com/office/drawing/2014/main" id="{40F9FA7E-60FD-A745-B250-B6828ED17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6248" y="4545747"/>
                <a:ext cx="340418" cy="234908"/>
              </a:xfrm>
              <a:prstGeom prst="rect">
                <a:avLst/>
              </a:prstGeom>
            </p:spPr>
          </p:pic>
          <p:pic>
            <p:nvPicPr>
              <p:cNvPr id="442" name="Picture 441">
                <a:extLst>
                  <a:ext uri="{FF2B5EF4-FFF2-40B4-BE49-F238E27FC236}">
                    <a16:creationId xmlns:a16="http://schemas.microsoft.com/office/drawing/2014/main" id="{457769DF-FF69-C34F-B9CC-84C0376048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2385" y="4845326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3" name="Picture 442">
                <a:extLst>
                  <a:ext uri="{FF2B5EF4-FFF2-40B4-BE49-F238E27FC236}">
                    <a16:creationId xmlns:a16="http://schemas.microsoft.com/office/drawing/2014/main" id="{F592BD7D-FCBC-7846-BD49-D685474173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6933" y="5114380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4" name="Picture 443">
                <a:extLst>
                  <a:ext uri="{FF2B5EF4-FFF2-40B4-BE49-F238E27FC236}">
                    <a16:creationId xmlns:a16="http://schemas.microsoft.com/office/drawing/2014/main" id="{B9325E50-2E39-0749-85DF-63DB82CB64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08522" y="5393384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45" name="Picture 444">
                <a:extLst>
                  <a:ext uri="{FF2B5EF4-FFF2-40B4-BE49-F238E27FC236}">
                    <a16:creationId xmlns:a16="http://schemas.microsoft.com/office/drawing/2014/main" id="{5552C3D8-7B14-1149-8DCD-AE0B8B302D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6933" y="5658345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46" name="Picture 445">
                <a:extLst>
                  <a:ext uri="{FF2B5EF4-FFF2-40B4-BE49-F238E27FC236}">
                    <a16:creationId xmlns:a16="http://schemas.microsoft.com/office/drawing/2014/main" id="{64A8F196-2332-5541-BBA1-3BF78FF5ED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0035" y="5928258"/>
                <a:ext cx="267499" cy="222605"/>
              </a:xfrm>
              <a:prstGeom prst="rect">
                <a:avLst/>
              </a:prstGeom>
            </p:spPr>
          </p:pic>
          <p:pic>
            <p:nvPicPr>
              <p:cNvPr id="447" name="Picture 446">
                <a:extLst>
                  <a:ext uri="{FF2B5EF4-FFF2-40B4-BE49-F238E27FC236}">
                    <a16:creationId xmlns:a16="http://schemas.microsoft.com/office/drawing/2014/main" id="{16DEA3FB-2ED8-864E-9173-E48B27E38C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5087" y="3178402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8" name="Picture 447">
                <a:extLst>
                  <a:ext uri="{FF2B5EF4-FFF2-40B4-BE49-F238E27FC236}">
                    <a16:creationId xmlns:a16="http://schemas.microsoft.com/office/drawing/2014/main" id="{A77BC808-1B81-E949-B737-273F75B48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0848" y="3466342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49" name="Picture 448">
                <a:extLst>
                  <a:ext uri="{FF2B5EF4-FFF2-40B4-BE49-F238E27FC236}">
                    <a16:creationId xmlns:a16="http://schemas.microsoft.com/office/drawing/2014/main" id="{B27F9BF1-FF07-4A4B-BF46-4A3E644CDF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31752" y="3733268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50" name="Picture 449">
                <a:extLst>
                  <a:ext uri="{FF2B5EF4-FFF2-40B4-BE49-F238E27FC236}">
                    <a16:creationId xmlns:a16="http://schemas.microsoft.com/office/drawing/2014/main" id="{6DF4302C-EB17-914F-A1BC-0AE26CC745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2828" y="3990927"/>
                <a:ext cx="225668" cy="233587"/>
              </a:xfrm>
              <a:prstGeom prst="rect">
                <a:avLst/>
              </a:prstGeom>
            </p:spPr>
          </p:pic>
          <p:pic>
            <p:nvPicPr>
              <p:cNvPr id="451" name="Picture 450">
                <a:extLst>
                  <a:ext uri="{FF2B5EF4-FFF2-40B4-BE49-F238E27FC236}">
                    <a16:creationId xmlns:a16="http://schemas.microsoft.com/office/drawing/2014/main" id="{F9377D7A-CC69-0544-91EC-012EA56CD7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2534" y="4274928"/>
                <a:ext cx="281096" cy="233587"/>
              </a:xfrm>
              <a:prstGeom prst="rect">
                <a:avLst/>
              </a:prstGeom>
            </p:spPr>
          </p:pic>
          <p:pic>
            <p:nvPicPr>
              <p:cNvPr id="452" name="Picture 451">
                <a:extLst>
                  <a:ext uri="{FF2B5EF4-FFF2-40B4-BE49-F238E27FC236}">
                    <a16:creationId xmlns:a16="http://schemas.microsoft.com/office/drawing/2014/main" id="{5B9B9B92-CE75-3E4E-BBCB-7D33ACF7D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7358" y="4558866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3" name="Picture 452">
                <a:extLst>
                  <a:ext uri="{FF2B5EF4-FFF2-40B4-BE49-F238E27FC236}">
                    <a16:creationId xmlns:a16="http://schemas.microsoft.com/office/drawing/2014/main" id="{15F108AD-A4B6-754D-B1A7-C067AD83A1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2734" y="4827948"/>
                <a:ext cx="280696" cy="233587"/>
              </a:xfrm>
              <a:prstGeom prst="rect">
                <a:avLst/>
              </a:prstGeom>
            </p:spPr>
          </p:pic>
          <p:pic>
            <p:nvPicPr>
              <p:cNvPr id="454" name="Picture 453">
                <a:extLst>
                  <a:ext uri="{FF2B5EF4-FFF2-40B4-BE49-F238E27FC236}">
                    <a16:creationId xmlns:a16="http://schemas.microsoft.com/office/drawing/2014/main" id="{0355DFA9-EC16-AE49-BCE4-2E65299487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7358" y="5088020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5" name="Picture 454">
                <a:extLst>
                  <a:ext uri="{FF2B5EF4-FFF2-40B4-BE49-F238E27FC236}">
                    <a16:creationId xmlns:a16="http://schemas.microsoft.com/office/drawing/2014/main" id="{7B5AEE3E-ADD7-2D4D-ADB0-ED6DC61F11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7358" y="5373189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6" name="Picture 455">
                <a:extLst>
                  <a:ext uri="{FF2B5EF4-FFF2-40B4-BE49-F238E27FC236}">
                    <a16:creationId xmlns:a16="http://schemas.microsoft.com/office/drawing/2014/main" id="{1B2CD9CC-2282-A242-B9C7-9B75CDA301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7358" y="5657617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7" name="Picture 456">
                <a:extLst>
                  <a:ext uri="{FF2B5EF4-FFF2-40B4-BE49-F238E27FC236}">
                    <a16:creationId xmlns:a16="http://schemas.microsoft.com/office/drawing/2014/main" id="{5E60EF68-C9E6-1349-A658-0B020D1248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7358" y="5926609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8" name="Picture 457">
                <a:extLst>
                  <a:ext uri="{FF2B5EF4-FFF2-40B4-BE49-F238E27FC236}">
                    <a16:creationId xmlns:a16="http://schemas.microsoft.com/office/drawing/2014/main" id="{60F4724D-12C8-1B4A-B67E-5F26AAC129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7726" y="3170371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59" name="Picture 458">
                <a:extLst>
                  <a:ext uri="{FF2B5EF4-FFF2-40B4-BE49-F238E27FC236}">
                    <a16:creationId xmlns:a16="http://schemas.microsoft.com/office/drawing/2014/main" id="{B537C395-AEAC-B542-9447-6692497D6F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0652" y="3467670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60" name="Picture 459">
                <a:extLst>
                  <a:ext uri="{FF2B5EF4-FFF2-40B4-BE49-F238E27FC236}">
                    <a16:creationId xmlns:a16="http://schemas.microsoft.com/office/drawing/2014/main" id="{D2ABD7EF-ECB3-9948-9BE2-30594AE24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3792" y="3724931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61" name="Picture 460">
                <a:extLst>
                  <a:ext uri="{FF2B5EF4-FFF2-40B4-BE49-F238E27FC236}">
                    <a16:creationId xmlns:a16="http://schemas.microsoft.com/office/drawing/2014/main" id="{DCF7783C-01D3-4B49-AD95-E97F7676DB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0390" y="4000261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62" name="Picture 461">
                <a:extLst>
                  <a:ext uri="{FF2B5EF4-FFF2-40B4-BE49-F238E27FC236}">
                    <a16:creationId xmlns:a16="http://schemas.microsoft.com/office/drawing/2014/main" id="{B89B73B6-2794-1244-8D3B-251BF07E8B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1552" y="4268352"/>
                <a:ext cx="270487" cy="223200"/>
              </a:xfrm>
              <a:prstGeom prst="rect">
                <a:avLst/>
              </a:prstGeom>
            </p:spPr>
          </p:pic>
          <p:pic>
            <p:nvPicPr>
              <p:cNvPr id="463" name="Picture 462">
                <a:extLst>
                  <a:ext uri="{FF2B5EF4-FFF2-40B4-BE49-F238E27FC236}">
                    <a16:creationId xmlns:a16="http://schemas.microsoft.com/office/drawing/2014/main" id="{F773C04B-072E-BA4E-B5E2-E960EB8BCC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8576" y="4537162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64" name="Picture 463">
                <a:extLst>
                  <a:ext uri="{FF2B5EF4-FFF2-40B4-BE49-F238E27FC236}">
                    <a16:creationId xmlns:a16="http://schemas.microsoft.com/office/drawing/2014/main" id="{FB636D7C-95BF-4249-BC7D-27D4359FE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940" y="4816081"/>
                <a:ext cx="322609" cy="223200"/>
              </a:xfrm>
              <a:prstGeom prst="rect">
                <a:avLst/>
              </a:prstGeom>
            </p:spPr>
          </p:pic>
          <p:pic>
            <p:nvPicPr>
              <p:cNvPr id="466" name="Picture 465">
                <a:extLst>
                  <a:ext uri="{FF2B5EF4-FFF2-40B4-BE49-F238E27FC236}">
                    <a16:creationId xmlns:a16="http://schemas.microsoft.com/office/drawing/2014/main" id="{B28BF090-C18B-7849-91A4-359FF473BE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1744" y="5658566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67" name="Picture 466">
                <a:extLst>
                  <a:ext uri="{FF2B5EF4-FFF2-40B4-BE49-F238E27FC236}">
                    <a16:creationId xmlns:a16="http://schemas.microsoft.com/office/drawing/2014/main" id="{1869A572-B86A-3740-A8D3-C1282899D0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1744" y="5925700"/>
                <a:ext cx="311449" cy="216739"/>
              </a:xfrm>
              <a:prstGeom prst="rect">
                <a:avLst/>
              </a:prstGeom>
            </p:spPr>
          </p:pic>
          <p:pic>
            <p:nvPicPr>
              <p:cNvPr id="468" name="Picture 467">
                <a:extLst>
                  <a:ext uri="{FF2B5EF4-FFF2-40B4-BE49-F238E27FC236}">
                    <a16:creationId xmlns:a16="http://schemas.microsoft.com/office/drawing/2014/main" id="{9407381F-2C68-9448-AF39-A23C97728C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3363" y="4570037"/>
                <a:ext cx="225668" cy="233587"/>
              </a:xfrm>
              <a:prstGeom prst="rect">
                <a:avLst/>
              </a:prstGeom>
            </p:spPr>
          </p:pic>
          <p:pic>
            <p:nvPicPr>
              <p:cNvPr id="469" name="Picture 468">
                <a:extLst>
                  <a:ext uri="{FF2B5EF4-FFF2-40B4-BE49-F238E27FC236}">
                    <a16:creationId xmlns:a16="http://schemas.microsoft.com/office/drawing/2014/main" id="{D351CF02-BF40-534A-AED3-B096473E95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6473" y="4855772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70" name="Picture 469">
                <a:extLst>
                  <a:ext uri="{FF2B5EF4-FFF2-40B4-BE49-F238E27FC236}">
                    <a16:creationId xmlns:a16="http://schemas.microsoft.com/office/drawing/2014/main" id="{0FA1850F-424F-984E-8874-7163ADF5B5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473" y="5126271"/>
                <a:ext cx="311449" cy="214918"/>
              </a:xfrm>
              <a:prstGeom prst="rect">
                <a:avLst/>
              </a:prstGeom>
            </p:spPr>
          </p:pic>
          <p:pic>
            <p:nvPicPr>
              <p:cNvPr id="471" name="Picture 470">
                <a:extLst>
                  <a:ext uri="{FF2B5EF4-FFF2-40B4-BE49-F238E27FC236}">
                    <a16:creationId xmlns:a16="http://schemas.microsoft.com/office/drawing/2014/main" id="{B4797A76-DF2C-424D-9F31-E4B7F43B94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7170" y="3992155"/>
                <a:ext cx="230030" cy="246760"/>
              </a:xfrm>
              <a:prstGeom prst="rect">
                <a:avLst/>
              </a:prstGeom>
            </p:spPr>
          </p:pic>
          <p:pic>
            <p:nvPicPr>
              <p:cNvPr id="472" name="Picture 14">
                <a:extLst>
                  <a:ext uri="{FF2B5EF4-FFF2-40B4-BE49-F238E27FC236}">
                    <a16:creationId xmlns:a16="http://schemas.microsoft.com/office/drawing/2014/main" id="{FC8C0070-B1A5-FB4E-8EB4-928F875874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401006" y="5098885"/>
                <a:ext cx="225752" cy="221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7886706-7759-9040-B2F3-E1AF9BB99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4478" y="5362222"/>
              <a:ext cx="256444" cy="2364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326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2686" y="829705"/>
            <a:ext cx="6226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Eurostars-2 v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číslech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FB308F0-3EA7-C247-9DE5-454D8B815D66}"/>
              </a:ext>
            </a:extLst>
          </p:cNvPr>
          <p:cNvSpPr/>
          <p:nvPr/>
        </p:nvSpPr>
        <p:spPr>
          <a:xfrm>
            <a:off x="6452628" y="5606872"/>
            <a:ext cx="369655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Celkové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náklady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na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financovaní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schválených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projektů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Arial"/>
              <a:cs typeface="Arial"/>
            </a:endParaRPr>
          </a:p>
          <a:p>
            <a:pPr lvl="0"/>
            <a:r>
              <a:rPr lang="ta-IN" sz="2000" b="1" dirty="0">
                <a:latin typeface="Arial"/>
                <a:cs typeface="Arial"/>
              </a:rPr>
              <a:t>€</a:t>
            </a:r>
            <a:r>
              <a:rPr lang="en-US" sz="2000" b="1" dirty="0">
                <a:latin typeface="Arial"/>
                <a:cs typeface="Arial"/>
              </a:rPr>
              <a:t>1,45</a:t>
            </a:r>
            <a:r>
              <a:rPr lang="ta-IN" sz="2000" b="1" dirty="0">
                <a:latin typeface="Arial"/>
                <a:cs typeface="Arial"/>
              </a:rPr>
              <a:t> </a:t>
            </a:r>
            <a:r>
              <a:rPr lang="en-US" sz="2000" b="1" dirty="0">
                <a:latin typeface="Arial"/>
                <a:cs typeface="Arial"/>
              </a:rPr>
              <a:t>b</a:t>
            </a:r>
            <a:r>
              <a:rPr lang="ta-IN" sz="2000" b="1" dirty="0">
                <a:latin typeface="Arial"/>
                <a:cs typeface="Arial"/>
              </a:rPr>
              <a:t>illion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FD97CD2-B08E-FF4C-939B-4514CB2A78F8}"/>
              </a:ext>
            </a:extLst>
          </p:cNvPr>
          <p:cNvSpPr/>
          <p:nvPr/>
        </p:nvSpPr>
        <p:spPr>
          <a:xfrm>
            <a:off x="6452620" y="4791364"/>
            <a:ext cx="369655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Počet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účastníků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Arial"/>
              <a:cs typeface="Arial"/>
            </a:endParaRPr>
          </a:p>
          <a:p>
            <a:pPr lvl="0"/>
            <a:r>
              <a:rPr lang="en-US" sz="2000" b="1" dirty="0">
                <a:latin typeface="Arial"/>
                <a:cs typeface="Arial"/>
              </a:rPr>
              <a:t>3112</a:t>
            </a:r>
            <a:endParaRPr lang="ta-IN" sz="2000" b="1" dirty="0">
              <a:latin typeface="Arial"/>
              <a:cs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1BB0047-DF5F-D34A-B6C0-632F6A9E4D7F}"/>
              </a:ext>
            </a:extLst>
          </p:cNvPr>
          <p:cNvSpPr/>
          <p:nvPr/>
        </p:nvSpPr>
        <p:spPr>
          <a:xfrm>
            <a:off x="6452620" y="3954896"/>
            <a:ext cx="369655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/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Počet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schválených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projektů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Arial"/>
              <a:cs typeface="Arial"/>
            </a:endParaRPr>
          </a:p>
          <a:p>
            <a:pPr lvl="0"/>
            <a:r>
              <a:rPr lang="en-US" sz="2000" b="1" dirty="0">
                <a:latin typeface="Arial"/>
                <a:cs typeface="Arial"/>
              </a:rPr>
              <a:t>991</a:t>
            </a:r>
            <a:endParaRPr lang="ta-IN" sz="2000" b="1" dirty="0">
              <a:latin typeface="Arial"/>
              <a:cs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326BA06-0DE2-D84F-83F9-B4F29C042096}"/>
              </a:ext>
            </a:extLst>
          </p:cNvPr>
          <p:cNvSpPr/>
          <p:nvPr/>
        </p:nvSpPr>
        <p:spPr>
          <a:xfrm>
            <a:off x="2042819" y="5791537"/>
            <a:ext cx="369655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Celkové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náklady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žádostí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Arial"/>
              <a:cs typeface="Arial"/>
            </a:endParaRPr>
          </a:p>
          <a:p>
            <a:pPr lvl="0" algn="r"/>
            <a:r>
              <a:rPr lang="ta-IN" sz="2000" b="1" dirty="0">
                <a:latin typeface="Arial"/>
                <a:cs typeface="Arial"/>
              </a:rPr>
              <a:t>€</a:t>
            </a:r>
            <a:r>
              <a:rPr lang="en-US" sz="2000" b="1" dirty="0">
                <a:latin typeface="Arial"/>
                <a:cs typeface="Arial"/>
              </a:rPr>
              <a:t>4,6</a:t>
            </a:r>
            <a:r>
              <a:rPr lang="ta-IN" sz="2000" b="1" dirty="0">
                <a:latin typeface="Arial"/>
                <a:cs typeface="Arial"/>
              </a:rPr>
              <a:t> billion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93E8658-058A-C14A-B2F4-A63476B8F505}"/>
              </a:ext>
            </a:extLst>
          </p:cNvPr>
          <p:cNvSpPr/>
          <p:nvPr/>
        </p:nvSpPr>
        <p:spPr>
          <a:xfrm>
            <a:off x="1971212" y="4791364"/>
            <a:ext cx="369655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Počet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žadatelů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</a:p>
          <a:p>
            <a:pPr lvl="0" algn="r"/>
            <a:r>
              <a:rPr lang="en-US" sz="2000" b="1" dirty="0">
                <a:latin typeface="Arial"/>
                <a:cs typeface="Arial"/>
              </a:rPr>
              <a:t>10801</a:t>
            </a:r>
            <a:endParaRPr lang="ta-IN" sz="2000" b="1" dirty="0">
              <a:latin typeface="Arial"/>
              <a:cs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2BE8B8B-85F6-AC4F-93EA-BFDCFA52AB6F}"/>
              </a:ext>
            </a:extLst>
          </p:cNvPr>
          <p:cNvSpPr/>
          <p:nvPr/>
        </p:nvSpPr>
        <p:spPr>
          <a:xfrm>
            <a:off x="1971212" y="3956127"/>
            <a:ext cx="369655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Počet</a:t>
            </a:r>
            <a:r>
              <a:rPr lang="en-US" sz="1200" b="1" dirty="0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 </a:t>
            </a:r>
            <a:r>
              <a:rPr lang="en-US" sz="1200" b="1" dirty="0" err="1">
                <a:solidFill>
                  <a:prstClr val="white">
                    <a:lumMod val="65000"/>
                  </a:prstClr>
                </a:solidFill>
                <a:latin typeface="Arial"/>
                <a:cs typeface="Arial"/>
              </a:rPr>
              <a:t>žádostí</a:t>
            </a:r>
            <a:endParaRPr lang="en-US" sz="1200" b="1" dirty="0">
              <a:solidFill>
                <a:prstClr val="white">
                  <a:lumMod val="65000"/>
                </a:prstClr>
              </a:solidFill>
              <a:latin typeface="Arial"/>
              <a:cs typeface="Arial"/>
            </a:endParaRPr>
          </a:p>
          <a:p>
            <a:pPr lvl="0" algn="r"/>
            <a:r>
              <a:rPr lang="en-US" sz="2000" b="1" dirty="0">
                <a:latin typeface="Arial"/>
                <a:cs typeface="Arial"/>
              </a:rPr>
              <a:t>3422</a:t>
            </a:r>
            <a:endParaRPr lang="ta-IN" sz="2000" b="1" dirty="0">
              <a:latin typeface="Arial"/>
              <a:cs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5831B85E-CD0E-FB40-9DBC-AEC0521FBB29}"/>
              </a:ext>
            </a:extLst>
          </p:cNvPr>
          <p:cNvCxnSpPr/>
          <p:nvPr/>
        </p:nvCxnSpPr>
        <p:spPr>
          <a:xfrm>
            <a:off x="6452619" y="3805923"/>
            <a:ext cx="2873970" cy="0"/>
          </a:xfrm>
          <a:prstGeom prst="line">
            <a:avLst/>
          </a:prstGeom>
          <a:ln w="3175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439C0F9-A680-8141-870A-EE767F6ECF66}"/>
              </a:ext>
            </a:extLst>
          </p:cNvPr>
          <p:cNvCxnSpPr/>
          <p:nvPr/>
        </p:nvCxnSpPr>
        <p:spPr>
          <a:xfrm>
            <a:off x="2770121" y="3805923"/>
            <a:ext cx="2897642" cy="0"/>
          </a:xfrm>
          <a:prstGeom prst="line">
            <a:avLst/>
          </a:prstGeom>
          <a:ln w="31750">
            <a:solidFill>
              <a:schemeClr val="tx1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1175DF2B-DD1D-324B-BDAC-677C0442127B}"/>
              </a:ext>
            </a:extLst>
          </p:cNvPr>
          <p:cNvSpPr/>
          <p:nvPr/>
        </p:nvSpPr>
        <p:spPr>
          <a:xfrm>
            <a:off x="2770126" y="3510900"/>
            <a:ext cx="289764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Předložené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projekty</a:t>
            </a:r>
            <a:endParaRPr lang="ta-IN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cs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3902567-ED75-484B-BA1F-CFCA1A20C24E}"/>
              </a:ext>
            </a:extLst>
          </p:cNvPr>
          <p:cNvSpPr/>
          <p:nvPr/>
        </p:nvSpPr>
        <p:spPr>
          <a:xfrm>
            <a:off x="6452619" y="3510900"/>
            <a:ext cx="287397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Financované</a:t>
            </a:r>
            <a:r>
              <a:rPr lang="en-US" sz="1600" b="1" dirty="0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 </a:t>
            </a:r>
            <a:r>
              <a:rPr lang="en-US" sz="1600" b="1" dirty="0" err="1">
                <a:gradFill>
                  <a:gsLst>
                    <a:gs pos="0">
                      <a:schemeClr val="accent5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omfortaa" panose="020F0603070200060003" pitchFamily="34" charset="0"/>
                <a:cs typeface="Arial"/>
              </a:rPr>
              <a:t>projekty</a:t>
            </a:r>
            <a:endParaRPr lang="ta-IN" sz="1600" b="1" dirty="0"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Comfortaa" panose="020F0603070200060003" pitchFamily="34" charset="0"/>
              <a:cs typeface="Arial"/>
            </a:endParaRP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CCDEB1DD-FF48-D045-A70A-BD80D3A6DE8A}"/>
              </a:ext>
            </a:extLst>
          </p:cNvPr>
          <p:cNvCxnSpPr/>
          <p:nvPr/>
        </p:nvCxnSpPr>
        <p:spPr>
          <a:xfrm>
            <a:off x="5837415" y="4287452"/>
            <a:ext cx="456478" cy="0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accent1"/>
                </a:gs>
                <a:gs pos="48000">
                  <a:schemeClr val="accent4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tailEnd type="arrow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4375D281-9D70-3A4D-9E49-43CFA04831C6}"/>
              </a:ext>
            </a:extLst>
          </p:cNvPr>
          <p:cNvCxnSpPr/>
          <p:nvPr/>
        </p:nvCxnSpPr>
        <p:spPr>
          <a:xfrm>
            <a:off x="5837415" y="5127352"/>
            <a:ext cx="456478" cy="0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accent1"/>
                </a:gs>
                <a:gs pos="48000">
                  <a:schemeClr val="accent4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tailEnd type="arrow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DADC0022-EA1F-CA41-8C78-BEBD71336533}"/>
              </a:ext>
            </a:extLst>
          </p:cNvPr>
          <p:cNvCxnSpPr/>
          <p:nvPr/>
        </p:nvCxnSpPr>
        <p:spPr>
          <a:xfrm>
            <a:off x="5837415" y="5957602"/>
            <a:ext cx="456478" cy="0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accent1"/>
                </a:gs>
                <a:gs pos="48000">
                  <a:schemeClr val="accent4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tailEnd type="arrow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8C9DCFC2-A97F-3546-9145-5AB4D383471E}"/>
              </a:ext>
            </a:extLst>
          </p:cNvPr>
          <p:cNvGrpSpPr/>
          <p:nvPr/>
        </p:nvGrpSpPr>
        <p:grpSpPr>
          <a:xfrm>
            <a:off x="3315691" y="1774422"/>
            <a:ext cx="1647559" cy="1638503"/>
            <a:chOff x="3605831" y="1331806"/>
            <a:chExt cx="1604967" cy="1604968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EB26CD3-59DE-4846-B86B-E738941A0D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05831" y="1331806"/>
              <a:ext cx="1604967" cy="1604968"/>
            </a:xfrm>
            <a:prstGeom prst="ellipse">
              <a:avLst/>
            </a:prstGeom>
            <a:pattFill prst="narHorz">
              <a:fgClr>
                <a:schemeClr val="accent4"/>
              </a:fgClr>
              <a:bgClr>
                <a:prstClr val="white"/>
              </a:bgClr>
            </a:pattFill>
            <a:ln w="508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58BA147-7F7B-B743-8F05-42B889F2C371}"/>
                </a:ext>
              </a:extLst>
            </p:cNvPr>
            <p:cNvSpPr/>
            <p:nvPr/>
          </p:nvSpPr>
          <p:spPr>
            <a:xfrm>
              <a:off x="3677393" y="1947401"/>
              <a:ext cx="1343276" cy="6783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3600" b="1" dirty="0">
                  <a:solidFill>
                    <a:schemeClr val="accent4"/>
                  </a:solidFill>
                  <a:latin typeface="Arial"/>
                  <a:cs typeface="Arial"/>
                </a:rPr>
                <a:t>41</a:t>
              </a:r>
              <a:endParaRPr lang="ta-IN" sz="3600" b="1" dirty="0">
                <a:solidFill>
                  <a:schemeClr val="accent4"/>
                </a:solidFill>
                <a:latin typeface="Arial"/>
                <a:cs typeface="Arial"/>
              </a:endParaRPr>
            </a:p>
            <a:p>
              <a:pPr lvl="0" algn="ctr">
                <a:lnSpc>
                  <a:spcPts val="1800"/>
                </a:lnSpc>
              </a:pPr>
              <a:r>
                <a:rPr lang="en-US" sz="1600" b="1" dirty="0" err="1">
                  <a:solidFill>
                    <a:schemeClr val="accent4"/>
                  </a:solidFill>
                  <a:latin typeface="Arial"/>
                  <a:cs typeface="Arial"/>
                </a:rPr>
                <a:t>zúčastněných</a:t>
              </a:r>
              <a:r>
                <a:rPr lang="en-US" sz="1600" b="1" dirty="0">
                  <a:solidFill>
                    <a:schemeClr val="accent4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accent4"/>
                  </a:solidFill>
                  <a:latin typeface="Arial"/>
                  <a:cs typeface="Arial"/>
                </a:rPr>
                <a:t>zemí</a:t>
              </a:r>
              <a:endParaRPr lang="en-GB" sz="1600" b="1" dirty="0">
                <a:solidFill>
                  <a:schemeClr val="accent4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6CBE61B-F107-384A-A0E2-B4BE7CB18FE8}"/>
              </a:ext>
            </a:extLst>
          </p:cNvPr>
          <p:cNvGrpSpPr>
            <a:grpSpLocks noChangeAspect="1"/>
          </p:cNvGrpSpPr>
          <p:nvPr/>
        </p:nvGrpSpPr>
        <p:grpSpPr>
          <a:xfrm>
            <a:off x="5327875" y="1845202"/>
            <a:ext cx="1500497" cy="1500497"/>
            <a:chOff x="3846570" y="945022"/>
            <a:chExt cx="1392102" cy="139210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79E0DEB-5B86-CC4B-9196-63E6878822D1}"/>
                </a:ext>
              </a:extLst>
            </p:cNvPr>
            <p:cNvSpPr/>
            <p:nvPr/>
          </p:nvSpPr>
          <p:spPr>
            <a:xfrm>
              <a:off x="3846570" y="945022"/>
              <a:ext cx="1392102" cy="1392102"/>
            </a:xfrm>
            <a:prstGeom prst="ellipse">
              <a:avLst/>
            </a:prstGeom>
            <a:pattFill prst="pct75">
              <a:fgClr>
                <a:schemeClr val="accent5"/>
              </a:fgClr>
              <a:bgClr>
                <a:prstClr val="white"/>
              </a:bgClr>
            </a:pattFill>
            <a:ln w="508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920F01EB-82F4-3B44-826C-4FA201EDD83E}"/>
                </a:ext>
              </a:extLst>
            </p:cNvPr>
            <p:cNvSpPr/>
            <p:nvPr/>
          </p:nvSpPr>
          <p:spPr>
            <a:xfrm>
              <a:off x="3943120" y="1483899"/>
              <a:ext cx="1263026" cy="42831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3600" b="1" dirty="0">
                  <a:solidFill>
                    <a:schemeClr val="bg1"/>
                  </a:solidFill>
                  <a:latin typeface="Arial"/>
                  <a:cs typeface="Arial"/>
                </a:rPr>
                <a:t>29</a:t>
              </a:r>
              <a:r>
                <a:rPr lang="ta-IN" sz="3600" b="1" dirty="0">
                  <a:solidFill>
                    <a:schemeClr val="bg1"/>
                  </a:solidFill>
                  <a:latin typeface="Arial"/>
                  <a:cs typeface="Arial"/>
                </a:rPr>
                <a:t>%</a:t>
              </a:r>
            </a:p>
            <a:p>
              <a:pPr lvl="0" algn="ctr">
                <a:lnSpc>
                  <a:spcPts val="1800"/>
                </a:lnSpc>
              </a:pPr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úspěšnost</a:t>
              </a:r>
              <a:endParaRPr lang="en-GB" sz="1600" b="1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6E9E8F0-5914-AA44-BA5E-536B551126AA}"/>
              </a:ext>
            </a:extLst>
          </p:cNvPr>
          <p:cNvGrpSpPr>
            <a:grpSpLocks noChangeAspect="1"/>
          </p:cNvGrpSpPr>
          <p:nvPr/>
        </p:nvGrpSpPr>
        <p:grpSpPr>
          <a:xfrm>
            <a:off x="7192994" y="1688891"/>
            <a:ext cx="1688614" cy="1688614"/>
            <a:chOff x="3965240" y="1282172"/>
            <a:chExt cx="1566630" cy="1566630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5072B54-544D-544D-84FC-AD306D5DD02A}"/>
                </a:ext>
              </a:extLst>
            </p:cNvPr>
            <p:cNvSpPr/>
            <p:nvPr/>
          </p:nvSpPr>
          <p:spPr>
            <a:xfrm>
              <a:off x="3965240" y="1282172"/>
              <a:ext cx="1566630" cy="1566630"/>
            </a:xfrm>
            <a:prstGeom prst="ellipse">
              <a:avLst/>
            </a:prstGeom>
            <a:pattFill prst="ltUpDiag">
              <a:fgClr>
                <a:schemeClr val="accent4"/>
              </a:fgClr>
              <a:bgClr>
                <a:prstClr val="white"/>
              </a:bgClr>
            </a:pattFill>
            <a:ln w="508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50F5419A-9E75-F643-A4B2-92124C21ECD2}"/>
                </a:ext>
              </a:extLst>
            </p:cNvPr>
            <p:cNvSpPr/>
            <p:nvPr/>
          </p:nvSpPr>
          <p:spPr>
            <a:xfrm>
              <a:off x="4118535" y="1832646"/>
              <a:ext cx="1263026" cy="85662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3400" b="1" dirty="0">
                  <a:solidFill>
                    <a:schemeClr val="accent4"/>
                  </a:solidFill>
                  <a:latin typeface="Arial"/>
                  <a:cs typeface="Arial"/>
                </a:rPr>
                <a:t>€673</a:t>
              </a:r>
              <a:r>
                <a:rPr lang="ta-IN" sz="3400" b="1" dirty="0">
                  <a:solidFill>
                    <a:schemeClr val="accent4"/>
                  </a:solidFill>
                  <a:latin typeface="Arial"/>
                  <a:cs typeface="Arial"/>
                </a:rPr>
                <a:t>M</a:t>
              </a:r>
            </a:p>
            <a:p>
              <a:pPr lvl="0" algn="ctr">
                <a:lnSpc>
                  <a:spcPts val="1800"/>
                </a:lnSpc>
              </a:pPr>
              <a:r>
                <a:rPr lang="en-US" sz="1600" b="1" dirty="0" err="1">
                  <a:solidFill>
                    <a:schemeClr val="accent4"/>
                  </a:solidFill>
                  <a:latin typeface="Arial"/>
                  <a:cs typeface="Arial"/>
                </a:rPr>
                <a:t>investované</a:t>
              </a:r>
              <a:r>
                <a:rPr lang="en-US" sz="1600" b="1" dirty="0">
                  <a:solidFill>
                    <a:schemeClr val="accent4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accent4"/>
                  </a:solidFill>
                  <a:latin typeface="Arial"/>
                  <a:cs typeface="Arial"/>
                </a:rPr>
                <a:t>veřejné</a:t>
              </a:r>
              <a:r>
                <a:rPr lang="en-US" sz="1600" b="1" dirty="0">
                  <a:solidFill>
                    <a:schemeClr val="accent4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accent4"/>
                  </a:solidFill>
                  <a:latin typeface="Arial"/>
                  <a:cs typeface="Arial"/>
                </a:rPr>
                <a:t>prostředky</a:t>
              </a:r>
              <a:endParaRPr lang="en-GB" sz="1600" b="1" dirty="0">
                <a:solidFill>
                  <a:schemeClr val="accent4"/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25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2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0" grpId="0"/>
      <p:bldP spid="55" grpId="0"/>
      <p:bldP spid="56" grpId="0"/>
      <p:bldP spid="58" grpId="0"/>
      <p:bldP spid="59" grpId="0"/>
      <p:bldP spid="61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2696774" y="698971"/>
            <a:ext cx="67984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600" dirty="0">
                <a:gradFill>
                  <a:gsLst>
                    <a:gs pos="0">
                      <a:srgbClr val="669901"/>
                    </a:gs>
                    <a:gs pos="100000">
                      <a:srgbClr val="41C900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Z</a:t>
            </a:r>
            <a:r>
              <a:rPr lang="pl-PL" sz="3600" dirty="0">
                <a:gradFill>
                  <a:gsLst>
                    <a:gs pos="0">
                      <a:srgbClr val="669901"/>
                    </a:gs>
                    <a:gs pos="100000">
                      <a:srgbClr val="41C900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aměřen</a:t>
            </a:r>
            <a:r>
              <a:rPr lang="en-US" sz="3600" dirty="0">
                <a:gradFill>
                  <a:gsLst>
                    <a:gs pos="0">
                      <a:srgbClr val="669901"/>
                    </a:gs>
                    <a:gs pos="100000">
                      <a:srgbClr val="41C900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o</a:t>
            </a:r>
            <a:r>
              <a:rPr lang="pl-PL" sz="3600" dirty="0">
                <a:gradFill>
                  <a:gsLst>
                    <a:gs pos="0">
                      <a:srgbClr val="669901"/>
                    </a:gs>
                    <a:gs pos="100000">
                      <a:srgbClr val="41C900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na malé a střední podniky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Comfortaa" panose="020F06030702000600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88" name="Picture 87" descr="rocket-1.png">
            <a:extLst>
              <a:ext uri="{FF2B5EF4-FFF2-40B4-BE49-F238E27FC236}">
                <a16:creationId xmlns:a16="http://schemas.microsoft.com/office/drawing/2014/main" id="{46BE937B-593C-9A45-ADA9-015E9B43D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37" y="1040838"/>
            <a:ext cx="7198583" cy="5398937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B3A5C70A-AC23-4B4C-8703-A497D71B0412}"/>
              </a:ext>
            </a:extLst>
          </p:cNvPr>
          <p:cNvSpPr/>
          <p:nvPr/>
        </p:nvSpPr>
        <p:spPr>
          <a:xfrm>
            <a:off x="4780743" y="3114230"/>
            <a:ext cx="129537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7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</a:t>
            </a:r>
            <a:r>
              <a:rPr kumimoji="0" lang="ta-IN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4578172-F08B-DE49-B700-19404B174804}"/>
              </a:ext>
            </a:extLst>
          </p:cNvPr>
          <p:cNvSpPr/>
          <p:nvPr/>
        </p:nvSpPr>
        <p:spPr>
          <a:xfrm>
            <a:off x="4030300" y="3906092"/>
            <a:ext cx="84432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4</a:t>
            </a:r>
            <a:r>
              <a:rPr kumimoji="0" lang="ta-I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F8DD283-0C21-FE43-82A9-4AD703EC6163}"/>
              </a:ext>
            </a:extLst>
          </p:cNvPr>
          <p:cNvSpPr/>
          <p:nvPr/>
        </p:nvSpPr>
        <p:spPr>
          <a:xfrm>
            <a:off x="3590128" y="4336537"/>
            <a:ext cx="71522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</a:t>
            </a:r>
            <a:r>
              <a:rPr kumimoji="0" lang="ta-I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3C9154-DA4C-1D4B-A310-C7C5FF651BC0}"/>
              </a:ext>
            </a:extLst>
          </p:cNvPr>
          <p:cNvSpPr/>
          <p:nvPr/>
        </p:nvSpPr>
        <p:spPr>
          <a:xfrm>
            <a:off x="3339393" y="4663433"/>
            <a:ext cx="42742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6%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D6E6F8E8-E8AA-934C-9575-B77A0E15ED76}"/>
              </a:ext>
            </a:extLst>
          </p:cNvPr>
          <p:cNvSpPr/>
          <p:nvPr/>
        </p:nvSpPr>
        <p:spPr>
          <a:xfrm>
            <a:off x="7728185" y="2547725"/>
            <a:ext cx="228404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Malý</a:t>
            </a:r>
            <a:r>
              <a:rPr lang="en-US" sz="2000" b="1" dirty="0">
                <a:solidFill>
                  <a:srgbClr val="0A2366"/>
                </a:solidFill>
                <a:latin typeface="Arial"/>
                <a:cs typeface="Arial"/>
              </a:rPr>
              <a:t> a </a:t>
            </a: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střední</a:t>
            </a:r>
            <a:r>
              <a:rPr lang="en-US" sz="20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podnik</a:t>
            </a:r>
            <a:r>
              <a:rPr kumimoji="0" lang="ta-IN" sz="2000" b="1" i="0" u="none" strike="noStrike" kern="1200" cap="none" spc="0" normalizeH="0" baseline="0" noProof="0" dirty="0">
                <a:ln>
                  <a:noFill/>
                </a:ln>
                <a:solidFill>
                  <a:srgbClr val="0A236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vždy</a:t>
            </a:r>
            <a:r>
              <a:rPr lang="en-US" sz="20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vedoucím</a:t>
            </a:r>
            <a:r>
              <a:rPr lang="en-US" sz="20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2000" b="1" dirty="0" err="1">
                <a:solidFill>
                  <a:srgbClr val="0A2366"/>
                </a:solidFill>
                <a:latin typeface="Arial"/>
                <a:cs typeface="Arial"/>
              </a:rPr>
              <a:t>projektu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A23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6D9B6EE-5EAD-774C-8A9D-EE34127CEC56}"/>
              </a:ext>
            </a:extLst>
          </p:cNvPr>
          <p:cNvSpPr/>
          <p:nvPr/>
        </p:nvSpPr>
        <p:spPr>
          <a:xfrm>
            <a:off x="6983897" y="4444569"/>
            <a:ext cx="318975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Malé</a:t>
            </a:r>
            <a:r>
              <a:rPr lang="en-US" sz="1600" b="1" dirty="0">
                <a:solidFill>
                  <a:srgbClr val="0A2366"/>
                </a:solidFill>
                <a:latin typeface="Arial"/>
                <a:cs typeface="Arial"/>
              </a:rPr>
              <a:t> a </a:t>
            </a: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střední</a:t>
            </a:r>
            <a:r>
              <a:rPr lang="en-US" sz="16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podniky</a:t>
            </a:r>
            <a:r>
              <a:rPr lang="en-US" sz="16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vykonávající</a:t>
            </a:r>
            <a:r>
              <a:rPr lang="en-US" sz="1600" b="1" dirty="0">
                <a:solidFill>
                  <a:srgbClr val="0A2366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výzkum</a:t>
            </a:r>
            <a:r>
              <a:rPr lang="en-US" sz="1600" b="1" dirty="0">
                <a:solidFill>
                  <a:srgbClr val="0A2366"/>
                </a:solidFill>
                <a:latin typeface="Arial"/>
                <a:cs typeface="Arial"/>
              </a:rPr>
              <a:t> a </a:t>
            </a:r>
            <a:r>
              <a:rPr lang="en-US" sz="1600" b="1" dirty="0" err="1">
                <a:solidFill>
                  <a:srgbClr val="0A2366"/>
                </a:solidFill>
                <a:latin typeface="Arial"/>
                <a:cs typeface="Arial"/>
              </a:rPr>
              <a:t>vývoj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A23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DCD866A4-A093-5340-B212-BD351E3A88FB}"/>
              </a:ext>
            </a:extLst>
          </p:cNvPr>
          <p:cNvSpPr/>
          <p:nvPr/>
        </p:nvSpPr>
        <p:spPr>
          <a:xfrm>
            <a:off x="5495309" y="5155948"/>
            <a:ext cx="116161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125D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Univer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25D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z</a:t>
            </a: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125D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ity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25D6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E045E60C-054D-3040-9D3A-0769D2A97BD3}"/>
              </a:ext>
            </a:extLst>
          </p:cNvPr>
          <p:cNvSpPr/>
          <p:nvPr/>
        </p:nvSpPr>
        <p:spPr>
          <a:xfrm>
            <a:off x="1293602" y="2854463"/>
            <a:ext cx="1813071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>
              <a:defRPr/>
            </a:pPr>
            <a:r>
              <a:rPr lang="en-US" sz="1600" dirty="0" err="1">
                <a:solidFill>
                  <a:srgbClr val="2A8282"/>
                </a:solidFill>
                <a:latin typeface="Arial"/>
                <a:cs typeface="Arial"/>
              </a:rPr>
              <a:t>Výzkumné</a:t>
            </a:r>
            <a:r>
              <a:rPr lang="en-US" sz="1600" dirty="0">
                <a:solidFill>
                  <a:srgbClr val="2A8282"/>
                </a:solidFill>
                <a:latin typeface="Arial"/>
                <a:cs typeface="Arial"/>
              </a:rPr>
              <a:t> </a:t>
            </a:r>
            <a:r>
              <a:rPr lang="en-US" sz="1600" dirty="0" err="1">
                <a:solidFill>
                  <a:srgbClr val="2A8282"/>
                </a:solidFill>
                <a:latin typeface="Arial"/>
                <a:cs typeface="Arial"/>
              </a:rPr>
              <a:t>ústavy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2A8282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A6C4629-7A18-0343-9C0F-47642FE657AD}"/>
              </a:ext>
            </a:extLst>
          </p:cNvPr>
          <p:cNvSpPr/>
          <p:nvPr/>
        </p:nvSpPr>
        <p:spPr>
          <a:xfrm>
            <a:off x="4341253" y="5896089"/>
            <a:ext cx="144135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sz="1600" dirty="0" err="1">
                <a:solidFill>
                  <a:srgbClr val="1575A7"/>
                </a:solidFill>
                <a:latin typeface="Arial"/>
                <a:cs typeface="Arial"/>
              </a:rPr>
              <a:t>Velké</a:t>
            </a:r>
            <a:r>
              <a:rPr lang="en-US" sz="1600" dirty="0">
                <a:solidFill>
                  <a:srgbClr val="1575A7"/>
                </a:solidFill>
                <a:latin typeface="Arial"/>
                <a:cs typeface="Arial"/>
              </a:rPr>
              <a:t> </a:t>
            </a:r>
            <a:r>
              <a:rPr lang="en-US" sz="1600" dirty="0" err="1">
                <a:solidFill>
                  <a:srgbClr val="1575A7"/>
                </a:solidFill>
                <a:latin typeface="Arial"/>
                <a:cs typeface="Arial"/>
              </a:rPr>
              <a:t>společnosti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575A7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97B419AB-454A-A149-8F9F-AD739FC02385}"/>
              </a:ext>
            </a:extLst>
          </p:cNvPr>
          <p:cNvSpPr/>
          <p:nvPr/>
        </p:nvSpPr>
        <p:spPr>
          <a:xfrm>
            <a:off x="3626748" y="5022048"/>
            <a:ext cx="645889" cy="1077139"/>
          </a:xfrm>
          <a:custGeom>
            <a:avLst/>
            <a:gdLst>
              <a:gd name="connsiteX0" fmla="*/ 0 w 518620"/>
              <a:gd name="connsiteY0" fmla="*/ 0 h 1270031"/>
              <a:gd name="connsiteX1" fmla="*/ 518620 w 518620"/>
              <a:gd name="connsiteY1" fmla="*/ 784626 h 1270031"/>
              <a:gd name="connsiteX2" fmla="*/ 511971 w 518620"/>
              <a:gd name="connsiteY2" fmla="*/ 1270031 h 1270031"/>
              <a:gd name="connsiteX0" fmla="*/ 0 w 518620"/>
              <a:gd name="connsiteY0" fmla="*/ 0 h 1329875"/>
              <a:gd name="connsiteX1" fmla="*/ 518620 w 518620"/>
              <a:gd name="connsiteY1" fmla="*/ 784626 h 1329875"/>
              <a:gd name="connsiteX2" fmla="*/ 511971 w 518620"/>
              <a:gd name="connsiteY2" fmla="*/ 1329875 h 1329875"/>
              <a:gd name="connsiteX0" fmla="*/ 0 w 525269"/>
              <a:gd name="connsiteY0" fmla="*/ 0 h 1329875"/>
              <a:gd name="connsiteX1" fmla="*/ 525269 w 525269"/>
              <a:gd name="connsiteY1" fmla="*/ 891016 h 1329875"/>
              <a:gd name="connsiteX2" fmla="*/ 511971 w 525269"/>
              <a:gd name="connsiteY2" fmla="*/ 1329875 h 1329875"/>
              <a:gd name="connsiteX0" fmla="*/ 0 w 512610"/>
              <a:gd name="connsiteY0" fmla="*/ 0 h 1329875"/>
              <a:gd name="connsiteX1" fmla="*/ 511971 w 512610"/>
              <a:gd name="connsiteY1" fmla="*/ 884366 h 1329875"/>
              <a:gd name="connsiteX2" fmla="*/ 511971 w 512610"/>
              <a:gd name="connsiteY2" fmla="*/ 1329875 h 132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2610" h="1329875">
                <a:moveTo>
                  <a:pt x="0" y="0"/>
                </a:moveTo>
                <a:lnTo>
                  <a:pt x="511971" y="884366"/>
                </a:lnTo>
                <a:cubicBezTo>
                  <a:pt x="509755" y="1046168"/>
                  <a:pt x="514187" y="1168073"/>
                  <a:pt x="511971" y="1329875"/>
                </a:cubicBezTo>
              </a:path>
            </a:pathLst>
          </a:custGeom>
          <a:ln w="25400">
            <a:solidFill>
              <a:schemeClr val="tx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8F1A6F19-EB2D-2F4A-A5F4-CC9F4903FEE8}"/>
              </a:ext>
            </a:extLst>
          </p:cNvPr>
          <p:cNvSpPr/>
          <p:nvPr/>
        </p:nvSpPr>
        <p:spPr>
          <a:xfrm flipH="1" flipV="1">
            <a:off x="3233894" y="2855501"/>
            <a:ext cx="501972" cy="1442696"/>
          </a:xfrm>
          <a:custGeom>
            <a:avLst/>
            <a:gdLst>
              <a:gd name="connsiteX0" fmla="*/ 0 w 518620"/>
              <a:gd name="connsiteY0" fmla="*/ 0 h 1270031"/>
              <a:gd name="connsiteX1" fmla="*/ 518620 w 518620"/>
              <a:gd name="connsiteY1" fmla="*/ 784626 h 1270031"/>
              <a:gd name="connsiteX2" fmla="*/ 511971 w 518620"/>
              <a:gd name="connsiteY2" fmla="*/ 1270031 h 1270031"/>
              <a:gd name="connsiteX0" fmla="*/ 0 w 518620"/>
              <a:gd name="connsiteY0" fmla="*/ 0 h 1329875"/>
              <a:gd name="connsiteX1" fmla="*/ 518620 w 518620"/>
              <a:gd name="connsiteY1" fmla="*/ 784626 h 1329875"/>
              <a:gd name="connsiteX2" fmla="*/ 511971 w 518620"/>
              <a:gd name="connsiteY2" fmla="*/ 1329875 h 1329875"/>
              <a:gd name="connsiteX0" fmla="*/ 0 w 525269"/>
              <a:gd name="connsiteY0" fmla="*/ 0 h 1329875"/>
              <a:gd name="connsiteX1" fmla="*/ 525269 w 525269"/>
              <a:gd name="connsiteY1" fmla="*/ 891016 h 1329875"/>
              <a:gd name="connsiteX2" fmla="*/ 511971 w 525269"/>
              <a:gd name="connsiteY2" fmla="*/ 1329875 h 1329875"/>
              <a:gd name="connsiteX0" fmla="*/ 0 w 512610"/>
              <a:gd name="connsiteY0" fmla="*/ 0 h 1329875"/>
              <a:gd name="connsiteX1" fmla="*/ 511971 w 512610"/>
              <a:gd name="connsiteY1" fmla="*/ 884366 h 1329875"/>
              <a:gd name="connsiteX2" fmla="*/ 511971 w 512610"/>
              <a:gd name="connsiteY2" fmla="*/ 1329875 h 1329875"/>
              <a:gd name="connsiteX0" fmla="*/ 0 w 512610"/>
              <a:gd name="connsiteY0" fmla="*/ 0 h 1329875"/>
              <a:gd name="connsiteX1" fmla="*/ 511971 w 512610"/>
              <a:gd name="connsiteY1" fmla="*/ 831171 h 1329875"/>
              <a:gd name="connsiteX2" fmla="*/ 511971 w 512610"/>
              <a:gd name="connsiteY2" fmla="*/ 1329875 h 132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2610" h="1329875">
                <a:moveTo>
                  <a:pt x="0" y="0"/>
                </a:moveTo>
                <a:lnTo>
                  <a:pt x="511971" y="831171"/>
                </a:lnTo>
                <a:cubicBezTo>
                  <a:pt x="509755" y="992973"/>
                  <a:pt x="514187" y="1168073"/>
                  <a:pt x="511971" y="1329875"/>
                </a:cubicBezTo>
              </a:path>
            </a:pathLst>
          </a:custGeom>
          <a:ln w="25400">
            <a:solidFill>
              <a:schemeClr val="tx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30C0BE53-6E7A-194F-8D19-61551B85D3A1}"/>
              </a:ext>
            </a:extLst>
          </p:cNvPr>
          <p:cNvSpPr/>
          <p:nvPr/>
        </p:nvSpPr>
        <p:spPr>
          <a:xfrm>
            <a:off x="4918528" y="4454192"/>
            <a:ext cx="509901" cy="892842"/>
          </a:xfrm>
          <a:custGeom>
            <a:avLst/>
            <a:gdLst>
              <a:gd name="connsiteX0" fmla="*/ 0 w 518620"/>
              <a:gd name="connsiteY0" fmla="*/ 0 h 1270031"/>
              <a:gd name="connsiteX1" fmla="*/ 518620 w 518620"/>
              <a:gd name="connsiteY1" fmla="*/ 784626 h 1270031"/>
              <a:gd name="connsiteX2" fmla="*/ 511971 w 518620"/>
              <a:gd name="connsiteY2" fmla="*/ 1270031 h 1270031"/>
              <a:gd name="connsiteX0" fmla="*/ 0 w 518620"/>
              <a:gd name="connsiteY0" fmla="*/ 0 h 1329875"/>
              <a:gd name="connsiteX1" fmla="*/ 518620 w 518620"/>
              <a:gd name="connsiteY1" fmla="*/ 784626 h 1329875"/>
              <a:gd name="connsiteX2" fmla="*/ 511971 w 518620"/>
              <a:gd name="connsiteY2" fmla="*/ 1329875 h 1329875"/>
              <a:gd name="connsiteX0" fmla="*/ 0 w 525269"/>
              <a:gd name="connsiteY0" fmla="*/ 0 h 1329875"/>
              <a:gd name="connsiteX1" fmla="*/ 525269 w 525269"/>
              <a:gd name="connsiteY1" fmla="*/ 891016 h 1329875"/>
              <a:gd name="connsiteX2" fmla="*/ 511971 w 525269"/>
              <a:gd name="connsiteY2" fmla="*/ 1329875 h 1329875"/>
              <a:gd name="connsiteX0" fmla="*/ 0 w 512610"/>
              <a:gd name="connsiteY0" fmla="*/ 0 h 1329875"/>
              <a:gd name="connsiteX1" fmla="*/ 511971 w 512610"/>
              <a:gd name="connsiteY1" fmla="*/ 884366 h 1329875"/>
              <a:gd name="connsiteX2" fmla="*/ 511971 w 512610"/>
              <a:gd name="connsiteY2" fmla="*/ 1329875 h 1329875"/>
              <a:gd name="connsiteX0" fmla="*/ 0 w 518914"/>
              <a:gd name="connsiteY0" fmla="*/ 0 h 1117095"/>
              <a:gd name="connsiteX1" fmla="*/ 511971 w 518914"/>
              <a:gd name="connsiteY1" fmla="*/ 884366 h 1117095"/>
              <a:gd name="connsiteX2" fmla="*/ 518620 w 518914"/>
              <a:gd name="connsiteY2" fmla="*/ 1117095 h 1117095"/>
              <a:gd name="connsiteX0" fmla="*/ 0 w 511971"/>
              <a:gd name="connsiteY0" fmla="*/ 0 h 1124609"/>
              <a:gd name="connsiteX1" fmla="*/ 511971 w 511971"/>
              <a:gd name="connsiteY1" fmla="*/ 884366 h 1124609"/>
              <a:gd name="connsiteX2" fmla="*/ 507348 w 511971"/>
              <a:gd name="connsiteY2" fmla="*/ 1124609 h 1124609"/>
              <a:gd name="connsiteX0" fmla="*/ 0 w 511971"/>
              <a:gd name="connsiteY0" fmla="*/ 0 h 1115084"/>
              <a:gd name="connsiteX1" fmla="*/ 511971 w 511971"/>
              <a:gd name="connsiteY1" fmla="*/ 884366 h 1115084"/>
              <a:gd name="connsiteX2" fmla="*/ 342248 w 511971"/>
              <a:gd name="connsiteY2" fmla="*/ 1115084 h 1115084"/>
              <a:gd name="connsiteX0" fmla="*/ 0 w 511971"/>
              <a:gd name="connsiteY0" fmla="*/ 0 h 1134134"/>
              <a:gd name="connsiteX1" fmla="*/ 511971 w 511971"/>
              <a:gd name="connsiteY1" fmla="*/ 884366 h 1134134"/>
              <a:gd name="connsiteX2" fmla="*/ 510523 w 511971"/>
              <a:gd name="connsiteY2" fmla="*/ 1134134 h 1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1971" h="1134134">
                <a:moveTo>
                  <a:pt x="0" y="0"/>
                </a:moveTo>
                <a:lnTo>
                  <a:pt x="511971" y="884366"/>
                </a:lnTo>
                <a:cubicBezTo>
                  <a:pt x="509755" y="1046168"/>
                  <a:pt x="512739" y="972332"/>
                  <a:pt x="510523" y="1134134"/>
                </a:cubicBezTo>
              </a:path>
            </a:pathLst>
          </a:custGeom>
          <a:ln w="25400">
            <a:solidFill>
              <a:schemeClr val="tx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51F98401-8B7C-6B4A-808F-7C9E513C9C26}"/>
              </a:ext>
            </a:extLst>
          </p:cNvPr>
          <p:cNvSpPr/>
          <p:nvPr/>
        </p:nvSpPr>
        <p:spPr>
          <a:xfrm>
            <a:off x="6176117" y="3580913"/>
            <a:ext cx="703303" cy="1082520"/>
          </a:xfrm>
          <a:custGeom>
            <a:avLst/>
            <a:gdLst>
              <a:gd name="connsiteX0" fmla="*/ 0 w 518620"/>
              <a:gd name="connsiteY0" fmla="*/ 0 h 1270031"/>
              <a:gd name="connsiteX1" fmla="*/ 518620 w 518620"/>
              <a:gd name="connsiteY1" fmla="*/ 784626 h 1270031"/>
              <a:gd name="connsiteX2" fmla="*/ 511971 w 518620"/>
              <a:gd name="connsiteY2" fmla="*/ 1270031 h 1270031"/>
              <a:gd name="connsiteX0" fmla="*/ 0 w 518620"/>
              <a:gd name="connsiteY0" fmla="*/ 0 h 1329875"/>
              <a:gd name="connsiteX1" fmla="*/ 518620 w 518620"/>
              <a:gd name="connsiteY1" fmla="*/ 784626 h 1329875"/>
              <a:gd name="connsiteX2" fmla="*/ 511971 w 518620"/>
              <a:gd name="connsiteY2" fmla="*/ 1329875 h 1329875"/>
              <a:gd name="connsiteX0" fmla="*/ 0 w 525269"/>
              <a:gd name="connsiteY0" fmla="*/ 0 h 1329875"/>
              <a:gd name="connsiteX1" fmla="*/ 525269 w 525269"/>
              <a:gd name="connsiteY1" fmla="*/ 891016 h 1329875"/>
              <a:gd name="connsiteX2" fmla="*/ 511971 w 525269"/>
              <a:gd name="connsiteY2" fmla="*/ 1329875 h 1329875"/>
              <a:gd name="connsiteX0" fmla="*/ 0 w 512610"/>
              <a:gd name="connsiteY0" fmla="*/ 0 h 1329875"/>
              <a:gd name="connsiteX1" fmla="*/ 511971 w 512610"/>
              <a:gd name="connsiteY1" fmla="*/ 884366 h 1329875"/>
              <a:gd name="connsiteX2" fmla="*/ 511971 w 512610"/>
              <a:gd name="connsiteY2" fmla="*/ 1329875 h 1329875"/>
              <a:gd name="connsiteX0" fmla="*/ 0 w 518914"/>
              <a:gd name="connsiteY0" fmla="*/ 0 h 1117095"/>
              <a:gd name="connsiteX1" fmla="*/ 511971 w 518914"/>
              <a:gd name="connsiteY1" fmla="*/ 884366 h 1117095"/>
              <a:gd name="connsiteX2" fmla="*/ 518620 w 518914"/>
              <a:gd name="connsiteY2" fmla="*/ 1117095 h 1117095"/>
              <a:gd name="connsiteX0" fmla="*/ 0 w 511971"/>
              <a:gd name="connsiteY0" fmla="*/ 0 h 1124609"/>
              <a:gd name="connsiteX1" fmla="*/ 511971 w 511971"/>
              <a:gd name="connsiteY1" fmla="*/ 884366 h 1124609"/>
              <a:gd name="connsiteX2" fmla="*/ 507348 w 511971"/>
              <a:gd name="connsiteY2" fmla="*/ 1124609 h 1124609"/>
              <a:gd name="connsiteX0" fmla="*/ 0 w 511971"/>
              <a:gd name="connsiteY0" fmla="*/ 0 h 1115084"/>
              <a:gd name="connsiteX1" fmla="*/ 511971 w 511971"/>
              <a:gd name="connsiteY1" fmla="*/ 884366 h 1115084"/>
              <a:gd name="connsiteX2" fmla="*/ 342248 w 511971"/>
              <a:gd name="connsiteY2" fmla="*/ 1115084 h 1115084"/>
              <a:gd name="connsiteX0" fmla="*/ 0 w 511971"/>
              <a:gd name="connsiteY0" fmla="*/ 0 h 1134134"/>
              <a:gd name="connsiteX1" fmla="*/ 511971 w 511971"/>
              <a:gd name="connsiteY1" fmla="*/ 884366 h 1134134"/>
              <a:gd name="connsiteX2" fmla="*/ 510523 w 511971"/>
              <a:gd name="connsiteY2" fmla="*/ 1134134 h 113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1971" h="1134134">
                <a:moveTo>
                  <a:pt x="0" y="0"/>
                </a:moveTo>
                <a:lnTo>
                  <a:pt x="511971" y="884366"/>
                </a:lnTo>
                <a:cubicBezTo>
                  <a:pt x="509755" y="1046168"/>
                  <a:pt x="512739" y="972332"/>
                  <a:pt x="510523" y="1134134"/>
                </a:cubicBezTo>
              </a:path>
            </a:pathLst>
          </a:custGeom>
          <a:ln w="25400">
            <a:solidFill>
              <a:schemeClr val="tx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52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 animBg="1"/>
      <p:bldP spid="104" grpId="0" animBg="1"/>
      <p:bldP spid="105" grpId="0" animBg="1"/>
      <p:bldP spid="1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58966CDA-AE84-1944-BDD8-71909EADC2DB}"/>
              </a:ext>
            </a:extLst>
          </p:cNvPr>
          <p:cNvSpPr/>
          <p:nvPr/>
        </p:nvSpPr>
        <p:spPr>
          <a:xfrm>
            <a:off x="-1113" y="2655735"/>
            <a:ext cx="12193113" cy="3005593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52" name="Chart 51">
            <a:extLst>
              <a:ext uri="{FF2B5EF4-FFF2-40B4-BE49-F238E27FC236}">
                <a16:creationId xmlns:a16="http://schemas.microsoft.com/office/drawing/2014/main" id="{5469D90F-98CC-E747-90DD-655CC5C32D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9050658"/>
              </p:ext>
            </p:extLst>
          </p:nvPr>
        </p:nvGraphicFramePr>
        <p:xfrm>
          <a:off x="9326435" y="3210717"/>
          <a:ext cx="1885304" cy="1256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1" name="Chart 50">
            <a:extLst>
              <a:ext uri="{FF2B5EF4-FFF2-40B4-BE49-F238E27FC236}">
                <a16:creationId xmlns:a16="http://schemas.microsoft.com/office/drawing/2014/main" id="{4A791B7A-976B-F742-9F4A-83A1EBC66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2546122"/>
              </p:ext>
            </p:extLst>
          </p:nvPr>
        </p:nvGraphicFramePr>
        <p:xfrm>
          <a:off x="6531245" y="3209091"/>
          <a:ext cx="1885304" cy="1256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0" name="Chart 49">
            <a:extLst>
              <a:ext uri="{FF2B5EF4-FFF2-40B4-BE49-F238E27FC236}">
                <a16:creationId xmlns:a16="http://schemas.microsoft.com/office/drawing/2014/main" id="{A406045F-E69F-184B-80FA-1C534F5CB4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8599199"/>
              </p:ext>
            </p:extLst>
          </p:nvPr>
        </p:nvGraphicFramePr>
        <p:xfrm>
          <a:off x="3775453" y="3214257"/>
          <a:ext cx="1885304" cy="1256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C6DB4663-F518-6746-8F13-23089C1B2B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6498146"/>
              </p:ext>
            </p:extLst>
          </p:nvPr>
        </p:nvGraphicFramePr>
        <p:xfrm>
          <a:off x="1032611" y="3209091"/>
          <a:ext cx="1885304" cy="1256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1141441" y="3512181"/>
            <a:ext cx="1850342" cy="1502196"/>
            <a:chOff x="1395437" y="2228316"/>
            <a:chExt cx="1806204" cy="1418281"/>
          </a:xfrm>
        </p:grpSpPr>
        <p:sp>
          <p:nvSpPr>
            <p:cNvPr id="4" name="Rectangle 3"/>
            <p:cNvSpPr/>
            <p:nvPr/>
          </p:nvSpPr>
          <p:spPr>
            <a:xfrm>
              <a:off x="1395437" y="3353601"/>
              <a:ext cx="1806204" cy="2929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Autofit/>
            </a:bodyPr>
            <a:lstStyle/>
            <a:p>
              <a:pPr algn="ctr"/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projektové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práce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prováděné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malými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středními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podniky</a:t>
              </a:r>
              <a:endParaRPr lang="en-IN" sz="1600" dirty="0">
                <a:solidFill>
                  <a:schemeClr val="bg1"/>
                </a:solidFill>
                <a:latin typeface="Arial Regular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1871589" y="2228316"/>
              <a:ext cx="664667" cy="664667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prstDash val="solid"/>
              <a:round/>
            </a:ln>
            <a:effectLst>
              <a:outerShdw blurRad="50800" dist="38100" dir="2700000" algn="t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IN" sz="2000" dirty="0">
                  <a:solidFill>
                    <a:srgbClr val="002060"/>
                  </a:solidFill>
                  <a:latin typeface="Arial Regular"/>
                </a:rPr>
                <a:t>50</a:t>
              </a:r>
              <a:r>
                <a:rPr lang="en-IN" sz="1400" dirty="0">
                  <a:solidFill>
                    <a:srgbClr val="002060"/>
                  </a:solidFill>
                  <a:latin typeface="Arial Regular"/>
                </a:rPr>
                <a:t>%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023882" y="3512182"/>
            <a:ext cx="1748894" cy="1477780"/>
            <a:chOff x="3931985" y="2228316"/>
            <a:chExt cx="1622156" cy="1477780"/>
          </a:xfrm>
        </p:grpSpPr>
        <p:sp>
          <p:nvSpPr>
            <p:cNvPr id="9" name="Rectangle 8"/>
            <p:cNvSpPr/>
            <p:nvPr/>
          </p:nvSpPr>
          <p:spPr>
            <a:xfrm>
              <a:off x="3931985" y="3420179"/>
              <a:ext cx="1622156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Autofit/>
            </a:bodyPr>
            <a:lstStyle/>
            <a:p>
              <a:pPr algn="ctr"/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malých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středních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firem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provádí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výzkum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vývoj</a:t>
              </a:r>
              <a:endParaRPr lang="en-IN" sz="1600" dirty="0">
                <a:solidFill>
                  <a:schemeClr val="bg1"/>
                </a:solidFill>
                <a:latin typeface="Arial Regular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293875" y="2228316"/>
              <a:ext cx="664667" cy="664667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prstDash val="solid"/>
              <a:round/>
            </a:ln>
            <a:effectLst>
              <a:outerShdw blurRad="50800" dist="38100" dir="2700000" algn="t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IN" sz="2000" dirty="0">
                  <a:solidFill>
                    <a:srgbClr val="002060"/>
                  </a:solidFill>
                  <a:latin typeface="Arial Regular"/>
                </a:rPr>
                <a:t>76</a:t>
              </a:r>
              <a:r>
                <a:rPr lang="en-IN" sz="1400" dirty="0">
                  <a:solidFill>
                    <a:srgbClr val="002060"/>
                  </a:solidFill>
                  <a:latin typeface="Arial Regular"/>
                </a:rPr>
                <a:t>%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545964" y="3512182"/>
            <a:ext cx="1748895" cy="1634584"/>
            <a:chOff x="6162387" y="2228316"/>
            <a:chExt cx="1769302" cy="1715938"/>
          </a:xfrm>
        </p:grpSpPr>
        <p:sp>
          <p:nvSpPr>
            <p:cNvPr id="14" name="Rectangle 13"/>
            <p:cNvSpPr/>
            <p:nvPr/>
          </p:nvSpPr>
          <p:spPr>
            <a:xfrm>
              <a:off x="6162387" y="3479499"/>
              <a:ext cx="1769302" cy="4647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Autofit/>
            </a:bodyPr>
            <a:lstStyle/>
            <a:p>
              <a:pPr algn="ctr"/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malých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středních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podniků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má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méně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než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50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zaměstnanců</a:t>
              </a:r>
              <a:endParaRPr lang="en-IN" sz="1600" dirty="0">
                <a:solidFill>
                  <a:schemeClr val="bg1"/>
                </a:solidFill>
                <a:latin typeface="Arial Regular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6779670" y="2228316"/>
              <a:ext cx="664667" cy="664667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prstDash val="solid"/>
              <a:round/>
            </a:ln>
            <a:effectLst>
              <a:outerShdw blurRad="50800" dist="38100" dir="2700000" algn="t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IN" sz="2000" dirty="0">
                  <a:solidFill>
                    <a:srgbClr val="002060"/>
                  </a:solidFill>
                  <a:latin typeface="Arial Regular"/>
                </a:rPr>
                <a:t>83</a:t>
              </a:r>
              <a:r>
                <a:rPr lang="en-IN" sz="1400" dirty="0">
                  <a:solidFill>
                    <a:srgbClr val="002060"/>
                  </a:solidFill>
                  <a:latin typeface="Arial Regular"/>
                </a:rPr>
                <a:t>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62844" y="3512182"/>
            <a:ext cx="1748895" cy="1571134"/>
            <a:chOff x="8638356" y="2228316"/>
            <a:chExt cx="1748895" cy="1571134"/>
          </a:xfrm>
        </p:grpSpPr>
        <p:sp>
          <p:nvSpPr>
            <p:cNvPr id="19" name="Rectangle 18"/>
            <p:cNvSpPr/>
            <p:nvPr/>
          </p:nvSpPr>
          <p:spPr>
            <a:xfrm>
              <a:off x="8638356" y="3513533"/>
              <a:ext cx="1748895" cy="2859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>
              <a:noAutofit/>
            </a:bodyPr>
            <a:lstStyle/>
            <a:p>
              <a:pPr algn="ctr"/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pracovníků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malých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středních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podniků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se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věnuje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výzkumu</a:t>
              </a:r>
              <a:r>
                <a:rPr lang="en-IN" sz="1600" dirty="0">
                  <a:solidFill>
                    <a:schemeClr val="bg1"/>
                  </a:solidFill>
                  <a:latin typeface="Arial Regular"/>
                </a:rPr>
                <a:t> a </a:t>
              </a:r>
              <a:r>
                <a:rPr lang="en-IN" sz="1600" dirty="0" err="1">
                  <a:solidFill>
                    <a:schemeClr val="bg1"/>
                  </a:solidFill>
                  <a:latin typeface="Arial Regular"/>
                </a:rPr>
                <a:t>vývoji</a:t>
              </a:r>
              <a:endParaRPr lang="en-IN" sz="1600" dirty="0">
                <a:solidFill>
                  <a:schemeClr val="bg1"/>
                </a:solidFill>
                <a:latin typeface="Arial Regular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9110340" y="2228316"/>
              <a:ext cx="664667" cy="664667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prstDash val="solid"/>
              <a:round/>
            </a:ln>
            <a:effectLst>
              <a:outerShdw blurRad="50800" dist="38100" dir="2700000" algn="tl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IN" sz="2000" dirty="0">
                  <a:solidFill>
                    <a:srgbClr val="002060"/>
                  </a:solidFill>
                  <a:latin typeface="Arial Regular"/>
                </a:rPr>
                <a:t>40</a:t>
              </a:r>
              <a:r>
                <a:rPr lang="en-IN" sz="1400" dirty="0">
                  <a:solidFill>
                    <a:srgbClr val="002060"/>
                  </a:solidFill>
                  <a:latin typeface="Arial Regular"/>
                </a:rPr>
                <a:t>%</a:t>
              </a: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917915" y="1217319"/>
            <a:ext cx="6355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Profil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Eurostars-2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malých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a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středních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firem</a:t>
            </a:r>
            <a:endParaRPr lang="en-US" sz="3600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Graphic spid="52" grpId="0">
        <p:bldAsOne/>
      </p:bldGraphic>
      <p:bldGraphic spid="51" grpId="0">
        <p:bldAsOne/>
      </p:bldGraphic>
      <p:bldGraphic spid="50" grpId="0">
        <p:bldAsOne/>
      </p:bldGraphic>
      <p:bldGraphic spid="2" grpId="0">
        <p:bldAsOne/>
      </p:bldGraphic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608535" y="2396082"/>
            <a:ext cx="2744494" cy="663450"/>
            <a:chOff x="7667445" y="4650322"/>
            <a:chExt cx="2744494" cy="663450"/>
          </a:xfrm>
        </p:grpSpPr>
        <p:sp>
          <p:nvSpPr>
            <p:cNvPr id="43" name="TextBox 42"/>
            <p:cNvSpPr txBox="1"/>
            <p:nvPr/>
          </p:nvSpPr>
          <p:spPr>
            <a:xfrm flipH="1">
              <a:off x="7667448" y="4650322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dirty="0">
                  <a:solidFill>
                    <a:srgbClr val="002060"/>
                  </a:solidFill>
                  <a:latin typeface="Comfortaa" panose="020F0603070200060003" pitchFamily="34" charset="0"/>
                  <a:ea typeface="Lato" panose="020F0502020204030203" pitchFamily="34" charset="0"/>
                  <a:cs typeface="Segoe UI Light" panose="020B0502040204020203" pitchFamily="34" charset="0"/>
                </a:rPr>
                <a:t>SLUŽBA </a:t>
              </a:r>
              <a:endParaRPr lang="id-ID" dirty="0">
                <a:solidFill>
                  <a:srgbClr val="002060"/>
                </a:solidFill>
                <a:latin typeface="Comfortaa" panose="020F0603070200060003" pitchFamily="34" charset="0"/>
                <a:ea typeface="Lato" panose="020F050202020403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7667445" y="4944440"/>
              <a:ext cx="2744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dirty="0">
                <a:solidFill>
                  <a:srgbClr val="002060"/>
                </a:solidFill>
                <a:latin typeface="Comfortaa" panose="020F0603070200060003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4391567" y="2267252"/>
            <a:ext cx="2744494" cy="468580"/>
            <a:chOff x="7667445" y="4845192"/>
            <a:chExt cx="2744494" cy="468580"/>
          </a:xfrm>
        </p:grpSpPr>
        <p:sp>
          <p:nvSpPr>
            <p:cNvPr id="73" name="TextBox 72"/>
            <p:cNvSpPr txBox="1"/>
            <p:nvPr/>
          </p:nvSpPr>
          <p:spPr>
            <a:xfrm flipH="1">
              <a:off x="7667448" y="4845192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dirty="0">
                  <a:solidFill>
                    <a:srgbClr val="002060"/>
                  </a:solidFill>
                  <a:latin typeface="Comfortaa" panose="020F0603070200060003" pitchFamily="34" charset="0"/>
                  <a:ea typeface="Lato" panose="020F0502020204030203" pitchFamily="34" charset="0"/>
                  <a:cs typeface="Segoe UI Light" panose="020B0502040204020203" pitchFamily="34" charset="0"/>
                </a:rPr>
                <a:t>PROCES</a:t>
              </a:r>
              <a:endParaRPr lang="id-ID" dirty="0">
                <a:solidFill>
                  <a:srgbClr val="002060"/>
                </a:solidFill>
                <a:latin typeface="Comfortaa" panose="020F0603070200060003" pitchFamily="34" charset="0"/>
                <a:ea typeface="Lato" panose="020F050202020403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 flipH="1">
              <a:off x="7667445" y="4944440"/>
              <a:ext cx="2744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US" dirty="0">
                <a:solidFill>
                  <a:srgbClr val="002060"/>
                </a:solidFill>
                <a:latin typeface="Comfortaa" panose="020F0603070200060003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 flipH="1">
            <a:off x="809951" y="2396082"/>
            <a:ext cx="2744494" cy="663450"/>
            <a:chOff x="7667445" y="4650322"/>
            <a:chExt cx="2744494" cy="663450"/>
          </a:xfrm>
        </p:grpSpPr>
        <p:sp>
          <p:nvSpPr>
            <p:cNvPr id="76" name="TextBox 75"/>
            <p:cNvSpPr txBox="1"/>
            <p:nvPr/>
          </p:nvSpPr>
          <p:spPr>
            <a:xfrm flipH="1">
              <a:off x="7667448" y="4650322"/>
              <a:ext cx="2153059" cy="36735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r"/>
              <a:r>
                <a:rPr lang="en-US" dirty="0">
                  <a:solidFill>
                    <a:srgbClr val="002060"/>
                  </a:solidFill>
                  <a:latin typeface="Comfortaa" panose="020F0603070200060003" pitchFamily="34" charset="0"/>
                  <a:ea typeface="Lato" panose="020F0502020204030203" pitchFamily="34" charset="0"/>
                  <a:cs typeface="Segoe UI Light" panose="020B0502040204020203" pitchFamily="34" charset="0"/>
                </a:rPr>
                <a:t>PRODUKT</a:t>
              </a:r>
              <a:endParaRPr lang="id-ID" dirty="0">
                <a:solidFill>
                  <a:srgbClr val="002060"/>
                </a:solidFill>
                <a:latin typeface="Comfortaa" panose="020F0603070200060003" pitchFamily="34" charset="0"/>
                <a:ea typeface="Lato" panose="020F050202020403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flipH="1">
              <a:off x="7667445" y="4944440"/>
              <a:ext cx="2744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US" dirty="0">
                <a:solidFill>
                  <a:srgbClr val="002060"/>
                </a:solidFill>
                <a:latin typeface="Comfortaa" panose="020F0603070200060003" pitchFamily="34" charset="0"/>
              </a:endParaRPr>
            </a:p>
          </p:txBody>
        </p:sp>
      </p:grpSp>
      <p:sp>
        <p:nvSpPr>
          <p:cNvPr id="79" name="Rectangle 78"/>
          <p:cNvSpPr/>
          <p:nvPr/>
        </p:nvSpPr>
        <p:spPr>
          <a:xfrm>
            <a:off x="3004457" y="573283"/>
            <a:ext cx="6183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Tržně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en-US" sz="3600" dirty="0" err="1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orientované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2365184-CE00-124F-BBD0-2B6345BD360D}"/>
              </a:ext>
            </a:extLst>
          </p:cNvPr>
          <p:cNvSpPr/>
          <p:nvPr/>
        </p:nvSpPr>
        <p:spPr>
          <a:xfrm>
            <a:off x="2039007" y="1354987"/>
            <a:ext cx="8113986" cy="505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13800000" scaled="0"/>
                </a:gradFill>
                <a:latin typeface="Comfortaa" panose="020F0603070200060003" pitchFamily="34" charset="0"/>
                <a:cs typeface="Segoe UI Light" panose="020B0502040204020203" pitchFamily="34" charset="0"/>
              </a:rPr>
              <a:t>INOVAČNÍ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846B43-7DF9-3B4D-90B4-8F0D15311F21}"/>
              </a:ext>
            </a:extLst>
          </p:cNvPr>
          <p:cNvGrpSpPr/>
          <p:nvPr/>
        </p:nvGrpSpPr>
        <p:grpSpPr>
          <a:xfrm>
            <a:off x="3850096" y="1928397"/>
            <a:ext cx="4394900" cy="3630740"/>
            <a:chOff x="3850096" y="1928397"/>
            <a:chExt cx="4394900" cy="363074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7FA92D8-A4E9-B04F-8F46-6385E3ED4B0B}"/>
                </a:ext>
              </a:extLst>
            </p:cNvPr>
            <p:cNvGrpSpPr/>
            <p:nvPr/>
          </p:nvGrpSpPr>
          <p:grpSpPr>
            <a:xfrm>
              <a:off x="3850096" y="1928397"/>
              <a:ext cx="4394900" cy="3630740"/>
              <a:chOff x="3850096" y="1928397"/>
              <a:chExt cx="4394900" cy="363074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3850096" y="1928397"/>
                <a:ext cx="4394900" cy="2704928"/>
                <a:chOff x="3216112" y="2386288"/>
                <a:chExt cx="4394900" cy="2704928"/>
              </a:xfrm>
            </p:grpSpPr>
            <p:sp>
              <p:nvSpPr>
                <p:cNvPr id="3" name="Freeform 18"/>
                <p:cNvSpPr>
                  <a:spLocks/>
                </p:cNvSpPr>
                <p:nvPr/>
              </p:nvSpPr>
              <p:spPr bwMode="auto">
                <a:xfrm rot="10800000">
                  <a:off x="3950379" y="2865788"/>
                  <a:ext cx="1382096" cy="1618397"/>
                </a:xfrm>
                <a:custGeom>
                  <a:avLst/>
                  <a:gdLst>
                    <a:gd name="T0" fmla="*/ 646 w 735"/>
                    <a:gd name="T1" fmla="*/ 426 h 859"/>
                    <a:gd name="T2" fmla="*/ 735 w 735"/>
                    <a:gd name="T3" fmla="*/ 411 h 859"/>
                    <a:gd name="T4" fmla="*/ 388 w 735"/>
                    <a:gd name="T5" fmla="*/ 2 h 859"/>
                    <a:gd name="T6" fmla="*/ 387 w 735"/>
                    <a:gd name="T7" fmla="*/ 0 h 859"/>
                    <a:gd name="T8" fmla="*/ 416 w 735"/>
                    <a:gd name="T9" fmla="*/ 166 h 859"/>
                    <a:gd name="T10" fmla="*/ 0 w 735"/>
                    <a:gd name="T11" fmla="*/ 649 h 859"/>
                    <a:gd name="T12" fmla="*/ 421 w 735"/>
                    <a:gd name="T13" fmla="*/ 859 h 859"/>
                    <a:gd name="T14" fmla="*/ 419 w 735"/>
                    <a:gd name="T15" fmla="*/ 853 h 859"/>
                    <a:gd name="T16" fmla="*/ 646 w 735"/>
                    <a:gd name="T17" fmla="*/ 426 h 8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5" h="859">
                      <a:moveTo>
                        <a:pt x="646" y="426"/>
                      </a:moveTo>
                      <a:cubicBezTo>
                        <a:pt x="676" y="417"/>
                        <a:pt x="705" y="412"/>
                        <a:pt x="735" y="411"/>
                      </a:cubicBezTo>
                      <a:cubicBezTo>
                        <a:pt x="508" y="413"/>
                        <a:pt x="498" y="315"/>
                        <a:pt x="388" y="2"/>
                      </a:cubicBezTo>
                      <a:cubicBezTo>
                        <a:pt x="388" y="1"/>
                        <a:pt x="388" y="1"/>
                        <a:pt x="387" y="0"/>
                      </a:cubicBezTo>
                      <a:cubicBezTo>
                        <a:pt x="406" y="52"/>
                        <a:pt x="416" y="108"/>
                        <a:pt x="416" y="166"/>
                      </a:cubicBezTo>
                      <a:cubicBezTo>
                        <a:pt x="416" y="411"/>
                        <a:pt x="236" y="614"/>
                        <a:pt x="0" y="649"/>
                      </a:cubicBezTo>
                      <a:cubicBezTo>
                        <a:pt x="181" y="644"/>
                        <a:pt x="350" y="670"/>
                        <a:pt x="421" y="859"/>
                      </a:cubicBezTo>
                      <a:cubicBezTo>
                        <a:pt x="420" y="857"/>
                        <a:pt x="419" y="855"/>
                        <a:pt x="419" y="853"/>
                      </a:cubicBezTo>
                      <a:cubicBezTo>
                        <a:pt x="364" y="672"/>
                        <a:pt x="466" y="481"/>
                        <a:pt x="646" y="42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" name="Freeform 29"/>
                <p:cNvSpPr>
                  <a:spLocks/>
                </p:cNvSpPr>
                <p:nvPr/>
              </p:nvSpPr>
              <p:spPr bwMode="auto">
                <a:xfrm rot="10800000">
                  <a:off x="5423593" y="2858689"/>
                  <a:ext cx="1563786" cy="1504973"/>
                </a:xfrm>
                <a:custGeom>
                  <a:avLst/>
                  <a:gdLst>
                    <a:gd name="T0" fmla="*/ 323 w 831"/>
                    <a:gd name="T1" fmla="*/ 99 h 799"/>
                    <a:gd name="T2" fmla="*/ 333 w 831"/>
                    <a:gd name="T3" fmla="*/ 0 h 799"/>
                    <a:gd name="T4" fmla="*/ 0 w 831"/>
                    <a:gd name="T5" fmla="*/ 368 h 799"/>
                    <a:gd name="T6" fmla="*/ 8 w 831"/>
                    <a:gd name="T7" fmla="*/ 368 h 799"/>
                    <a:gd name="T8" fmla="*/ 350 w 831"/>
                    <a:gd name="T9" fmla="*/ 710 h 799"/>
                    <a:gd name="T10" fmla="*/ 339 w 831"/>
                    <a:gd name="T11" fmla="*/ 799 h 799"/>
                    <a:gd name="T12" fmla="*/ 339 w 831"/>
                    <a:gd name="T13" fmla="*/ 799 h 799"/>
                    <a:gd name="T14" fmla="*/ 831 w 831"/>
                    <a:gd name="T15" fmla="*/ 587 h 799"/>
                    <a:gd name="T16" fmla="*/ 810 w 831"/>
                    <a:gd name="T17" fmla="*/ 587 h 799"/>
                    <a:gd name="T18" fmla="*/ 323 w 831"/>
                    <a:gd name="T19" fmla="*/ 99 h 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1" h="799">
                      <a:moveTo>
                        <a:pt x="323" y="99"/>
                      </a:moveTo>
                      <a:cubicBezTo>
                        <a:pt x="323" y="65"/>
                        <a:pt x="326" y="32"/>
                        <a:pt x="333" y="0"/>
                      </a:cubicBezTo>
                      <a:cubicBezTo>
                        <a:pt x="284" y="186"/>
                        <a:pt x="213" y="356"/>
                        <a:pt x="0" y="368"/>
                      </a:cubicBezTo>
                      <a:cubicBezTo>
                        <a:pt x="3" y="368"/>
                        <a:pt x="6" y="368"/>
                        <a:pt x="8" y="368"/>
                      </a:cubicBezTo>
                      <a:cubicBezTo>
                        <a:pt x="197" y="368"/>
                        <a:pt x="350" y="521"/>
                        <a:pt x="350" y="710"/>
                      </a:cubicBezTo>
                      <a:cubicBezTo>
                        <a:pt x="350" y="741"/>
                        <a:pt x="346" y="770"/>
                        <a:pt x="339" y="799"/>
                      </a:cubicBezTo>
                      <a:cubicBezTo>
                        <a:pt x="339" y="799"/>
                        <a:pt x="339" y="799"/>
                        <a:pt x="339" y="799"/>
                      </a:cubicBezTo>
                      <a:cubicBezTo>
                        <a:pt x="403" y="582"/>
                        <a:pt x="500" y="600"/>
                        <a:pt x="831" y="587"/>
                      </a:cubicBezTo>
                      <a:cubicBezTo>
                        <a:pt x="824" y="587"/>
                        <a:pt x="817" y="587"/>
                        <a:pt x="810" y="587"/>
                      </a:cubicBezTo>
                      <a:cubicBezTo>
                        <a:pt x="541" y="587"/>
                        <a:pt x="323" y="369"/>
                        <a:pt x="323" y="9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3" name="Freeform 34"/>
                <p:cNvSpPr>
                  <a:spLocks/>
                </p:cNvSpPr>
                <p:nvPr/>
              </p:nvSpPr>
              <p:spPr bwMode="auto">
                <a:xfrm>
                  <a:off x="4543486" y="3252272"/>
                  <a:ext cx="1834744" cy="18389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txBody>
                <a:bodyPr vert="horz" wrap="square" lIns="0" tIns="0" rIns="0" bIns="0" numCol="1" anchor="b" anchorCtr="0" compatLnSpc="1">
                  <a:prstTxWarp prst="textNoShape">
                    <a:avLst/>
                  </a:prstTxWarp>
                </a:bodyPr>
                <a:lstStyle/>
                <a:p>
                  <a:pPr lvl="0" algn="ctr"/>
                  <a:endParaRPr lang="en-IN" sz="14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Freeform 21"/>
                <p:cNvSpPr>
                  <a:spLocks/>
                </p:cNvSpPr>
                <p:nvPr/>
              </p:nvSpPr>
              <p:spPr bwMode="auto">
                <a:xfrm>
                  <a:off x="3216112" y="2414589"/>
                  <a:ext cx="1436708" cy="1365293"/>
                </a:xfrm>
                <a:custGeom>
                  <a:avLst/>
                  <a:gdLst>
                    <a:gd name="T0" fmla="*/ 709 w 764"/>
                    <a:gd name="T1" fmla="*/ 246 h 725"/>
                    <a:gd name="T2" fmla="*/ 371 w 764"/>
                    <a:gd name="T3" fmla="*/ 4 h 725"/>
                    <a:gd name="T4" fmla="*/ 282 w 764"/>
                    <a:gd name="T5" fmla="*/ 18 h 725"/>
                    <a:gd name="T6" fmla="*/ 55 w 764"/>
                    <a:gd name="T7" fmla="*/ 445 h 725"/>
                    <a:gd name="T8" fmla="*/ 57 w 764"/>
                    <a:gd name="T9" fmla="*/ 451 h 725"/>
                    <a:gd name="T10" fmla="*/ 62 w 764"/>
                    <a:gd name="T11" fmla="*/ 467 h 725"/>
                    <a:gd name="T12" fmla="*/ 63 w 764"/>
                    <a:gd name="T13" fmla="*/ 468 h 725"/>
                    <a:gd name="T14" fmla="*/ 63 w 764"/>
                    <a:gd name="T15" fmla="*/ 468 h 725"/>
                    <a:gd name="T16" fmla="*/ 482 w 764"/>
                    <a:gd name="T17" fmla="*/ 673 h 725"/>
                    <a:gd name="T18" fmla="*/ 709 w 764"/>
                    <a:gd name="T19" fmla="*/ 246 h 7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64" h="725">
                      <a:moveTo>
                        <a:pt x="709" y="246"/>
                      </a:moveTo>
                      <a:cubicBezTo>
                        <a:pt x="663" y="95"/>
                        <a:pt x="522" y="0"/>
                        <a:pt x="371" y="4"/>
                      </a:cubicBezTo>
                      <a:cubicBezTo>
                        <a:pt x="341" y="4"/>
                        <a:pt x="312" y="9"/>
                        <a:pt x="282" y="18"/>
                      </a:cubicBezTo>
                      <a:cubicBezTo>
                        <a:pt x="102" y="73"/>
                        <a:pt x="0" y="264"/>
                        <a:pt x="55" y="445"/>
                      </a:cubicBezTo>
                      <a:cubicBezTo>
                        <a:pt x="55" y="447"/>
                        <a:pt x="56" y="449"/>
                        <a:pt x="57" y="451"/>
                      </a:cubicBezTo>
                      <a:cubicBezTo>
                        <a:pt x="59" y="456"/>
                        <a:pt x="61" y="461"/>
                        <a:pt x="62" y="467"/>
                      </a:cubicBezTo>
                      <a:cubicBezTo>
                        <a:pt x="62" y="467"/>
                        <a:pt x="63" y="468"/>
                        <a:pt x="63" y="468"/>
                      </a:cubicBezTo>
                      <a:cubicBezTo>
                        <a:pt x="63" y="468"/>
                        <a:pt x="63" y="468"/>
                        <a:pt x="63" y="468"/>
                      </a:cubicBezTo>
                      <a:cubicBezTo>
                        <a:pt x="126" y="636"/>
                        <a:pt x="309" y="725"/>
                        <a:pt x="482" y="673"/>
                      </a:cubicBezTo>
                      <a:cubicBezTo>
                        <a:pt x="662" y="618"/>
                        <a:pt x="764" y="427"/>
                        <a:pt x="709" y="24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905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txBody>
                <a:bodyPr vert="horz" wrap="square" lIns="0" tIns="468000" rIns="0" bIns="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algn="ctr">
                    <a:lnSpc>
                      <a:spcPct val="80000"/>
                    </a:lnSpc>
                  </a:pPr>
                  <a:endParaRPr lang="en-IN" dirty="0">
                    <a:solidFill>
                      <a:prstClr val="white"/>
                    </a:solidFill>
                    <a:latin typeface="Montserrat"/>
                  </a:endParaRPr>
                </a:p>
              </p:txBody>
            </p:sp>
            <p:sp>
              <p:nvSpPr>
                <p:cNvPr id="24" name="Freeform 36"/>
                <p:cNvSpPr>
                  <a:spLocks/>
                </p:cNvSpPr>
                <p:nvPr/>
              </p:nvSpPr>
              <p:spPr bwMode="auto">
                <a:xfrm>
                  <a:off x="6324486" y="2386288"/>
                  <a:ext cx="1286526" cy="1288627"/>
                </a:xfrm>
                <a:custGeom>
                  <a:avLst/>
                  <a:gdLst>
                    <a:gd name="T0" fmla="*/ 342 w 684"/>
                    <a:gd name="T1" fmla="*/ 0 h 684"/>
                    <a:gd name="T2" fmla="*/ 334 w 684"/>
                    <a:gd name="T3" fmla="*/ 0 h 684"/>
                    <a:gd name="T4" fmla="*/ 321 w 684"/>
                    <a:gd name="T5" fmla="*/ 1 h 684"/>
                    <a:gd name="T6" fmla="*/ 318 w 684"/>
                    <a:gd name="T7" fmla="*/ 1 h 684"/>
                    <a:gd name="T8" fmla="*/ 0 w 684"/>
                    <a:gd name="T9" fmla="*/ 342 h 684"/>
                    <a:gd name="T10" fmla="*/ 342 w 684"/>
                    <a:gd name="T11" fmla="*/ 684 h 684"/>
                    <a:gd name="T12" fmla="*/ 673 w 684"/>
                    <a:gd name="T13" fmla="*/ 431 h 684"/>
                    <a:gd name="T14" fmla="*/ 684 w 684"/>
                    <a:gd name="T15" fmla="*/ 342 h 684"/>
                    <a:gd name="T16" fmla="*/ 342 w 684"/>
                    <a:gd name="T17" fmla="*/ 0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4" h="684">
                      <a:moveTo>
                        <a:pt x="342" y="0"/>
                      </a:moveTo>
                      <a:cubicBezTo>
                        <a:pt x="340" y="0"/>
                        <a:pt x="337" y="0"/>
                        <a:pt x="334" y="0"/>
                      </a:cubicBezTo>
                      <a:cubicBezTo>
                        <a:pt x="330" y="0"/>
                        <a:pt x="325" y="0"/>
                        <a:pt x="321" y="1"/>
                      </a:cubicBezTo>
                      <a:cubicBezTo>
                        <a:pt x="320" y="1"/>
                        <a:pt x="319" y="1"/>
                        <a:pt x="318" y="1"/>
                      </a:cubicBezTo>
                      <a:cubicBezTo>
                        <a:pt x="141" y="13"/>
                        <a:pt x="0" y="161"/>
                        <a:pt x="0" y="342"/>
                      </a:cubicBezTo>
                      <a:cubicBezTo>
                        <a:pt x="0" y="531"/>
                        <a:pt x="154" y="684"/>
                        <a:pt x="342" y="684"/>
                      </a:cubicBezTo>
                      <a:cubicBezTo>
                        <a:pt x="501" y="684"/>
                        <a:pt x="634" y="576"/>
                        <a:pt x="673" y="431"/>
                      </a:cubicBezTo>
                      <a:cubicBezTo>
                        <a:pt x="680" y="402"/>
                        <a:pt x="684" y="373"/>
                        <a:pt x="684" y="342"/>
                      </a:cubicBezTo>
                      <a:cubicBezTo>
                        <a:pt x="684" y="153"/>
                        <a:pt x="531" y="0"/>
                        <a:pt x="34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905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</p:spPr>
              <p:txBody>
                <a:bodyPr vert="horz" wrap="square" lIns="0" tIns="0" rIns="0" bIns="360000" numCol="1" anchor="b" anchorCtr="0" compatLnSpc="1">
                  <a:prstTxWarp prst="textNoShape">
                    <a:avLst/>
                  </a:prstTxWarp>
                </a:bodyPr>
                <a:lstStyle/>
                <a:p>
                  <a:pPr lvl="0" algn="ctr">
                    <a:lnSpc>
                      <a:spcPct val="80000"/>
                    </a:lnSpc>
                  </a:pPr>
                  <a:endParaRPr lang="en-IN" sz="1600" dirty="0">
                    <a:solidFill>
                      <a:prstClr val="white"/>
                    </a:solidFill>
                    <a:latin typeface="Montserrat"/>
                  </a:endParaRPr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2542C23F-011A-CC4E-B9AC-A34F02FC481D}"/>
                  </a:ext>
                </a:extLst>
              </p:cNvPr>
              <p:cNvGrpSpPr/>
              <p:nvPr/>
            </p:nvGrpSpPr>
            <p:grpSpPr>
              <a:xfrm>
                <a:off x="5473818" y="3811272"/>
                <a:ext cx="1239976" cy="1747865"/>
                <a:chOff x="5473818" y="4193517"/>
                <a:chExt cx="1239976" cy="1747865"/>
              </a:xfr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13800000" scaled="0"/>
              </a:gradFill>
            </p:grpSpPr>
            <p:sp>
              <p:nvSpPr>
                <p:cNvPr id="54" name="Freeform 29">
                  <a:extLst>
                    <a:ext uri="{FF2B5EF4-FFF2-40B4-BE49-F238E27FC236}">
                      <a16:creationId xmlns:a16="http://schemas.microsoft.com/office/drawing/2014/main" id="{B9B979F0-D0B7-944B-AF40-122C3CAEB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348935">
                  <a:off x="5455628" y="4211707"/>
                  <a:ext cx="1276356" cy="1239976"/>
                </a:xfrm>
                <a:custGeom>
                  <a:avLst/>
                  <a:gdLst>
                    <a:gd name="T0" fmla="*/ 323 w 831"/>
                    <a:gd name="T1" fmla="*/ 99 h 799"/>
                    <a:gd name="T2" fmla="*/ 333 w 831"/>
                    <a:gd name="T3" fmla="*/ 0 h 799"/>
                    <a:gd name="T4" fmla="*/ 0 w 831"/>
                    <a:gd name="T5" fmla="*/ 368 h 799"/>
                    <a:gd name="T6" fmla="*/ 8 w 831"/>
                    <a:gd name="T7" fmla="*/ 368 h 799"/>
                    <a:gd name="T8" fmla="*/ 350 w 831"/>
                    <a:gd name="T9" fmla="*/ 710 h 799"/>
                    <a:gd name="T10" fmla="*/ 339 w 831"/>
                    <a:gd name="T11" fmla="*/ 799 h 799"/>
                    <a:gd name="T12" fmla="*/ 339 w 831"/>
                    <a:gd name="T13" fmla="*/ 799 h 799"/>
                    <a:gd name="T14" fmla="*/ 831 w 831"/>
                    <a:gd name="T15" fmla="*/ 587 h 799"/>
                    <a:gd name="T16" fmla="*/ 810 w 831"/>
                    <a:gd name="T17" fmla="*/ 587 h 799"/>
                    <a:gd name="T18" fmla="*/ 323 w 831"/>
                    <a:gd name="T19" fmla="*/ 99 h 799"/>
                    <a:gd name="connsiteX0" fmla="*/ 3887 w 10000"/>
                    <a:gd name="connsiteY0" fmla="*/ 1239 h 10000"/>
                    <a:gd name="connsiteX1" fmla="*/ 4007 w 10000"/>
                    <a:gd name="connsiteY1" fmla="*/ 0 h 10000"/>
                    <a:gd name="connsiteX2" fmla="*/ 1838 w 10000"/>
                    <a:gd name="connsiteY2" fmla="*/ 3964 h 10000"/>
                    <a:gd name="connsiteX3" fmla="*/ 0 w 10000"/>
                    <a:gd name="connsiteY3" fmla="*/ 4606 h 10000"/>
                    <a:gd name="connsiteX4" fmla="*/ 96 w 10000"/>
                    <a:gd name="connsiteY4" fmla="*/ 4606 h 10000"/>
                    <a:gd name="connsiteX5" fmla="*/ 4212 w 10000"/>
                    <a:gd name="connsiteY5" fmla="*/ 8886 h 10000"/>
                    <a:gd name="connsiteX6" fmla="*/ 4079 w 10000"/>
                    <a:gd name="connsiteY6" fmla="*/ 10000 h 10000"/>
                    <a:gd name="connsiteX7" fmla="*/ 4079 w 10000"/>
                    <a:gd name="connsiteY7" fmla="*/ 10000 h 10000"/>
                    <a:gd name="connsiteX8" fmla="*/ 10000 w 10000"/>
                    <a:gd name="connsiteY8" fmla="*/ 7347 h 10000"/>
                    <a:gd name="connsiteX9" fmla="*/ 9747 w 10000"/>
                    <a:gd name="connsiteY9" fmla="*/ 7347 h 10000"/>
                    <a:gd name="connsiteX10" fmla="*/ 3887 w 10000"/>
                    <a:gd name="connsiteY10" fmla="*/ 1239 h 10000"/>
                    <a:gd name="connsiteX0" fmla="*/ 3887 w 10000"/>
                    <a:gd name="connsiteY0" fmla="*/ 1239 h 10000"/>
                    <a:gd name="connsiteX1" fmla="*/ 4007 w 10000"/>
                    <a:gd name="connsiteY1" fmla="*/ 0 h 10000"/>
                    <a:gd name="connsiteX2" fmla="*/ 1838 w 10000"/>
                    <a:gd name="connsiteY2" fmla="*/ 3964 h 10000"/>
                    <a:gd name="connsiteX3" fmla="*/ 0 w 10000"/>
                    <a:gd name="connsiteY3" fmla="*/ 4606 h 10000"/>
                    <a:gd name="connsiteX4" fmla="*/ 96 w 10000"/>
                    <a:gd name="connsiteY4" fmla="*/ 4606 h 10000"/>
                    <a:gd name="connsiteX5" fmla="*/ 4212 w 10000"/>
                    <a:gd name="connsiteY5" fmla="*/ 8886 h 10000"/>
                    <a:gd name="connsiteX6" fmla="*/ 4079 w 10000"/>
                    <a:gd name="connsiteY6" fmla="*/ 10000 h 10000"/>
                    <a:gd name="connsiteX7" fmla="*/ 4079 w 10000"/>
                    <a:gd name="connsiteY7" fmla="*/ 10000 h 10000"/>
                    <a:gd name="connsiteX8" fmla="*/ 4879 w 10000"/>
                    <a:gd name="connsiteY8" fmla="*/ 8239 h 10000"/>
                    <a:gd name="connsiteX9" fmla="*/ 10000 w 10000"/>
                    <a:gd name="connsiteY9" fmla="*/ 7347 h 10000"/>
                    <a:gd name="connsiteX10" fmla="*/ 9747 w 10000"/>
                    <a:gd name="connsiteY10" fmla="*/ 7347 h 10000"/>
                    <a:gd name="connsiteX11" fmla="*/ 3887 w 10000"/>
                    <a:gd name="connsiteY11" fmla="*/ 1239 h 10000"/>
                    <a:gd name="connsiteX0" fmla="*/ 3887 w 10000"/>
                    <a:gd name="connsiteY0" fmla="*/ 1239 h 10000"/>
                    <a:gd name="connsiteX1" fmla="*/ 4007 w 10000"/>
                    <a:gd name="connsiteY1" fmla="*/ 0 h 10000"/>
                    <a:gd name="connsiteX2" fmla="*/ 1838 w 10000"/>
                    <a:gd name="connsiteY2" fmla="*/ 3964 h 10000"/>
                    <a:gd name="connsiteX3" fmla="*/ 0 w 10000"/>
                    <a:gd name="connsiteY3" fmla="*/ 4606 h 10000"/>
                    <a:gd name="connsiteX4" fmla="*/ 96 w 10000"/>
                    <a:gd name="connsiteY4" fmla="*/ 4606 h 10000"/>
                    <a:gd name="connsiteX5" fmla="*/ 4212 w 10000"/>
                    <a:gd name="connsiteY5" fmla="*/ 8886 h 10000"/>
                    <a:gd name="connsiteX6" fmla="*/ 4079 w 10000"/>
                    <a:gd name="connsiteY6" fmla="*/ 10000 h 10000"/>
                    <a:gd name="connsiteX7" fmla="*/ 4879 w 10000"/>
                    <a:gd name="connsiteY7" fmla="*/ 8239 h 10000"/>
                    <a:gd name="connsiteX8" fmla="*/ 10000 w 10000"/>
                    <a:gd name="connsiteY8" fmla="*/ 7347 h 10000"/>
                    <a:gd name="connsiteX9" fmla="*/ 9747 w 10000"/>
                    <a:gd name="connsiteY9" fmla="*/ 7347 h 10000"/>
                    <a:gd name="connsiteX10" fmla="*/ 3887 w 10000"/>
                    <a:gd name="connsiteY10" fmla="*/ 1239 h 10000"/>
                    <a:gd name="connsiteX0" fmla="*/ 3887 w 10000"/>
                    <a:gd name="connsiteY0" fmla="*/ 1239 h 9078"/>
                    <a:gd name="connsiteX1" fmla="*/ 4007 w 10000"/>
                    <a:gd name="connsiteY1" fmla="*/ 0 h 9078"/>
                    <a:gd name="connsiteX2" fmla="*/ 1838 w 10000"/>
                    <a:gd name="connsiteY2" fmla="*/ 3964 h 9078"/>
                    <a:gd name="connsiteX3" fmla="*/ 0 w 10000"/>
                    <a:gd name="connsiteY3" fmla="*/ 4606 h 9078"/>
                    <a:gd name="connsiteX4" fmla="*/ 96 w 10000"/>
                    <a:gd name="connsiteY4" fmla="*/ 4606 h 9078"/>
                    <a:gd name="connsiteX5" fmla="*/ 4212 w 10000"/>
                    <a:gd name="connsiteY5" fmla="*/ 8886 h 9078"/>
                    <a:gd name="connsiteX6" fmla="*/ 4879 w 10000"/>
                    <a:gd name="connsiteY6" fmla="*/ 8239 h 9078"/>
                    <a:gd name="connsiteX7" fmla="*/ 10000 w 10000"/>
                    <a:gd name="connsiteY7" fmla="*/ 7347 h 9078"/>
                    <a:gd name="connsiteX8" fmla="*/ 9747 w 10000"/>
                    <a:gd name="connsiteY8" fmla="*/ 7347 h 9078"/>
                    <a:gd name="connsiteX9" fmla="*/ 3887 w 10000"/>
                    <a:gd name="connsiteY9" fmla="*/ 1239 h 9078"/>
                    <a:gd name="connsiteX0" fmla="*/ 4171 w 10284"/>
                    <a:gd name="connsiteY0" fmla="*/ 1365 h 9076"/>
                    <a:gd name="connsiteX1" fmla="*/ 4291 w 10284"/>
                    <a:gd name="connsiteY1" fmla="*/ 0 h 9076"/>
                    <a:gd name="connsiteX2" fmla="*/ 2122 w 10284"/>
                    <a:gd name="connsiteY2" fmla="*/ 4367 h 9076"/>
                    <a:gd name="connsiteX3" fmla="*/ 284 w 10284"/>
                    <a:gd name="connsiteY3" fmla="*/ 5074 h 9076"/>
                    <a:gd name="connsiteX4" fmla="*/ 380 w 10284"/>
                    <a:gd name="connsiteY4" fmla="*/ 5074 h 9076"/>
                    <a:gd name="connsiteX5" fmla="*/ 5163 w 10284"/>
                    <a:gd name="connsiteY5" fmla="*/ 9076 h 9076"/>
                    <a:gd name="connsiteX6" fmla="*/ 10284 w 10284"/>
                    <a:gd name="connsiteY6" fmla="*/ 8093 h 9076"/>
                    <a:gd name="connsiteX7" fmla="*/ 10031 w 10284"/>
                    <a:gd name="connsiteY7" fmla="*/ 8093 h 9076"/>
                    <a:gd name="connsiteX8" fmla="*/ 4171 w 10284"/>
                    <a:gd name="connsiteY8" fmla="*/ 1365 h 9076"/>
                    <a:gd name="connsiteX0" fmla="*/ 3780 w 9724"/>
                    <a:gd name="connsiteY0" fmla="*/ 1504 h 10000"/>
                    <a:gd name="connsiteX1" fmla="*/ 3897 w 9724"/>
                    <a:gd name="connsiteY1" fmla="*/ 0 h 10000"/>
                    <a:gd name="connsiteX2" fmla="*/ 1787 w 9724"/>
                    <a:gd name="connsiteY2" fmla="*/ 4812 h 10000"/>
                    <a:gd name="connsiteX3" fmla="*/ 0 w 9724"/>
                    <a:gd name="connsiteY3" fmla="*/ 5591 h 10000"/>
                    <a:gd name="connsiteX4" fmla="*/ 4744 w 9724"/>
                    <a:gd name="connsiteY4" fmla="*/ 10000 h 10000"/>
                    <a:gd name="connsiteX5" fmla="*/ 9724 w 9724"/>
                    <a:gd name="connsiteY5" fmla="*/ 8917 h 10000"/>
                    <a:gd name="connsiteX6" fmla="*/ 9478 w 9724"/>
                    <a:gd name="connsiteY6" fmla="*/ 8917 h 10000"/>
                    <a:gd name="connsiteX7" fmla="*/ 3780 w 9724"/>
                    <a:gd name="connsiteY7" fmla="*/ 1504 h 10000"/>
                    <a:gd name="connsiteX0" fmla="*/ 2057 w 8170"/>
                    <a:gd name="connsiteY0" fmla="*/ 1504 h 10000"/>
                    <a:gd name="connsiteX1" fmla="*/ 2178 w 8170"/>
                    <a:gd name="connsiteY1" fmla="*/ 0 h 10000"/>
                    <a:gd name="connsiteX2" fmla="*/ 8 w 8170"/>
                    <a:gd name="connsiteY2" fmla="*/ 4812 h 10000"/>
                    <a:gd name="connsiteX3" fmla="*/ 3049 w 8170"/>
                    <a:gd name="connsiteY3" fmla="*/ 10000 h 10000"/>
                    <a:gd name="connsiteX4" fmla="*/ 8170 w 8170"/>
                    <a:gd name="connsiteY4" fmla="*/ 8917 h 10000"/>
                    <a:gd name="connsiteX5" fmla="*/ 7917 w 8170"/>
                    <a:gd name="connsiteY5" fmla="*/ 8917 h 10000"/>
                    <a:gd name="connsiteX6" fmla="*/ 2057 w 8170"/>
                    <a:gd name="connsiteY6" fmla="*/ 1504 h 10000"/>
                    <a:gd name="connsiteX0" fmla="*/ 2508 w 9990"/>
                    <a:gd name="connsiteY0" fmla="*/ 1504 h 10000"/>
                    <a:gd name="connsiteX1" fmla="*/ 2656 w 9990"/>
                    <a:gd name="connsiteY1" fmla="*/ 0 h 10000"/>
                    <a:gd name="connsiteX2" fmla="*/ 0 w 9990"/>
                    <a:gd name="connsiteY2" fmla="*/ 4812 h 10000"/>
                    <a:gd name="connsiteX3" fmla="*/ 3722 w 9990"/>
                    <a:gd name="connsiteY3" fmla="*/ 10000 h 10000"/>
                    <a:gd name="connsiteX4" fmla="*/ 9990 w 9990"/>
                    <a:gd name="connsiteY4" fmla="*/ 8917 h 10000"/>
                    <a:gd name="connsiteX5" fmla="*/ 9680 w 9990"/>
                    <a:gd name="connsiteY5" fmla="*/ 8917 h 10000"/>
                    <a:gd name="connsiteX6" fmla="*/ 2508 w 9990"/>
                    <a:gd name="connsiteY6" fmla="*/ 1504 h 10000"/>
                    <a:gd name="connsiteX0" fmla="*/ 2511 w 10000"/>
                    <a:gd name="connsiteY0" fmla="*/ 1504 h 10000"/>
                    <a:gd name="connsiteX1" fmla="*/ 2659 w 10000"/>
                    <a:gd name="connsiteY1" fmla="*/ 0 h 10000"/>
                    <a:gd name="connsiteX2" fmla="*/ 0 w 10000"/>
                    <a:gd name="connsiteY2" fmla="*/ 4812 h 10000"/>
                    <a:gd name="connsiteX3" fmla="*/ 3726 w 10000"/>
                    <a:gd name="connsiteY3" fmla="*/ 10000 h 10000"/>
                    <a:gd name="connsiteX4" fmla="*/ 10000 w 10000"/>
                    <a:gd name="connsiteY4" fmla="*/ 8917 h 10000"/>
                    <a:gd name="connsiteX5" fmla="*/ 9690 w 10000"/>
                    <a:gd name="connsiteY5" fmla="*/ 8917 h 10000"/>
                    <a:gd name="connsiteX6" fmla="*/ 2511 w 10000"/>
                    <a:gd name="connsiteY6" fmla="*/ 1504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00" h="10000">
                      <a:moveTo>
                        <a:pt x="2511" y="1504"/>
                      </a:moveTo>
                      <a:cubicBezTo>
                        <a:pt x="2511" y="988"/>
                        <a:pt x="2555" y="487"/>
                        <a:pt x="2659" y="0"/>
                      </a:cubicBezTo>
                      <a:cubicBezTo>
                        <a:pt x="2239" y="551"/>
                        <a:pt x="447" y="4226"/>
                        <a:pt x="0" y="4812"/>
                      </a:cubicBezTo>
                      <a:cubicBezTo>
                        <a:pt x="177" y="6479"/>
                        <a:pt x="2059" y="9316"/>
                        <a:pt x="3726" y="10000"/>
                      </a:cubicBezTo>
                      <a:cubicBezTo>
                        <a:pt x="4982" y="9656"/>
                        <a:pt x="9006" y="9098"/>
                        <a:pt x="10000" y="8917"/>
                      </a:cubicBezTo>
                      <a:lnTo>
                        <a:pt x="9690" y="8917"/>
                      </a:lnTo>
                      <a:cubicBezTo>
                        <a:pt x="5724" y="8917"/>
                        <a:pt x="2511" y="5605"/>
                        <a:pt x="2511" y="15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" name="Triangle 3">
                  <a:extLst>
                    <a:ext uri="{FF2B5EF4-FFF2-40B4-BE49-F238E27FC236}">
                      <a16:creationId xmlns:a16="http://schemas.microsoft.com/office/drawing/2014/main" id="{2D64E184-6E1D-1D41-88E0-41B379E2EBD0}"/>
                    </a:ext>
                  </a:extLst>
                </p:cNvPr>
                <p:cNvSpPr/>
                <p:nvPr/>
              </p:nvSpPr>
              <p:spPr>
                <a:xfrm rot="10800000">
                  <a:off x="5503046" y="5305446"/>
                  <a:ext cx="1192585" cy="63593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BD9C0784-74B8-3648-ABA0-9E175D49D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28853" y="2340330"/>
              <a:ext cx="526492" cy="523127"/>
            </a:xfrm>
            <a:custGeom>
              <a:avLst/>
              <a:gdLst>
                <a:gd name="T0" fmla="*/ 120 w 3130"/>
                <a:gd name="T1" fmla="*/ 2868 h 3105"/>
                <a:gd name="T2" fmla="*/ 209 w 3130"/>
                <a:gd name="T3" fmla="*/ 2981 h 3105"/>
                <a:gd name="T4" fmla="*/ 318 w 3130"/>
                <a:gd name="T5" fmla="*/ 2891 h 3105"/>
                <a:gd name="T6" fmla="*/ 230 w 3130"/>
                <a:gd name="T7" fmla="*/ 2778 h 3105"/>
                <a:gd name="T8" fmla="*/ 2693 w 3130"/>
                <a:gd name="T9" fmla="*/ 913 h 3105"/>
                <a:gd name="T10" fmla="*/ 2670 w 3130"/>
                <a:gd name="T11" fmla="*/ 1092 h 3105"/>
                <a:gd name="T12" fmla="*/ 2749 w 3130"/>
                <a:gd name="T13" fmla="*/ 1282 h 3105"/>
                <a:gd name="T14" fmla="*/ 2923 w 3130"/>
                <a:gd name="T15" fmla="*/ 1503 h 3105"/>
                <a:gd name="T16" fmla="*/ 2950 w 3130"/>
                <a:gd name="T17" fmla="*/ 1224 h 3105"/>
                <a:gd name="T18" fmla="*/ 1682 w 3130"/>
                <a:gd name="T19" fmla="*/ 174 h 3105"/>
                <a:gd name="T20" fmla="*/ 1163 w 3130"/>
                <a:gd name="T21" fmla="*/ 339 h 3105"/>
                <a:gd name="T22" fmla="*/ 1105 w 3130"/>
                <a:gd name="T23" fmla="*/ 544 h 3105"/>
                <a:gd name="T24" fmla="*/ 1153 w 3130"/>
                <a:gd name="T25" fmla="*/ 718 h 3105"/>
                <a:gd name="T26" fmla="*/ 1042 w 3130"/>
                <a:gd name="T27" fmla="*/ 829 h 3105"/>
                <a:gd name="T28" fmla="*/ 894 w 3130"/>
                <a:gd name="T29" fmla="*/ 903 h 3105"/>
                <a:gd name="T30" fmla="*/ 858 w 3130"/>
                <a:gd name="T31" fmla="*/ 1068 h 3105"/>
                <a:gd name="T32" fmla="*/ 866 w 3130"/>
                <a:gd name="T33" fmla="*/ 1230 h 3105"/>
                <a:gd name="T34" fmla="*/ 929 w 3130"/>
                <a:gd name="T35" fmla="*/ 1294 h 3105"/>
                <a:gd name="T36" fmla="*/ 886 w 3130"/>
                <a:gd name="T37" fmla="*/ 1385 h 3105"/>
                <a:gd name="T38" fmla="*/ 673 w 3130"/>
                <a:gd name="T39" fmla="*/ 1515 h 3105"/>
                <a:gd name="T40" fmla="*/ 665 w 3130"/>
                <a:gd name="T41" fmla="*/ 1885 h 3105"/>
                <a:gd name="T42" fmla="*/ 1907 w 3130"/>
                <a:gd name="T43" fmla="*/ 847 h 3105"/>
                <a:gd name="T44" fmla="*/ 1043 w 3130"/>
                <a:gd name="T45" fmla="*/ 2375 h 3105"/>
                <a:gd name="T46" fmla="*/ 1527 w 3130"/>
                <a:gd name="T47" fmla="*/ 2602 h 3105"/>
                <a:gd name="T48" fmla="*/ 2097 w 3130"/>
                <a:gd name="T49" fmla="*/ 2578 h 3105"/>
                <a:gd name="T50" fmla="*/ 2586 w 3130"/>
                <a:gd name="T51" fmla="*/ 2290 h 3105"/>
                <a:gd name="T52" fmla="*/ 2285 w 3130"/>
                <a:gd name="T53" fmla="*/ 2383 h 3105"/>
                <a:gd name="T54" fmla="*/ 2095 w 3130"/>
                <a:gd name="T55" fmla="*/ 2417 h 3105"/>
                <a:gd name="T56" fmla="*/ 2052 w 3130"/>
                <a:gd name="T57" fmla="*/ 2332 h 3105"/>
                <a:gd name="T58" fmla="*/ 2192 w 3130"/>
                <a:gd name="T59" fmla="*/ 2221 h 3105"/>
                <a:gd name="T60" fmla="*/ 2304 w 3130"/>
                <a:gd name="T61" fmla="*/ 2140 h 3105"/>
                <a:gd name="T62" fmla="*/ 2363 w 3130"/>
                <a:gd name="T63" fmla="*/ 1969 h 3105"/>
                <a:gd name="T64" fmla="*/ 2408 w 3130"/>
                <a:gd name="T65" fmla="*/ 1786 h 3105"/>
                <a:gd name="T66" fmla="*/ 2430 w 3130"/>
                <a:gd name="T67" fmla="*/ 1725 h 3105"/>
                <a:gd name="T68" fmla="*/ 2451 w 3130"/>
                <a:gd name="T69" fmla="*/ 1562 h 3105"/>
                <a:gd name="T70" fmla="*/ 2477 w 3130"/>
                <a:gd name="T71" fmla="*/ 1394 h 3105"/>
                <a:gd name="T72" fmla="*/ 2584 w 3130"/>
                <a:gd name="T73" fmla="*/ 1228 h 3105"/>
                <a:gd name="T74" fmla="*/ 2568 w 3130"/>
                <a:gd name="T75" fmla="*/ 1017 h 3105"/>
                <a:gd name="T76" fmla="*/ 2485 w 3130"/>
                <a:gd name="T77" fmla="*/ 825 h 3105"/>
                <a:gd name="T78" fmla="*/ 2351 w 3130"/>
                <a:gd name="T79" fmla="*/ 720 h 3105"/>
                <a:gd name="T80" fmla="*/ 2149 w 3130"/>
                <a:gd name="T81" fmla="*/ 563 h 3105"/>
                <a:gd name="T82" fmla="*/ 2026 w 3130"/>
                <a:gd name="T83" fmla="*/ 400 h 3105"/>
                <a:gd name="T84" fmla="*/ 1907 w 3130"/>
                <a:gd name="T85" fmla="*/ 181 h 3105"/>
                <a:gd name="T86" fmla="*/ 2039 w 3130"/>
                <a:gd name="T87" fmla="*/ 29 h 3105"/>
                <a:gd name="T88" fmla="*/ 2598 w 3130"/>
                <a:gd name="T89" fmla="*/ 291 h 3105"/>
                <a:gd name="T90" fmla="*/ 2984 w 3130"/>
                <a:gd name="T91" fmla="*/ 773 h 3105"/>
                <a:gd name="T92" fmla="*/ 3130 w 3130"/>
                <a:gd name="T93" fmla="*/ 1399 h 3105"/>
                <a:gd name="T94" fmla="*/ 2985 w 3130"/>
                <a:gd name="T95" fmla="*/ 2025 h 3105"/>
                <a:gd name="T96" fmla="*/ 2598 w 3130"/>
                <a:gd name="T97" fmla="*/ 2506 h 3105"/>
                <a:gd name="T98" fmla="*/ 2039 w 3130"/>
                <a:gd name="T99" fmla="*/ 2769 h 3105"/>
                <a:gd name="T100" fmla="*/ 1430 w 3130"/>
                <a:gd name="T101" fmla="*/ 2755 h 3105"/>
                <a:gd name="T102" fmla="*/ 922 w 3130"/>
                <a:gd name="T103" fmla="*/ 2498 h 3105"/>
                <a:gd name="T104" fmla="*/ 238 w 3130"/>
                <a:gd name="T105" fmla="*/ 3105 h 3105"/>
                <a:gd name="T106" fmla="*/ 44 w 3130"/>
                <a:gd name="T107" fmla="*/ 3012 h 3105"/>
                <a:gd name="T108" fmla="*/ 12 w 3130"/>
                <a:gd name="T109" fmla="*/ 2797 h 3105"/>
                <a:gd name="T110" fmla="*/ 534 w 3130"/>
                <a:gd name="T111" fmla="*/ 2002 h 3105"/>
                <a:gd name="T112" fmla="*/ 399 w 3130"/>
                <a:gd name="T113" fmla="*/ 1399 h 3105"/>
                <a:gd name="T114" fmla="*/ 543 w 3130"/>
                <a:gd name="T115" fmla="*/ 773 h 3105"/>
                <a:gd name="T116" fmla="*/ 930 w 3130"/>
                <a:gd name="T117" fmla="*/ 291 h 3105"/>
                <a:gd name="T118" fmla="*/ 1490 w 3130"/>
                <a:gd name="T119" fmla="*/ 29 h 3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30" h="3105">
                  <a:moveTo>
                    <a:pt x="208" y="2778"/>
                  </a:moveTo>
                  <a:lnTo>
                    <a:pt x="186" y="2783"/>
                  </a:lnTo>
                  <a:lnTo>
                    <a:pt x="166" y="2792"/>
                  </a:lnTo>
                  <a:lnTo>
                    <a:pt x="149" y="2807"/>
                  </a:lnTo>
                  <a:lnTo>
                    <a:pt x="134" y="2826"/>
                  </a:lnTo>
                  <a:lnTo>
                    <a:pt x="125" y="2846"/>
                  </a:lnTo>
                  <a:lnTo>
                    <a:pt x="120" y="2868"/>
                  </a:lnTo>
                  <a:lnTo>
                    <a:pt x="120" y="2891"/>
                  </a:lnTo>
                  <a:lnTo>
                    <a:pt x="125" y="2913"/>
                  </a:lnTo>
                  <a:lnTo>
                    <a:pt x="134" y="2933"/>
                  </a:lnTo>
                  <a:lnTo>
                    <a:pt x="149" y="2952"/>
                  </a:lnTo>
                  <a:lnTo>
                    <a:pt x="167" y="2966"/>
                  </a:lnTo>
                  <a:lnTo>
                    <a:pt x="187" y="2976"/>
                  </a:lnTo>
                  <a:lnTo>
                    <a:pt x="209" y="2981"/>
                  </a:lnTo>
                  <a:lnTo>
                    <a:pt x="230" y="2981"/>
                  </a:lnTo>
                  <a:lnTo>
                    <a:pt x="251" y="2977"/>
                  </a:lnTo>
                  <a:lnTo>
                    <a:pt x="272" y="2966"/>
                  </a:lnTo>
                  <a:lnTo>
                    <a:pt x="290" y="2952"/>
                  </a:lnTo>
                  <a:lnTo>
                    <a:pt x="304" y="2934"/>
                  </a:lnTo>
                  <a:lnTo>
                    <a:pt x="313" y="2913"/>
                  </a:lnTo>
                  <a:lnTo>
                    <a:pt x="318" y="2891"/>
                  </a:lnTo>
                  <a:lnTo>
                    <a:pt x="318" y="2868"/>
                  </a:lnTo>
                  <a:lnTo>
                    <a:pt x="313" y="2846"/>
                  </a:lnTo>
                  <a:lnTo>
                    <a:pt x="304" y="2826"/>
                  </a:lnTo>
                  <a:lnTo>
                    <a:pt x="289" y="2807"/>
                  </a:lnTo>
                  <a:lnTo>
                    <a:pt x="272" y="2792"/>
                  </a:lnTo>
                  <a:lnTo>
                    <a:pt x="251" y="2783"/>
                  </a:lnTo>
                  <a:lnTo>
                    <a:pt x="230" y="2778"/>
                  </a:lnTo>
                  <a:lnTo>
                    <a:pt x="208" y="2778"/>
                  </a:lnTo>
                  <a:close/>
                  <a:moveTo>
                    <a:pt x="2823" y="826"/>
                  </a:moveTo>
                  <a:lnTo>
                    <a:pt x="2796" y="840"/>
                  </a:lnTo>
                  <a:lnTo>
                    <a:pt x="2769" y="855"/>
                  </a:lnTo>
                  <a:lnTo>
                    <a:pt x="2741" y="873"/>
                  </a:lnTo>
                  <a:lnTo>
                    <a:pt x="2716" y="892"/>
                  </a:lnTo>
                  <a:lnTo>
                    <a:pt x="2693" y="913"/>
                  </a:lnTo>
                  <a:lnTo>
                    <a:pt x="2677" y="936"/>
                  </a:lnTo>
                  <a:lnTo>
                    <a:pt x="2669" y="953"/>
                  </a:lnTo>
                  <a:lnTo>
                    <a:pt x="2665" y="976"/>
                  </a:lnTo>
                  <a:lnTo>
                    <a:pt x="2662" y="1002"/>
                  </a:lnTo>
                  <a:lnTo>
                    <a:pt x="2663" y="1031"/>
                  </a:lnTo>
                  <a:lnTo>
                    <a:pt x="2666" y="1061"/>
                  </a:lnTo>
                  <a:lnTo>
                    <a:pt x="2670" y="1092"/>
                  </a:lnTo>
                  <a:lnTo>
                    <a:pt x="2677" y="1123"/>
                  </a:lnTo>
                  <a:lnTo>
                    <a:pt x="2686" y="1155"/>
                  </a:lnTo>
                  <a:lnTo>
                    <a:pt x="2696" y="1186"/>
                  </a:lnTo>
                  <a:lnTo>
                    <a:pt x="2709" y="1214"/>
                  </a:lnTo>
                  <a:lnTo>
                    <a:pt x="2721" y="1240"/>
                  </a:lnTo>
                  <a:lnTo>
                    <a:pt x="2735" y="1263"/>
                  </a:lnTo>
                  <a:lnTo>
                    <a:pt x="2749" y="1282"/>
                  </a:lnTo>
                  <a:lnTo>
                    <a:pt x="2766" y="1295"/>
                  </a:lnTo>
                  <a:lnTo>
                    <a:pt x="2802" y="1326"/>
                  </a:lnTo>
                  <a:lnTo>
                    <a:pt x="2835" y="1358"/>
                  </a:lnTo>
                  <a:lnTo>
                    <a:pt x="2862" y="1392"/>
                  </a:lnTo>
                  <a:lnTo>
                    <a:pt x="2887" y="1428"/>
                  </a:lnTo>
                  <a:lnTo>
                    <a:pt x="2906" y="1465"/>
                  </a:lnTo>
                  <a:lnTo>
                    <a:pt x="2923" y="1503"/>
                  </a:lnTo>
                  <a:lnTo>
                    <a:pt x="2937" y="1541"/>
                  </a:lnTo>
                  <a:lnTo>
                    <a:pt x="2948" y="1581"/>
                  </a:lnTo>
                  <a:lnTo>
                    <a:pt x="2955" y="1521"/>
                  </a:lnTo>
                  <a:lnTo>
                    <a:pt x="2960" y="1460"/>
                  </a:lnTo>
                  <a:lnTo>
                    <a:pt x="2962" y="1399"/>
                  </a:lnTo>
                  <a:lnTo>
                    <a:pt x="2959" y="1311"/>
                  </a:lnTo>
                  <a:lnTo>
                    <a:pt x="2950" y="1224"/>
                  </a:lnTo>
                  <a:lnTo>
                    <a:pt x="2936" y="1140"/>
                  </a:lnTo>
                  <a:lnTo>
                    <a:pt x="2915" y="1059"/>
                  </a:lnTo>
                  <a:lnTo>
                    <a:pt x="2889" y="978"/>
                  </a:lnTo>
                  <a:lnTo>
                    <a:pt x="2858" y="901"/>
                  </a:lnTo>
                  <a:lnTo>
                    <a:pt x="2823" y="826"/>
                  </a:lnTo>
                  <a:close/>
                  <a:moveTo>
                    <a:pt x="1763" y="172"/>
                  </a:moveTo>
                  <a:lnTo>
                    <a:pt x="1682" y="174"/>
                  </a:lnTo>
                  <a:lnTo>
                    <a:pt x="1603" y="183"/>
                  </a:lnTo>
                  <a:lnTo>
                    <a:pt x="1524" y="197"/>
                  </a:lnTo>
                  <a:lnTo>
                    <a:pt x="1448" y="215"/>
                  </a:lnTo>
                  <a:lnTo>
                    <a:pt x="1373" y="239"/>
                  </a:lnTo>
                  <a:lnTo>
                    <a:pt x="1300" y="268"/>
                  </a:lnTo>
                  <a:lnTo>
                    <a:pt x="1230" y="301"/>
                  </a:lnTo>
                  <a:lnTo>
                    <a:pt x="1163" y="339"/>
                  </a:lnTo>
                  <a:lnTo>
                    <a:pt x="1098" y="381"/>
                  </a:lnTo>
                  <a:lnTo>
                    <a:pt x="1036" y="427"/>
                  </a:lnTo>
                  <a:lnTo>
                    <a:pt x="1049" y="447"/>
                  </a:lnTo>
                  <a:lnTo>
                    <a:pt x="1063" y="469"/>
                  </a:lnTo>
                  <a:lnTo>
                    <a:pt x="1078" y="493"/>
                  </a:lnTo>
                  <a:lnTo>
                    <a:pt x="1092" y="518"/>
                  </a:lnTo>
                  <a:lnTo>
                    <a:pt x="1105" y="544"/>
                  </a:lnTo>
                  <a:lnTo>
                    <a:pt x="1118" y="570"/>
                  </a:lnTo>
                  <a:lnTo>
                    <a:pt x="1129" y="597"/>
                  </a:lnTo>
                  <a:lnTo>
                    <a:pt x="1140" y="623"/>
                  </a:lnTo>
                  <a:lnTo>
                    <a:pt x="1147" y="648"/>
                  </a:lnTo>
                  <a:lnTo>
                    <a:pt x="1152" y="673"/>
                  </a:lnTo>
                  <a:lnTo>
                    <a:pt x="1155" y="697"/>
                  </a:lnTo>
                  <a:lnTo>
                    <a:pt x="1153" y="718"/>
                  </a:lnTo>
                  <a:lnTo>
                    <a:pt x="1149" y="738"/>
                  </a:lnTo>
                  <a:lnTo>
                    <a:pt x="1140" y="755"/>
                  </a:lnTo>
                  <a:lnTo>
                    <a:pt x="1124" y="774"/>
                  </a:lnTo>
                  <a:lnTo>
                    <a:pt x="1106" y="790"/>
                  </a:lnTo>
                  <a:lnTo>
                    <a:pt x="1087" y="804"/>
                  </a:lnTo>
                  <a:lnTo>
                    <a:pt x="1065" y="818"/>
                  </a:lnTo>
                  <a:lnTo>
                    <a:pt x="1042" y="829"/>
                  </a:lnTo>
                  <a:lnTo>
                    <a:pt x="1020" y="840"/>
                  </a:lnTo>
                  <a:lnTo>
                    <a:pt x="996" y="850"/>
                  </a:lnTo>
                  <a:lnTo>
                    <a:pt x="973" y="861"/>
                  </a:lnTo>
                  <a:lnTo>
                    <a:pt x="950" y="870"/>
                  </a:lnTo>
                  <a:lnTo>
                    <a:pt x="930" y="880"/>
                  </a:lnTo>
                  <a:lnTo>
                    <a:pt x="911" y="891"/>
                  </a:lnTo>
                  <a:lnTo>
                    <a:pt x="894" y="903"/>
                  </a:lnTo>
                  <a:lnTo>
                    <a:pt x="880" y="916"/>
                  </a:lnTo>
                  <a:lnTo>
                    <a:pt x="870" y="931"/>
                  </a:lnTo>
                  <a:lnTo>
                    <a:pt x="864" y="947"/>
                  </a:lnTo>
                  <a:lnTo>
                    <a:pt x="861" y="966"/>
                  </a:lnTo>
                  <a:lnTo>
                    <a:pt x="861" y="1000"/>
                  </a:lnTo>
                  <a:lnTo>
                    <a:pt x="860" y="1035"/>
                  </a:lnTo>
                  <a:lnTo>
                    <a:pt x="858" y="1068"/>
                  </a:lnTo>
                  <a:lnTo>
                    <a:pt x="857" y="1100"/>
                  </a:lnTo>
                  <a:lnTo>
                    <a:pt x="856" y="1130"/>
                  </a:lnTo>
                  <a:lnTo>
                    <a:pt x="855" y="1158"/>
                  </a:lnTo>
                  <a:lnTo>
                    <a:pt x="856" y="1182"/>
                  </a:lnTo>
                  <a:lnTo>
                    <a:pt x="858" y="1203"/>
                  </a:lnTo>
                  <a:lnTo>
                    <a:pt x="861" y="1220"/>
                  </a:lnTo>
                  <a:lnTo>
                    <a:pt x="866" y="1230"/>
                  </a:lnTo>
                  <a:lnTo>
                    <a:pt x="873" y="1239"/>
                  </a:lnTo>
                  <a:lnTo>
                    <a:pt x="882" y="1248"/>
                  </a:lnTo>
                  <a:lnTo>
                    <a:pt x="891" y="1257"/>
                  </a:lnTo>
                  <a:lnTo>
                    <a:pt x="903" y="1266"/>
                  </a:lnTo>
                  <a:lnTo>
                    <a:pt x="913" y="1275"/>
                  </a:lnTo>
                  <a:lnTo>
                    <a:pt x="922" y="1284"/>
                  </a:lnTo>
                  <a:lnTo>
                    <a:pt x="929" y="1294"/>
                  </a:lnTo>
                  <a:lnTo>
                    <a:pt x="935" y="1305"/>
                  </a:lnTo>
                  <a:lnTo>
                    <a:pt x="937" y="1316"/>
                  </a:lnTo>
                  <a:lnTo>
                    <a:pt x="936" y="1328"/>
                  </a:lnTo>
                  <a:lnTo>
                    <a:pt x="931" y="1341"/>
                  </a:lnTo>
                  <a:lnTo>
                    <a:pt x="921" y="1355"/>
                  </a:lnTo>
                  <a:lnTo>
                    <a:pt x="906" y="1370"/>
                  </a:lnTo>
                  <a:lnTo>
                    <a:pt x="886" y="1385"/>
                  </a:lnTo>
                  <a:lnTo>
                    <a:pt x="863" y="1402"/>
                  </a:lnTo>
                  <a:lnTo>
                    <a:pt x="836" y="1419"/>
                  </a:lnTo>
                  <a:lnTo>
                    <a:pt x="806" y="1438"/>
                  </a:lnTo>
                  <a:lnTo>
                    <a:pt x="774" y="1457"/>
                  </a:lnTo>
                  <a:lnTo>
                    <a:pt x="741" y="1477"/>
                  </a:lnTo>
                  <a:lnTo>
                    <a:pt x="706" y="1497"/>
                  </a:lnTo>
                  <a:lnTo>
                    <a:pt x="673" y="1515"/>
                  </a:lnTo>
                  <a:lnTo>
                    <a:pt x="639" y="1534"/>
                  </a:lnTo>
                  <a:lnTo>
                    <a:pt x="607" y="1551"/>
                  </a:lnTo>
                  <a:lnTo>
                    <a:pt x="579" y="1566"/>
                  </a:lnTo>
                  <a:lnTo>
                    <a:pt x="592" y="1649"/>
                  </a:lnTo>
                  <a:lnTo>
                    <a:pt x="613" y="1730"/>
                  </a:lnTo>
                  <a:lnTo>
                    <a:pt x="636" y="1809"/>
                  </a:lnTo>
                  <a:lnTo>
                    <a:pt x="665" y="1885"/>
                  </a:lnTo>
                  <a:lnTo>
                    <a:pt x="700" y="1958"/>
                  </a:lnTo>
                  <a:lnTo>
                    <a:pt x="739" y="2030"/>
                  </a:lnTo>
                  <a:lnTo>
                    <a:pt x="1201" y="1564"/>
                  </a:lnTo>
                  <a:lnTo>
                    <a:pt x="1205" y="1567"/>
                  </a:lnTo>
                  <a:lnTo>
                    <a:pt x="1207" y="951"/>
                  </a:lnTo>
                  <a:lnTo>
                    <a:pt x="1839" y="777"/>
                  </a:lnTo>
                  <a:lnTo>
                    <a:pt x="1907" y="847"/>
                  </a:lnTo>
                  <a:lnTo>
                    <a:pt x="1570" y="1191"/>
                  </a:lnTo>
                  <a:lnTo>
                    <a:pt x="1899" y="1527"/>
                  </a:lnTo>
                  <a:lnTo>
                    <a:pt x="2235" y="1183"/>
                  </a:lnTo>
                  <a:lnTo>
                    <a:pt x="2302" y="1252"/>
                  </a:lnTo>
                  <a:lnTo>
                    <a:pt x="2133" y="1900"/>
                  </a:lnTo>
                  <a:lnTo>
                    <a:pt x="1514" y="1901"/>
                  </a:lnTo>
                  <a:lnTo>
                    <a:pt x="1043" y="2375"/>
                  </a:lnTo>
                  <a:lnTo>
                    <a:pt x="1105" y="2421"/>
                  </a:lnTo>
                  <a:lnTo>
                    <a:pt x="1169" y="2462"/>
                  </a:lnTo>
                  <a:lnTo>
                    <a:pt x="1236" y="2499"/>
                  </a:lnTo>
                  <a:lnTo>
                    <a:pt x="1306" y="2532"/>
                  </a:lnTo>
                  <a:lnTo>
                    <a:pt x="1378" y="2560"/>
                  </a:lnTo>
                  <a:lnTo>
                    <a:pt x="1451" y="2583"/>
                  </a:lnTo>
                  <a:lnTo>
                    <a:pt x="1527" y="2602"/>
                  </a:lnTo>
                  <a:lnTo>
                    <a:pt x="1605" y="2615"/>
                  </a:lnTo>
                  <a:lnTo>
                    <a:pt x="1684" y="2623"/>
                  </a:lnTo>
                  <a:lnTo>
                    <a:pt x="1764" y="2625"/>
                  </a:lnTo>
                  <a:lnTo>
                    <a:pt x="1850" y="2622"/>
                  </a:lnTo>
                  <a:lnTo>
                    <a:pt x="1934" y="2613"/>
                  </a:lnTo>
                  <a:lnTo>
                    <a:pt x="2017" y="2598"/>
                  </a:lnTo>
                  <a:lnTo>
                    <a:pt x="2097" y="2578"/>
                  </a:lnTo>
                  <a:lnTo>
                    <a:pt x="2176" y="2550"/>
                  </a:lnTo>
                  <a:lnTo>
                    <a:pt x="2251" y="2519"/>
                  </a:lnTo>
                  <a:lnTo>
                    <a:pt x="2324" y="2483"/>
                  </a:lnTo>
                  <a:lnTo>
                    <a:pt x="2394" y="2441"/>
                  </a:lnTo>
                  <a:lnTo>
                    <a:pt x="2461" y="2395"/>
                  </a:lnTo>
                  <a:lnTo>
                    <a:pt x="2526" y="2344"/>
                  </a:lnTo>
                  <a:lnTo>
                    <a:pt x="2586" y="2290"/>
                  </a:lnTo>
                  <a:lnTo>
                    <a:pt x="2522" y="2312"/>
                  </a:lnTo>
                  <a:lnTo>
                    <a:pt x="2457" y="2330"/>
                  </a:lnTo>
                  <a:lnTo>
                    <a:pt x="2422" y="2340"/>
                  </a:lnTo>
                  <a:lnTo>
                    <a:pt x="2387" y="2350"/>
                  </a:lnTo>
                  <a:lnTo>
                    <a:pt x="2353" y="2361"/>
                  </a:lnTo>
                  <a:lnTo>
                    <a:pt x="2319" y="2372"/>
                  </a:lnTo>
                  <a:lnTo>
                    <a:pt x="2285" y="2383"/>
                  </a:lnTo>
                  <a:lnTo>
                    <a:pt x="2254" y="2393"/>
                  </a:lnTo>
                  <a:lnTo>
                    <a:pt x="2223" y="2401"/>
                  </a:lnTo>
                  <a:lnTo>
                    <a:pt x="2194" y="2409"/>
                  </a:lnTo>
                  <a:lnTo>
                    <a:pt x="2166" y="2415"/>
                  </a:lnTo>
                  <a:lnTo>
                    <a:pt x="2141" y="2418"/>
                  </a:lnTo>
                  <a:lnTo>
                    <a:pt x="2116" y="2419"/>
                  </a:lnTo>
                  <a:lnTo>
                    <a:pt x="2095" y="2417"/>
                  </a:lnTo>
                  <a:lnTo>
                    <a:pt x="2077" y="2412"/>
                  </a:lnTo>
                  <a:lnTo>
                    <a:pt x="2061" y="2403"/>
                  </a:lnTo>
                  <a:lnTo>
                    <a:pt x="2047" y="2391"/>
                  </a:lnTo>
                  <a:lnTo>
                    <a:pt x="2040" y="2376"/>
                  </a:lnTo>
                  <a:lnTo>
                    <a:pt x="2039" y="2363"/>
                  </a:lnTo>
                  <a:lnTo>
                    <a:pt x="2043" y="2347"/>
                  </a:lnTo>
                  <a:lnTo>
                    <a:pt x="2052" y="2332"/>
                  </a:lnTo>
                  <a:lnTo>
                    <a:pt x="2066" y="2316"/>
                  </a:lnTo>
                  <a:lnTo>
                    <a:pt x="2082" y="2299"/>
                  </a:lnTo>
                  <a:lnTo>
                    <a:pt x="2101" y="2284"/>
                  </a:lnTo>
                  <a:lnTo>
                    <a:pt x="2123" y="2267"/>
                  </a:lnTo>
                  <a:lnTo>
                    <a:pt x="2145" y="2251"/>
                  </a:lnTo>
                  <a:lnTo>
                    <a:pt x="2168" y="2236"/>
                  </a:lnTo>
                  <a:lnTo>
                    <a:pt x="2192" y="2221"/>
                  </a:lnTo>
                  <a:lnTo>
                    <a:pt x="2214" y="2206"/>
                  </a:lnTo>
                  <a:lnTo>
                    <a:pt x="2236" y="2193"/>
                  </a:lnTo>
                  <a:lnTo>
                    <a:pt x="2256" y="2180"/>
                  </a:lnTo>
                  <a:lnTo>
                    <a:pt x="2272" y="2169"/>
                  </a:lnTo>
                  <a:lnTo>
                    <a:pt x="2286" y="2158"/>
                  </a:lnTo>
                  <a:lnTo>
                    <a:pt x="2297" y="2150"/>
                  </a:lnTo>
                  <a:lnTo>
                    <a:pt x="2304" y="2140"/>
                  </a:lnTo>
                  <a:lnTo>
                    <a:pt x="2312" y="2125"/>
                  </a:lnTo>
                  <a:lnTo>
                    <a:pt x="2320" y="2105"/>
                  </a:lnTo>
                  <a:lnTo>
                    <a:pt x="2329" y="2082"/>
                  </a:lnTo>
                  <a:lnTo>
                    <a:pt x="2337" y="2057"/>
                  </a:lnTo>
                  <a:lnTo>
                    <a:pt x="2346" y="2029"/>
                  </a:lnTo>
                  <a:lnTo>
                    <a:pt x="2355" y="1999"/>
                  </a:lnTo>
                  <a:lnTo>
                    <a:pt x="2363" y="1969"/>
                  </a:lnTo>
                  <a:lnTo>
                    <a:pt x="2371" y="1939"/>
                  </a:lnTo>
                  <a:lnTo>
                    <a:pt x="2379" y="1908"/>
                  </a:lnTo>
                  <a:lnTo>
                    <a:pt x="2386" y="1879"/>
                  </a:lnTo>
                  <a:lnTo>
                    <a:pt x="2392" y="1851"/>
                  </a:lnTo>
                  <a:lnTo>
                    <a:pt x="2398" y="1826"/>
                  </a:lnTo>
                  <a:lnTo>
                    <a:pt x="2403" y="1804"/>
                  </a:lnTo>
                  <a:lnTo>
                    <a:pt x="2408" y="1786"/>
                  </a:lnTo>
                  <a:lnTo>
                    <a:pt x="2411" y="1772"/>
                  </a:lnTo>
                  <a:lnTo>
                    <a:pt x="2413" y="1763"/>
                  </a:lnTo>
                  <a:lnTo>
                    <a:pt x="2413" y="1760"/>
                  </a:lnTo>
                  <a:lnTo>
                    <a:pt x="2415" y="1758"/>
                  </a:lnTo>
                  <a:lnTo>
                    <a:pt x="2419" y="1751"/>
                  </a:lnTo>
                  <a:lnTo>
                    <a:pt x="2424" y="1739"/>
                  </a:lnTo>
                  <a:lnTo>
                    <a:pt x="2430" y="1725"/>
                  </a:lnTo>
                  <a:lnTo>
                    <a:pt x="2437" y="1707"/>
                  </a:lnTo>
                  <a:lnTo>
                    <a:pt x="2444" y="1687"/>
                  </a:lnTo>
                  <a:lnTo>
                    <a:pt x="2450" y="1664"/>
                  </a:lnTo>
                  <a:lnTo>
                    <a:pt x="2454" y="1640"/>
                  </a:lnTo>
                  <a:lnTo>
                    <a:pt x="2456" y="1614"/>
                  </a:lnTo>
                  <a:lnTo>
                    <a:pt x="2455" y="1588"/>
                  </a:lnTo>
                  <a:lnTo>
                    <a:pt x="2451" y="1562"/>
                  </a:lnTo>
                  <a:lnTo>
                    <a:pt x="2442" y="1535"/>
                  </a:lnTo>
                  <a:lnTo>
                    <a:pt x="2436" y="1512"/>
                  </a:lnTo>
                  <a:lnTo>
                    <a:pt x="2436" y="1489"/>
                  </a:lnTo>
                  <a:lnTo>
                    <a:pt x="2441" y="1466"/>
                  </a:lnTo>
                  <a:lnTo>
                    <a:pt x="2450" y="1442"/>
                  </a:lnTo>
                  <a:lnTo>
                    <a:pt x="2462" y="1418"/>
                  </a:lnTo>
                  <a:lnTo>
                    <a:pt x="2477" y="1394"/>
                  </a:lnTo>
                  <a:lnTo>
                    <a:pt x="2494" y="1370"/>
                  </a:lnTo>
                  <a:lnTo>
                    <a:pt x="2511" y="1346"/>
                  </a:lnTo>
                  <a:lnTo>
                    <a:pt x="2529" y="1322"/>
                  </a:lnTo>
                  <a:lnTo>
                    <a:pt x="2546" y="1298"/>
                  </a:lnTo>
                  <a:lnTo>
                    <a:pt x="2561" y="1275"/>
                  </a:lnTo>
                  <a:lnTo>
                    <a:pt x="2574" y="1252"/>
                  </a:lnTo>
                  <a:lnTo>
                    <a:pt x="2584" y="1228"/>
                  </a:lnTo>
                  <a:lnTo>
                    <a:pt x="2590" y="1206"/>
                  </a:lnTo>
                  <a:lnTo>
                    <a:pt x="2592" y="1181"/>
                  </a:lnTo>
                  <a:lnTo>
                    <a:pt x="2591" y="1153"/>
                  </a:lnTo>
                  <a:lnTo>
                    <a:pt x="2588" y="1121"/>
                  </a:lnTo>
                  <a:lnTo>
                    <a:pt x="2583" y="1088"/>
                  </a:lnTo>
                  <a:lnTo>
                    <a:pt x="2576" y="1052"/>
                  </a:lnTo>
                  <a:lnTo>
                    <a:pt x="2568" y="1017"/>
                  </a:lnTo>
                  <a:lnTo>
                    <a:pt x="2558" y="983"/>
                  </a:lnTo>
                  <a:lnTo>
                    <a:pt x="2548" y="948"/>
                  </a:lnTo>
                  <a:lnTo>
                    <a:pt x="2536" y="916"/>
                  </a:lnTo>
                  <a:lnTo>
                    <a:pt x="2524" y="888"/>
                  </a:lnTo>
                  <a:lnTo>
                    <a:pt x="2511" y="862"/>
                  </a:lnTo>
                  <a:lnTo>
                    <a:pt x="2498" y="841"/>
                  </a:lnTo>
                  <a:lnTo>
                    <a:pt x="2485" y="825"/>
                  </a:lnTo>
                  <a:lnTo>
                    <a:pt x="2472" y="815"/>
                  </a:lnTo>
                  <a:lnTo>
                    <a:pt x="2458" y="806"/>
                  </a:lnTo>
                  <a:lnTo>
                    <a:pt x="2441" y="795"/>
                  </a:lnTo>
                  <a:lnTo>
                    <a:pt x="2422" y="779"/>
                  </a:lnTo>
                  <a:lnTo>
                    <a:pt x="2399" y="762"/>
                  </a:lnTo>
                  <a:lnTo>
                    <a:pt x="2376" y="742"/>
                  </a:lnTo>
                  <a:lnTo>
                    <a:pt x="2351" y="720"/>
                  </a:lnTo>
                  <a:lnTo>
                    <a:pt x="2323" y="697"/>
                  </a:lnTo>
                  <a:lnTo>
                    <a:pt x="2296" y="673"/>
                  </a:lnTo>
                  <a:lnTo>
                    <a:pt x="2267" y="650"/>
                  </a:lnTo>
                  <a:lnTo>
                    <a:pt x="2238" y="626"/>
                  </a:lnTo>
                  <a:lnTo>
                    <a:pt x="2208" y="603"/>
                  </a:lnTo>
                  <a:lnTo>
                    <a:pt x="2179" y="582"/>
                  </a:lnTo>
                  <a:lnTo>
                    <a:pt x="2149" y="563"/>
                  </a:lnTo>
                  <a:lnTo>
                    <a:pt x="2121" y="545"/>
                  </a:lnTo>
                  <a:lnTo>
                    <a:pt x="2101" y="530"/>
                  </a:lnTo>
                  <a:lnTo>
                    <a:pt x="2083" y="511"/>
                  </a:lnTo>
                  <a:lnTo>
                    <a:pt x="2067" y="489"/>
                  </a:lnTo>
                  <a:lnTo>
                    <a:pt x="2051" y="461"/>
                  </a:lnTo>
                  <a:lnTo>
                    <a:pt x="2038" y="431"/>
                  </a:lnTo>
                  <a:lnTo>
                    <a:pt x="2026" y="400"/>
                  </a:lnTo>
                  <a:lnTo>
                    <a:pt x="2015" y="366"/>
                  </a:lnTo>
                  <a:lnTo>
                    <a:pt x="2005" y="330"/>
                  </a:lnTo>
                  <a:lnTo>
                    <a:pt x="1995" y="295"/>
                  </a:lnTo>
                  <a:lnTo>
                    <a:pt x="1988" y="259"/>
                  </a:lnTo>
                  <a:lnTo>
                    <a:pt x="1982" y="225"/>
                  </a:lnTo>
                  <a:lnTo>
                    <a:pt x="1976" y="191"/>
                  </a:lnTo>
                  <a:lnTo>
                    <a:pt x="1907" y="181"/>
                  </a:lnTo>
                  <a:lnTo>
                    <a:pt x="1836" y="174"/>
                  </a:lnTo>
                  <a:lnTo>
                    <a:pt x="1763" y="172"/>
                  </a:lnTo>
                  <a:close/>
                  <a:moveTo>
                    <a:pt x="1764" y="0"/>
                  </a:moveTo>
                  <a:lnTo>
                    <a:pt x="1764" y="0"/>
                  </a:lnTo>
                  <a:lnTo>
                    <a:pt x="1858" y="4"/>
                  </a:lnTo>
                  <a:lnTo>
                    <a:pt x="1950" y="13"/>
                  </a:lnTo>
                  <a:lnTo>
                    <a:pt x="2039" y="29"/>
                  </a:lnTo>
                  <a:lnTo>
                    <a:pt x="2127" y="50"/>
                  </a:lnTo>
                  <a:lnTo>
                    <a:pt x="2212" y="78"/>
                  </a:lnTo>
                  <a:lnTo>
                    <a:pt x="2295" y="110"/>
                  </a:lnTo>
                  <a:lnTo>
                    <a:pt x="2375" y="149"/>
                  </a:lnTo>
                  <a:lnTo>
                    <a:pt x="2452" y="191"/>
                  </a:lnTo>
                  <a:lnTo>
                    <a:pt x="2527" y="239"/>
                  </a:lnTo>
                  <a:lnTo>
                    <a:pt x="2598" y="291"/>
                  </a:lnTo>
                  <a:lnTo>
                    <a:pt x="2665" y="349"/>
                  </a:lnTo>
                  <a:lnTo>
                    <a:pt x="2729" y="410"/>
                  </a:lnTo>
                  <a:lnTo>
                    <a:pt x="2789" y="476"/>
                  </a:lnTo>
                  <a:lnTo>
                    <a:pt x="2844" y="545"/>
                  </a:lnTo>
                  <a:lnTo>
                    <a:pt x="2896" y="618"/>
                  </a:lnTo>
                  <a:lnTo>
                    <a:pt x="2943" y="694"/>
                  </a:lnTo>
                  <a:lnTo>
                    <a:pt x="2984" y="773"/>
                  </a:lnTo>
                  <a:lnTo>
                    <a:pt x="3022" y="854"/>
                  </a:lnTo>
                  <a:lnTo>
                    <a:pt x="3054" y="940"/>
                  </a:lnTo>
                  <a:lnTo>
                    <a:pt x="3081" y="1027"/>
                  </a:lnTo>
                  <a:lnTo>
                    <a:pt x="3101" y="1117"/>
                  </a:lnTo>
                  <a:lnTo>
                    <a:pt x="3117" y="1210"/>
                  </a:lnTo>
                  <a:lnTo>
                    <a:pt x="3127" y="1304"/>
                  </a:lnTo>
                  <a:lnTo>
                    <a:pt x="3130" y="1399"/>
                  </a:lnTo>
                  <a:lnTo>
                    <a:pt x="3127" y="1494"/>
                  </a:lnTo>
                  <a:lnTo>
                    <a:pt x="3118" y="1588"/>
                  </a:lnTo>
                  <a:lnTo>
                    <a:pt x="3102" y="1680"/>
                  </a:lnTo>
                  <a:lnTo>
                    <a:pt x="3081" y="1771"/>
                  </a:lnTo>
                  <a:lnTo>
                    <a:pt x="3055" y="1858"/>
                  </a:lnTo>
                  <a:lnTo>
                    <a:pt x="3022" y="1943"/>
                  </a:lnTo>
                  <a:lnTo>
                    <a:pt x="2985" y="2025"/>
                  </a:lnTo>
                  <a:lnTo>
                    <a:pt x="2943" y="2104"/>
                  </a:lnTo>
                  <a:lnTo>
                    <a:pt x="2896" y="2180"/>
                  </a:lnTo>
                  <a:lnTo>
                    <a:pt x="2845" y="2253"/>
                  </a:lnTo>
                  <a:lnTo>
                    <a:pt x="2789" y="2322"/>
                  </a:lnTo>
                  <a:lnTo>
                    <a:pt x="2729" y="2388"/>
                  </a:lnTo>
                  <a:lnTo>
                    <a:pt x="2666" y="2449"/>
                  </a:lnTo>
                  <a:lnTo>
                    <a:pt x="2598" y="2506"/>
                  </a:lnTo>
                  <a:lnTo>
                    <a:pt x="2528" y="2559"/>
                  </a:lnTo>
                  <a:lnTo>
                    <a:pt x="2453" y="2607"/>
                  </a:lnTo>
                  <a:lnTo>
                    <a:pt x="2376" y="2649"/>
                  </a:lnTo>
                  <a:lnTo>
                    <a:pt x="2296" y="2688"/>
                  </a:lnTo>
                  <a:lnTo>
                    <a:pt x="2212" y="2720"/>
                  </a:lnTo>
                  <a:lnTo>
                    <a:pt x="2127" y="2747"/>
                  </a:lnTo>
                  <a:lnTo>
                    <a:pt x="2039" y="2769"/>
                  </a:lnTo>
                  <a:lnTo>
                    <a:pt x="1950" y="2785"/>
                  </a:lnTo>
                  <a:lnTo>
                    <a:pt x="1858" y="2794"/>
                  </a:lnTo>
                  <a:lnTo>
                    <a:pt x="1764" y="2797"/>
                  </a:lnTo>
                  <a:lnTo>
                    <a:pt x="1679" y="2795"/>
                  </a:lnTo>
                  <a:lnTo>
                    <a:pt x="1593" y="2787"/>
                  </a:lnTo>
                  <a:lnTo>
                    <a:pt x="1511" y="2774"/>
                  </a:lnTo>
                  <a:lnTo>
                    <a:pt x="1430" y="2755"/>
                  </a:lnTo>
                  <a:lnTo>
                    <a:pt x="1350" y="2732"/>
                  </a:lnTo>
                  <a:lnTo>
                    <a:pt x="1273" y="2704"/>
                  </a:lnTo>
                  <a:lnTo>
                    <a:pt x="1198" y="2670"/>
                  </a:lnTo>
                  <a:lnTo>
                    <a:pt x="1125" y="2634"/>
                  </a:lnTo>
                  <a:lnTo>
                    <a:pt x="1055" y="2592"/>
                  </a:lnTo>
                  <a:lnTo>
                    <a:pt x="987" y="2547"/>
                  </a:lnTo>
                  <a:lnTo>
                    <a:pt x="922" y="2498"/>
                  </a:lnTo>
                  <a:lnTo>
                    <a:pt x="384" y="3041"/>
                  </a:lnTo>
                  <a:lnTo>
                    <a:pt x="382" y="3039"/>
                  </a:lnTo>
                  <a:lnTo>
                    <a:pt x="356" y="3061"/>
                  </a:lnTo>
                  <a:lnTo>
                    <a:pt x="329" y="3079"/>
                  </a:lnTo>
                  <a:lnTo>
                    <a:pt x="300" y="3091"/>
                  </a:lnTo>
                  <a:lnTo>
                    <a:pt x="270" y="3101"/>
                  </a:lnTo>
                  <a:lnTo>
                    <a:pt x="238" y="3105"/>
                  </a:lnTo>
                  <a:lnTo>
                    <a:pt x="208" y="3104"/>
                  </a:lnTo>
                  <a:lnTo>
                    <a:pt x="176" y="3100"/>
                  </a:lnTo>
                  <a:lnTo>
                    <a:pt x="146" y="3090"/>
                  </a:lnTo>
                  <a:lnTo>
                    <a:pt x="117" y="3078"/>
                  </a:lnTo>
                  <a:lnTo>
                    <a:pt x="90" y="3060"/>
                  </a:lnTo>
                  <a:lnTo>
                    <a:pt x="65" y="3037"/>
                  </a:lnTo>
                  <a:lnTo>
                    <a:pt x="44" y="3012"/>
                  </a:lnTo>
                  <a:lnTo>
                    <a:pt x="26" y="2984"/>
                  </a:lnTo>
                  <a:lnTo>
                    <a:pt x="13" y="2955"/>
                  </a:lnTo>
                  <a:lnTo>
                    <a:pt x="4" y="2924"/>
                  </a:lnTo>
                  <a:lnTo>
                    <a:pt x="0" y="2892"/>
                  </a:lnTo>
                  <a:lnTo>
                    <a:pt x="0" y="2860"/>
                  </a:lnTo>
                  <a:lnTo>
                    <a:pt x="4" y="2828"/>
                  </a:lnTo>
                  <a:lnTo>
                    <a:pt x="12" y="2797"/>
                  </a:lnTo>
                  <a:lnTo>
                    <a:pt x="25" y="2767"/>
                  </a:lnTo>
                  <a:lnTo>
                    <a:pt x="43" y="2739"/>
                  </a:lnTo>
                  <a:lnTo>
                    <a:pt x="64" y="2713"/>
                  </a:lnTo>
                  <a:lnTo>
                    <a:pt x="62" y="2712"/>
                  </a:lnTo>
                  <a:lnTo>
                    <a:pt x="617" y="2153"/>
                  </a:lnTo>
                  <a:lnTo>
                    <a:pt x="573" y="2079"/>
                  </a:lnTo>
                  <a:lnTo>
                    <a:pt x="534" y="2002"/>
                  </a:lnTo>
                  <a:lnTo>
                    <a:pt x="500" y="1923"/>
                  </a:lnTo>
                  <a:lnTo>
                    <a:pt x="469" y="1841"/>
                  </a:lnTo>
                  <a:lnTo>
                    <a:pt x="445" y="1756"/>
                  </a:lnTo>
                  <a:lnTo>
                    <a:pt x="425" y="1670"/>
                  </a:lnTo>
                  <a:lnTo>
                    <a:pt x="411" y="1581"/>
                  </a:lnTo>
                  <a:lnTo>
                    <a:pt x="402" y="1490"/>
                  </a:lnTo>
                  <a:lnTo>
                    <a:pt x="399" y="1399"/>
                  </a:lnTo>
                  <a:lnTo>
                    <a:pt x="402" y="1304"/>
                  </a:lnTo>
                  <a:lnTo>
                    <a:pt x="411" y="1210"/>
                  </a:lnTo>
                  <a:lnTo>
                    <a:pt x="426" y="1117"/>
                  </a:lnTo>
                  <a:lnTo>
                    <a:pt x="448" y="1027"/>
                  </a:lnTo>
                  <a:lnTo>
                    <a:pt x="474" y="940"/>
                  </a:lnTo>
                  <a:lnTo>
                    <a:pt x="507" y="854"/>
                  </a:lnTo>
                  <a:lnTo>
                    <a:pt x="543" y="773"/>
                  </a:lnTo>
                  <a:lnTo>
                    <a:pt x="585" y="694"/>
                  </a:lnTo>
                  <a:lnTo>
                    <a:pt x="633" y="618"/>
                  </a:lnTo>
                  <a:lnTo>
                    <a:pt x="684" y="545"/>
                  </a:lnTo>
                  <a:lnTo>
                    <a:pt x="740" y="476"/>
                  </a:lnTo>
                  <a:lnTo>
                    <a:pt x="799" y="410"/>
                  </a:lnTo>
                  <a:lnTo>
                    <a:pt x="863" y="349"/>
                  </a:lnTo>
                  <a:lnTo>
                    <a:pt x="930" y="291"/>
                  </a:lnTo>
                  <a:lnTo>
                    <a:pt x="1001" y="239"/>
                  </a:lnTo>
                  <a:lnTo>
                    <a:pt x="1076" y="191"/>
                  </a:lnTo>
                  <a:lnTo>
                    <a:pt x="1153" y="149"/>
                  </a:lnTo>
                  <a:lnTo>
                    <a:pt x="1233" y="110"/>
                  </a:lnTo>
                  <a:lnTo>
                    <a:pt x="1317" y="78"/>
                  </a:lnTo>
                  <a:lnTo>
                    <a:pt x="1402" y="50"/>
                  </a:lnTo>
                  <a:lnTo>
                    <a:pt x="1490" y="29"/>
                  </a:lnTo>
                  <a:lnTo>
                    <a:pt x="1579" y="13"/>
                  </a:lnTo>
                  <a:lnTo>
                    <a:pt x="1671" y="4"/>
                  </a:lnTo>
                  <a:lnTo>
                    <a:pt x="176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8000">
                  <a:schemeClr val="accent4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Montserrat Light" panose="00000400000000000000" pitchFamily="50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D497708-2472-2942-8835-498B5AAE4225}"/>
                </a:ext>
              </a:extLst>
            </p:cNvPr>
            <p:cNvGrpSpPr/>
            <p:nvPr/>
          </p:nvGrpSpPr>
          <p:grpSpPr>
            <a:xfrm>
              <a:off x="4272232" y="2340141"/>
              <a:ext cx="583847" cy="546980"/>
              <a:chOff x="5368132" y="3540125"/>
              <a:chExt cx="465138" cy="435769"/>
            </a:xfrm>
            <a:gradFill>
              <a:gsLst>
                <a:gs pos="0">
                  <a:schemeClr val="accent1"/>
                </a:gs>
                <a:gs pos="48000">
                  <a:schemeClr val="accent4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p:grpSpPr>
          <p:sp>
            <p:nvSpPr>
              <p:cNvPr id="31" name="AutoShape 110">
                <a:extLst>
                  <a:ext uri="{FF2B5EF4-FFF2-40B4-BE49-F238E27FC236}">
                    <a16:creationId xmlns:a16="http://schemas.microsoft.com/office/drawing/2014/main" id="{B55A0ACA-99D7-2B4B-B7CD-F91132DD3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2" name="AutoShape 111">
                <a:extLst>
                  <a:ext uri="{FF2B5EF4-FFF2-40B4-BE49-F238E27FC236}">
                    <a16:creationId xmlns:a16="http://schemas.microsoft.com/office/drawing/2014/main" id="{197124F9-622F-FD42-96AB-43354DCAC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0E0D31D-8AC4-A64B-9E27-15051E8A210E}"/>
                </a:ext>
              </a:extLst>
            </p:cNvPr>
            <p:cNvGrpSpPr/>
            <p:nvPr/>
          </p:nvGrpSpPr>
          <p:grpSpPr>
            <a:xfrm>
              <a:off x="5920736" y="3706802"/>
              <a:ext cx="489515" cy="489515"/>
              <a:chOff x="5912488" y="2847749"/>
              <a:chExt cx="397720" cy="397720"/>
            </a:xfrm>
          </p:grpSpPr>
          <p:sp>
            <p:nvSpPr>
              <p:cNvPr id="35" name="AutoShape 123">
                <a:extLst>
                  <a:ext uri="{FF2B5EF4-FFF2-40B4-BE49-F238E27FC236}">
                    <a16:creationId xmlns:a16="http://schemas.microsoft.com/office/drawing/2014/main" id="{BBB05BD0-B10C-0F48-A73A-F77E0E84A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488" y="2847749"/>
                <a:ext cx="397720" cy="3977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24">
                <a:extLst>
                  <a:ext uri="{FF2B5EF4-FFF2-40B4-BE49-F238E27FC236}">
                    <a16:creationId xmlns:a16="http://schemas.microsoft.com/office/drawing/2014/main" id="{FB799CF3-4B64-B942-8E77-3A0F131FF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666" y="2959247"/>
                <a:ext cx="174045" cy="1740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25">
                <a:extLst>
                  <a:ext uri="{FF2B5EF4-FFF2-40B4-BE49-F238E27FC236}">
                    <a16:creationId xmlns:a16="http://schemas.microsoft.com/office/drawing/2014/main" id="{C5418251-2873-A348-8CA3-1A955A699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1378" y="2996639"/>
                <a:ext cx="99940" cy="999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1D6584E7-98BC-504B-9F52-1B291FDF6672}"/>
                </a:ext>
              </a:extLst>
            </p:cNvPr>
            <p:cNvGrpSpPr/>
            <p:nvPr/>
          </p:nvGrpSpPr>
          <p:grpSpPr>
            <a:xfrm>
              <a:off x="5701837" y="3594929"/>
              <a:ext cx="282984" cy="282984"/>
              <a:chOff x="5912488" y="2847749"/>
              <a:chExt cx="397720" cy="397720"/>
            </a:xfrm>
          </p:grpSpPr>
          <p:sp>
            <p:nvSpPr>
              <p:cNvPr id="40" name="AutoShape 123">
                <a:extLst>
                  <a:ext uri="{FF2B5EF4-FFF2-40B4-BE49-F238E27FC236}">
                    <a16:creationId xmlns:a16="http://schemas.microsoft.com/office/drawing/2014/main" id="{D57BFBDA-D514-8B4B-9F51-8CAC2832C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488" y="2847749"/>
                <a:ext cx="397720" cy="3977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1" name="AutoShape 124">
                <a:extLst>
                  <a:ext uri="{FF2B5EF4-FFF2-40B4-BE49-F238E27FC236}">
                    <a16:creationId xmlns:a16="http://schemas.microsoft.com/office/drawing/2014/main" id="{087527BF-71AB-964F-AFA1-C141EE5D4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666" y="2959247"/>
                <a:ext cx="174045" cy="1740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2" name="AutoShape 125">
                <a:extLst>
                  <a:ext uri="{FF2B5EF4-FFF2-40B4-BE49-F238E27FC236}">
                    <a16:creationId xmlns:a16="http://schemas.microsoft.com/office/drawing/2014/main" id="{6AA669AC-B003-AE44-BF0E-8EBF06E27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1378" y="2996639"/>
                <a:ext cx="99940" cy="999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8469651-DFBF-4645-B7E9-E8002DB1168D}"/>
                </a:ext>
              </a:extLst>
            </p:cNvPr>
            <p:cNvGrpSpPr/>
            <p:nvPr/>
          </p:nvGrpSpPr>
          <p:grpSpPr>
            <a:xfrm>
              <a:off x="6100904" y="3373515"/>
              <a:ext cx="350537" cy="350537"/>
              <a:chOff x="5912488" y="2847749"/>
              <a:chExt cx="397720" cy="397720"/>
            </a:xfrm>
          </p:grpSpPr>
          <p:sp>
            <p:nvSpPr>
              <p:cNvPr id="46" name="AutoShape 123">
                <a:extLst>
                  <a:ext uri="{FF2B5EF4-FFF2-40B4-BE49-F238E27FC236}">
                    <a16:creationId xmlns:a16="http://schemas.microsoft.com/office/drawing/2014/main" id="{2AFA9DC9-1CF1-1149-A641-DB18A1C96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488" y="2847749"/>
                <a:ext cx="397720" cy="3977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124">
                <a:extLst>
                  <a:ext uri="{FF2B5EF4-FFF2-40B4-BE49-F238E27FC236}">
                    <a16:creationId xmlns:a16="http://schemas.microsoft.com/office/drawing/2014/main" id="{799B23E1-150E-004E-8FA9-B60F32107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666" y="2959247"/>
                <a:ext cx="174045" cy="1740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8" name="AutoShape 125">
                <a:extLst>
                  <a:ext uri="{FF2B5EF4-FFF2-40B4-BE49-F238E27FC236}">
                    <a16:creationId xmlns:a16="http://schemas.microsoft.com/office/drawing/2014/main" id="{C6062ECD-ACD3-6E4D-9AE1-2AB2323A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1378" y="2996639"/>
                <a:ext cx="99940" cy="999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44BB50C-3180-D245-A1CD-B5EA0F2E8037}"/>
              </a:ext>
            </a:extLst>
          </p:cNvPr>
          <p:cNvSpPr/>
          <p:nvPr/>
        </p:nvSpPr>
        <p:spPr>
          <a:xfrm>
            <a:off x="2554856" y="6231259"/>
            <a:ext cx="67317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egular"/>
                <a:cs typeface="Segoe UI" panose="020B0502040204020203" pitchFamily="34" charset="0"/>
              </a:rPr>
              <a:t>Uvedení na trh je plánováno do 2 let po dokončení projektu</a:t>
            </a:r>
            <a:endParaRPr lang="en-US" sz="2000" dirty="0"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0" scaled="0"/>
              </a:gradFill>
              <a:latin typeface="Arial Regular"/>
              <a:cs typeface="Segoe UI" panose="020B0502040204020203" pitchFamily="34" charset="0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3E1F238-6CEC-AF44-B004-B04012F72D69}"/>
              </a:ext>
            </a:extLst>
          </p:cNvPr>
          <p:cNvGrpSpPr/>
          <p:nvPr/>
        </p:nvGrpSpPr>
        <p:grpSpPr>
          <a:xfrm>
            <a:off x="4113127" y="5578787"/>
            <a:ext cx="464344" cy="465138"/>
            <a:chOff x="7275629" y="4549774"/>
            <a:chExt cx="464344" cy="465138"/>
          </a:xfrm>
          <a:solidFill>
            <a:srgbClr val="002060"/>
          </a:solidFill>
        </p:grpSpPr>
        <p:sp>
          <p:nvSpPr>
            <p:cNvPr id="60" name="AutoShape 18">
              <a:extLst>
                <a:ext uri="{FF2B5EF4-FFF2-40B4-BE49-F238E27FC236}">
                  <a16:creationId xmlns:a16="http://schemas.microsoft.com/office/drawing/2014/main" id="{A85DED51-76BB-F142-AA12-8D12189A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549774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9">
              <a:extLst>
                <a:ext uri="{FF2B5EF4-FFF2-40B4-BE49-F238E27FC236}">
                  <a16:creationId xmlns:a16="http://schemas.microsoft.com/office/drawing/2014/main" id="{7E330349-9E79-0B46-917B-7A598AF50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20">
              <a:extLst>
                <a:ext uri="{FF2B5EF4-FFF2-40B4-BE49-F238E27FC236}">
                  <a16:creationId xmlns:a16="http://schemas.microsoft.com/office/drawing/2014/main" id="{C10E4EC1-BFD5-4043-ACCC-D93E6B3BF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21">
              <a:extLst>
                <a:ext uri="{FF2B5EF4-FFF2-40B4-BE49-F238E27FC236}">
                  <a16:creationId xmlns:a16="http://schemas.microsoft.com/office/drawing/2014/main" id="{42808027-1B16-CF4A-8941-0C2AC44C7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22">
              <a:extLst>
                <a:ext uri="{FF2B5EF4-FFF2-40B4-BE49-F238E27FC236}">
                  <a16:creationId xmlns:a16="http://schemas.microsoft.com/office/drawing/2014/main" id="{752893D7-86B3-7E45-8E3C-47B7A8058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23">
              <a:extLst>
                <a:ext uri="{FF2B5EF4-FFF2-40B4-BE49-F238E27FC236}">
                  <a16:creationId xmlns:a16="http://schemas.microsoft.com/office/drawing/2014/main" id="{31BC7170-9BE5-CE45-AA81-0C8EB7225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7" name="AutoShape 24">
              <a:extLst>
                <a:ext uri="{FF2B5EF4-FFF2-40B4-BE49-F238E27FC236}">
                  <a16:creationId xmlns:a16="http://schemas.microsoft.com/office/drawing/2014/main" id="{61E3E1FF-961E-504D-8A30-4431D5BFE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8" name="AutoShape 25">
              <a:extLst>
                <a:ext uri="{FF2B5EF4-FFF2-40B4-BE49-F238E27FC236}">
                  <a16:creationId xmlns:a16="http://schemas.microsoft.com/office/drawing/2014/main" id="{2D6B9B2D-9F1E-984F-8400-AF7686F18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26">
              <a:extLst>
                <a:ext uri="{FF2B5EF4-FFF2-40B4-BE49-F238E27FC236}">
                  <a16:creationId xmlns:a16="http://schemas.microsoft.com/office/drawing/2014/main" id="{6F9FA194-AF1B-4F4F-8FC7-EDEE9C19A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0" name="AutoShape 27">
              <a:extLst>
                <a:ext uri="{FF2B5EF4-FFF2-40B4-BE49-F238E27FC236}">
                  <a16:creationId xmlns:a16="http://schemas.microsoft.com/office/drawing/2014/main" id="{F07BF465-0EB0-8D4A-85EE-35196634B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5FD0635-0F6F-C14C-9E8A-71BA0D648914}"/>
              </a:ext>
            </a:extLst>
          </p:cNvPr>
          <p:cNvGrpSpPr/>
          <p:nvPr/>
        </p:nvGrpSpPr>
        <p:grpSpPr>
          <a:xfrm>
            <a:off x="4750827" y="5578787"/>
            <a:ext cx="464344" cy="465138"/>
            <a:chOff x="7275629" y="4549774"/>
            <a:chExt cx="464344" cy="465138"/>
          </a:xfrm>
          <a:solidFill>
            <a:srgbClr val="002060"/>
          </a:solidFill>
        </p:grpSpPr>
        <p:sp>
          <p:nvSpPr>
            <p:cNvPr id="78" name="AutoShape 18">
              <a:extLst>
                <a:ext uri="{FF2B5EF4-FFF2-40B4-BE49-F238E27FC236}">
                  <a16:creationId xmlns:a16="http://schemas.microsoft.com/office/drawing/2014/main" id="{7561B480-7CD0-2042-B06E-3FE1FA942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549774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19">
              <a:extLst>
                <a:ext uri="{FF2B5EF4-FFF2-40B4-BE49-F238E27FC236}">
                  <a16:creationId xmlns:a16="http://schemas.microsoft.com/office/drawing/2014/main" id="{A37FA7B5-FCEC-7F48-9106-2859D78E2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8" name="AutoShape 20">
              <a:extLst>
                <a:ext uri="{FF2B5EF4-FFF2-40B4-BE49-F238E27FC236}">
                  <a16:creationId xmlns:a16="http://schemas.microsoft.com/office/drawing/2014/main" id="{AE13BF1D-4AE5-FE4E-9E63-EFC3EFA33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9" name="AutoShape 21">
              <a:extLst>
                <a:ext uri="{FF2B5EF4-FFF2-40B4-BE49-F238E27FC236}">
                  <a16:creationId xmlns:a16="http://schemas.microsoft.com/office/drawing/2014/main" id="{35255F3F-3995-8343-BCB1-327749813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22">
              <a:extLst>
                <a:ext uri="{FF2B5EF4-FFF2-40B4-BE49-F238E27FC236}">
                  <a16:creationId xmlns:a16="http://schemas.microsoft.com/office/drawing/2014/main" id="{202819E9-B1BB-214F-BD96-9885249CB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23">
              <a:extLst>
                <a:ext uri="{FF2B5EF4-FFF2-40B4-BE49-F238E27FC236}">
                  <a16:creationId xmlns:a16="http://schemas.microsoft.com/office/drawing/2014/main" id="{D1A0046C-F770-E749-9D0D-7D344450F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2" name="AutoShape 24">
              <a:extLst>
                <a:ext uri="{FF2B5EF4-FFF2-40B4-BE49-F238E27FC236}">
                  <a16:creationId xmlns:a16="http://schemas.microsoft.com/office/drawing/2014/main" id="{CE286B57-9B14-444D-B2D3-63CA25700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3" name="AutoShape 25">
              <a:extLst>
                <a:ext uri="{FF2B5EF4-FFF2-40B4-BE49-F238E27FC236}">
                  <a16:creationId xmlns:a16="http://schemas.microsoft.com/office/drawing/2014/main" id="{8CD3078B-32D3-E243-9E88-7E7A1549A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4" name="AutoShape 26">
              <a:extLst>
                <a:ext uri="{FF2B5EF4-FFF2-40B4-BE49-F238E27FC236}">
                  <a16:creationId xmlns:a16="http://schemas.microsoft.com/office/drawing/2014/main" id="{750E4652-A6FA-4346-9F43-BC24B546D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5" name="AutoShape 27">
              <a:extLst>
                <a:ext uri="{FF2B5EF4-FFF2-40B4-BE49-F238E27FC236}">
                  <a16:creationId xmlns:a16="http://schemas.microsoft.com/office/drawing/2014/main" id="{AA1EF12A-5CEC-AD4D-85EE-611BAC456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A6C6E8D-2825-D343-9E4D-89216B5F2EA1}"/>
              </a:ext>
            </a:extLst>
          </p:cNvPr>
          <p:cNvGrpSpPr/>
          <p:nvPr/>
        </p:nvGrpSpPr>
        <p:grpSpPr>
          <a:xfrm>
            <a:off x="5378985" y="5578787"/>
            <a:ext cx="464344" cy="465138"/>
            <a:chOff x="7275629" y="4549774"/>
            <a:chExt cx="464344" cy="465138"/>
          </a:xfrm>
          <a:solidFill>
            <a:srgbClr val="002060"/>
          </a:solidFill>
        </p:grpSpPr>
        <p:sp>
          <p:nvSpPr>
            <p:cNvPr id="97" name="AutoShape 18">
              <a:extLst>
                <a:ext uri="{FF2B5EF4-FFF2-40B4-BE49-F238E27FC236}">
                  <a16:creationId xmlns:a16="http://schemas.microsoft.com/office/drawing/2014/main" id="{F461568A-F65C-0744-A596-42A5F089C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549774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8" name="AutoShape 19">
              <a:extLst>
                <a:ext uri="{FF2B5EF4-FFF2-40B4-BE49-F238E27FC236}">
                  <a16:creationId xmlns:a16="http://schemas.microsoft.com/office/drawing/2014/main" id="{50987506-69FA-A644-9C30-ADB89F01F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9" name="AutoShape 20">
              <a:extLst>
                <a:ext uri="{FF2B5EF4-FFF2-40B4-BE49-F238E27FC236}">
                  <a16:creationId xmlns:a16="http://schemas.microsoft.com/office/drawing/2014/main" id="{5C4C1D06-5776-874C-90B4-A95AC31C0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0" name="AutoShape 21">
              <a:extLst>
                <a:ext uri="{FF2B5EF4-FFF2-40B4-BE49-F238E27FC236}">
                  <a16:creationId xmlns:a16="http://schemas.microsoft.com/office/drawing/2014/main" id="{9A65617B-AC91-8341-B25C-C9797C06C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1" name="AutoShape 22">
              <a:extLst>
                <a:ext uri="{FF2B5EF4-FFF2-40B4-BE49-F238E27FC236}">
                  <a16:creationId xmlns:a16="http://schemas.microsoft.com/office/drawing/2014/main" id="{E836C6A6-C237-2D43-9553-C3BD78A57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2" name="AutoShape 23">
              <a:extLst>
                <a:ext uri="{FF2B5EF4-FFF2-40B4-BE49-F238E27FC236}">
                  <a16:creationId xmlns:a16="http://schemas.microsoft.com/office/drawing/2014/main" id="{7885BD8E-B6B0-274E-AB51-5DFE1ED40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24">
              <a:extLst>
                <a:ext uri="{FF2B5EF4-FFF2-40B4-BE49-F238E27FC236}">
                  <a16:creationId xmlns:a16="http://schemas.microsoft.com/office/drawing/2014/main" id="{99056316-B8BF-A147-94E5-B328CEEC7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4" name="AutoShape 25">
              <a:extLst>
                <a:ext uri="{FF2B5EF4-FFF2-40B4-BE49-F238E27FC236}">
                  <a16:creationId xmlns:a16="http://schemas.microsoft.com/office/drawing/2014/main" id="{A362F5A9-00D2-894C-A29E-907C36556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5" name="AutoShape 26">
              <a:extLst>
                <a:ext uri="{FF2B5EF4-FFF2-40B4-BE49-F238E27FC236}">
                  <a16:creationId xmlns:a16="http://schemas.microsoft.com/office/drawing/2014/main" id="{4ED6BC6A-8534-9D4A-A805-47C83D389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27">
              <a:extLst>
                <a:ext uri="{FF2B5EF4-FFF2-40B4-BE49-F238E27FC236}">
                  <a16:creationId xmlns:a16="http://schemas.microsoft.com/office/drawing/2014/main" id="{313E5226-3AD0-5E41-BCA3-18B496168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BFC50461-B6C0-F047-A56C-482624AB969D}"/>
              </a:ext>
            </a:extLst>
          </p:cNvPr>
          <p:cNvGrpSpPr/>
          <p:nvPr/>
        </p:nvGrpSpPr>
        <p:grpSpPr>
          <a:xfrm>
            <a:off x="6353171" y="5578787"/>
            <a:ext cx="464344" cy="465138"/>
            <a:chOff x="7275629" y="4549774"/>
            <a:chExt cx="464344" cy="465138"/>
          </a:xfr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3800000" scaled="0"/>
          </a:gradFill>
        </p:grpSpPr>
        <p:sp>
          <p:nvSpPr>
            <p:cNvPr id="108" name="AutoShape 18">
              <a:extLst>
                <a:ext uri="{FF2B5EF4-FFF2-40B4-BE49-F238E27FC236}">
                  <a16:creationId xmlns:a16="http://schemas.microsoft.com/office/drawing/2014/main" id="{F2DAB627-4DF9-3C45-9655-F6C3713C7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549774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9" name="AutoShape 19">
              <a:extLst>
                <a:ext uri="{FF2B5EF4-FFF2-40B4-BE49-F238E27FC236}">
                  <a16:creationId xmlns:a16="http://schemas.microsoft.com/office/drawing/2014/main" id="{4B090123-FBB5-F24E-9B1A-FCD86C160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0" name="AutoShape 20">
              <a:extLst>
                <a:ext uri="{FF2B5EF4-FFF2-40B4-BE49-F238E27FC236}">
                  <a16:creationId xmlns:a16="http://schemas.microsoft.com/office/drawing/2014/main" id="{EDB7F75E-99C2-9146-9ACF-4FE286569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1" name="AutoShape 21">
              <a:extLst>
                <a:ext uri="{FF2B5EF4-FFF2-40B4-BE49-F238E27FC236}">
                  <a16:creationId xmlns:a16="http://schemas.microsoft.com/office/drawing/2014/main" id="{834CD89E-617A-0A48-B94B-425CD84A7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2" name="AutoShape 22">
              <a:extLst>
                <a:ext uri="{FF2B5EF4-FFF2-40B4-BE49-F238E27FC236}">
                  <a16:creationId xmlns:a16="http://schemas.microsoft.com/office/drawing/2014/main" id="{AC41D2E7-132F-BB4F-9289-A7CD7D9C3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3" name="AutoShape 23">
              <a:extLst>
                <a:ext uri="{FF2B5EF4-FFF2-40B4-BE49-F238E27FC236}">
                  <a16:creationId xmlns:a16="http://schemas.microsoft.com/office/drawing/2014/main" id="{A9F2D2DF-46FA-1442-8373-439ABA16F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4" name="AutoShape 24">
              <a:extLst>
                <a:ext uri="{FF2B5EF4-FFF2-40B4-BE49-F238E27FC236}">
                  <a16:creationId xmlns:a16="http://schemas.microsoft.com/office/drawing/2014/main" id="{C251CA05-1BA1-DE4A-A34E-714D0FCEB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5" name="AutoShape 25">
              <a:extLst>
                <a:ext uri="{FF2B5EF4-FFF2-40B4-BE49-F238E27FC236}">
                  <a16:creationId xmlns:a16="http://schemas.microsoft.com/office/drawing/2014/main" id="{4FE4B3C8-D6D6-E043-9F0F-92BB54804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6" name="AutoShape 26">
              <a:extLst>
                <a:ext uri="{FF2B5EF4-FFF2-40B4-BE49-F238E27FC236}">
                  <a16:creationId xmlns:a16="http://schemas.microsoft.com/office/drawing/2014/main" id="{7EAADCB9-AF3B-D24E-A2E1-838532626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7" name="AutoShape 27">
              <a:extLst>
                <a:ext uri="{FF2B5EF4-FFF2-40B4-BE49-F238E27FC236}">
                  <a16:creationId xmlns:a16="http://schemas.microsoft.com/office/drawing/2014/main" id="{4BF3088A-B93C-E640-8178-AD26F4414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85D24AE-DB30-0B4C-AF99-50CA7034DD19}"/>
              </a:ext>
            </a:extLst>
          </p:cNvPr>
          <p:cNvGrpSpPr/>
          <p:nvPr/>
        </p:nvGrpSpPr>
        <p:grpSpPr>
          <a:xfrm>
            <a:off x="6990871" y="5578787"/>
            <a:ext cx="464344" cy="465138"/>
            <a:chOff x="7275629" y="4549774"/>
            <a:chExt cx="464344" cy="465138"/>
          </a:xfrm>
          <a:gradFill>
            <a:gsLst>
              <a:gs pos="0">
                <a:schemeClr val="accent1"/>
              </a:gs>
              <a:gs pos="100000">
                <a:schemeClr val="accent5"/>
              </a:gs>
            </a:gsLst>
            <a:lin ang="13800000" scaled="0"/>
          </a:gradFill>
        </p:grpSpPr>
        <p:sp>
          <p:nvSpPr>
            <p:cNvPr id="119" name="AutoShape 18">
              <a:extLst>
                <a:ext uri="{FF2B5EF4-FFF2-40B4-BE49-F238E27FC236}">
                  <a16:creationId xmlns:a16="http://schemas.microsoft.com/office/drawing/2014/main" id="{2299655B-9E77-3646-AAE0-9EFBDB674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549774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0" name="AutoShape 19">
              <a:extLst>
                <a:ext uri="{FF2B5EF4-FFF2-40B4-BE49-F238E27FC236}">
                  <a16:creationId xmlns:a16="http://schemas.microsoft.com/office/drawing/2014/main" id="{82DD952A-096C-1149-AEBD-D39DF37E2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1" name="AutoShape 20">
              <a:extLst>
                <a:ext uri="{FF2B5EF4-FFF2-40B4-BE49-F238E27FC236}">
                  <a16:creationId xmlns:a16="http://schemas.microsoft.com/office/drawing/2014/main" id="{659242F1-7A5D-4843-9EC6-51DAE7D31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2" name="AutoShape 21">
              <a:extLst>
                <a:ext uri="{FF2B5EF4-FFF2-40B4-BE49-F238E27FC236}">
                  <a16:creationId xmlns:a16="http://schemas.microsoft.com/office/drawing/2014/main" id="{6DB796BB-FFA8-6A4F-9796-B797DE0FA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72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3" name="AutoShape 22">
              <a:extLst>
                <a:ext uri="{FF2B5EF4-FFF2-40B4-BE49-F238E27FC236}">
                  <a16:creationId xmlns:a16="http://schemas.microsoft.com/office/drawing/2014/main" id="{94DDF83C-0B11-F941-8B60-8D76E5A1B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4" name="AutoShape 23">
              <a:extLst>
                <a:ext uri="{FF2B5EF4-FFF2-40B4-BE49-F238E27FC236}">
                  <a16:creationId xmlns:a16="http://schemas.microsoft.com/office/drawing/2014/main" id="{33167F75-02DD-D741-9F0C-A8CE56C60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5" name="AutoShape 24">
              <a:extLst>
                <a:ext uri="{FF2B5EF4-FFF2-40B4-BE49-F238E27FC236}">
                  <a16:creationId xmlns:a16="http://schemas.microsoft.com/office/drawing/2014/main" id="{F346A7F6-2F2A-524B-A7AA-968338749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6" name="AutoShape 25">
              <a:extLst>
                <a:ext uri="{FF2B5EF4-FFF2-40B4-BE49-F238E27FC236}">
                  <a16:creationId xmlns:a16="http://schemas.microsoft.com/office/drawing/2014/main" id="{2186A768-24AB-CC4A-939F-8ECCC5A8C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869656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7" name="AutoShape 26">
              <a:extLst>
                <a:ext uri="{FF2B5EF4-FFF2-40B4-BE49-F238E27FC236}">
                  <a16:creationId xmlns:a16="http://schemas.microsoft.com/office/drawing/2014/main" id="{CF73FEE3-A788-4343-8B88-42747FFA3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96631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8" name="AutoShape 27">
              <a:extLst>
                <a:ext uri="{FF2B5EF4-FFF2-40B4-BE49-F238E27FC236}">
                  <a16:creationId xmlns:a16="http://schemas.microsoft.com/office/drawing/2014/main" id="{974A3042-5653-B849-ADF2-3A29A5DF2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0429" y="4724399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129" name="Picture 128">
            <a:extLst>
              <a:ext uri="{FF2B5EF4-FFF2-40B4-BE49-F238E27FC236}">
                <a16:creationId xmlns:a16="http://schemas.microsoft.com/office/drawing/2014/main" id="{BB563867-CEE7-1248-8CB0-85CF1661412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A185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661" y="5278671"/>
            <a:ext cx="301810" cy="2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53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66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267118F-1E1B-F24C-A838-D87DE08FF6C9}"/>
              </a:ext>
            </a:extLst>
          </p:cNvPr>
          <p:cNvSpPr/>
          <p:nvPr/>
        </p:nvSpPr>
        <p:spPr>
          <a:xfrm>
            <a:off x="-1113" y="2236242"/>
            <a:ext cx="12193113" cy="3250158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3426250" y="829705"/>
            <a:ext cx="5339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Typický</a:t>
            </a:r>
            <a:r>
              <a:rPr lang="en-US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 </a:t>
            </a:r>
            <a:r>
              <a:rPr lang="pl-PL" sz="3600" dirty="0">
                <a:gradFill>
                  <a:gsLst>
                    <a:gs pos="0">
                      <a:schemeClr val="accent1"/>
                    </a:gs>
                    <a:gs pos="100000">
                      <a:schemeClr val="accent5"/>
                    </a:gs>
                  </a:gsLst>
                  <a:lin ang="0" scaled="0"/>
                </a:gradFill>
                <a:latin typeface="Comfortaa" panose="020F0603070200060003" pitchFamily="34" charset="0"/>
                <a:cs typeface="Segoe UI" panose="020B0502040204020203" pitchFamily="34" charset="0"/>
              </a:rPr>
              <a:t>Eurostars projekt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Comfortaa" panose="020F0603070200060003" pitchFamily="34" charset="0"/>
              <a:cs typeface="Segoe UI" panose="020B0502040204020203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FE955A-CBAB-A04A-A037-E8ED081041E5}"/>
              </a:ext>
            </a:extLst>
          </p:cNvPr>
          <p:cNvGrpSpPr/>
          <p:nvPr/>
        </p:nvGrpSpPr>
        <p:grpSpPr>
          <a:xfrm>
            <a:off x="1045678" y="2859665"/>
            <a:ext cx="2190637" cy="1984828"/>
            <a:chOff x="1045678" y="2859665"/>
            <a:chExt cx="2190637" cy="1984828"/>
          </a:xfrm>
        </p:grpSpPr>
        <p:grpSp>
          <p:nvGrpSpPr>
            <p:cNvPr id="2" name="Group 1"/>
            <p:cNvGrpSpPr/>
            <p:nvPr/>
          </p:nvGrpSpPr>
          <p:grpSpPr>
            <a:xfrm>
              <a:off x="1045678" y="2859665"/>
              <a:ext cx="2190637" cy="1984828"/>
              <a:chOff x="1045678" y="2859665"/>
              <a:chExt cx="2190637" cy="1984828"/>
            </a:xfrm>
          </p:grpSpPr>
          <p:sp>
            <p:nvSpPr>
              <p:cNvPr id="5" name="Rectangle: Rounded Corners 4"/>
              <p:cNvSpPr/>
              <p:nvPr/>
            </p:nvSpPr>
            <p:spPr>
              <a:xfrm>
                <a:off x="1045678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01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1339199" y="3706550"/>
                <a:ext cx="157885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3-4</a:t>
                </a:r>
                <a:r>
                  <a:rPr lang="en-US" sz="20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2000" dirty="0" err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účastníků</a:t>
                </a:r>
                <a:endParaRPr 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0" scaled="0"/>
                  </a:gra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7CF16684-E5E8-E741-82C5-DC781FA7F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146" y="3099502"/>
              <a:ext cx="562765" cy="551538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FEC8716-876C-DC43-A13F-7A21840A72AF}"/>
              </a:ext>
            </a:extLst>
          </p:cNvPr>
          <p:cNvGrpSpPr/>
          <p:nvPr/>
        </p:nvGrpSpPr>
        <p:grpSpPr>
          <a:xfrm>
            <a:off x="3682347" y="2859665"/>
            <a:ext cx="2190637" cy="1984828"/>
            <a:chOff x="3682347" y="2859665"/>
            <a:chExt cx="2190637" cy="1984828"/>
          </a:xfrm>
        </p:grpSpPr>
        <p:grpSp>
          <p:nvGrpSpPr>
            <p:cNvPr id="9" name="Group 8"/>
            <p:cNvGrpSpPr/>
            <p:nvPr/>
          </p:nvGrpSpPr>
          <p:grpSpPr>
            <a:xfrm>
              <a:off x="3682347" y="2859665"/>
              <a:ext cx="2190637" cy="1984828"/>
              <a:chOff x="3682347" y="2859665"/>
              <a:chExt cx="2190637" cy="1984828"/>
            </a:xfrm>
          </p:grpSpPr>
          <p:sp>
            <p:nvSpPr>
              <p:cNvPr id="6" name="Rectangle: Rounded Corners 5"/>
              <p:cNvSpPr/>
              <p:nvPr/>
            </p:nvSpPr>
            <p:spPr>
              <a:xfrm>
                <a:off x="3682347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02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4093327" y="3706550"/>
                <a:ext cx="1368678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2-3 </a:t>
                </a:r>
              </a:p>
              <a:p>
                <a:pPr algn="ctr"/>
                <a:r>
                  <a:rPr lang="en-US" sz="2000" dirty="0" err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zemí</a:t>
                </a:r>
                <a:endParaRPr 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0" scaled="0"/>
                  </a:gra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4B2C6228-D889-B544-9F83-BB7ED02F3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77" y="3091396"/>
              <a:ext cx="563304" cy="616416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8FA379-59B6-BF41-8B0B-83EC08586B2B}"/>
              </a:ext>
            </a:extLst>
          </p:cNvPr>
          <p:cNvGrpSpPr/>
          <p:nvPr/>
        </p:nvGrpSpPr>
        <p:grpSpPr>
          <a:xfrm>
            <a:off x="6319016" y="2859665"/>
            <a:ext cx="2190637" cy="1984828"/>
            <a:chOff x="6319016" y="2859665"/>
            <a:chExt cx="2190637" cy="1984828"/>
          </a:xfrm>
        </p:grpSpPr>
        <p:grpSp>
          <p:nvGrpSpPr>
            <p:cNvPr id="11" name="Group 10"/>
            <p:cNvGrpSpPr/>
            <p:nvPr/>
          </p:nvGrpSpPr>
          <p:grpSpPr>
            <a:xfrm>
              <a:off x="6319016" y="2859665"/>
              <a:ext cx="2190637" cy="1984828"/>
              <a:chOff x="6319016" y="2859665"/>
              <a:chExt cx="2190637" cy="1984828"/>
            </a:xfrm>
          </p:grpSpPr>
          <p:sp>
            <p:nvSpPr>
              <p:cNvPr id="7" name="Rectangle: Rounded Corners 6"/>
              <p:cNvSpPr/>
              <p:nvPr/>
            </p:nvSpPr>
            <p:spPr>
              <a:xfrm>
                <a:off x="6319016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03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6568590" y="3781500"/>
                <a:ext cx="169149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trvání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v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průměru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  <a:p>
                <a:pPr algn="ctr"/>
                <a:r>
                  <a:rPr lang="en-US" sz="28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30</a:t>
                </a:r>
                <a:r>
                  <a:rPr lang="en-US" sz="20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2000" dirty="0" err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měsíců</a:t>
                </a:r>
                <a:endParaRPr 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0" scaled="0"/>
                  </a:gra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709D979-87C1-A449-9930-8C8EB34B6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8422" y="3141956"/>
              <a:ext cx="541977" cy="441282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6081989-AD26-474F-917A-DFF2250C5321}"/>
              </a:ext>
            </a:extLst>
          </p:cNvPr>
          <p:cNvGrpSpPr/>
          <p:nvPr/>
        </p:nvGrpSpPr>
        <p:grpSpPr>
          <a:xfrm>
            <a:off x="8955685" y="2859665"/>
            <a:ext cx="2190637" cy="1984828"/>
            <a:chOff x="8955685" y="2859665"/>
            <a:chExt cx="2190637" cy="1984828"/>
          </a:xfrm>
        </p:grpSpPr>
        <p:grpSp>
          <p:nvGrpSpPr>
            <p:cNvPr id="12" name="Group 11"/>
            <p:cNvGrpSpPr/>
            <p:nvPr/>
          </p:nvGrpSpPr>
          <p:grpSpPr>
            <a:xfrm>
              <a:off x="8955685" y="2859665"/>
              <a:ext cx="2190637" cy="1984828"/>
              <a:chOff x="8955685" y="2859665"/>
              <a:chExt cx="2190637" cy="1984828"/>
            </a:xfrm>
          </p:grpSpPr>
          <p:sp>
            <p:nvSpPr>
              <p:cNvPr id="8" name="Rectangle: Rounded Corners 7"/>
              <p:cNvSpPr/>
              <p:nvPr/>
            </p:nvSpPr>
            <p:spPr>
              <a:xfrm>
                <a:off x="8955685" y="2859665"/>
                <a:ext cx="2190637" cy="1984828"/>
              </a:xfrm>
              <a:prstGeom prst="roundRect">
                <a:avLst>
                  <a:gd name="adj" fmla="val 158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81000" dist="254000" dir="5400000" sx="90000" sy="9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 b="1" dirty="0">
                    <a:solidFill>
                      <a:schemeClr val="bg1">
                        <a:lumMod val="95000"/>
                        <a:alpha val="60000"/>
                      </a:schemeClr>
                    </a:solidFill>
                    <a:latin typeface="Montserrat" panose="00000500000000000000" pitchFamily="50" charset="0"/>
                  </a:rPr>
                  <a:t>04</a:t>
                </a:r>
                <a:endParaRPr lang="id-ID" sz="9600" b="1" dirty="0">
                  <a:solidFill>
                    <a:schemeClr val="bg1">
                      <a:lumMod val="95000"/>
                      <a:alpha val="60000"/>
                    </a:schemeClr>
                  </a:solidFill>
                  <a:latin typeface="Montserrat" panose="00000500000000000000" pitchFamily="50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9129010" y="3803985"/>
                <a:ext cx="185128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průměrné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náklady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na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 Regular"/>
                    <a:cs typeface="Segoe UI" panose="020B0502040204020203" pitchFamily="34" charset="0"/>
                  </a:rPr>
                  <a:t>projekt</a:t>
                </a:r>
                <a:endPara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Regular"/>
                  <a:cs typeface="Segoe UI" panose="020B0502040204020203" pitchFamily="34" charset="0"/>
                </a:endParaRPr>
              </a:p>
              <a:p>
                <a:pPr algn="ctr"/>
                <a:r>
                  <a:rPr lang="en-US" sz="2800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€1.4 </a:t>
                </a:r>
                <a:r>
                  <a:rPr lang="en-US" sz="2000" dirty="0" err="1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5"/>
                        </a:gs>
                      </a:gsLst>
                      <a:lin ang="0" scaled="0"/>
                    </a:gradFill>
                    <a:latin typeface="Arial Regular"/>
                    <a:cs typeface="Segoe UI" panose="020B0502040204020203" pitchFamily="34" charset="0"/>
                  </a:rPr>
                  <a:t>milionů</a:t>
                </a:r>
                <a:endParaRPr 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5"/>
                      </a:gs>
                    </a:gsLst>
                    <a:lin ang="0" scaled="0"/>
                  </a:gradFill>
                  <a:latin typeface="Arial Regular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B525BA92-45F1-6145-B59D-C9412B113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8905" y="3202041"/>
              <a:ext cx="636793" cy="4489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939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rgbClr val="000000"/>
      </a:dk1>
      <a:lt1>
        <a:srgbClr val="FFFFFF"/>
      </a:lt1>
      <a:dk2>
        <a:srgbClr val="222A35"/>
      </a:dk2>
      <a:lt2>
        <a:srgbClr val="DBEFF9"/>
      </a:lt2>
      <a:accent1>
        <a:srgbClr val="669901"/>
      </a:accent1>
      <a:accent2>
        <a:srgbClr val="8FD026"/>
      </a:accent2>
      <a:accent3>
        <a:srgbClr val="7FD400"/>
      </a:accent3>
      <a:accent4>
        <a:srgbClr val="66B901"/>
      </a:accent4>
      <a:accent5>
        <a:srgbClr val="41C900"/>
      </a:accent5>
      <a:accent6>
        <a:srgbClr val="98ED6B"/>
      </a:accent6>
      <a:hlink>
        <a:srgbClr val="2FBB0F"/>
      </a:hlink>
      <a:folHlink>
        <a:srgbClr val="5DDF6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gs xmlns="ca486556-a12a-45ba-a331-b1588bee632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F5C787EB005346B776C17915603402" ma:contentTypeVersion="5" ma:contentTypeDescription="Create a new document." ma:contentTypeScope="" ma:versionID="e6d4b91fd518d62e0a8ff07cbb406185">
  <xsd:schema xmlns:xsd="http://www.w3.org/2001/XMLSchema" xmlns:xs="http://www.w3.org/2001/XMLSchema" xmlns:p="http://schemas.microsoft.com/office/2006/metadata/properties" xmlns:ns2="ba3fb62b-4677-4734-8aaa-e4a8fb4a14b7" xmlns:ns3="ca486556-a12a-45ba-a331-b1588bee632c" targetNamespace="http://schemas.microsoft.com/office/2006/metadata/properties" ma:root="true" ma:fieldsID="558d1203831bc24db8b1683793fba240" ns2:_="" ns3:_="">
    <xsd:import namespace="ba3fb62b-4677-4734-8aaa-e4a8fb4a14b7"/>
    <xsd:import namespace="ca486556-a12a-45ba-a331-b1588bee632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Tag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fb62b-4677-4734-8aaa-e4a8fb4a14b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486556-a12a-45ba-a331-b1588bee632c" elementFormDefault="qualified">
    <xsd:import namespace="http://schemas.microsoft.com/office/2006/documentManagement/types"/>
    <xsd:import namespace="http://schemas.microsoft.com/office/infopath/2007/PartnerControls"/>
    <xsd:element name="Tags" ma:index="10" nillable="true" ma:displayName="Tags" ma:description="What is this document about?" ma:internalName="Tags">
      <xsd:simpleType>
        <xsd:restriction base="dms:Text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29CA38-3F5B-4311-864D-7ACA8DBB53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2BF76F-2597-4AC5-8E88-C7136782B5EF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ca486556-a12a-45ba-a331-b1588bee632c"/>
    <ds:schemaRef ds:uri="ba3fb62b-4677-4734-8aaa-e4a8fb4a14b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8F99A60-37BF-4BDD-A96F-3E8618E1D6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fb62b-4677-4734-8aaa-e4a8fb4a14b7"/>
    <ds:schemaRef ds:uri="ca486556-a12a-45ba-a331-b1588bee63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37616</TotalTime>
  <Words>1407</Words>
  <Application>Microsoft Office PowerPoint</Application>
  <PresentationFormat>Widescreen</PresentationFormat>
  <Paragraphs>415</Paragraphs>
  <Slides>28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50" baseType="lpstr">
      <vt:lpstr>MS PGothic</vt:lpstr>
      <vt:lpstr>MS PGothic</vt:lpstr>
      <vt:lpstr>Arial</vt:lpstr>
      <vt:lpstr>Arial Regular</vt:lpstr>
      <vt:lpstr>Calibri</vt:lpstr>
      <vt:lpstr>Calibri Light</vt:lpstr>
      <vt:lpstr>Comfortaa</vt:lpstr>
      <vt:lpstr>Comfortaa Regular</vt:lpstr>
      <vt:lpstr>Franklin Gothic Book</vt:lpstr>
      <vt:lpstr>Gill Sans</vt:lpstr>
      <vt:lpstr>Gotham Bold</vt:lpstr>
      <vt:lpstr>HelveticaNeue light</vt:lpstr>
      <vt:lpstr>Lato</vt:lpstr>
      <vt:lpstr>Liberation Sans</vt:lpstr>
      <vt:lpstr>Montserrat</vt:lpstr>
      <vt:lpstr>Montserrat Light</vt:lpstr>
      <vt:lpstr>Open Sans</vt:lpstr>
      <vt:lpstr>Open Sans Extrabold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blanc.black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EUREKA general presentation</dc:title>
  <dc:subject/>
  <dc:creator>Dorothee De Keyzer</dc:creator>
  <cp:keywords/>
  <dc:description/>
  <cp:lastModifiedBy>Palacka Marcela</cp:lastModifiedBy>
  <cp:revision>733</cp:revision>
  <dcterms:created xsi:type="dcterms:W3CDTF">2017-03-15T01:48:48Z</dcterms:created>
  <dcterms:modified xsi:type="dcterms:W3CDTF">2019-02-27T14:00:44Z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0x01010098F5C787EB005346B776C17915603402</vt:lpwstr>
  </property>
</Properties>
</file>