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74" r:id="rId1"/>
  </p:sldMasterIdLst>
  <p:notesMasterIdLst>
    <p:notesMasterId r:id="rId18"/>
  </p:notesMasterIdLst>
  <p:handoutMasterIdLst>
    <p:handoutMasterId r:id="rId19"/>
  </p:handoutMasterIdLst>
  <p:sldIdLst>
    <p:sldId id="368" r:id="rId2"/>
    <p:sldId id="386" r:id="rId3"/>
    <p:sldId id="339" r:id="rId4"/>
    <p:sldId id="378" r:id="rId5"/>
    <p:sldId id="370" r:id="rId6"/>
    <p:sldId id="341" r:id="rId7"/>
    <p:sldId id="377" r:id="rId8"/>
    <p:sldId id="387" r:id="rId9"/>
    <p:sldId id="388" r:id="rId10"/>
    <p:sldId id="394" r:id="rId11"/>
    <p:sldId id="393" r:id="rId12"/>
    <p:sldId id="389" r:id="rId13"/>
    <p:sldId id="390" r:id="rId14"/>
    <p:sldId id="391" r:id="rId15"/>
    <p:sldId id="392" r:id="rId16"/>
    <p:sldId id="369" r:id="rId17"/>
  </p:sldIdLst>
  <p:sldSz cx="9144000" cy="6858000" type="screen4x3"/>
  <p:notesSz cx="6735763" cy="98663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FA9"/>
    <a:srgbClr val="FF0000"/>
    <a:srgbClr val="0079A4"/>
    <a:srgbClr val="006386"/>
    <a:srgbClr val="007FDE"/>
    <a:srgbClr val="0085B4"/>
    <a:srgbClr val="009BD2"/>
    <a:srgbClr val="0069B8"/>
    <a:srgbClr val="ED9A2B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73227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9312" cy="49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70" tIns="47335" rIns="94670" bIns="47335" numCol="1" anchor="t" anchorCtr="0" compatLnSpc="1">
            <a:prstTxWarp prst="textNoShape">
              <a:avLst/>
            </a:prstTxWarp>
          </a:bodyPr>
          <a:lstStyle>
            <a:lvl1pPr defTabSz="946815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451" y="0"/>
            <a:ext cx="2919312" cy="49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70" tIns="47335" rIns="94670" bIns="47335" numCol="1" anchor="t" anchorCtr="0" compatLnSpc="1">
            <a:prstTxWarp prst="textNoShape">
              <a:avLst/>
            </a:prstTxWarp>
          </a:bodyPr>
          <a:lstStyle>
            <a:lvl1pPr algn="r" defTabSz="946815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2997"/>
            <a:ext cx="2919312" cy="49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70" tIns="47335" rIns="94670" bIns="47335" numCol="1" anchor="b" anchorCtr="0" compatLnSpc="1">
            <a:prstTxWarp prst="textNoShape">
              <a:avLst/>
            </a:prstTxWarp>
          </a:bodyPr>
          <a:lstStyle>
            <a:lvl1pPr defTabSz="946815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451" y="9372997"/>
            <a:ext cx="2919312" cy="49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70" tIns="47335" rIns="94670" bIns="47335" numCol="1" anchor="b" anchorCtr="0" compatLnSpc="1">
            <a:prstTxWarp prst="textNoShape">
              <a:avLst/>
            </a:prstTxWarp>
          </a:bodyPr>
          <a:lstStyle>
            <a:lvl1pPr algn="r" defTabSz="946815">
              <a:defRPr sz="1200"/>
            </a:lvl1pPr>
          </a:lstStyle>
          <a:p>
            <a:pPr>
              <a:defRPr/>
            </a:pPr>
            <a:fld id="{A597E1BC-4569-4EF4-89DF-72083C5861A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399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9312" cy="49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70" tIns="47335" rIns="94670" bIns="47335" numCol="1" anchor="t" anchorCtr="0" compatLnSpc="1">
            <a:prstTxWarp prst="textNoShape">
              <a:avLst/>
            </a:prstTxWarp>
          </a:bodyPr>
          <a:lstStyle>
            <a:lvl1pPr defTabSz="946815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451" y="0"/>
            <a:ext cx="2919312" cy="49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70" tIns="47335" rIns="94670" bIns="47335" numCol="1" anchor="t" anchorCtr="0" compatLnSpc="1">
            <a:prstTxWarp prst="textNoShape">
              <a:avLst/>
            </a:prstTxWarp>
          </a:bodyPr>
          <a:lstStyle>
            <a:lvl1pPr algn="r" defTabSz="946815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7139" y="4686499"/>
            <a:ext cx="4941485" cy="4439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70" tIns="47335" rIns="94670" bIns="473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997"/>
            <a:ext cx="2919312" cy="49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70" tIns="47335" rIns="94670" bIns="47335" numCol="1" anchor="b" anchorCtr="0" compatLnSpc="1">
            <a:prstTxWarp prst="textNoShape">
              <a:avLst/>
            </a:prstTxWarp>
          </a:bodyPr>
          <a:lstStyle>
            <a:lvl1pPr defTabSz="946815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451" y="9372997"/>
            <a:ext cx="2919312" cy="49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70" tIns="47335" rIns="94670" bIns="47335" numCol="1" anchor="b" anchorCtr="0" compatLnSpc="1">
            <a:prstTxWarp prst="textNoShape">
              <a:avLst/>
            </a:prstTxWarp>
          </a:bodyPr>
          <a:lstStyle>
            <a:lvl1pPr algn="r" defTabSz="946815">
              <a:defRPr sz="1200"/>
            </a:lvl1pPr>
          </a:lstStyle>
          <a:p>
            <a:pPr>
              <a:defRPr/>
            </a:pPr>
            <a:fld id="{83C366D5-1AF4-4545-A937-DF5161BC330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520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61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09613" indent="-273050" defTabSz="9461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092200" indent="-217488" defTabSz="9461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528763" indent="-217488" defTabSz="9461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1965325" indent="-217488" defTabSz="9461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422525" indent="-217488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879725" indent="-217488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336925" indent="-217488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794125" indent="-217488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F7AA0510-C070-4D6D-83AF-C91C54B9435F}" type="slidenum">
              <a:rPr lang="fr-FR" altLang="cs-CZ" sz="1200" smtClean="0"/>
              <a:pPr/>
              <a:t>1</a:t>
            </a:fld>
            <a:endParaRPr lang="fr-FR" altLang="cs-CZ" sz="120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587429" indent="-37134379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326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58567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387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4917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448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3978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509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74A77165-5736-430C-9BF6-E5DA43BE9C0A}" type="slidenum">
              <a:rPr lang="fr-FR" altLang="en-US" sz="1200"/>
              <a:pPr/>
              <a:t>13</a:t>
            </a:fld>
            <a:endParaRPr lang="fr-FR" alt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i="1" smtClean="0">
                <a:latin typeface="Arial" pitchFamily="34" charset="0"/>
              </a:rPr>
              <a:t>Follow the bullets on the slide and feel free to use the following advisory services messages: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ADVISORY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Our experts have the right advice to support SMEs’ growth ambitions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Whatever your business, we can advise on the best market opportunities to help you expand internationally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We cut through the complexities of international expansion by providing practical advice, targeted market intelligence and personalised support.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587429" indent="-37134379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326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58567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387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4917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448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3978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509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74A77165-5736-430C-9BF6-E5DA43BE9C0A}" type="slidenum">
              <a:rPr lang="fr-FR" altLang="en-US" sz="1200"/>
              <a:pPr/>
              <a:t>14</a:t>
            </a:fld>
            <a:endParaRPr lang="fr-FR" alt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i="1" smtClean="0">
                <a:latin typeface="Arial" pitchFamily="34" charset="0"/>
              </a:rPr>
              <a:t>Follow the bullets on the slide and feel free to use the following advisory services messages: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ADVISORY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Our experts have the right advice to support SMEs’ growth ambitions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Whatever your business, we can advise on the best market opportunities to help you expand internationally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We cut through the complexities of international expansion by providing practical advice, targeted market intelligence and personalised support.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587429" indent="-37134379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326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58567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387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4917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448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3978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509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74A77165-5736-430C-9BF6-E5DA43BE9C0A}" type="slidenum">
              <a:rPr lang="fr-FR" altLang="en-US" sz="1200"/>
              <a:pPr/>
              <a:t>15</a:t>
            </a:fld>
            <a:endParaRPr lang="fr-FR" alt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i="1" smtClean="0">
                <a:latin typeface="Arial" pitchFamily="34" charset="0"/>
              </a:rPr>
              <a:t>Follow the bullets on the slide and feel free to use the following advisory services messages: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ADVISORY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Our experts have the right advice to support SMEs’ growth ambitions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Whatever your business, we can advise on the best market opportunities to help you expand internationally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We cut through the complexities of international expansion by providing practical advice, targeted market intelligence and personalised support.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456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09613" indent="-273050" defTabSz="94456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092200" indent="-217488" defTabSz="94456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528763" indent="-217488" defTabSz="94456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1965325" indent="-217488" defTabSz="94456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422525" indent="-217488" defTabSz="944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879725" indent="-217488" defTabSz="944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336925" indent="-217488" defTabSz="944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794125" indent="-217488" defTabSz="944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311059A9-D1A9-459D-BF05-18590B5AA5D3}" type="slidenum">
              <a:rPr lang="fr-FR" altLang="cs-CZ" sz="1200" smtClean="0"/>
              <a:pPr/>
              <a:t>2</a:t>
            </a:fld>
            <a:endParaRPr lang="fr-FR" altLang="cs-CZ" sz="120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8188"/>
            <a:ext cx="4938713" cy="3703637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139" y="4686499"/>
            <a:ext cx="4941485" cy="4441422"/>
          </a:xfrm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594133" indent="-37141002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32827" indent="-22656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585958" indent="-22656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39089" indent="-22656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492220" indent="-22656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45351" indent="-22656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398482" indent="-22656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51613" indent="-22656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E5843D3C-2564-404D-94EC-7A109F7D3909}" type="slidenum">
              <a:rPr lang="fr-FR" altLang="en-US" sz="1200"/>
              <a:pPr/>
              <a:t>4</a:t>
            </a:fld>
            <a:endParaRPr lang="fr-FR" altLang="en-US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-"/>
            </a:pPr>
            <a:r>
              <a:rPr lang="en-GB" altLang="en-US" i="1" dirty="0" smtClean="0">
                <a:latin typeface="Arial" pitchFamily="34" charset="0"/>
              </a:rPr>
              <a:t>The key messages below support your explanation of Network services. You can mention that later in the presentation you will give examples of how these services work in practice.</a:t>
            </a:r>
          </a:p>
          <a:p>
            <a:pPr eaLnBrk="1" hangingPunct="1">
              <a:buFontTx/>
              <a:buChar char="-"/>
            </a:pPr>
            <a:r>
              <a:rPr lang="en-GB" altLang="en-US" dirty="0" smtClean="0">
                <a:latin typeface="Arial" pitchFamily="34" charset="0"/>
              </a:rPr>
              <a:t>PARTNERSHIP</a:t>
            </a:r>
          </a:p>
          <a:p>
            <a:pPr eaLnBrk="1" hangingPunct="1">
              <a:buFontTx/>
              <a:buChar char="-"/>
            </a:pPr>
            <a:r>
              <a:rPr lang="en-GB" altLang="en-US" sz="1000" dirty="0">
                <a:latin typeface="Arial" pitchFamily="34" charset="0"/>
              </a:rPr>
              <a:t>Through direct access to Europe’s largest dbase of business opportunities, our experts help SMEs forge new international partnerships with excellent growth potential</a:t>
            </a:r>
          </a:p>
          <a:p>
            <a:pPr eaLnBrk="1" hangingPunct="1"/>
            <a:r>
              <a:rPr lang="en-GB" altLang="en-US" sz="1000" dirty="0">
                <a:latin typeface="Arial" pitchFamily="34" charset="0"/>
              </a:rPr>
              <a:t>- We organise fast and effective matchmaking and brokerage events at international conferences to save clients time and money</a:t>
            </a:r>
          </a:p>
          <a:p>
            <a:pPr eaLnBrk="1" hangingPunct="1">
              <a:buFontTx/>
              <a:buChar char="-"/>
            </a:pPr>
            <a:r>
              <a:rPr lang="en-GB" altLang="en-US" sz="1000" dirty="0">
                <a:latin typeface="Arial" pitchFamily="34" charset="0"/>
              </a:rPr>
              <a:t>Our tailor-made trade missions lead to successful partnerships thanks to thorough preparation, local knowledge and expert guidance.  </a:t>
            </a:r>
          </a:p>
          <a:p>
            <a:pPr eaLnBrk="1" hangingPunct="1">
              <a:buFontTx/>
              <a:buChar char="-"/>
            </a:pPr>
            <a:endParaRPr lang="en-GB" altLang="en-US" dirty="0" smtClean="0">
              <a:latin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dirty="0" smtClean="0">
                <a:latin typeface="Arial" pitchFamily="34" charset="0"/>
              </a:rPr>
              <a:t> ADVISORY</a:t>
            </a:r>
          </a:p>
          <a:p>
            <a:pPr eaLnBrk="1" hangingPunct="1">
              <a:buFontTx/>
              <a:buChar char="-"/>
            </a:pPr>
            <a:r>
              <a:rPr lang="en-GB" altLang="en-US" sz="1000" dirty="0">
                <a:latin typeface="Arial" pitchFamily="34" charset="0"/>
              </a:rPr>
              <a:t>Our experts have the right advice to support SMEs’ growth ambitions</a:t>
            </a:r>
          </a:p>
          <a:p>
            <a:pPr eaLnBrk="1" hangingPunct="1">
              <a:buFontTx/>
              <a:buChar char="-"/>
            </a:pPr>
            <a:r>
              <a:rPr lang="en-GB" altLang="en-US" sz="1000" dirty="0">
                <a:latin typeface="Arial" pitchFamily="34" charset="0"/>
              </a:rPr>
              <a:t> Whatever your business, we can advise on the best market opportunities to help you expand internationally</a:t>
            </a:r>
          </a:p>
          <a:p>
            <a:pPr eaLnBrk="1" hangingPunct="1">
              <a:buFontTx/>
              <a:buChar char="-"/>
            </a:pPr>
            <a:r>
              <a:rPr lang="en-GB" altLang="en-US" sz="1000" dirty="0">
                <a:latin typeface="Arial" pitchFamily="34" charset="0"/>
              </a:rPr>
              <a:t> We cut through the complexities of international expansion by providing practical advice, targeted market intelligence and personalised support.</a:t>
            </a:r>
          </a:p>
          <a:p>
            <a:pPr eaLnBrk="1" hangingPunct="1">
              <a:buFontTx/>
              <a:buChar char="-"/>
            </a:pPr>
            <a:endParaRPr lang="en-GB" altLang="en-US" dirty="0" smtClean="0">
              <a:latin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dirty="0" smtClean="0">
                <a:latin typeface="Arial" pitchFamily="34" charset="0"/>
              </a:rPr>
              <a:t>INNOVATION</a:t>
            </a:r>
          </a:p>
          <a:p>
            <a:pPr eaLnBrk="1" hangingPunct="1">
              <a:buFontTx/>
              <a:buChar char="-"/>
            </a:pPr>
            <a:r>
              <a:rPr lang="en-GB" altLang="en-US" sz="1000" dirty="0">
                <a:latin typeface="Arial" pitchFamily="34" charset="0"/>
              </a:rPr>
              <a:t>We recognise innovation potential and help SMEs shape it into commercial success</a:t>
            </a:r>
          </a:p>
          <a:p>
            <a:pPr eaLnBrk="1" hangingPunct="1">
              <a:buFontTx/>
              <a:buChar char="-"/>
            </a:pPr>
            <a:r>
              <a:rPr lang="en-GB" altLang="en-US" sz="1000" dirty="0">
                <a:latin typeface="Arial" pitchFamily="34" charset="0"/>
              </a:rPr>
              <a:t> Our experts help SMEs commercialise their innovations faster</a:t>
            </a:r>
          </a:p>
          <a:p>
            <a:pPr eaLnBrk="1" hangingPunct="1">
              <a:buFontTx/>
              <a:buChar char="-"/>
            </a:pPr>
            <a:r>
              <a:rPr lang="en-GB" altLang="en-US" sz="1000" dirty="0">
                <a:latin typeface="Arial" pitchFamily="34" charset="0"/>
              </a:rPr>
              <a:t> With our practical, personal advice SMEs are confident to expand internationally protecting their ideas and assets as they grow.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587429" indent="-37134379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326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58567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387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4917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448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3978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509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74A77165-5736-430C-9BF6-E5DA43BE9C0A}" type="slidenum">
              <a:rPr lang="fr-FR" altLang="en-US" sz="1200"/>
              <a:pPr/>
              <a:t>7</a:t>
            </a:fld>
            <a:endParaRPr lang="fr-FR" alt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i="1" smtClean="0">
                <a:latin typeface="Arial" pitchFamily="34" charset="0"/>
              </a:rPr>
              <a:t>Follow the bullets on the slide and feel free to use the following advisory services messages: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ADVISORY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Our experts have the right advice to support SMEs’ growth ambitions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Whatever your business, we can advise on the best market opportunities to help you expand internationally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We cut through the complexities of international expansion by providing practical advice, targeted market intelligence and personalised support.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587429" indent="-37134379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326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58567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387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4917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448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3978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509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74A77165-5736-430C-9BF6-E5DA43BE9C0A}" type="slidenum">
              <a:rPr lang="fr-FR" altLang="en-US" sz="1200"/>
              <a:pPr/>
              <a:t>8</a:t>
            </a:fld>
            <a:endParaRPr lang="fr-FR" alt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i="1" smtClean="0">
                <a:latin typeface="Arial" pitchFamily="34" charset="0"/>
              </a:rPr>
              <a:t>Follow the bullets on the slide and feel free to use the following advisory services messages: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ADVISORY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Our experts have the right advice to support SMEs’ growth ambitions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Whatever your business, we can advise on the best market opportunities to help you expand internationally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We cut through the complexities of international expansion by providing practical advice, targeted market intelligence and personalised support.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587429" indent="-37134379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326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58567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387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4917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448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3978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509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74A77165-5736-430C-9BF6-E5DA43BE9C0A}" type="slidenum">
              <a:rPr lang="fr-FR" altLang="en-US" sz="1200"/>
              <a:pPr/>
              <a:t>9</a:t>
            </a:fld>
            <a:endParaRPr lang="fr-FR" alt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i="1" smtClean="0">
                <a:latin typeface="Arial" pitchFamily="34" charset="0"/>
              </a:rPr>
              <a:t>Follow the bullets on the slide and feel free to use the following advisory services messages: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ADVISORY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Our experts have the right advice to support SMEs’ growth ambitions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Whatever your business, we can advise on the best market opportunities to help you expand internationally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We cut through the complexities of international expansion by providing practical advice, targeted market intelligence and personalised support.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587429" indent="-37134379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326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58567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387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4917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448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3978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509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74A77165-5736-430C-9BF6-E5DA43BE9C0A}" type="slidenum">
              <a:rPr lang="fr-FR" altLang="en-US" sz="1200"/>
              <a:pPr/>
              <a:t>10</a:t>
            </a:fld>
            <a:endParaRPr lang="fr-FR" alt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i="1" smtClean="0">
                <a:latin typeface="Arial" pitchFamily="34" charset="0"/>
              </a:rPr>
              <a:t>Follow the bullets on the slide and feel free to use the following advisory services messages: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ADVISORY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Our experts have the right advice to support SMEs’ growth ambitions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Whatever your business, we can advise on the best market opportunities to help you expand internationally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We cut through the complexities of international expansion by providing practical advice, targeted market intelligence and personalised support.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587429" indent="-37134379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326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58567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387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4917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448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3978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509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74A77165-5736-430C-9BF6-E5DA43BE9C0A}" type="slidenum">
              <a:rPr lang="fr-FR" altLang="en-US" sz="1200"/>
              <a:pPr/>
              <a:t>11</a:t>
            </a:fld>
            <a:endParaRPr lang="fr-FR" alt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i="1" smtClean="0">
                <a:latin typeface="Arial" pitchFamily="34" charset="0"/>
              </a:rPr>
              <a:t>Follow the bullets on the slide and feel free to use the following advisory services messages: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ADVISORY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Our experts have the right advice to support SMEs’ growth ambitions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Whatever your business, we can advise on the best market opportunities to help you expand internationally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We cut through the complexities of international expansion by providing practical advice, targeted market intelligence and personalised support.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587429" indent="-37134379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326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58567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38725" indent="-226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4917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448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39787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50926" indent="-226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74A77165-5736-430C-9BF6-E5DA43BE9C0A}" type="slidenum">
              <a:rPr lang="fr-FR" altLang="en-US" sz="1200"/>
              <a:pPr/>
              <a:t>12</a:t>
            </a:fld>
            <a:endParaRPr lang="fr-FR" alt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i="1" smtClean="0">
                <a:latin typeface="Arial" pitchFamily="34" charset="0"/>
              </a:rPr>
              <a:t>Follow the bullets on the slide and feel free to use the following advisory services messages: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ADVISORY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Our experts have the right advice to support SMEs’ growth ambitions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Whatever your business, we can advise on the best market opportunities to help you expand internationally</a:t>
            </a:r>
          </a:p>
          <a:p>
            <a:pPr eaLnBrk="1" hangingPunct="1">
              <a:buFontTx/>
              <a:buChar char="-"/>
            </a:pPr>
            <a:r>
              <a:rPr lang="en-GB" altLang="en-US" smtClean="0">
                <a:latin typeface="Arial" pitchFamily="34" charset="0"/>
              </a:rPr>
              <a:t> We cut through the complexities of international expansion by providing practical advice, targeted market intelligence and personalised support.</a:t>
            </a:r>
          </a:p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="0" i="0" baseline="0">
                <a:solidFill>
                  <a:schemeClr val="bg1"/>
                </a:solidFill>
                <a:latin typeface="Blogger Sans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latin typeface="Myriad Pro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 smtClean="0"/>
              <a:t>Kliknutím lze upravit styl předlohy.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323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14475"/>
            <a:ext cx="7772400" cy="552450"/>
          </a:xfrm>
          <a:prstGeom prst="rect">
            <a:avLst/>
          </a:prstGeom>
        </p:spPr>
        <p:txBody>
          <a:bodyPr/>
          <a:lstStyle>
            <a:lvl1pPr>
              <a:defRPr b="0" i="0" baseline="0">
                <a:solidFill>
                  <a:schemeClr val="bg1"/>
                </a:solidFill>
                <a:latin typeface="Blogger Sans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14600"/>
            <a:ext cx="7772400" cy="3429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Myriad Pro Light" charset="0"/>
              </a:defRPr>
            </a:lvl1pPr>
            <a:lvl2pPr>
              <a:defRPr baseline="0">
                <a:solidFill>
                  <a:schemeClr val="bg1"/>
                </a:solidFill>
                <a:latin typeface="Myriad Pro Light" charset="0"/>
              </a:defRPr>
            </a:lvl2pPr>
            <a:lvl3pPr>
              <a:defRPr baseline="0">
                <a:latin typeface="Myriad Pro Light" charset="0"/>
              </a:defRPr>
            </a:lvl3pPr>
            <a:lvl4pPr>
              <a:defRPr baseline="0">
                <a:latin typeface="Myriad Pro Light" charset="0"/>
              </a:defRPr>
            </a:lvl4pPr>
            <a:lvl5pPr>
              <a:defRPr baseline="0">
                <a:latin typeface="Myriad Pro Light" charset="0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95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0" i="0" cap="all" baseline="0">
                <a:latin typeface="Blogger Sans" charset="0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aseline="0">
                <a:latin typeface="Myriad Pro Light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203495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14475"/>
            <a:ext cx="7772400" cy="552450"/>
          </a:xfrm>
          <a:prstGeom prst="rect">
            <a:avLst/>
          </a:prstGeom>
        </p:spPr>
        <p:txBody>
          <a:bodyPr/>
          <a:lstStyle>
            <a:lvl1pPr>
              <a:defRPr b="0" i="0" baseline="0">
                <a:latin typeface="Blogger Sans" charset="0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514600"/>
            <a:ext cx="3810000" cy="3429000"/>
          </a:xfrm>
          <a:prstGeom prst="rect">
            <a:avLst/>
          </a:prstGeom>
        </p:spPr>
        <p:txBody>
          <a:bodyPr/>
          <a:lstStyle>
            <a:lvl1pPr>
              <a:defRPr sz="2800" baseline="0">
                <a:latin typeface="Myriad Pro Light" charset="0"/>
              </a:defRPr>
            </a:lvl1pPr>
            <a:lvl2pPr>
              <a:defRPr sz="2400" baseline="0">
                <a:latin typeface="Myriad Pro Light" charset="0"/>
              </a:defRPr>
            </a:lvl2pPr>
            <a:lvl3pPr>
              <a:defRPr sz="2000" baseline="0">
                <a:latin typeface="Myriad Pro Light" charset="0"/>
              </a:defRPr>
            </a:lvl3pPr>
            <a:lvl4pPr>
              <a:defRPr sz="1800" baseline="0">
                <a:latin typeface="Myriad Pro Light" charset="0"/>
              </a:defRPr>
            </a:lvl4pPr>
            <a:lvl5pPr>
              <a:defRPr sz="1800" baseline="0">
                <a:latin typeface="Myriad Pro Light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810000" cy="3429000"/>
          </a:xfrm>
          <a:prstGeom prst="rect">
            <a:avLst/>
          </a:prstGeom>
        </p:spPr>
        <p:txBody>
          <a:bodyPr/>
          <a:lstStyle>
            <a:lvl1pPr>
              <a:defRPr sz="2800" baseline="0">
                <a:latin typeface="Myriad Pro Light" charset="0"/>
              </a:defRPr>
            </a:lvl1pPr>
            <a:lvl2pPr>
              <a:defRPr sz="2400" baseline="0">
                <a:latin typeface="Myriad Pro Light" charset="0"/>
              </a:defRPr>
            </a:lvl2pPr>
            <a:lvl3pPr>
              <a:defRPr sz="2000" baseline="0">
                <a:latin typeface="Myriad Pro Light" charset="0"/>
              </a:defRPr>
            </a:lvl3pPr>
            <a:lvl4pPr>
              <a:defRPr sz="1800" baseline="0">
                <a:latin typeface="Myriad Pro Light" charset="0"/>
              </a:defRPr>
            </a:lvl4pPr>
            <a:lvl5pPr>
              <a:defRPr sz="1800" baseline="0">
                <a:latin typeface="Myriad Pro Light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43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0" i="0" baseline="0">
                <a:solidFill>
                  <a:schemeClr val="bg1"/>
                </a:solidFill>
                <a:latin typeface="Blogger Sans" charset="0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 i="0" baseline="0">
                <a:latin typeface="Myriad Pro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 baseline="0">
                <a:latin typeface="Myriad Pro Light" charset="0"/>
              </a:defRPr>
            </a:lvl1pPr>
            <a:lvl2pPr>
              <a:defRPr sz="2000" baseline="0">
                <a:latin typeface="Myriad Pro Light" charset="0"/>
              </a:defRPr>
            </a:lvl2pPr>
            <a:lvl3pPr>
              <a:defRPr sz="1800" baseline="0">
                <a:latin typeface="Myriad Pro Light" charset="0"/>
              </a:defRPr>
            </a:lvl3pPr>
            <a:lvl4pPr>
              <a:defRPr sz="1600" baseline="0">
                <a:latin typeface="Myriad Pro Light" charset="0"/>
              </a:defRPr>
            </a:lvl4pPr>
            <a:lvl5pPr>
              <a:defRPr sz="1600" baseline="0">
                <a:latin typeface="Myriad Pro Light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 i="0" baseline="0">
                <a:latin typeface="Myriad Pro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 baseline="0">
                <a:latin typeface="Myriad Pro Light" charset="0"/>
              </a:defRPr>
            </a:lvl1pPr>
            <a:lvl2pPr>
              <a:defRPr sz="2000" baseline="0">
                <a:latin typeface="Myriad Pro Light" charset="0"/>
              </a:defRPr>
            </a:lvl2pPr>
            <a:lvl3pPr>
              <a:defRPr sz="1800" baseline="0">
                <a:latin typeface="Myriad Pro Light" charset="0"/>
              </a:defRPr>
            </a:lvl3pPr>
            <a:lvl4pPr>
              <a:defRPr sz="1600" baseline="0">
                <a:latin typeface="Myriad Pro Light" charset="0"/>
              </a:defRPr>
            </a:lvl4pPr>
            <a:lvl5pPr>
              <a:defRPr sz="1600" baseline="0">
                <a:latin typeface="Myriad Pro Light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42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772400" cy="1143000"/>
          </a:xfrm>
          <a:prstGeom prst="rect">
            <a:avLst/>
          </a:prstGeom>
        </p:spPr>
        <p:txBody>
          <a:bodyPr/>
          <a:lstStyle>
            <a:lvl1pPr>
              <a:defRPr b="0" i="0" baseline="0">
                <a:latin typeface="Blogger Sans" charset="0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514600"/>
            <a:ext cx="3810000" cy="3429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Myriad Pro Light" charset="0"/>
              </a:defRPr>
            </a:lvl1pPr>
            <a:lvl2pPr>
              <a:defRPr baseline="0">
                <a:latin typeface="Myriad Pro Light" charset="0"/>
              </a:defRPr>
            </a:lvl2pPr>
            <a:lvl3pPr>
              <a:defRPr baseline="0">
                <a:latin typeface="Myriad Pro Light" charset="0"/>
              </a:defRPr>
            </a:lvl3pPr>
            <a:lvl4pPr>
              <a:defRPr baseline="0">
                <a:latin typeface="Myriad Pro Light" charset="0"/>
              </a:defRPr>
            </a:lvl4pPr>
            <a:lvl5pPr>
              <a:defRPr baseline="0">
                <a:latin typeface="Myriad Pro Light" charset="0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810000" cy="3429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Myriad Pro Light" charset="0"/>
              </a:defRPr>
            </a:lvl1pPr>
            <a:lvl2pPr>
              <a:defRPr baseline="0">
                <a:latin typeface="Myriad Pro Light" charset="0"/>
              </a:defRPr>
            </a:lvl2pPr>
            <a:lvl3pPr>
              <a:defRPr baseline="0">
                <a:latin typeface="Myriad Pro Light" charset="0"/>
              </a:defRPr>
            </a:lvl3pPr>
            <a:lvl4pPr>
              <a:defRPr baseline="0">
                <a:latin typeface="Myriad Pro Light" charset="0"/>
              </a:defRPr>
            </a:lvl4pPr>
            <a:lvl5pPr>
              <a:defRPr baseline="0">
                <a:latin typeface="Myriad Pro Light" charset="0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26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935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ángulo 3"/>
          <p:cNvSpPr>
            <a:spLocks noChangeArrowheads="1"/>
          </p:cNvSpPr>
          <p:nvPr/>
        </p:nvSpPr>
        <p:spPr bwMode="auto">
          <a:xfrm>
            <a:off x="3692660" y="6515100"/>
            <a:ext cx="1095364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r>
              <a:rPr lang="cs-CZ" altLang="es-ES_tradnl" sz="2000" baseline="30000" dirty="0" smtClean="0">
                <a:solidFill>
                  <a:srgbClr val="00567A"/>
                </a:solidFill>
                <a:latin typeface="MyriadPro-Regular" charset="0"/>
              </a:rPr>
              <a:t>www.een.cz</a:t>
            </a:r>
            <a:endParaRPr lang="es-ES_tradnl" altLang="es-ES_tradnl" sz="2000" baseline="30000" dirty="0" smtClean="0">
              <a:solidFill>
                <a:srgbClr val="00567A"/>
              </a:solidFill>
              <a:latin typeface="MyriadPro-Regular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8" r:id="rId6"/>
    <p:sldLayoutId id="2147483781" r:id="rId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649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6491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6491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6491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6491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5FA9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5FA9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5FA9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5FA9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649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4B4E6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649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4B4E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6491"/>
        </a:buClr>
        <a:buFont typeface="Times" pitchFamily="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5FA9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5FA9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5FA9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5FA9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suchy@tc.cz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en.cz/" TargetMode="External"/><Relationship Id="rId5" Type="http://schemas.openxmlformats.org/officeDocument/2006/relationships/hyperlink" Target="http://www.tc.cz/" TargetMode="External"/><Relationship Id="rId4" Type="http://schemas.openxmlformats.org/officeDocument/2006/relationships/hyperlink" Target="mailto:vacatkova@tc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n.cz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zelo.cz/" TargetMode="External"/><Relationship Id="rId5" Type="http://schemas.openxmlformats.org/officeDocument/2006/relationships/hyperlink" Target="http://www.strast.cz/" TargetMode="External"/><Relationship Id="rId4" Type="http://schemas.openxmlformats.org/officeDocument/2006/relationships/hyperlink" Target="http://www.h2020.cz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2bsoftwareday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technology-business-cooperation-days.b2match.io/" TargetMode="External"/><Relationship Id="rId4" Type="http://schemas.openxmlformats.org/officeDocument/2006/relationships/hyperlink" Target="https://fuelcell2019.b2match.io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304990" y="3357016"/>
            <a:ext cx="7056438" cy="50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cs-CZ" altLang="cs-CZ" sz="2800" b="1" dirty="0" smtClean="0">
                <a:solidFill>
                  <a:srgbClr val="005FA9"/>
                </a:solidFill>
                <a:latin typeface="Arial Unicode MS" pitchFamily="34" charset="-128"/>
              </a:rPr>
              <a:t>Síť </a:t>
            </a:r>
            <a:r>
              <a:rPr lang="cs-CZ" altLang="cs-CZ" sz="2800" b="1" dirty="0" err="1" smtClean="0">
                <a:solidFill>
                  <a:srgbClr val="005FA9"/>
                </a:solidFill>
                <a:latin typeface="Arial Unicode MS" pitchFamily="34" charset="-128"/>
              </a:rPr>
              <a:t>Enterprise</a:t>
            </a:r>
            <a:r>
              <a:rPr lang="cs-CZ" altLang="cs-CZ" sz="2800" b="1" dirty="0" smtClean="0">
                <a:solidFill>
                  <a:srgbClr val="005FA9"/>
                </a:solidFill>
                <a:latin typeface="Arial Unicode MS" pitchFamily="34" charset="-128"/>
              </a:rPr>
              <a:t> </a:t>
            </a:r>
            <a:r>
              <a:rPr lang="cs-CZ" altLang="cs-CZ" sz="2800" b="1" dirty="0" err="1" smtClean="0">
                <a:solidFill>
                  <a:srgbClr val="005FA9"/>
                </a:solidFill>
                <a:latin typeface="Arial Unicode MS" pitchFamily="34" charset="-128"/>
              </a:rPr>
              <a:t>Europe</a:t>
            </a:r>
            <a:r>
              <a:rPr lang="cs-CZ" altLang="cs-CZ" sz="2800" b="1" dirty="0" smtClean="0">
                <a:solidFill>
                  <a:srgbClr val="005FA9"/>
                </a:solidFill>
                <a:latin typeface="Arial Unicode MS" pitchFamily="34" charset="-128"/>
              </a:rPr>
              <a:t> Network</a:t>
            </a:r>
            <a:endParaRPr lang="cs-CZ" altLang="cs-CZ" sz="2000" i="1" dirty="0">
              <a:solidFill>
                <a:srgbClr val="005FA9"/>
              </a:solidFill>
              <a:latin typeface="+mn-lt"/>
            </a:endParaRPr>
          </a:p>
        </p:txBody>
      </p:sp>
      <p:pic>
        <p:nvPicPr>
          <p:cNvPr id="7" name="Imagen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85703"/>
            <a:ext cx="2520280" cy="97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S:\BISONetPLUS\PR\grafika\Loga\EEN\MPO\mpo-logo-cz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298" y="5805264"/>
            <a:ext cx="134979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259632" y="4653136"/>
            <a:ext cx="7056438" cy="50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cs-CZ" altLang="cs-CZ" sz="2000" b="1" dirty="0" smtClean="0">
                <a:solidFill>
                  <a:srgbClr val="005FA9"/>
                </a:solidFill>
                <a:latin typeface="+mn-lt"/>
              </a:rPr>
              <a:t>28. 2. 2019</a:t>
            </a:r>
            <a:endParaRPr lang="cs-CZ" altLang="cs-CZ" sz="2000" b="1" dirty="0">
              <a:solidFill>
                <a:srgbClr val="005FA9"/>
              </a:solidFill>
              <a:latin typeface="+mn-lt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457390" y="3789040"/>
            <a:ext cx="7056438" cy="50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cs-CZ" altLang="cs-CZ" sz="2000" b="1" dirty="0" smtClean="0">
                <a:solidFill>
                  <a:srgbClr val="005FA9"/>
                </a:solidFill>
                <a:latin typeface="Arial Unicode MS" pitchFamily="34" charset="-128"/>
              </a:rPr>
              <a:t>a její role v programech INTER-EUREKA a Eurostars-2 </a:t>
            </a:r>
            <a:endParaRPr lang="cs-CZ" altLang="cs-CZ" sz="2000" i="1" dirty="0">
              <a:solidFill>
                <a:srgbClr val="005FA9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858436"/>
            <a:ext cx="1800200" cy="666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03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3763141" y="3965776"/>
            <a:ext cx="34004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GB" altLang="en-US" sz="1400" b="1" dirty="0">
              <a:solidFill>
                <a:srgbClr val="006491"/>
              </a:solidFill>
              <a:latin typeface="Myriad Pro"/>
              <a:ea typeface="Myriad Pro"/>
              <a:cs typeface="Myriad Pro"/>
            </a:endParaRPr>
          </a:p>
        </p:txBody>
      </p:sp>
      <p:graphicFrame>
        <p:nvGraphicFramePr>
          <p:cNvPr id="16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305379"/>
              </p:ext>
            </p:extLst>
          </p:nvPr>
        </p:nvGraphicFramePr>
        <p:xfrm>
          <a:off x="3436250" y="188640"/>
          <a:ext cx="5562600" cy="263525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logger Sans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55456" y="271979"/>
            <a:ext cx="889987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5FA9"/>
              </a:buClr>
              <a:buChar char="•"/>
              <a:defRPr sz="3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5FA9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33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IPR</a:t>
            </a:r>
            <a:endParaRPr lang="cs-CZ" altLang="cs-CZ" sz="33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251520" y="1383159"/>
            <a:ext cx="66247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bg1"/>
                </a:solidFill>
                <a:latin typeface="+mn-lt"/>
                <a:ea typeface="Arial Unicode MS" pitchFamily="34" charset="-128"/>
              </a:rPr>
              <a:t> </a:t>
            </a:r>
            <a:r>
              <a:rPr lang="cs-CZ" altLang="cs-CZ" sz="2400" b="1" dirty="0" smtClean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Celkový růst počtu patentových přihlášek</a:t>
            </a:r>
            <a:endParaRPr lang="cs-CZ" altLang="cs-CZ" sz="2400" b="1" dirty="0">
              <a:solidFill>
                <a:srgbClr val="005FA9"/>
              </a:solidFill>
              <a:latin typeface="+mn-lt"/>
              <a:ea typeface="Arial Unicode MS" pitchFamily="34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1844824"/>
            <a:ext cx="81009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53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3763141" y="3965776"/>
            <a:ext cx="34004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GB" altLang="en-US" sz="1400" b="1" dirty="0">
              <a:solidFill>
                <a:srgbClr val="006491"/>
              </a:solidFill>
              <a:latin typeface="Myriad Pro"/>
              <a:ea typeface="Myriad Pro"/>
              <a:cs typeface="Myriad Pro"/>
            </a:endParaRPr>
          </a:p>
        </p:txBody>
      </p:sp>
      <p:graphicFrame>
        <p:nvGraphicFramePr>
          <p:cNvPr id="16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120982"/>
              </p:ext>
            </p:extLst>
          </p:nvPr>
        </p:nvGraphicFramePr>
        <p:xfrm>
          <a:off x="3436250" y="188640"/>
          <a:ext cx="5562600" cy="263525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logger Sans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55456" y="271979"/>
            <a:ext cx="889987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5FA9"/>
              </a:buClr>
              <a:buChar char="•"/>
              <a:defRPr sz="3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5FA9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33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IPR</a:t>
            </a:r>
            <a:endParaRPr lang="cs-CZ" altLang="cs-CZ" sz="33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251520" y="1383159"/>
            <a:ext cx="55383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bg1"/>
                </a:solidFill>
                <a:latin typeface="+mn-lt"/>
                <a:ea typeface="Arial Unicode MS" pitchFamily="34" charset="-128"/>
              </a:rPr>
              <a:t> </a:t>
            </a:r>
            <a:r>
              <a:rPr lang="cs-CZ" altLang="cs-CZ" sz="2400" b="1" dirty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Rozmanitost duševního vlastnictví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67544" y="2132856"/>
            <a:ext cx="7988052" cy="453650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 eaLnBrk="1" hangingPunct="1">
              <a:spcAft>
                <a:spcPts val="1800"/>
              </a:spcAft>
            </a:pPr>
            <a:endParaRPr lang="cs-CZ" altLang="cs-CZ" sz="600" b="1" kern="0" dirty="0" smtClean="0"/>
          </a:p>
          <a:p>
            <a:pPr marL="2743200" lvl="6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cs-CZ" altLang="cs-CZ" b="1" kern="0" dirty="0" smtClean="0">
                <a:solidFill>
                  <a:srgbClr val="005FA9"/>
                </a:solidFill>
              </a:rPr>
              <a:t>Průmyslový vzor </a:t>
            </a:r>
            <a:r>
              <a:rPr lang="cs-CZ" altLang="cs-CZ" kern="0" dirty="0" smtClean="0">
                <a:solidFill>
                  <a:srgbClr val="005FA9"/>
                </a:solidFill>
              </a:rPr>
              <a:t>– tvar a vzhled výrobku</a:t>
            </a:r>
          </a:p>
          <a:p>
            <a:pPr marL="2743200" lvl="6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cs-CZ" altLang="cs-CZ" b="1" kern="0" dirty="0" smtClean="0">
                <a:solidFill>
                  <a:srgbClr val="005FA9"/>
                </a:solidFill>
              </a:rPr>
              <a:t>Ochranná známka </a:t>
            </a:r>
            <a:r>
              <a:rPr lang="cs-CZ" altLang="cs-CZ" kern="0" dirty="0" smtClean="0">
                <a:solidFill>
                  <a:srgbClr val="005FA9"/>
                </a:solidFill>
              </a:rPr>
              <a:t>– „NOKIA“ a úvodní znělka</a:t>
            </a:r>
          </a:p>
          <a:p>
            <a:pPr marL="1828800" lvl="4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cs-CZ" altLang="cs-CZ" b="1" kern="0" dirty="0" smtClean="0">
                <a:solidFill>
                  <a:srgbClr val="005FA9"/>
                </a:solidFill>
              </a:rPr>
              <a:t>	Autorská práva </a:t>
            </a:r>
            <a:r>
              <a:rPr lang="cs-CZ" altLang="cs-CZ" kern="0" dirty="0" smtClean="0">
                <a:solidFill>
                  <a:srgbClr val="005FA9"/>
                </a:solidFill>
              </a:rPr>
              <a:t>– software, zvonění a 	grafika</a:t>
            </a:r>
          </a:p>
          <a:p>
            <a:pPr marL="1828800" lvl="4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cs-CZ" altLang="cs-CZ" b="1" kern="0" dirty="0" smtClean="0">
                <a:solidFill>
                  <a:srgbClr val="005FA9"/>
                </a:solidFill>
              </a:rPr>
              <a:t>	Patenty </a:t>
            </a:r>
            <a:r>
              <a:rPr lang="cs-CZ" altLang="cs-CZ" kern="0" dirty="0" smtClean="0">
                <a:solidFill>
                  <a:srgbClr val="005FA9"/>
                </a:solidFill>
              </a:rPr>
              <a:t>– technologie výroby, funkce 	přístroje</a:t>
            </a:r>
          </a:p>
          <a:p>
            <a:pPr marL="1828800" lvl="4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cs-CZ" altLang="cs-CZ" b="1" kern="0" dirty="0" smtClean="0">
                <a:solidFill>
                  <a:srgbClr val="005FA9"/>
                </a:solidFill>
              </a:rPr>
              <a:t>	Obchodní tajemství </a:t>
            </a:r>
            <a:r>
              <a:rPr lang="cs-CZ" altLang="cs-CZ" kern="0" dirty="0" smtClean="0">
                <a:solidFill>
                  <a:srgbClr val="005FA9"/>
                </a:solidFill>
              </a:rPr>
              <a:t>– některá technická 	know-how</a:t>
            </a:r>
          </a:p>
          <a:p>
            <a:pPr marL="0" indent="0" eaLnBrk="1" hangingPunct="1">
              <a:spcAft>
                <a:spcPts val="1800"/>
              </a:spcAft>
              <a:buNone/>
            </a:pPr>
            <a:endParaRPr lang="cs-CZ" altLang="cs-CZ" sz="2400" b="1" kern="0" dirty="0" smtClean="0">
              <a:solidFill>
                <a:schemeClr val="accent6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443" y="2246958"/>
            <a:ext cx="1432010" cy="386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499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3763141" y="3965776"/>
            <a:ext cx="34004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GB" altLang="en-US" sz="1400" b="1" dirty="0">
              <a:solidFill>
                <a:srgbClr val="006491"/>
              </a:solidFill>
              <a:latin typeface="Myriad Pro"/>
              <a:ea typeface="Myriad Pro"/>
              <a:cs typeface="Myriad Pro"/>
            </a:endParaRPr>
          </a:p>
        </p:txBody>
      </p:sp>
      <p:graphicFrame>
        <p:nvGraphicFramePr>
          <p:cNvPr id="16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507700"/>
              </p:ext>
            </p:extLst>
          </p:nvPr>
        </p:nvGraphicFramePr>
        <p:xfrm>
          <a:off x="3436250" y="188640"/>
          <a:ext cx="5562600" cy="263525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logger Sans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55456" y="271979"/>
            <a:ext cx="889987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5FA9"/>
              </a:buClr>
              <a:buChar char="•"/>
              <a:defRPr sz="3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5FA9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33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IPR</a:t>
            </a:r>
            <a:endParaRPr lang="cs-CZ" altLang="cs-CZ" sz="33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93726" y="2204864"/>
            <a:ext cx="7772400" cy="367240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Neustálé a rychlé inovace			            	70 % firem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FF0000"/>
                </a:solidFill>
              </a:rPr>
              <a:t>Ochranné známky</a:t>
            </a:r>
            <a:r>
              <a:rPr lang="cs-CZ" altLang="cs-CZ" sz="2000" kern="0" dirty="0" smtClean="0">
                <a:solidFill>
                  <a:schemeClr val="accent2"/>
                </a:solidFill>
              </a:rPr>
              <a:t>				            	</a:t>
            </a:r>
            <a:r>
              <a:rPr lang="cs-CZ" altLang="cs-CZ" sz="2000" kern="0" dirty="0" smtClean="0">
                <a:solidFill>
                  <a:srgbClr val="005FA9"/>
                </a:solidFill>
              </a:rPr>
              <a:t>61 %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FF0000"/>
                </a:solidFill>
              </a:rPr>
              <a:t>Užitné vzory	</a:t>
            </a:r>
            <a:r>
              <a:rPr lang="cs-CZ" altLang="cs-CZ" sz="2000" kern="0" dirty="0" smtClean="0">
                <a:solidFill>
                  <a:schemeClr val="accent2"/>
                </a:solidFill>
              </a:rPr>
              <a:t>			            		</a:t>
            </a:r>
            <a:r>
              <a:rPr lang="cs-CZ" altLang="cs-CZ" sz="2000" kern="0" dirty="0" smtClean="0">
                <a:solidFill>
                  <a:srgbClr val="005FA9"/>
                </a:solidFill>
              </a:rPr>
              <a:t>50 %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Utajování &amp; doplňkové služby			48 %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FF0000"/>
                </a:solidFill>
              </a:rPr>
              <a:t>Patenty	</a:t>
            </a:r>
            <a:r>
              <a:rPr lang="cs-CZ" altLang="cs-CZ" sz="2000" kern="0" dirty="0" smtClean="0">
                <a:solidFill>
                  <a:schemeClr val="accent2"/>
                </a:solidFill>
              </a:rPr>
              <a:t>					</a:t>
            </a:r>
            <a:r>
              <a:rPr lang="cs-CZ" altLang="cs-CZ" sz="2000" kern="0" dirty="0" smtClean="0">
                <a:solidFill>
                  <a:srgbClr val="005FA9"/>
                </a:solidFill>
              </a:rPr>
              <a:t>41 %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Smlouvy se zaměstnanci			 	34 %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FF0000"/>
                </a:solidFill>
              </a:rPr>
              <a:t>Průmyslové vzory (designy)	</a:t>
            </a:r>
            <a:r>
              <a:rPr lang="cs-CZ" altLang="cs-CZ" sz="2000" kern="0" dirty="0" smtClean="0">
                <a:solidFill>
                  <a:schemeClr val="accent2"/>
                </a:solidFill>
              </a:rPr>
              <a:t>	 		</a:t>
            </a:r>
            <a:r>
              <a:rPr lang="cs-CZ" altLang="cs-CZ" sz="2000" kern="0" dirty="0" smtClean="0">
                <a:solidFill>
                  <a:srgbClr val="005FA9"/>
                </a:solidFill>
              </a:rPr>
              <a:t>28 %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Zvláštní výrobní postupy a složitý design výrobků	16 %</a:t>
            </a:r>
          </a:p>
          <a:p>
            <a:pPr marL="0" indent="0" eaLnBrk="1" hangingPunct="1">
              <a:spcAft>
                <a:spcPts val="1800"/>
              </a:spcAft>
              <a:buNone/>
            </a:pPr>
            <a:endParaRPr lang="cs-CZ" altLang="cs-CZ" sz="2000" b="1" kern="0" dirty="0" smtClean="0">
              <a:solidFill>
                <a:schemeClr val="accent2"/>
              </a:solidFill>
            </a:endParaRPr>
          </a:p>
          <a:p>
            <a:pPr marL="0" indent="0" eaLnBrk="1" hangingPunct="1">
              <a:spcAft>
                <a:spcPts val="1800"/>
              </a:spcAft>
              <a:buNone/>
            </a:pPr>
            <a:endParaRPr lang="cs-CZ" altLang="cs-CZ" sz="2000" b="1" kern="0" dirty="0" smtClean="0">
              <a:solidFill>
                <a:schemeClr val="accent2"/>
              </a:solidFill>
            </a:endParaRPr>
          </a:p>
          <a:p>
            <a:pPr marL="0" indent="0" eaLnBrk="1" hangingPunct="1">
              <a:spcAft>
                <a:spcPts val="1800"/>
              </a:spcAft>
              <a:buNone/>
            </a:pPr>
            <a:endParaRPr lang="cs-CZ" altLang="cs-CZ" sz="2000" b="1" kern="0" dirty="0" smtClean="0">
              <a:solidFill>
                <a:schemeClr val="accent2"/>
              </a:solidFill>
            </a:endParaRPr>
          </a:p>
        </p:txBody>
      </p:sp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251520" y="1383159"/>
            <a:ext cx="76265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bg1"/>
                </a:solidFill>
                <a:latin typeface="+mn-lt"/>
                <a:ea typeface="Arial Unicode MS" pitchFamily="34" charset="-128"/>
              </a:rPr>
              <a:t> </a:t>
            </a:r>
            <a:r>
              <a:rPr lang="cs-CZ" altLang="cs-CZ" sz="2400" b="1" dirty="0" smtClean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Jak si české firmy chrání své duševní vlastnictví?</a:t>
            </a:r>
            <a:endParaRPr lang="cs-CZ" altLang="cs-CZ" sz="2400" b="1" dirty="0">
              <a:solidFill>
                <a:srgbClr val="005FA9"/>
              </a:solidFill>
              <a:latin typeface="+mn-lt"/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0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3763141" y="3965776"/>
            <a:ext cx="34004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GB" altLang="en-US" sz="1400" b="1" dirty="0">
              <a:solidFill>
                <a:srgbClr val="006491"/>
              </a:solidFill>
              <a:latin typeface="Myriad Pro"/>
              <a:ea typeface="Myriad Pro"/>
              <a:cs typeface="Myriad Pro"/>
            </a:endParaRPr>
          </a:p>
        </p:txBody>
      </p:sp>
      <p:graphicFrame>
        <p:nvGraphicFramePr>
          <p:cNvPr id="16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907406"/>
              </p:ext>
            </p:extLst>
          </p:nvPr>
        </p:nvGraphicFramePr>
        <p:xfrm>
          <a:off x="3436250" y="188640"/>
          <a:ext cx="5562600" cy="263525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logger Sans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55456" y="271979"/>
            <a:ext cx="889987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5FA9"/>
              </a:buClr>
              <a:buChar char="•"/>
              <a:defRPr sz="3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5FA9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33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IPR</a:t>
            </a:r>
            <a:endParaRPr lang="cs-CZ" altLang="cs-CZ" sz="33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257828" y="1383159"/>
            <a:ext cx="70504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bg1"/>
                </a:solidFill>
                <a:latin typeface="+mn-lt"/>
                <a:ea typeface="Arial Unicode MS" pitchFamily="34" charset="-128"/>
              </a:rPr>
              <a:t> </a:t>
            </a:r>
            <a:r>
              <a:rPr lang="cs-CZ" altLang="cs-CZ" sz="2400" b="1" dirty="0" smtClean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Proč si firmy chrání své duševní vlastnictví?</a:t>
            </a:r>
            <a:endParaRPr lang="cs-CZ" altLang="cs-CZ" sz="2400" b="1" dirty="0">
              <a:solidFill>
                <a:srgbClr val="005FA9"/>
              </a:solidFill>
              <a:latin typeface="+mn-lt"/>
              <a:ea typeface="Arial Unicode MS" pitchFamily="34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11188" y="2204864"/>
            <a:ext cx="7772400" cy="367240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Ochrana proti napodobování a kopírování		60 % firem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Zvýšení firemní prestiže a pověsti			40 %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Blokování konkurence				31  %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>
                <a:solidFill>
                  <a:srgbClr val="005FA9"/>
                </a:solidFill>
              </a:rPr>
              <a:t>U</a:t>
            </a:r>
            <a:r>
              <a:rPr lang="cs-CZ" altLang="cs-CZ" sz="2000" kern="0" dirty="0" smtClean="0">
                <a:solidFill>
                  <a:srgbClr val="005FA9"/>
                </a:solidFill>
              </a:rPr>
              <a:t>snadnění spolupráce s dalšími partnery		17 %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Prevence soudních sporů				15 %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Usnadnění vstupu na nové trhy			15 %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Vlastní komerční zisk (licence)			13 %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Zvýšení šancí na získání externího financování	  8 %</a:t>
            </a:r>
          </a:p>
          <a:p>
            <a:pPr eaLnBrk="1" hangingPunct="1">
              <a:spcAft>
                <a:spcPts val="1800"/>
              </a:spcAft>
            </a:pPr>
            <a:endParaRPr lang="cs-CZ" altLang="cs-CZ" sz="2000" b="1" kern="0" dirty="0" smtClean="0"/>
          </a:p>
          <a:p>
            <a:pPr marL="0" indent="0" eaLnBrk="1" hangingPunct="1">
              <a:spcAft>
                <a:spcPts val="1800"/>
              </a:spcAft>
              <a:buNone/>
            </a:pPr>
            <a:endParaRPr lang="cs-CZ" altLang="cs-CZ" sz="2000" b="1" kern="0" dirty="0" smtClean="0"/>
          </a:p>
          <a:p>
            <a:pPr marL="0" indent="0" eaLnBrk="1" hangingPunct="1">
              <a:spcAft>
                <a:spcPts val="1800"/>
              </a:spcAft>
              <a:buNone/>
            </a:pPr>
            <a:endParaRPr lang="cs-CZ" altLang="cs-CZ" sz="2000" b="1" kern="0" dirty="0" smtClean="0"/>
          </a:p>
          <a:p>
            <a:pPr eaLnBrk="1" hangingPunct="1">
              <a:spcAft>
                <a:spcPts val="1800"/>
              </a:spcAft>
            </a:pPr>
            <a:endParaRPr lang="cs-CZ" altLang="cs-CZ" sz="20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29983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3763141" y="3965776"/>
            <a:ext cx="34004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GB" altLang="en-US" sz="1400" b="1" dirty="0">
              <a:solidFill>
                <a:srgbClr val="006491"/>
              </a:solidFill>
              <a:latin typeface="Myriad Pro"/>
              <a:ea typeface="Myriad Pro"/>
              <a:cs typeface="Myriad Pro"/>
            </a:endParaRPr>
          </a:p>
        </p:txBody>
      </p:sp>
      <p:graphicFrame>
        <p:nvGraphicFramePr>
          <p:cNvPr id="16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772752"/>
              </p:ext>
            </p:extLst>
          </p:nvPr>
        </p:nvGraphicFramePr>
        <p:xfrm>
          <a:off x="3436250" y="188640"/>
          <a:ext cx="5562600" cy="263525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logger Sans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55456" y="271979"/>
            <a:ext cx="889987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5FA9"/>
              </a:buClr>
              <a:buChar char="•"/>
              <a:defRPr sz="3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5FA9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33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IPR</a:t>
            </a:r>
            <a:endParaRPr lang="cs-CZ" altLang="cs-CZ" sz="33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251520" y="1383159"/>
            <a:ext cx="66967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Sektory </a:t>
            </a:r>
            <a:r>
              <a:rPr lang="cs-CZ" altLang="cs-CZ" sz="2400" b="1" dirty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s intenzivním patentováním v </a:t>
            </a:r>
            <a:r>
              <a:rPr lang="cs-CZ" altLang="cs-CZ" sz="2400" b="1" dirty="0" smtClean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ČR</a:t>
            </a:r>
            <a:endParaRPr lang="cs-CZ" altLang="cs-CZ" sz="2400" b="1" dirty="0">
              <a:solidFill>
                <a:srgbClr val="005FA9"/>
              </a:solidFill>
              <a:latin typeface="+mn-lt"/>
              <a:ea typeface="Arial Unicode MS" pitchFamily="34" charset="-128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39552" y="2132856"/>
            <a:ext cx="864096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altLang="cs-CZ" sz="2000" kern="0" dirty="0">
                <a:solidFill>
                  <a:srgbClr val="FF0000"/>
                </a:solidFill>
              </a:rPr>
              <a:t>Nanotechnologie a nové materiály			    84 %</a:t>
            </a:r>
          </a:p>
          <a:p>
            <a:pPr marL="342900" indent="-342900" eaLnBrk="1"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altLang="cs-CZ" sz="2000" kern="0" dirty="0">
                <a:solidFill>
                  <a:srgbClr val="FF0000"/>
                </a:solidFill>
              </a:rPr>
              <a:t>Biotechnologie					    71 %</a:t>
            </a:r>
          </a:p>
          <a:p>
            <a:pPr marL="342900" indent="-342900" eaLnBrk="1"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altLang="cs-CZ" sz="2000" kern="0" dirty="0">
                <a:solidFill>
                  <a:srgbClr val="FF0000"/>
                </a:solidFill>
              </a:rPr>
              <a:t>Farmaceutický a kosmetický průmysl		    </a:t>
            </a:r>
            <a:r>
              <a:rPr lang="cs-CZ" altLang="cs-CZ" sz="2000" kern="0" dirty="0" smtClean="0">
                <a:solidFill>
                  <a:srgbClr val="FF0000"/>
                </a:solidFill>
              </a:rPr>
              <a:t>	    54 </a:t>
            </a:r>
            <a:r>
              <a:rPr lang="cs-CZ" altLang="cs-CZ" sz="2000" kern="0" dirty="0">
                <a:solidFill>
                  <a:srgbClr val="FF0000"/>
                </a:solidFill>
              </a:rPr>
              <a:t>%</a:t>
            </a:r>
          </a:p>
          <a:p>
            <a:pPr marL="342900" indent="-342900" eaLnBrk="1"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altLang="cs-CZ" sz="2000" kern="0" dirty="0">
                <a:solidFill>
                  <a:srgbClr val="FF0000"/>
                </a:solidFill>
              </a:rPr>
              <a:t>Ekologie a obnovitelné zdroje energie</a:t>
            </a:r>
            <a:r>
              <a:rPr lang="cs-CZ" altLang="cs-CZ" sz="2000" kern="0" dirty="0">
                <a:solidFill>
                  <a:schemeClr val="accent2"/>
                </a:solidFill>
              </a:rPr>
              <a:t>		    </a:t>
            </a:r>
            <a:r>
              <a:rPr lang="cs-CZ" altLang="cs-CZ" sz="2000" kern="0" dirty="0">
                <a:solidFill>
                  <a:srgbClr val="FF0000"/>
                </a:solidFill>
              </a:rPr>
              <a:t>53 %</a:t>
            </a:r>
          </a:p>
          <a:p>
            <a:pPr marL="342900" indent="-342900" eaLnBrk="1"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altLang="cs-CZ" sz="2000" kern="0" dirty="0">
                <a:solidFill>
                  <a:srgbClr val="005FA9"/>
                </a:solidFill>
              </a:rPr>
              <a:t>Automobilový, letecký a elektro průmysl		    42 %</a:t>
            </a:r>
          </a:p>
          <a:p>
            <a:pPr marL="342900" indent="-342900" eaLnBrk="1"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altLang="cs-CZ" sz="2000" kern="0" dirty="0">
                <a:solidFill>
                  <a:srgbClr val="005FA9"/>
                </a:solidFill>
              </a:rPr>
              <a:t>Strojírenství					                 38 %</a:t>
            </a:r>
          </a:p>
          <a:p>
            <a:pPr marL="342900" indent="-342900" eaLnBrk="1"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altLang="cs-CZ" sz="2000" kern="0" dirty="0">
                <a:solidFill>
                  <a:srgbClr val="005FA9"/>
                </a:solidFill>
              </a:rPr>
              <a:t>Potravinářství a zemědělská výroba      	     	    38 %</a:t>
            </a:r>
          </a:p>
          <a:p>
            <a:pPr marL="342900" indent="-342900" eaLnBrk="1"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altLang="cs-CZ" sz="2000" kern="0" dirty="0">
                <a:solidFill>
                  <a:srgbClr val="005FA9"/>
                </a:solidFill>
              </a:rPr>
              <a:t>Chemický průmysl, guma a polymery 		    31 %</a:t>
            </a:r>
          </a:p>
        </p:txBody>
      </p:sp>
    </p:spTree>
    <p:extLst>
      <p:ext uri="{BB962C8B-B14F-4D97-AF65-F5344CB8AC3E}">
        <p14:creationId xmlns:p14="http://schemas.microsoft.com/office/powerpoint/2010/main" val="180906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3763141" y="3965776"/>
            <a:ext cx="34004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GB" altLang="en-US" sz="1400" b="1" dirty="0">
              <a:solidFill>
                <a:srgbClr val="006491"/>
              </a:solidFill>
              <a:latin typeface="Myriad Pro"/>
              <a:ea typeface="Myriad Pro"/>
              <a:cs typeface="Myriad Pro"/>
            </a:endParaRPr>
          </a:p>
        </p:txBody>
      </p:sp>
      <p:graphicFrame>
        <p:nvGraphicFramePr>
          <p:cNvPr id="16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900751"/>
              </p:ext>
            </p:extLst>
          </p:nvPr>
        </p:nvGraphicFramePr>
        <p:xfrm>
          <a:off x="3436250" y="188640"/>
          <a:ext cx="5562600" cy="263525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logger Sans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55456" y="271979"/>
            <a:ext cx="889987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5FA9"/>
              </a:buClr>
              <a:buChar char="•"/>
              <a:defRPr sz="3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5FA9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33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IPR</a:t>
            </a:r>
            <a:endParaRPr lang="cs-CZ" altLang="cs-CZ" sz="33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323528" y="1383159"/>
            <a:ext cx="22322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400" b="1" dirty="0" smtClean="0">
                <a:solidFill>
                  <a:schemeClr val="bg1"/>
                </a:solidFill>
                <a:latin typeface="+mn-lt"/>
                <a:ea typeface="Arial Unicode MS" pitchFamily="34" charset="-128"/>
              </a:rPr>
              <a:t> </a:t>
            </a:r>
            <a:r>
              <a:rPr lang="cs-CZ" altLang="cs-CZ" sz="2400" b="1" dirty="0" smtClean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Služby EEN</a:t>
            </a:r>
            <a:endParaRPr lang="cs-CZ" altLang="cs-CZ" sz="2400" b="1" dirty="0">
              <a:solidFill>
                <a:srgbClr val="005FA9"/>
              </a:solidFill>
              <a:latin typeface="+mn-lt"/>
              <a:ea typeface="Arial Unicode MS" pitchFamily="34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11188" y="2204864"/>
            <a:ext cx="7772400" cy="417646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FF0000"/>
                </a:solidFill>
              </a:rPr>
              <a:t>„První pomoc“ s Vaším IP – úvodní konzultace a nápomoc v IP otázkách během různých fází inovačního procesu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FF0000"/>
                </a:solidFill>
              </a:rPr>
              <a:t>Zvyšování povědomí a informovanosti o IP mezi firmami a výzkumnými organizacemi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Posouzení nápadu a možností jeho ochrany, včetně rešerší. Nápomoc s rozšířením stávající IP ochrany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Prvotní rozbor konkrétních způsobů ochrany, spojených nákladů a zdrojů financování, návrh konkrétního postupu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cs-CZ" altLang="cs-CZ" sz="2000" kern="0" dirty="0" smtClean="0">
                <a:solidFill>
                  <a:srgbClr val="005FA9"/>
                </a:solidFill>
              </a:rPr>
              <a:t>Asistence při transferu a komercializaci technologií (licencování)</a:t>
            </a:r>
          </a:p>
          <a:p>
            <a:pPr marL="0" indent="0" eaLnBrk="1" hangingPunct="1">
              <a:spcBef>
                <a:spcPts val="1200"/>
              </a:spcBef>
              <a:spcAft>
                <a:spcPts val="1200"/>
              </a:spcAft>
              <a:buNone/>
            </a:pPr>
            <a:r>
              <a:rPr lang="cs-CZ" altLang="cs-CZ" sz="2000" b="1" kern="0" dirty="0" smtClean="0">
                <a:solidFill>
                  <a:srgbClr val="FF0000"/>
                </a:solidFill>
              </a:rPr>
              <a:t>Ing</a:t>
            </a:r>
            <a:r>
              <a:rPr lang="cs-CZ" altLang="cs-CZ" sz="2000" b="1" kern="0" dirty="0">
                <a:solidFill>
                  <a:srgbClr val="FF0000"/>
                </a:solidFill>
              </a:rPr>
              <a:t>. Václav Suchý, CSc. </a:t>
            </a:r>
            <a:r>
              <a:rPr lang="cs-CZ" altLang="cs-CZ" sz="2000" kern="0" dirty="0">
                <a:solidFill>
                  <a:srgbClr val="FF0000"/>
                </a:solidFill>
              </a:rPr>
              <a:t>– </a:t>
            </a:r>
            <a:r>
              <a:rPr lang="cs-CZ" altLang="cs-CZ" sz="2000" kern="0" dirty="0" smtClean="0">
                <a:solidFill>
                  <a:srgbClr val="FF0000"/>
                </a:solidFill>
                <a:hlinkClick r:id="rId3"/>
              </a:rPr>
              <a:t>suchy@tc.cz</a:t>
            </a:r>
            <a:r>
              <a:rPr lang="cs-CZ" altLang="cs-CZ" sz="2000" kern="0" dirty="0" smtClean="0">
                <a:solidFill>
                  <a:srgbClr val="005FA9"/>
                </a:solidFill>
              </a:rPr>
              <a:t>, 234 006 163</a:t>
            </a:r>
            <a:r>
              <a:rPr lang="cs-CZ" altLang="cs-CZ" sz="2000" kern="0" dirty="0" smtClean="0">
                <a:solidFill>
                  <a:srgbClr val="FF0000"/>
                </a:solidFill>
              </a:rPr>
              <a:t> </a:t>
            </a:r>
            <a:endParaRPr lang="cs-CZ" altLang="cs-CZ" sz="2000" kern="0" dirty="0">
              <a:solidFill>
                <a:srgbClr val="FF0000"/>
              </a:solidFill>
            </a:endParaRPr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endParaRPr lang="cs-CZ" altLang="cs-CZ" sz="2000" kern="0" dirty="0" smtClean="0">
              <a:solidFill>
                <a:srgbClr val="005F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15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Logo-NET-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5805264"/>
            <a:ext cx="864095" cy="75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2177371" y="2937138"/>
            <a:ext cx="556298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cs-CZ" altLang="cs-CZ" sz="3200" b="1" dirty="0">
                <a:solidFill>
                  <a:srgbClr val="005FA9"/>
                </a:solidFill>
              </a:rPr>
              <a:t>Děkuji za </a:t>
            </a:r>
            <a:r>
              <a:rPr lang="cs-CZ" altLang="cs-CZ" sz="3200" b="1" dirty="0" smtClean="0">
                <a:solidFill>
                  <a:srgbClr val="005FA9"/>
                </a:solidFill>
              </a:rPr>
              <a:t>pozornost</a:t>
            </a:r>
            <a:r>
              <a:rPr lang="cs-CZ" altLang="cs-CZ" sz="3200" dirty="0" smtClean="0"/>
              <a:t> </a:t>
            </a:r>
            <a:endParaRPr lang="cs-CZ" altLang="cs-CZ" sz="3200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461774" y="3709292"/>
            <a:ext cx="4536504" cy="2112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endParaRPr lang="cs-CZ" altLang="cs-CZ" sz="20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cs-CZ" altLang="cs-CZ" sz="2000" dirty="0" smtClean="0">
                <a:solidFill>
                  <a:srgbClr val="005FA9"/>
                </a:solidFill>
              </a:rPr>
              <a:t>Barbora </a:t>
            </a:r>
            <a:r>
              <a:rPr lang="cs-CZ" altLang="cs-CZ" sz="2000" dirty="0" err="1" smtClean="0">
                <a:solidFill>
                  <a:srgbClr val="005FA9"/>
                </a:solidFill>
              </a:rPr>
              <a:t>Vacátková</a:t>
            </a:r>
            <a:endParaRPr lang="cs-CZ" altLang="cs-CZ" sz="2000" dirty="0" smtClean="0">
              <a:solidFill>
                <a:srgbClr val="005FA9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cs-CZ" altLang="cs-CZ" sz="2000" dirty="0" smtClean="0">
                <a:solidFill>
                  <a:srgbClr val="005FA9"/>
                </a:solidFill>
              </a:rPr>
              <a:t>Technologické centrum AV ČR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cs-CZ" altLang="cs-CZ" sz="2000" dirty="0" smtClean="0">
                <a:solidFill>
                  <a:srgbClr val="005FA9"/>
                </a:solidFill>
              </a:rPr>
              <a:t>+420 234 </a:t>
            </a:r>
            <a:r>
              <a:rPr lang="cs-CZ" altLang="cs-CZ" sz="2000" dirty="0">
                <a:solidFill>
                  <a:srgbClr val="005FA9"/>
                </a:solidFill>
              </a:rPr>
              <a:t>006 </a:t>
            </a:r>
            <a:r>
              <a:rPr lang="cs-CZ" altLang="cs-CZ" sz="2000" dirty="0" smtClean="0">
                <a:solidFill>
                  <a:srgbClr val="005FA9"/>
                </a:solidFill>
              </a:rPr>
              <a:t>265</a:t>
            </a:r>
            <a:endParaRPr lang="cs-CZ" altLang="cs-CZ" sz="2000" dirty="0">
              <a:solidFill>
                <a:srgbClr val="005FA9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cs-CZ" altLang="cs-CZ" sz="2000" dirty="0" smtClean="0">
                <a:solidFill>
                  <a:srgbClr val="005FA9"/>
                </a:solidFill>
                <a:hlinkClick r:id="rId4"/>
              </a:rPr>
              <a:t>vacatkova@tc.cz</a:t>
            </a:r>
            <a:endParaRPr lang="cs-CZ" altLang="cs-CZ" sz="2000" dirty="0" smtClean="0">
              <a:solidFill>
                <a:srgbClr val="005FA9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cs-CZ" altLang="cs-CZ" sz="2000" dirty="0">
              <a:solidFill>
                <a:srgbClr val="005FA9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cs-CZ" altLang="cs-CZ" sz="2000" dirty="0" smtClean="0">
                <a:solidFill>
                  <a:srgbClr val="005FA9"/>
                </a:solidFill>
                <a:hlinkClick r:id="rId5"/>
              </a:rPr>
              <a:t>www.tc.cz</a:t>
            </a:r>
            <a:r>
              <a:rPr lang="cs-CZ" altLang="cs-CZ" sz="2000" dirty="0" smtClean="0">
                <a:solidFill>
                  <a:srgbClr val="005FA9"/>
                </a:solidFill>
              </a:rPr>
              <a:t>; </a:t>
            </a:r>
            <a:r>
              <a:rPr lang="cs-CZ" altLang="cs-CZ" sz="2000" dirty="0" smtClean="0">
                <a:solidFill>
                  <a:srgbClr val="005FA9"/>
                </a:solidFill>
                <a:hlinkClick r:id="rId6"/>
              </a:rPr>
              <a:t>www.een.cz</a:t>
            </a:r>
            <a:endParaRPr lang="cs-CZ" altLang="cs-CZ" sz="2000" dirty="0">
              <a:solidFill>
                <a:srgbClr val="005FA9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899137"/>
            <a:ext cx="1777628" cy="658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28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7710881" cy="720080"/>
          </a:xfrm>
        </p:spPr>
        <p:txBody>
          <a:bodyPr/>
          <a:lstStyle/>
          <a:p>
            <a:r>
              <a:rPr lang="cs-CZ" altLang="cs-CZ" sz="3300" dirty="0" smtClean="0">
                <a:latin typeface="+mj-lt"/>
              </a:rPr>
              <a:t> Technologické centrum AV ČR</a:t>
            </a:r>
            <a:r>
              <a:rPr lang="cs-CZ" altLang="cs-CZ" sz="33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cs-CZ" altLang="cs-CZ" sz="3300" dirty="0" smtClean="0">
                <a:solidFill>
                  <a:schemeClr val="tx1"/>
                </a:solidFill>
                <a:latin typeface="+mj-lt"/>
              </a:rPr>
            </a:br>
            <a:r>
              <a:rPr lang="cs-CZ" altLang="cs-CZ" sz="33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cs-CZ" altLang="cs-CZ" sz="3300" dirty="0" smtClean="0">
                <a:solidFill>
                  <a:schemeClr val="tx1"/>
                </a:solidFill>
                <a:latin typeface="+mj-lt"/>
              </a:rPr>
            </a:br>
            <a:r>
              <a:rPr lang="cs-CZ" altLang="cs-CZ" sz="24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cs-CZ" altLang="cs-CZ" sz="2400" dirty="0" smtClean="0">
                <a:solidFill>
                  <a:schemeClr val="tx1"/>
                </a:solidFill>
                <a:latin typeface="+mj-lt"/>
              </a:rPr>
            </a:br>
            <a:endParaRPr lang="en-US" altLang="cs-CZ" sz="1800" b="0" dirty="0" smtClean="0">
              <a:solidFill>
                <a:srgbClr val="005FA9"/>
              </a:solidFill>
              <a:latin typeface="+mj-lt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39552" y="1556345"/>
            <a:ext cx="8136904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700"/>
              </a:spcBef>
              <a:buClr>
                <a:srgbClr val="005FA9"/>
              </a:buClr>
              <a:buSzPct val="100000"/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ヒラギノ角ゴ ProN W3" charset="-128"/>
                <a:sym typeface="Arial" charset="0"/>
              </a:defRPr>
            </a:lvl1pPr>
            <a:lvl2pPr marL="742950" indent="-285750">
              <a:spcBef>
                <a:spcPts val="600"/>
              </a:spcBef>
              <a:buClr>
                <a:srgbClr val="6B6B6B"/>
              </a:buClr>
              <a:buSzPct val="10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ヒラギノ角ゴ ProN W3" charset="-128"/>
                <a:sym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5FA9"/>
              </a:buClr>
              <a:buSzPct val="100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ヒラギノ角ゴ ProN W3" charset="-128"/>
                <a:sym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6B6B6B"/>
              </a:buClr>
              <a:buSzPct val="10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ヒラギノ角ゴ ProN W3" charset="-128"/>
                <a:sym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5FA9"/>
              </a:buClr>
              <a:buSzPct val="100000"/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ヒラギノ角ゴ ProN W3" charset="-128"/>
                <a:sym typeface="Arial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5FA9"/>
              </a:buClr>
              <a:buSzPct val="100000"/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ヒラギノ角ゴ ProN W3" charset="-128"/>
                <a:sym typeface="Arial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5FA9"/>
              </a:buClr>
              <a:buSzPct val="100000"/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ヒラギノ角ゴ ProN W3" charset="-128"/>
                <a:sym typeface="Arial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5FA9"/>
              </a:buClr>
              <a:buSzPct val="100000"/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ヒラギノ角ゴ ProN W3" charset="-128"/>
                <a:sym typeface="Arial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5FA9"/>
              </a:buClr>
              <a:buSzPct val="100000"/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ヒラギノ角ゴ ProN W3" charset="-128"/>
                <a:sym typeface="Arial" charset="0"/>
              </a:defRPr>
            </a:lvl9pPr>
          </a:lstStyle>
          <a:p>
            <a:pPr>
              <a:spcBef>
                <a:spcPts val="0"/>
              </a:spcBef>
              <a:buClrTx/>
              <a:buSzTx/>
              <a:buFontTx/>
              <a:buNone/>
            </a:pPr>
            <a:r>
              <a:rPr lang="cs-CZ" altLang="cs-CZ" sz="1800" b="1" dirty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Oddělení</a:t>
            </a:r>
            <a:r>
              <a:rPr lang="cs-CZ" altLang="cs-CZ" sz="1800" b="1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 TC AV ČR:</a:t>
            </a:r>
            <a:endParaRPr lang="cs-CZ" altLang="cs-CZ" sz="1800" b="1" dirty="0">
              <a:solidFill>
                <a:srgbClr val="005FA9"/>
              </a:solidFill>
              <a:latin typeface="+mn-lt"/>
              <a:ea typeface="Arial Unicode MS" pitchFamily="34" charset="-128"/>
            </a:endParaRPr>
          </a:p>
          <a:p>
            <a:pPr>
              <a:spcBef>
                <a:spcPts val="0"/>
              </a:spcBef>
              <a:buClrTx/>
              <a:buSzTx/>
              <a:buFontTx/>
              <a:buNone/>
            </a:pPr>
            <a:endParaRPr lang="cs-CZ" altLang="cs-CZ" sz="1800" b="1" u="sng" dirty="0">
              <a:solidFill>
                <a:srgbClr val="005FA9"/>
              </a:solidFill>
              <a:latin typeface="+mn-lt"/>
              <a:ea typeface="Arial Unicode MS" pitchFamily="34" charset="-128"/>
            </a:endParaRPr>
          </a:p>
          <a:p>
            <a:pPr>
              <a:spcBef>
                <a:spcPts val="0"/>
              </a:spcBef>
              <a:buClrTx/>
              <a:buSzTx/>
              <a:buFontTx/>
              <a:buNone/>
            </a:pPr>
            <a:r>
              <a:rPr lang="cs-CZ" altLang="cs-CZ" sz="1800" b="1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ORP 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– Oddělení rozvoje podnikání – podpora mezinárodní spolupráce mezi pr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ů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myslovými podniky, výzkumnými institucemi a podnikateli</a:t>
            </a:r>
            <a:b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</a:b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a mezinárodní transfer technologií, 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  <a:hlinkClick r:id="rId3"/>
              </a:rPr>
              <a:t>www.een.cz</a:t>
            </a:r>
            <a:endParaRPr lang="cs-CZ" altLang="cs-CZ" sz="1800" dirty="0">
              <a:solidFill>
                <a:srgbClr val="005FA9"/>
              </a:solidFill>
              <a:latin typeface="+mn-lt"/>
              <a:ea typeface="ＭＳ Ｐゴシック" pitchFamily="48" charset="-128"/>
            </a:endParaRPr>
          </a:p>
          <a:p>
            <a:pPr>
              <a:spcBef>
                <a:spcPts val="0"/>
              </a:spcBef>
              <a:buClrTx/>
              <a:buSzTx/>
              <a:buFontTx/>
              <a:buNone/>
            </a:pPr>
            <a:endParaRPr lang="cs-CZ" altLang="cs-CZ" sz="1800" b="1" dirty="0">
              <a:solidFill>
                <a:srgbClr val="005FA9"/>
              </a:solidFill>
              <a:latin typeface="+mn-lt"/>
              <a:ea typeface="ＭＳ Ｐゴシック" pitchFamily="48" charset="-128"/>
            </a:endParaRPr>
          </a:p>
          <a:p>
            <a:pPr>
              <a:spcBef>
                <a:spcPts val="0"/>
              </a:spcBef>
              <a:buClrTx/>
              <a:buSzTx/>
              <a:buFontTx/>
              <a:buNone/>
            </a:pPr>
            <a:r>
              <a:rPr lang="cs-CZ" altLang="cs-CZ" sz="1800" b="1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NICER 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- Národní informa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č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ní centrum pro evropský výzkum – poskytování bezplatných informací a služeb souvisejících se zapojením do evropské výzkumné spolupráce, </a:t>
            </a:r>
            <a:r>
              <a:rPr lang="cs-CZ" altLang="cs-CZ" sz="1800" dirty="0" smtClean="0">
                <a:solidFill>
                  <a:srgbClr val="005FA9"/>
                </a:solidFill>
                <a:latin typeface="+mn-lt"/>
                <a:ea typeface="ＭＳ Ｐゴシック" pitchFamily="48" charset="-128"/>
                <a:hlinkClick r:id="rId4"/>
              </a:rPr>
              <a:t>www.h2020.cz</a:t>
            </a:r>
            <a:r>
              <a:rPr lang="cs-CZ" altLang="cs-CZ" sz="1800" dirty="0" smtClean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 </a:t>
            </a:r>
            <a:endParaRPr lang="cs-CZ" altLang="cs-CZ" sz="1800" dirty="0">
              <a:solidFill>
                <a:srgbClr val="005FA9"/>
              </a:solidFill>
              <a:latin typeface="+mn-lt"/>
              <a:ea typeface="ＭＳ Ｐゴシック" pitchFamily="48" charset="-128"/>
            </a:endParaRPr>
          </a:p>
          <a:p>
            <a:pPr>
              <a:spcBef>
                <a:spcPts val="0"/>
              </a:spcBef>
              <a:buClrTx/>
              <a:buSzTx/>
              <a:buFontTx/>
              <a:buNone/>
            </a:pPr>
            <a:endParaRPr lang="cs-CZ" altLang="cs-CZ" sz="1800" b="1" dirty="0">
              <a:solidFill>
                <a:srgbClr val="005FA9"/>
              </a:solidFill>
              <a:latin typeface="+mn-lt"/>
              <a:ea typeface="ＭＳ Ｐゴシック" pitchFamily="48" charset="-128"/>
            </a:endParaRPr>
          </a:p>
          <a:p>
            <a:pPr>
              <a:spcBef>
                <a:spcPts val="0"/>
              </a:spcBef>
              <a:buClrTx/>
              <a:buSzTx/>
              <a:buFontTx/>
              <a:buNone/>
            </a:pPr>
            <a:r>
              <a:rPr lang="cs-CZ" altLang="cs-CZ" sz="1800" b="1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STRAST 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- Strategické studie a projekty – projekty zam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ěř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ené na výb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ě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r strategických priorit výzkumu a vývoje a na návrh regionálních inova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č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ních strategií, 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  <a:hlinkClick r:id="rId5"/>
              </a:rPr>
              <a:t>www.strast.cz</a:t>
            </a:r>
            <a:endParaRPr lang="cs-CZ" altLang="cs-CZ" sz="1800" dirty="0">
              <a:solidFill>
                <a:srgbClr val="005FA9"/>
              </a:solidFill>
              <a:latin typeface="+mn-lt"/>
              <a:ea typeface="ＭＳ Ｐゴシック" pitchFamily="48" charset="-128"/>
            </a:endParaRPr>
          </a:p>
          <a:p>
            <a:pPr>
              <a:spcBef>
                <a:spcPts val="0"/>
              </a:spcBef>
              <a:buClrTx/>
              <a:buSzTx/>
              <a:buFontTx/>
              <a:buNone/>
            </a:pPr>
            <a:endParaRPr lang="cs-CZ" altLang="cs-CZ" sz="1800" b="1" dirty="0">
              <a:solidFill>
                <a:srgbClr val="005FA9"/>
              </a:solidFill>
              <a:latin typeface="+mn-lt"/>
              <a:ea typeface="ＭＳ Ｐゴシック" pitchFamily="48" charset="-128"/>
            </a:endParaRPr>
          </a:p>
          <a:p>
            <a:pPr>
              <a:spcBef>
                <a:spcPts val="0"/>
              </a:spcBef>
              <a:buClrTx/>
              <a:buSzTx/>
              <a:buFontTx/>
              <a:buNone/>
            </a:pPr>
            <a:r>
              <a:rPr lang="cs-CZ" altLang="cs-CZ" sz="1800" b="1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CZELO </a:t>
            </a:r>
            <a:r>
              <a:rPr lang="cs-CZ" altLang="cs-CZ" sz="1800" dirty="0" smtClean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- </a:t>
            </a:r>
            <a:r>
              <a:rPr lang="cs-CZ" altLang="cs-CZ" sz="1800" dirty="0" smtClean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Č</a:t>
            </a:r>
            <a:r>
              <a:rPr lang="cs-CZ" altLang="cs-CZ" sz="1800" dirty="0" smtClean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eská 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sty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č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ná kancelá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Arial Unicode MS" pitchFamily="34" charset="-128"/>
              </a:rPr>
              <a:t>ř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 pro </a:t>
            </a:r>
            <a:r>
              <a:rPr lang="cs-CZ" altLang="cs-CZ" sz="1800" dirty="0" smtClean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výzkum, 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vývoj </a:t>
            </a:r>
            <a:r>
              <a:rPr lang="cs-CZ" altLang="cs-CZ" sz="1800" dirty="0" smtClean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a inovace v 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Bruselu – zajišťuje všestrannou reprezentaci českého výzkumu v bruselském prostředí centrálních institucí (EK, EP …), </a:t>
            </a:r>
            <a:r>
              <a:rPr lang="cs-CZ" altLang="cs-CZ" sz="1800" dirty="0">
                <a:solidFill>
                  <a:srgbClr val="005FA9"/>
                </a:solidFill>
                <a:latin typeface="+mn-lt"/>
                <a:ea typeface="ＭＳ Ｐゴシック" pitchFamily="48" charset="-128"/>
                <a:hlinkClick r:id="rId6"/>
              </a:rPr>
              <a:t>www.czelo.cz</a:t>
            </a:r>
            <a:r>
              <a:rPr lang="cs-CZ" altLang="cs-CZ" sz="2000" dirty="0">
                <a:solidFill>
                  <a:srgbClr val="005FA9"/>
                </a:solidFill>
                <a:latin typeface="+mn-lt"/>
                <a:ea typeface="ＭＳ Ｐゴシック" pitchFamily="48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974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51520" y="260648"/>
            <a:ext cx="6696744" cy="5048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cs-CZ" altLang="cs-CZ" sz="3300" b="0" kern="0" dirty="0" smtClean="0">
                <a:solidFill>
                  <a:schemeClr val="bg1"/>
                </a:solidFill>
              </a:rPr>
              <a:t>www.een.cz </a:t>
            </a:r>
            <a:endParaRPr lang="en-GB" altLang="cs-CZ" sz="3300" b="0" kern="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35576"/>
            <a:ext cx="7056784" cy="4982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76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2"/>
          <p:cNvSpPr>
            <a:spLocks noChangeArrowheads="1"/>
          </p:cNvSpPr>
          <p:nvPr/>
        </p:nvSpPr>
        <p:spPr bwMode="auto">
          <a:xfrm>
            <a:off x="0" y="2693988"/>
            <a:ext cx="9144000" cy="28082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9459" name="Rectangle 33"/>
          <p:cNvSpPr>
            <a:spLocks noChangeArrowheads="1"/>
          </p:cNvSpPr>
          <p:nvPr/>
        </p:nvSpPr>
        <p:spPr bwMode="auto">
          <a:xfrm>
            <a:off x="6189663" y="2941638"/>
            <a:ext cx="2230437" cy="2314575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9460" name="Rectangle 32"/>
          <p:cNvSpPr>
            <a:spLocks noChangeArrowheads="1"/>
          </p:cNvSpPr>
          <p:nvPr/>
        </p:nvSpPr>
        <p:spPr bwMode="auto">
          <a:xfrm>
            <a:off x="3455988" y="2941638"/>
            <a:ext cx="2232025" cy="2314575"/>
          </a:xfrm>
          <a:prstGeom prst="rect">
            <a:avLst/>
          </a:prstGeom>
          <a:solidFill>
            <a:srgbClr val="0064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720725" y="2941638"/>
            <a:ext cx="2230438" cy="2314575"/>
          </a:xfrm>
          <a:prstGeom prst="rect">
            <a:avLst/>
          </a:prstGeom>
          <a:solidFill>
            <a:srgbClr val="64B4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94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7544" y="1484784"/>
            <a:ext cx="7772400" cy="110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en-US" sz="2800" b="0" dirty="0" smtClean="0">
                <a:latin typeface="Blogger Sans"/>
                <a:ea typeface="Blogger Sans"/>
                <a:cs typeface="Blogger Sans"/>
              </a:rPr>
              <a:t/>
            </a:r>
            <a:br>
              <a:rPr lang="cs-CZ" altLang="en-US" sz="2800" b="0" dirty="0" smtClean="0">
                <a:latin typeface="Blogger Sans"/>
                <a:ea typeface="Blogger Sans"/>
                <a:cs typeface="Blogger Sans"/>
              </a:rPr>
            </a:br>
            <a:r>
              <a:rPr lang="cs-CZ" altLang="en-US" sz="2800" b="0" dirty="0" smtClean="0">
                <a:solidFill>
                  <a:srgbClr val="64B4E6"/>
                </a:solidFill>
                <a:latin typeface="Blogger Sans"/>
                <a:ea typeface="Blogger Sans"/>
                <a:cs typeface="Blogger Sans"/>
              </a:rPr>
              <a:t>SLUŽBY</a:t>
            </a:r>
            <a:r>
              <a:rPr lang="cs-CZ" altLang="en-US" sz="2800" b="0" dirty="0" smtClean="0">
                <a:latin typeface="Blogger Sans"/>
                <a:ea typeface="Blogger Sans"/>
                <a:cs typeface="Blogger Sans"/>
              </a:rPr>
              <a:t> </a:t>
            </a:r>
            <a:r>
              <a:rPr lang="cs-CZ" altLang="en-US" sz="2800" b="0" dirty="0" smtClean="0">
                <a:solidFill>
                  <a:srgbClr val="64B4E6"/>
                </a:solidFill>
                <a:latin typeface="Blogger Sans"/>
                <a:ea typeface="Blogger Sans"/>
                <a:cs typeface="Blogger Sans"/>
              </a:rPr>
              <a:t>PRO ROZVOJ MSP</a:t>
            </a:r>
            <a:endParaRPr lang="fr-FR" altLang="en-US" sz="2800" b="0" dirty="0" smtClean="0">
              <a:solidFill>
                <a:srgbClr val="64B4E6"/>
              </a:solidFill>
              <a:latin typeface="Blogger Sans"/>
              <a:ea typeface="Blogger Sans"/>
              <a:cs typeface="Blogger Sans"/>
            </a:endParaRPr>
          </a:p>
        </p:txBody>
      </p:sp>
      <p:sp>
        <p:nvSpPr>
          <p:cNvPr id="11299" name="TextBox 1"/>
          <p:cNvSpPr txBox="1">
            <a:spLocks noChangeArrowheads="1"/>
          </p:cNvSpPr>
          <p:nvPr/>
        </p:nvSpPr>
        <p:spPr bwMode="auto">
          <a:xfrm>
            <a:off x="3455988" y="2941638"/>
            <a:ext cx="2232025" cy="400110"/>
          </a:xfrm>
          <a:prstGeom prst="rect">
            <a:avLst/>
          </a:prstGeom>
          <a:solidFill>
            <a:srgbClr val="006491"/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cs-CZ" altLang="en-US" sz="1400" b="1" dirty="0" smtClean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rPr>
              <a:t>PORADENSTVÍ</a:t>
            </a:r>
            <a:endParaRPr lang="en-US" altLang="en-US" sz="1400" b="1" dirty="0" smtClean="0">
              <a:solidFill>
                <a:schemeClr val="bg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1289" name="TextBox 1"/>
          <p:cNvSpPr txBox="1">
            <a:spLocks noChangeArrowheads="1"/>
          </p:cNvSpPr>
          <p:nvPr/>
        </p:nvSpPr>
        <p:spPr bwMode="auto">
          <a:xfrm>
            <a:off x="3455988" y="4256030"/>
            <a:ext cx="2232025" cy="400110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/>
          <a:p>
            <a:pPr algn="ctr">
              <a:defRPr/>
            </a:pPr>
            <a:r>
              <a:rPr lang="cs-CZ" sz="1400" b="1" dirty="0" smtClean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rPr>
              <a:t>Průzkum trhu</a:t>
            </a:r>
            <a:endParaRPr lang="en-US" sz="1400" b="1" dirty="0">
              <a:solidFill>
                <a:schemeClr val="bg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1287" name="TextBox 1"/>
          <p:cNvSpPr txBox="1">
            <a:spLocks noChangeArrowheads="1"/>
          </p:cNvSpPr>
          <p:nvPr/>
        </p:nvSpPr>
        <p:spPr bwMode="auto">
          <a:xfrm>
            <a:off x="3455987" y="4702056"/>
            <a:ext cx="2232025" cy="800219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>
              <a:defRPr/>
            </a:pPr>
            <a:r>
              <a:rPr lang="cs-CZ" altLang="en-US" sz="1400" b="1" dirty="0" smtClean="0">
                <a:solidFill>
                  <a:schemeClr val="bg1"/>
                </a:solidFill>
                <a:latin typeface="Myriad Pro"/>
                <a:ea typeface="Myriad Pro"/>
                <a:cs typeface="Myriad Pro"/>
              </a:rPr>
              <a:t>Ochrana duševního vlastnictví</a:t>
            </a:r>
            <a:endParaRPr lang="en-US" altLang="en-US" sz="1400" b="1" dirty="0" smtClean="0">
              <a:solidFill>
                <a:schemeClr val="bg1"/>
              </a:solidFill>
              <a:latin typeface="Myriad Pro"/>
              <a:ea typeface="Myriad Pro"/>
              <a:cs typeface="Myriad Pro"/>
            </a:endParaRPr>
          </a:p>
          <a:p>
            <a:pPr algn="ctr">
              <a:defRPr/>
            </a:pPr>
            <a:endParaRPr lang="en-US" altLang="en-US" sz="1200" dirty="0" smtClean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1285" name="TextBox 1"/>
          <p:cNvSpPr txBox="1">
            <a:spLocks noChangeArrowheads="1"/>
          </p:cNvSpPr>
          <p:nvPr/>
        </p:nvSpPr>
        <p:spPr bwMode="auto">
          <a:xfrm>
            <a:off x="3455988" y="3573463"/>
            <a:ext cx="2232025" cy="615553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cs-CZ" altLang="en-US" sz="1400" b="1" dirty="0" smtClean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rPr>
              <a:t>Vysílání pracovníků do zahraničí</a:t>
            </a:r>
            <a:endParaRPr lang="en-US" altLang="en-US" sz="1400" b="1" dirty="0" smtClean="0">
              <a:solidFill>
                <a:schemeClr val="bg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1297" name="TextBox 1"/>
          <p:cNvSpPr txBox="1">
            <a:spLocks noChangeArrowheads="1"/>
          </p:cNvSpPr>
          <p:nvPr/>
        </p:nvSpPr>
        <p:spPr bwMode="auto">
          <a:xfrm>
            <a:off x="6188075" y="2941638"/>
            <a:ext cx="2232025" cy="400110"/>
          </a:xfrm>
          <a:prstGeom prst="rect">
            <a:avLst/>
          </a:prstGeom>
          <a:solidFill>
            <a:srgbClr val="6B6B6B"/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cs-CZ" altLang="en-US" sz="1400" b="1" dirty="0" smtClean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rPr>
              <a:t>PODPORA INOVACÍ</a:t>
            </a:r>
            <a:endParaRPr lang="en-US" altLang="en-US" sz="1400" b="1" dirty="0" smtClean="0">
              <a:solidFill>
                <a:schemeClr val="bg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1295" name="TextBox 1"/>
          <p:cNvSpPr txBox="1">
            <a:spLocks noChangeArrowheads="1"/>
          </p:cNvSpPr>
          <p:nvPr/>
        </p:nvSpPr>
        <p:spPr bwMode="auto">
          <a:xfrm>
            <a:off x="6188075" y="4221088"/>
            <a:ext cx="2232025" cy="615553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cs-CZ" altLang="en-US" sz="1400" b="1" dirty="0" smtClean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rPr>
              <a:t>Financování a dotační programy</a:t>
            </a:r>
          </a:p>
        </p:txBody>
      </p:sp>
      <p:sp>
        <p:nvSpPr>
          <p:cNvPr id="11293" name="TextBox 1"/>
          <p:cNvSpPr txBox="1">
            <a:spLocks noChangeArrowheads="1"/>
          </p:cNvSpPr>
          <p:nvPr/>
        </p:nvSpPr>
        <p:spPr bwMode="auto">
          <a:xfrm>
            <a:off x="6156176" y="3573016"/>
            <a:ext cx="2230437" cy="615553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>
              <a:defRPr/>
            </a:pPr>
            <a:r>
              <a:rPr lang="cs-CZ" altLang="en-US" sz="1400" b="1" dirty="0" smtClean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rPr>
              <a:t>Mapování inovačních kapacit ve firmách</a:t>
            </a:r>
            <a:endParaRPr lang="en-US" altLang="en-US" sz="1400" b="1" dirty="0" smtClean="0">
              <a:solidFill>
                <a:schemeClr val="bg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1291" name="TextBox 1"/>
          <p:cNvSpPr txBox="1">
            <a:spLocks noChangeArrowheads="1"/>
          </p:cNvSpPr>
          <p:nvPr/>
        </p:nvSpPr>
        <p:spPr bwMode="auto">
          <a:xfrm>
            <a:off x="6188075" y="4886325"/>
            <a:ext cx="2232025" cy="584775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>
              <a:defRPr/>
            </a:pPr>
            <a:r>
              <a:rPr lang="en-US" altLang="en-US" sz="1400" b="1" dirty="0" smtClean="0">
                <a:solidFill>
                  <a:schemeClr val="bg1"/>
                </a:solidFill>
                <a:latin typeface="Myriad Pro"/>
                <a:ea typeface="Myriad Pro"/>
                <a:cs typeface="Myriad Pro"/>
              </a:rPr>
              <a:t>T</a:t>
            </a:r>
            <a:r>
              <a:rPr lang="cs-CZ" altLang="en-US" sz="1400" b="1" dirty="0" err="1" smtClean="0">
                <a:solidFill>
                  <a:schemeClr val="bg1"/>
                </a:solidFill>
                <a:latin typeface="Myriad Pro"/>
                <a:ea typeface="Myriad Pro"/>
                <a:cs typeface="Myriad Pro"/>
              </a:rPr>
              <a:t>ransfer</a:t>
            </a:r>
            <a:r>
              <a:rPr lang="cs-CZ" altLang="en-US" sz="1400" b="1" dirty="0" smtClean="0">
                <a:solidFill>
                  <a:schemeClr val="bg1"/>
                </a:solidFill>
                <a:latin typeface="Myriad Pro"/>
                <a:ea typeface="Myriad Pro"/>
                <a:cs typeface="Myriad Pro"/>
              </a:rPr>
              <a:t> technologií</a:t>
            </a:r>
            <a:endParaRPr lang="en-US" altLang="en-US" sz="1400" b="1" dirty="0" smtClean="0">
              <a:solidFill>
                <a:schemeClr val="bg1"/>
              </a:solidFill>
              <a:latin typeface="Myriad Pro"/>
              <a:ea typeface="Myriad Pro"/>
              <a:cs typeface="Myriad Pro"/>
            </a:endParaRPr>
          </a:p>
          <a:p>
            <a:pPr algn="ctr">
              <a:defRPr/>
            </a:pPr>
            <a:endParaRPr lang="en-US" altLang="en-US" sz="1200" dirty="0" smtClean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1307" name="TextBox 1"/>
          <p:cNvSpPr txBox="1">
            <a:spLocks noChangeArrowheads="1"/>
          </p:cNvSpPr>
          <p:nvPr/>
        </p:nvSpPr>
        <p:spPr bwMode="auto">
          <a:xfrm>
            <a:off x="720725" y="2941638"/>
            <a:ext cx="2230438" cy="400110"/>
          </a:xfrm>
          <a:prstGeom prst="rect">
            <a:avLst/>
          </a:prstGeom>
          <a:solidFill>
            <a:srgbClr val="64B4E6"/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cs-CZ" altLang="en-US" sz="1400" b="1" dirty="0" smtClean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rPr>
              <a:t>PARTNERSTVÍ</a:t>
            </a:r>
            <a:endParaRPr lang="en-US" altLang="en-US" sz="1400" b="1" dirty="0" smtClean="0">
              <a:solidFill>
                <a:schemeClr val="bg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1305" name="TextBox 1"/>
          <p:cNvSpPr txBox="1">
            <a:spLocks noChangeArrowheads="1"/>
          </p:cNvSpPr>
          <p:nvPr/>
        </p:nvSpPr>
        <p:spPr bwMode="auto">
          <a:xfrm>
            <a:off x="720725" y="3573016"/>
            <a:ext cx="2230438" cy="615553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cs-CZ" altLang="en-US" sz="1400" b="1" dirty="0" smtClean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rPr>
              <a:t>Databáze nabídek a poptávek</a:t>
            </a:r>
            <a:endParaRPr lang="en-US" altLang="en-US" sz="1400" b="1" dirty="0" smtClean="0">
              <a:solidFill>
                <a:schemeClr val="bg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1303" name="TextBox 1"/>
          <p:cNvSpPr txBox="1">
            <a:spLocks noChangeArrowheads="1"/>
          </p:cNvSpPr>
          <p:nvPr/>
        </p:nvSpPr>
        <p:spPr bwMode="auto">
          <a:xfrm>
            <a:off x="720725" y="4284663"/>
            <a:ext cx="2230438" cy="400110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cs-CZ" altLang="en-US" sz="1400" b="1" dirty="0" smtClean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rPr>
              <a:t>B2B setkání</a:t>
            </a:r>
            <a:endParaRPr lang="en-US" altLang="en-US" sz="1400" b="1" dirty="0" smtClean="0">
              <a:solidFill>
                <a:schemeClr val="bg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1301" name="TextBox 1"/>
          <p:cNvSpPr txBox="1">
            <a:spLocks noChangeArrowheads="1"/>
          </p:cNvSpPr>
          <p:nvPr/>
        </p:nvSpPr>
        <p:spPr bwMode="auto">
          <a:xfrm>
            <a:off x="720725" y="4869160"/>
            <a:ext cx="2230438" cy="400110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cs-CZ" altLang="en-US" sz="1400" b="1" dirty="0" smtClean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rPr>
              <a:t>Mise firem</a:t>
            </a:r>
            <a:endParaRPr lang="en-US" altLang="en-US" sz="1400" b="1" dirty="0">
              <a:solidFill>
                <a:schemeClr val="bg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179512" y="260648"/>
            <a:ext cx="6696744" cy="5048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cs-CZ" altLang="cs-CZ" sz="3300" b="0" kern="0" dirty="0" err="1" smtClean="0">
                <a:solidFill>
                  <a:schemeClr val="bg1"/>
                </a:solidFill>
              </a:rPr>
              <a:t>Enterprise</a:t>
            </a:r>
            <a:r>
              <a:rPr lang="cs-CZ" altLang="cs-CZ" sz="3300" b="0" kern="0" dirty="0" smtClean="0">
                <a:solidFill>
                  <a:schemeClr val="bg1"/>
                </a:solidFill>
              </a:rPr>
              <a:t> </a:t>
            </a:r>
            <a:r>
              <a:rPr lang="cs-CZ" altLang="cs-CZ" sz="3300" b="0" kern="0" dirty="0" err="1" smtClean="0">
                <a:solidFill>
                  <a:schemeClr val="bg1"/>
                </a:solidFill>
              </a:rPr>
              <a:t>Europe</a:t>
            </a:r>
            <a:r>
              <a:rPr lang="cs-CZ" altLang="cs-CZ" sz="3300" b="0" kern="0" dirty="0" smtClean="0">
                <a:solidFill>
                  <a:schemeClr val="bg1"/>
                </a:solidFill>
              </a:rPr>
              <a:t> Network </a:t>
            </a:r>
            <a:endParaRPr lang="en-GB" altLang="cs-CZ" sz="3300" b="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98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128792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255456" y="271979"/>
            <a:ext cx="2795958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5FA9"/>
              </a:buClr>
              <a:buChar char="•"/>
              <a:defRPr sz="3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5FA9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3300" dirty="0">
                <a:solidFill>
                  <a:schemeClr val="bg1"/>
                </a:solidFill>
              </a:rPr>
              <a:t>Databáze sítě</a:t>
            </a:r>
          </a:p>
        </p:txBody>
      </p:sp>
      <p:sp>
        <p:nvSpPr>
          <p:cNvPr id="6" name="Ovál 5"/>
          <p:cNvSpPr/>
          <p:nvPr/>
        </p:nvSpPr>
        <p:spPr bwMode="auto">
          <a:xfrm>
            <a:off x="1403648" y="2749589"/>
            <a:ext cx="648072" cy="21602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" name="Přímá spojnice se šipkou 2"/>
          <p:cNvCxnSpPr/>
          <p:nvPr/>
        </p:nvCxnSpPr>
        <p:spPr bwMode="auto">
          <a:xfrm flipV="1">
            <a:off x="222799" y="4437112"/>
            <a:ext cx="782679" cy="576064"/>
          </a:xfrm>
          <a:prstGeom prst="straightConnector1">
            <a:avLst/>
          </a:prstGeom>
          <a:solidFill>
            <a:schemeClr val="accent1"/>
          </a:solidFill>
          <a:ln w="698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031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5456" y="271979"/>
            <a:ext cx="2795958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5FA9"/>
              </a:buClr>
              <a:buChar char="•"/>
              <a:defRPr sz="3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5FA9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3300" dirty="0">
                <a:solidFill>
                  <a:schemeClr val="bg1"/>
                </a:solidFill>
              </a:rPr>
              <a:t>Databáze sítě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25030"/>
            <a:ext cx="5760640" cy="527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Přímá spojnice se šipkou 4"/>
          <p:cNvCxnSpPr/>
          <p:nvPr/>
        </p:nvCxnSpPr>
        <p:spPr bwMode="auto">
          <a:xfrm flipV="1">
            <a:off x="549951" y="2996952"/>
            <a:ext cx="782679" cy="576064"/>
          </a:xfrm>
          <a:prstGeom prst="straightConnector1">
            <a:avLst/>
          </a:prstGeom>
          <a:solidFill>
            <a:schemeClr val="accent1"/>
          </a:solidFill>
          <a:ln w="698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Ovál 6"/>
          <p:cNvSpPr/>
          <p:nvPr/>
        </p:nvSpPr>
        <p:spPr bwMode="auto">
          <a:xfrm>
            <a:off x="2411760" y="5517232"/>
            <a:ext cx="576064" cy="21602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Ovál 8"/>
          <p:cNvSpPr/>
          <p:nvPr/>
        </p:nvSpPr>
        <p:spPr bwMode="auto">
          <a:xfrm>
            <a:off x="2411760" y="5805264"/>
            <a:ext cx="1080120" cy="21602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035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3763141" y="3965776"/>
            <a:ext cx="34004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GB" altLang="en-US" sz="1400" b="1" dirty="0">
              <a:solidFill>
                <a:srgbClr val="006491"/>
              </a:solidFill>
              <a:latin typeface="Myriad Pro"/>
              <a:ea typeface="Myriad Pro"/>
              <a:cs typeface="Myriad Pro"/>
            </a:endParaRPr>
          </a:p>
        </p:txBody>
      </p:sp>
      <p:graphicFrame>
        <p:nvGraphicFramePr>
          <p:cNvPr id="16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599333"/>
              </p:ext>
            </p:extLst>
          </p:nvPr>
        </p:nvGraphicFramePr>
        <p:xfrm>
          <a:off x="3436250" y="188640"/>
          <a:ext cx="5562600" cy="263525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logger Sans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55456" y="271979"/>
            <a:ext cx="6289222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5FA9"/>
              </a:buClr>
              <a:buChar char="•"/>
              <a:defRPr sz="3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5FA9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33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Vyhledání projektového partnera</a:t>
            </a:r>
            <a:endParaRPr lang="cs-CZ" altLang="cs-CZ" sz="33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95536" y="1777985"/>
            <a:ext cx="7340600" cy="438731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itchFamily="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80000"/>
              </a:lnSpc>
              <a:buClr>
                <a:srgbClr val="006491"/>
              </a:buClr>
              <a:buNone/>
              <a:defRPr/>
            </a:pPr>
            <a:r>
              <a:rPr lang="cs-CZ" altLang="cs-CZ" sz="2400" b="1" kern="1200" dirty="0" smtClean="0">
                <a:solidFill>
                  <a:srgbClr val="005FA9"/>
                </a:solidFill>
              </a:rPr>
              <a:t>Struktura profilu:</a:t>
            </a:r>
          </a:p>
          <a:p>
            <a:pPr marL="342900" lvl="1" indent="-342900">
              <a:lnSpc>
                <a:spcPct val="80000"/>
              </a:lnSpc>
              <a:buClr>
                <a:srgbClr val="006491"/>
              </a:buClr>
              <a:buFont typeface="Courier New" panose="02070309020205020404" pitchFamily="49" charset="0"/>
              <a:buChar char="o"/>
              <a:defRPr/>
            </a:pPr>
            <a:endParaRPr lang="cs-CZ" altLang="cs-CZ" sz="2400" kern="1200" dirty="0" smtClean="0">
              <a:solidFill>
                <a:srgbClr val="005FA9"/>
              </a:solidFill>
            </a:endParaRPr>
          </a:p>
          <a:p>
            <a:pPr marL="342900" lvl="1" indent="-34290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2400" kern="1200" dirty="0" smtClean="0">
                <a:solidFill>
                  <a:srgbClr val="005FA9"/>
                </a:solidFill>
              </a:rPr>
              <a:t>Základní údaje o firmě</a:t>
            </a:r>
          </a:p>
          <a:p>
            <a:pPr marL="342900" lvl="1" indent="-34290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2400" kern="1200" dirty="0" smtClean="0">
                <a:solidFill>
                  <a:srgbClr val="005FA9"/>
                </a:solidFill>
              </a:rPr>
              <a:t>Údaje o projektu – téma projektu, aktivity a cíle, celospolečenské dopady</a:t>
            </a:r>
          </a:p>
          <a:p>
            <a:pPr marL="342900" lvl="1" indent="-34290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2400" kern="1200" dirty="0" smtClean="0">
                <a:solidFill>
                  <a:srgbClr val="005FA9"/>
                </a:solidFill>
              </a:rPr>
              <a:t>Typ hledaného partnera, obor, zkušenosti</a:t>
            </a:r>
          </a:p>
          <a:p>
            <a:pPr marL="342900" lvl="1" indent="-34290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2400" kern="1200" dirty="0" smtClean="0">
                <a:solidFill>
                  <a:srgbClr val="005FA9"/>
                </a:solidFill>
              </a:rPr>
              <a:t>Aktivity požadované od partnera, forma partnerství</a:t>
            </a:r>
          </a:p>
          <a:p>
            <a:pPr marL="342900" lvl="1" indent="-34290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solidFill>
                  <a:srgbClr val="005FA9"/>
                </a:solidFill>
              </a:rPr>
              <a:t>Další: program / konkrétní výzva, termíny</a:t>
            </a:r>
            <a:r>
              <a:rPr lang="cs-CZ" altLang="cs-CZ" sz="2400" dirty="0" smtClean="0">
                <a:solidFill>
                  <a:srgbClr val="005FA9"/>
                </a:solidFill>
                <a:latin typeface="+mj-lt"/>
              </a:rPr>
              <a:t> </a:t>
            </a:r>
            <a:r>
              <a:rPr lang="cs-CZ" altLang="cs-CZ" sz="2400" kern="1200" dirty="0" smtClean="0">
                <a:solidFill>
                  <a:srgbClr val="005FA9"/>
                </a:solidFill>
                <a:latin typeface="+mj-lt"/>
              </a:rPr>
              <a:t> </a:t>
            </a:r>
            <a:endParaRPr lang="cs-CZ" altLang="cs-CZ" sz="2400" kern="1200" dirty="0">
              <a:solidFill>
                <a:srgbClr val="005FA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145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3763141" y="3965776"/>
            <a:ext cx="34004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GB" altLang="en-US" sz="1400" b="1" dirty="0">
              <a:solidFill>
                <a:srgbClr val="006491"/>
              </a:solidFill>
              <a:latin typeface="Myriad Pro"/>
              <a:ea typeface="Myriad Pro"/>
              <a:cs typeface="Myriad Pro"/>
            </a:endParaRPr>
          </a:p>
        </p:txBody>
      </p:sp>
      <p:graphicFrame>
        <p:nvGraphicFramePr>
          <p:cNvPr id="16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103395"/>
              </p:ext>
            </p:extLst>
          </p:nvPr>
        </p:nvGraphicFramePr>
        <p:xfrm>
          <a:off x="3436250" y="188640"/>
          <a:ext cx="5562600" cy="263525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logger Sans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55456" y="271979"/>
            <a:ext cx="5262979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5FA9"/>
              </a:buClr>
              <a:buChar char="•"/>
              <a:defRPr sz="3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5FA9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33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B2B akce v rámci sítě EEN</a:t>
            </a:r>
            <a:endParaRPr lang="cs-CZ" altLang="cs-CZ" sz="33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95536" y="1772816"/>
            <a:ext cx="8064896" cy="43204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itchFamily="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80000"/>
              </a:lnSpc>
              <a:buClr>
                <a:srgbClr val="006491"/>
              </a:buClr>
              <a:buNone/>
              <a:defRPr/>
            </a:pPr>
            <a:r>
              <a:rPr lang="en-US" altLang="cs-CZ" sz="1600" b="1" dirty="0">
                <a:solidFill>
                  <a:srgbClr val="005FA9"/>
                </a:solidFill>
              </a:rPr>
              <a:t>The Future of Digital Business – Software Days 2019</a:t>
            </a: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600" kern="1200" dirty="0" smtClean="0">
                <a:solidFill>
                  <a:srgbClr val="005FA9"/>
                </a:solidFill>
              </a:rPr>
              <a:t>14.3.2019, Vídeň</a:t>
            </a: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600" dirty="0">
                <a:solidFill>
                  <a:srgbClr val="005FA9"/>
                </a:solidFill>
              </a:rPr>
              <a:t>d</a:t>
            </a:r>
            <a:r>
              <a:rPr lang="cs-CZ" altLang="cs-CZ" sz="1600" dirty="0" smtClean="0">
                <a:solidFill>
                  <a:srgbClr val="005FA9"/>
                </a:solidFill>
              </a:rPr>
              <a:t>igitalizace, umělá inteligence</a:t>
            </a:r>
            <a:endParaRPr lang="cs-CZ" altLang="cs-CZ" sz="1600" kern="1200" dirty="0" smtClean="0">
              <a:solidFill>
                <a:srgbClr val="005FA9"/>
              </a:solidFill>
            </a:endParaRP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600" dirty="0">
                <a:solidFill>
                  <a:srgbClr val="005FA9"/>
                </a:solidFill>
                <a:hlinkClick r:id="rId3"/>
              </a:rPr>
              <a:t>https://www.b2bsoftwaredays.com</a:t>
            </a:r>
            <a:r>
              <a:rPr lang="cs-CZ" altLang="cs-CZ" sz="1600" dirty="0" smtClean="0">
                <a:solidFill>
                  <a:srgbClr val="005FA9"/>
                </a:solidFill>
                <a:hlinkClick r:id="rId3"/>
              </a:rPr>
              <a:t>/</a:t>
            </a:r>
            <a:r>
              <a:rPr lang="cs-CZ" altLang="cs-CZ" sz="1600" dirty="0" smtClean="0">
                <a:solidFill>
                  <a:srgbClr val="005FA9"/>
                </a:solidFill>
              </a:rPr>
              <a:t> </a:t>
            </a: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endParaRPr lang="cs-CZ" altLang="cs-CZ" sz="1600" kern="1200" dirty="0">
              <a:solidFill>
                <a:srgbClr val="005FA9"/>
              </a:solidFill>
            </a:endParaRPr>
          </a:p>
          <a:p>
            <a:pPr marL="0" lvl="1" indent="0">
              <a:lnSpc>
                <a:spcPct val="80000"/>
              </a:lnSpc>
              <a:buClr>
                <a:srgbClr val="006491"/>
              </a:buClr>
              <a:buNone/>
              <a:defRPr/>
            </a:pPr>
            <a:r>
              <a:rPr lang="en-US" altLang="cs-CZ" sz="1600" b="1" dirty="0">
                <a:solidFill>
                  <a:srgbClr val="005FA9"/>
                </a:solidFill>
              </a:rPr>
              <a:t>Hydrogen fuel cells and connected autonomous vehicles match 2019 – Powering the </a:t>
            </a:r>
            <a:r>
              <a:rPr lang="en-US" altLang="cs-CZ" sz="1600" b="1" dirty="0" smtClean="0">
                <a:solidFill>
                  <a:srgbClr val="005FA9"/>
                </a:solidFill>
              </a:rPr>
              <a:t>future</a:t>
            </a:r>
            <a:endParaRPr lang="cs-CZ" altLang="cs-CZ" sz="1600" b="1" dirty="0" smtClean="0">
              <a:solidFill>
                <a:srgbClr val="005FA9"/>
              </a:solidFill>
            </a:endParaRP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>
                <a:solidFill>
                  <a:srgbClr val="005FA9"/>
                </a:solidFill>
              </a:rPr>
              <a:t>19.3.2019</a:t>
            </a:r>
            <a:r>
              <a:rPr lang="cs-CZ" altLang="cs-CZ" sz="1600" dirty="0">
                <a:solidFill>
                  <a:srgbClr val="005FA9"/>
                </a:solidFill>
              </a:rPr>
              <a:t>, </a:t>
            </a:r>
            <a:r>
              <a:rPr lang="cs-CZ" altLang="cs-CZ" sz="1600" dirty="0" smtClean="0">
                <a:solidFill>
                  <a:srgbClr val="005FA9"/>
                </a:solidFill>
              </a:rPr>
              <a:t>Birmingham</a:t>
            </a: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it-IT" altLang="cs-CZ" sz="1600" dirty="0">
                <a:solidFill>
                  <a:srgbClr val="005FA9"/>
                </a:solidFill>
              </a:rPr>
              <a:t>silniční doprava, přeprava a </a:t>
            </a:r>
            <a:r>
              <a:rPr lang="it-IT" altLang="cs-CZ" sz="1600" dirty="0" smtClean="0">
                <a:solidFill>
                  <a:srgbClr val="005FA9"/>
                </a:solidFill>
              </a:rPr>
              <a:t>mobilita</a:t>
            </a:r>
            <a:r>
              <a:rPr lang="cs-CZ" altLang="cs-CZ" sz="1600" dirty="0">
                <a:solidFill>
                  <a:srgbClr val="005FA9"/>
                </a:solidFill>
              </a:rPr>
              <a:t>, ekologické </a:t>
            </a:r>
            <a:r>
              <a:rPr lang="cs-CZ" altLang="cs-CZ" sz="1600" dirty="0" smtClean="0">
                <a:solidFill>
                  <a:srgbClr val="005FA9"/>
                </a:solidFill>
              </a:rPr>
              <a:t>inženýrství, </a:t>
            </a:r>
            <a:r>
              <a:rPr lang="cs-CZ" altLang="cs-CZ" sz="1600" dirty="0">
                <a:solidFill>
                  <a:srgbClr val="005FA9"/>
                </a:solidFill>
              </a:rPr>
              <a:t>čistá produkce/zelené technologie</a:t>
            </a: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600" dirty="0">
                <a:solidFill>
                  <a:srgbClr val="005FA9"/>
                </a:solidFill>
                <a:hlinkClick r:id="rId4"/>
              </a:rPr>
              <a:t>https://fuelcell2019.b2match.io</a:t>
            </a:r>
            <a:r>
              <a:rPr lang="cs-CZ" altLang="cs-CZ" sz="1600" dirty="0" smtClean="0">
                <a:solidFill>
                  <a:srgbClr val="005FA9"/>
                </a:solidFill>
                <a:hlinkClick r:id="rId4"/>
              </a:rPr>
              <a:t>/</a:t>
            </a:r>
            <a:r>
              <a:rPr lang="cs-CZ" altLang="cs-CZ" sz="1600" dirty="0" smtClean="0">
                <a:solidFill>
                  <a:srgbClr val="005FA9"/>
                </a:solidFill>
              </a:rPr>
              <a:t> </a:t>
            </a: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endParaRPr lang="cs-CZ" altLang="cs-CZ" sz="1600" kern="1200" dirty="0">
              <a:solidFill>
                <a:srgbClr val="005FA9"/>
              </a:solidFill>
            </a:endParaRPr>
          </a:p>
          <a:p>
            <a:pPr marL="0" lvl="1" indent="0">
              <a:lnSpc>
                <a:spcPct val="80000"/>
              </a:lnSpc>
              <a:buClr>
                <a:srgbClr val="006491"/>
              </a:buClr>
              <a:buNone/>
              <a:defRPr/>
            </a:pPr>
            <a:r>
              <a:rPr lang="en-US" altLang="cs-CZ" sz="1600" b="1" dirty="0">
                <a:solidFill>
                  <a:srgbClr val="005FA9"/>
                </a:solidFill>
              </a:rPr>
              <a:t>Technology &amp; Business Cooperation </a:t>
            </a:r>
            <a:r>
              <a:rPr lang="en-US" altLang="cs-CZ" sz="1600" b="1" dirty="0" smtClean="0">
                <a:solidFill>
                  <a:srgbClr val="005FA9"/>
                </a:solidFill>
              </a:rPr>
              <a:t>Days</a:t>
            </a:r>
            <a:endParaRPr lang="cs-CZ" altLang="cs-CZ" sz="1600" b="1" dirty="0" smtClean="0">
              <a:solidFill>
                <a:srgbClr val="005FA9"/>
              </a:solidFill>
            </a:endParaRP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>
                <a:solidFill>
                  <a:srgbClr val="005FA9"/>
                </a:solidFill>
              </a:rPr>
              <a:t>1.4.2019</a:t>
            </a:r>
            <a:r>
              <a:rPr lang="cs-CZ" altLang="cs-CZ" sz="1600" dirty="0">
                <a:solidFill>
                  <a:srgbClr val="005FA9"/>
                </a:solidFill>
              </a:rPr>
              <a:t>, </a:t>
            </a:r>
            <a:r>
              <a:rPr lang="cs-CZ" altLang="cs-CZ" sz="1600" dirty="0" smtClean="0">
                <a:solidFill>
                  <a:srgbClr val="005FA9"/>
                </a:solidFill>
              </a:rPr>
              <a:t>Hannover</a:t>
            </a: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600" dirty="0">
                <a:solidFill>
                  <a:srgbClr val="005FA9"/>
                </a:solidFill>
              </a:rPr>
              <a:t>průmyslová automatizace, </a:t>
            </a:r>
            <a:r>
              <a:rPr lang="cs-CZ" altLang="cs-CZ" sz="1600" dirty="0" smtClean="0">
                <a:solidFill>
                  <a:srgbClr val="005FA9"/>
                </a:solidFill>
              </a:rPr>
              <a:t>výrobní </a:t>
            </a:r>
            <a:r>
              <a:rPr lang="cs-CZ" altLang="cs-CZ" sz="1600" dirty="0">
                <a:solidFill>
                  <a:srgbClr val="005FA9"/>
                </a:solidFill>
              </a:rPr>
              <a:t>technika a služby, energetika, ekologické technologie</a:t>
            </a: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600" dirty="0">
                <a:solidFill>
                  <a:srgbClr val="005FA9"/>
                </a:solidFill>
                <a:hlinkClick r:id="rId5"/>
              </a:rPr>
              <a:t>https://technology-business-cooperation-days.b2match.io</a:t>
            </a:r>
            <a:r>
              <a:rPr lang="cs-CZ" altLang="cs-CZ" sz="1600" dirty="0" smtClean="0">
                <a:solidFill>
                  <a:srgbClr val="005FA9"/>
                </a:solidFill>
                <a:hlinkClick r:id="rId5"/>
              </a:rPr>
              <a:t>/</a:t>
            </a:r>
            <a:r>
              <a:rPr lang="cs-CZ" altLang="cs-CZ" sz="1600" dirty="0" smtClean="0">
                <a:solidFill>
                  <a:srgbClr val="005FA9"/>
                </a:solidFill>
              </a:rPr>
              <a:t> </a:t>
            </a:r>
          </a:p>
          <a:p>
            <a:pPr marL="285750" lvl="1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endParaRPr lang="cs-CZ" altLang="cs-CZ" sz="1600" kern="1200" dirty="0">
              <a:solidFill>
                <a:srgbClr val="005F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27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3763141" y="3965776"/>
            <a:ext cx="34004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n-GB" altLang="en-US" sz="1400" b="1" dirty="0">
              <a:solidFill>
                <a:srgbClr val="006491"/>
              </a:solidFill>
              <a:latin typeface="Myriad Pro"/>
              <a:ea typeface="Myriad Pro"/>
              <a:cs typeface="Myriad Pro"/>
            </a:endParaRPr>
          </a:p>
        </p:txBody>
      </p:sp>
      <p:graphicFrame>
        <p:nvGraphicFramePr>
          <p:cNvPr id="16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218946"/>
              </p:ext>
            </p:extLst>
          </p:nvPr>
        </p:nvGraphicFramePr>
        <p:xfrm>
          <a:off x="3436250" y="188640"/>
          <a:ext cx="5562600" cy="263525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pitchFamily="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logger Sans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55456" y="271979"/>
            <a:ext cx="3289683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5FA9"/>
              </a:buClr>
              <a:buChar char="•"/>
              <a:defRPr sz="3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5FA9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B6B6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33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Praktický příklad</a:t>
            </a:r>
            <a:endParaRPr lang="cs-CZ" altLang="cs-CZ" sz="33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95536" y="1777985"/>
            <a:ext cx="7776864" cy="438731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itchFamily="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80000"/>
              </a:lnSpc>
              <a:buClr>
                <a:srgbClr val="006491"/>
              </a:buClr>
              <a:buNone/>
              <a:defRPr/>
            </a:pPr>
            <a:r>
              <a:rPr lang="cs-CZ" altLang="cs-CZ" sz="2400" b="1" kern="1200" dirty="0" smtClean="0">
                <a:solidFill>
                  <a:srgbClr val="005FA9"/>
                </a:solidFill>
                <a:latin typeface="Myriad Pro Light" charset="0"/>
              </a:rPr>
              <a:t>Project „</a:t>
            </a:r>
            <a:r>
              <a:rPr lang="cs-CZ" altLang="cs-CZ" sz="2400" b="1" kern="1200" dirty="0" err="1" smtClean="0">
                <a:solidFill>
                  <a:srgbClr val="005FA9"/>
                </a:solidFill>
                <a:latin typeface="Myriad Pro Light" charset="0"/>
              </a:rPr>
              <a:t>Trusted</a:t>
            </a:r>
            <a:r>
              <a:rPr lang="cs-CZ" altLang="cs-CZ" sz="2400" b="1" kern="1200" dirty="0" smtClean="0">
                <a:solidFill>
                  <a:srgbClr val="005FA9"/>
                </a:solidFill>
                <a:latin typeface="Myriad Pro Light" charset="0"/>
              </a:rPr>
              <a:t> </a:t>
            </a:r>
            <a:r>
              <a:rPr lang="cs-CZ" altLang="cs-CZ" sz="2400" b="1" kern="1200" dirty="0" err="1" smtClean="0">
                <a:solidFill>
                  <a:srgbClr val="005FA9"/>
                </a:solidFill>
                <a:latin typeface="Myriad Pro Light" charset="0"/>
              </a:rPr>
              <a:t>digital</a:t>
            </a:r>
            <a:r>
              <a:rPr lang="cs-CZ" altLang="cs-CZ" sz="2400" b="1" kern="1200" dirty="0" smtClean="0">
                <a:solidFill>
                  <a:srgbClr val="005FA9"/>
                </a:solidFill>
                <a:latin typeface="Myriad Pro Light" charset="0"/>
              </a:rPr>
              <a:t> </a:t>
            </a:r>
            <a:r>
              <a:rPr lang="cs-CZ" altLang="cs-CZ" sz="2400" b="1" kern="1200" dirty="0" err="1" smtClean="0">
                <a:solidFill>
                  <a:srgbClr val="005FA9"/>
                </a:solidFill>
                <a:latin typeface="Myriad Pro Light" charset="0"/>
              </a:rPr>
              <a:t>solutions</a:t>
            </a:r>
            <a:r>
              <a:rPr lang="cs-CZ" altLang="cs-CZ" sz="2400" b="1" kern="1200" dirty="0" smtClean="0">
                <a:solidFill>
                  <a:srgbClr val="005FA9"/>
                </a:solidFill>
                <a:latin typeface="Myriad Pro Light" charset="0"/>
              </a:rPr>
              <a:t> and </a:t>
            </a:r>
            <a:r>
              <a:rPr lang="cs-CZ" altLang="cs-CZ" sz="2400" b="1" kern="1200" dirty="0" err="1" smtClean="0">
                <a:solidFill>
                  <a:srgbClr val="005FA9"/>
                </a:solidFill>
                <a:latin typeface="Myriad Pro Light" charset="0"/>
              </a:rPr>
              <a:t>cybersecurity</a:t>
            </a:r>
            <a:r>
              <a:rPr lang="cs-CZ" altLang="cs-CZ" sz="2400" b="1" kern="1200" dirty="0" smtClean="0">
                <a:solidFill>
                  <a:srgbClr val="005FA9"/>
                </a:solidFill>
                <a:latin typeface="Myriad Pro Light" charset="0"/>
              </a:rPr>
              <a:t> in </a:t>
            </a:r>
            <a:r>
              <a:rPr lang="cs-CZ" altLang="cs-CZ" sz="2400" b="1" kern="1200" dirty="0" err="1" smtClean="0">
                <a:solidFill>
                  <a:srgbClr val="005FA9"/>
                </a:solidFill>
                <a:latin typeface="Myriad Pro Light" charset="0"/>
              </a:rPr>
              <a:t>health</a:t>
            </a:r>
            <a:r>
              <a:rPr lang="cs-CZ" altLang="cs-CZ" sz="2400" b="1" kern="1200" dirty="0" smtClean="0">
                <a:solidFill>
                  <a:srgbClr val="005FA9"/>
                </a:solidFill>
                <a:latin typeface="Myriad Pro Light" charset="0"/>
              </a:rPr>
              <a:t> and care“</a:t>
            </a:r>
          </a:p>
          <a:p>
            <a:pPr marL="0" lvl="1" indent="0">
              <a:lnSpc>
                <a:spcPct val="80000"/>
              </a:lnSpc>
              <a:buClr>
                <a:srgbClr val="006491"/>
              </a:buClr>
              <a:buNone/>
              <a:defRPr/>
            </a:pPr>
            <a:endParaRPr lang="cs-CZ" altLang="cs-CZ" sz="2400" dirty="0" smtClean="0">
              <a:solidFill>
                <a:srgbClr val="005FA9"/>
              </a:solidFill>
              <a:latin typeface="Myriad Pro Light" charset="0"/>
            </a:endParaRPr>
          </a:p>
          <a:p>
            <a:pPr marL="342900" lvl="1" indent="-342900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2400" dirty="0">
                <a:solidFill>
                  <a:srgbClr val="005FA9"/>
                </a:solidFill>
                <a:latin typeface="Myriad Pro Light" charset="0"/>
              </a:rPr>
              <a:t>partneři: 	</a:t>
            </a:r>
            <a:r>
              <a:rPr lang="cs-CZ" altLang="cs-CZ" sz="2400" dirty="0" smtClean="0">
                <a:solidFill>
                  <a:srgbClr val="005FA9"/>
                </a:solidFill>
                <a:latin typeface="Myriad Pro Light" charset="0"/>
              </a:rPr>
              <a:t>Liverpool </a:t>
            </a:r>
            <a:r>
              <a:rPr lang="cs-CZ" altLang="cs-CZ" sz="2400" dirty="0">
                <a:solidFill>
                  <a:srgbClr val="005FA9"/>
                </a:solidFill>
                <a:latin typeface="Myriad Pro Light" charset="0"/>
              </a:rPr>
              <a:t>John </a:t>
            </a:r>
            <a:r>
              <a:rPr lang="cs-CZ" altLang="cs-CZ" sz="2400" dirty="0" err="1">
                <a:solidFill>
                  <a:srgbClr val="005FA9"/>
                </a:solidFill>
                <a:latin typeface="Myriad Pro Light" charset="0"/>
              </a:rPr>
              <a:t>Moores</a:t>
            </a:r>
            <a:r>
              <a:rPr lang="cs-CZ" altLang="cs-CZ" sz="2400" dirty="0">
                <a:solidFill>
                  <a:srgbClr val="005FA9"/>
                </a:solidFill>
                <a:latin typeface="Myriad Pro Light" charset="0"/>
              </a:rPr>
              <a:t> </a:t>
            </a:r>
            <a:r>
              <a:rPr lang="cs-CZ" altLang="cs-CZ" sz="2400" dirty="0" smtClean="0">
                <a:solidFill>
                  <a:srgbClr val="005FA9"/>
                </a:solidFill>
                <a:latin typeface="Myriad Pro Light" charset="0"/>
              </a:rPr>
              <a:t>University</a:t>
            </a:r>
          </a:p>
          <a:p>
            <a:pPr marL="0" lvl="1" indent="0">
              <a:lnSpc>
                <a:spcPct val="80000"/>
              </a:lnSpc>
              <a:buClr>
                <a:srgbClr val="006491"/>
              </a:buClr>
              <a:buNone/>
              <a:defRPr/>
            </a:pPr>
            <a:r>
              <a:rPr lang="cs-CZ" altLang="cs-CZ" sz="2400" dirty="0">
                <a:solidFill>
                  <a:srgbClr val="005FA9"/>
                </a:solidFill>
                <a:latin typeface="Myriad Pro Light" charset="0"/>
              </a:rPr>
              <a:t>	</a:t>
            </a:r>
            <a:r>
              <a:rPr lang="cs-CZ" altLang="cs-CZ" sz="2400" dirty="0" smtClean="0">
                <a:solidFill>
                  <a:srgbClr val="005FA9"/>
                </a:solidFill>
                <a:latin typeface="Myriad Pro Light" charset="0"/>
              </a:rPr>
              <a:t>	Technická </a:t>
            </a:r>
            <a:r>
              <a:rPr lang="cs-CZ" altLang="cs-CZ" sz="2400" dirty="0">
                <a:solidFill>
                  <a:srgbClr val="005FA9"/>
                </a:solidFill>
                <a:latin typeface="Myriad Pro Light" charset="0"/>
              </a:rPr>
              <a:t>universita v Liberci</a:t>
            </a:r>
          </a:p>
          <a:p>
            <a:pPr marL="342900" lvl="1" indent="-342900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solidFill>
                  <a:srgbClr val="005FA9"/>
                </a:solidFill>
                <a:latin typeface="Myriad Pro Light" charset="0"/>
              </a:rPr>
              <a:t>program</a:t>
            </a:r>
            <a:r>
              <a:rPr lang="cs-CZ" altLang="cs-CZ" sz="2400" dirty="0" smtClean="0">
                <a:solidFill>
                  <a:srgbClr val="005FA9"/>
                </a:solidFill>
                <a:latin typeface="Myriad Pro Light" charset="0"/>
              </a:rPr>
              <a:t>: 	H2020</a:t>
            </a:r>
            <a:r>
              <a:rPr lang="cs-CZ" altLang="cs-CZ" sz="2400" kern="1200" dirty="0" smtClean="0">
                <a:solidFill>
                  <a:srgbClr val="005FA9"/>
                </a:solidFill>
                <a:latin typeface="Myriad Pro Light" charset="0"/>
              </a:rPr>
              <a:t> – </a:t>
            </a:r>
            <a:r>
              <a:rPr lang="cs-CZ" altLang="cs-CZ" sz="2400" kern="1200" dirty="0" err="1" smtClean="0">
                <a:solidFill>
                  <a:srgbClr val="005FA9"/>
                </a:solidFill>
                <a:latin typeface="Myriad Pro Light" charset="0"/>
              </a:rPr>
              <a:t>Societal</a:t>
            </a:r>
            <a:r>
              <a:rPr lang="cs-CZ" altLang="cs-CZ" sz="2400" kern="1200" dirty="0" smtClean="0">
                <a:solidFill>
                  <a:srgbClr val="005FA9"/>
                </a:solidFill>
                <a:latin typeface="Myriad Pro Light" charset="0"/>
              </a:rPr>
              <a:t> </a:t>
            </a:r>
            <a:r>
              <a:rPr lang="cs-CZ" altLang="cs-CZ" sz="2400" kern="1200" dirty="0" err="1" smtClean="0">
                <a:solidFill>
                  <a:srgbClr val="005FA9"/>
                </a:solidFill>
                <a:latin typeface="Myriad Pro Light" charset="0"/>
              </a:rPr>
              <a:t>challenges</a:t>
            </a:r>
            <a:r>
              <a:rPr lang="cs-CZ" altLang="cs-CZ" sz="2400" kern="1200" dirty="0" smtClean="0">
                <a:solidFill>
                  <a:srgbClr val="005FA9"/>
                </a:solidFill>
                <a:latin typeface="Myriad Pro Light" charset="0"/>
              </a:rPr>
              <a:t> – </a:t>
            </a:r>
            <a:r>
              <a:rPr lang="cs-CZ" altLang="cs-CZ" sz="2400" kern="1200" dirty="0" err="1" smtClean="0">
                <a:solidFill>
                  <a:srgbClr val="005FA9"/>
                </a:solidFill>
                <a:latin typeface="Myriad Pro Light" charset="0"/>
              </a:rPr>
              <a:t>Health</a:t>
            </a:r>
            <a:r>
              <a:rPr lang="cs-CZ" altLang="cs-CZ" sz="2400" dirty="0" smtClean="0">
                <a:solidFill>
                  <a:srgbClr val="005FA9"/>
                </a:solidFill>
                <a:latin typeface="Myriad Pro Light" charset="0"/>
              </a:rPr>
              <a:t>, 			</a:t>
            </a:r>
            <a:r>
              <a:rPr lang="cs-CZ" altLang="cs-CZ" sz="2400" dirty="0" err="1" smtClean="0">
                <a:solidFill>
                  <a:srgbClr val="005FA9"/>
                </a:solidFill>
                <a:latin typeface="Myriad Pro Light" charset="0"/>
              </a:rPr>
              <a:t>demographic</a:t>
            </a:r>
            <a:r>
              <a:rPr lang="cs-CZ" altLang="cs-CZ" sz="2400" dirty="0" smtClean="0">
                <a:solidFill>
                  <a:srgbClr val="005FA9"/>
                </a:solidFill>
                <a:latin typeface="Myriad Pro Light" charset="0"/>
              </a:rPr>
              <a:t> </a:t>
            </a:r>
            <a:r>
              <a:rPr lang="cs-CZ" altLang="cs-CZ" sz="2400" dirty="0" err="1" smtClean="0">
                <a:solidFill>
                  <a:srgbClr val="005FA9"/>
                </a:solidFill>
                <a:latin typeface="Myriad Pro Light" charset="0"/>
              </a:rPr>
              <a:t>change</a:t>
            </a:r>
            <a:r>
              <a:rPr lang="cs-CZ" altLang="cs-CZ" sz="2400" dirty="0" smtClean="0">
                <a:solidFill>
                  <a:srgbClr val="005FA9"/>
                </a:solidFill>
                <a:latin typeface="Myriad Pro Light" charset="0"/>
              </a:rPr>
              <a:t> and </a:t>
            </a:r>
            <a:r>
              <a:rPr lang="cs-CZ" altLang="cs-CZ" sz="2400" dirty="0" err="1" smtClean="0">
                <a:solidFill>
                  <a:srgbClr val="005FA9"/>
                </a:solidFill>
                <a:latin typeface="Myriad Pro Light" charset="0"/>
              </a:rPr>
              <a:t>well-being</a:t>
            </a:r>
            <a:endParaRPr lang="cs-CZ" altLang="cs-CZ" sz="2400" kern="1200" dirty="0" smtClean="0">
              <a:solidFill>
                <a:srgbClr val="005FA9"/>
              </a:solidFill>
              <a:latin typeface="Myriad Pro Light" charset="0"/>
            </a:endParaRPr>
          </a:p>
          <a:p>
            <a:pPr marL="342900" lvl="1" indent="-342900">
              <a:lnSpc>
                <a:spcPct val="80000"/>
              </a:lnSpc>
              <a:buClr>
                <a:srgbClr val="006491"/>
              </a:buClr>
              <a:buFont typeface="Arial" panose="020B0604020202020204" pitchFamily="34" charset="0"/>
              <a:buChar char="•"/>
              <a:defRPr/>
            </a:pPr>
            <a:endParaRPr lang="cs-CZ" altLang="cs-CZ" sz="800" dirty="0">
              <a:solidFill>
                <a:srgbClr val="005FA9"/>
              </a:solidFill>
              <a:latin typeface="Myriad Pro Light" charset="0"/>
            </a:endParaRPr>
          </a:p>
          <a:p>
            <a:pPr marL="0" lvl="1" indent="0">
              <a:lnSpc>
                <a:spcPct val="80000"/>
              </a:lnSpc>
              <a:buClr>
                <a:srgbClr val="006491"/>
              </a:buClr>
              <a:buNone/>
              <a:defRPr/>
            </a:pPr>
            <a:r>
              <a:rPr lang="cs-CZ" altLang="cs-CZ" sz="2400" kern="1200" dirty="0" smtClean="0">
                <a:solidFill>
                  <a:srgbClr val="005FA9"/>
                </a:solidFill>
                <a:latin typeface="Myriad Pro Light" charset="0"/>
              </a:rPr>
              <a:t>Cíl projektu: 	vytvoření platformy pro sdílení zkušeností 		v oblasti léčby demence, kognitivních 			poruch a depresí </a:t>
            </a:r>
          </a:p>
          <a:p>
            <a:pPr marL="0" lvl="1" indent="0">
              <a:lnSpc>
                <a:spcPct val="80000"/>
              </a:lnSpc>
              <a:buClr>
                <a:srgbClr val="006491"/>
              </a:buClr>
              <a:buNone/>
              <a:defRPr/>
            </a:pPr>
            <a:endParaRPr lang="cs-CZ" altLang="cs-CZ" sz="2400" kern="1200" dirty="0" smtClean="0">
              <a:solidFill>
                <a:srgbClr val="005FA9"/>
              </a:solidFill>
              <a:latin typeface="Myriad Pro Light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589240"/>
            <a:ext cx="20955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36" y="5517232"/>
            <a:ext cx="33813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79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1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3539</TotalTime>
  <Words>1227</Words>
  <Application>Microsoft Office PowerPoint</Application>
  <PresentationFormat>Předvádění na obrazovce (4:3)</PresentationFormat>
  <Paragraphs>201</Paragraphs>
  <Slides>16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Motiv1</vt:lpstr>
      <vt:lpstr>Prezentace aplikace PowerPoint</vt:lpstr>
      <vt:lpstr> Technologické centrum AV ČR   </vt:lpstr>
      <vt:lpstr>Prezentace aplikace PowerPoint</vt:lpstr>
      <vt:lpstr> SLUŽBY PRO ROZVOJ MSP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Tipik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Benoit Goossens</dc:creator>
  <cp:lastModifiedBy>Vacatkova Barbora TC</cp:lastModifiedBy>
  <cp:revision>276</cp:revision>
  <cp:lastPrinted>2018-03-13T12:24:23Z</cp:lastPrinted>
  <dcterms:created xsi:type="dcterms:W3CDTF">2008-05-28T14:43:30Z</dcterms:created>
  <dcterms:modified xsi:type="dcterms:W3CDTF">2019-02-25T10:57:48Z</dcterms:modified>
</cp:coreProperties>
</file>