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0" r:id="rId1"/>
  </p:sldMasterIdLst>
  <p:notesMasterIdLst>
    <p:notesMasterId r:id="rId24"/>
  </p:notesMasterIdLst>
  <p:handoutMasterIdLst>
    <p:handoutMasterId r:id="rId25"/>
  </p:handoutMasterIdLst>
  <p:sldIdLst>
    <p:sldId id="290" r:id="rId2"/>
    <p:sldId id="328" r:id="rId3"/>
    <p:sldId id="300" r:id="rId4"/>
    <p:sldId id="318" r:id="rId5"/>
    <p:sldId id="345" r:id="rId6"/>
    <p:sldId id="305" r:id="rId7"/>
    <p:sldId id="329" r:id="rId8"/>
    <p:sldId id="332" r:id="rId9"/>
    <p:sldId id="334" r:id="rId10"/>
    <p:sldId id="337" r:id="rId11"/>
    <p:sldId id="336" r:id="rId12"/>
    <p:sldId id="339" r:id="rId13"/>
    <p:sldId id="314" r:id="rId14"/>
    <p:sldId id="342" r:id="rId15"/>
    <p:sldId id="330" r:id="rId16"/>
    <p:sldId id="347" r:id="rId17"/>
    <p:sldId id="346" r:id="rId18"/>
    <p:sldId id="302" r:id="rId19"/>
    <p:sldId id="315" r:id="rId20"/>
    <p:sldId id="343" r:id="rId21"/>
    <p:sldId id="344" r:id="rId22"/>
    <p:sldId id="321" r:id="rId23"/>
  </p:sldIdLst>
  <p:sldSz cx="9144000" cy="6858000" type="screen4x3"/>
  <p:notesSz cx="6797675" cy="9928225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94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FF99CC"/>
    <a:srgbClr val="FF9966"/>
    <a:srgbClr val="008000"/>
    <a:srgbClr val="FFFF00"/>
    <a:srgbClr val="0000FF"/>
    <a:srgbClr val="FF3300"/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92" autoAdjust="0"/>
    <p:restoredTop sz="94716" autoAdjust="0"/>
  </p:normalViewPr>
  <p:slideViewPr>
    <p:cSldViewPr snapToGrid="0">
      <p:cViewPr varScale="1">
        <p:scale>
          <a:sx n="108" d="100"/>
          <a:sy n="108" d="100"/>
        </p:scale>
        <p:origin x="1092" y="96"/>
      </p:cViewPr>
      <p:guideLst>
        <p:guide orient="horz" pos="209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AF5C9D73-16CB-4397-8A17-524105769949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577058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1D5589-71A9-4BE3-8BE9-934BAA2993F7}" type="datetimeFigureOut">
              <a:rPr lang="cs-CZ" smtClean="0"/>
              <a:t>19.11.2018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933486-A3C8-4E94-B310-513B8F6AF7A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767866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t>13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2972258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t>17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853650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98A73-51AD-429F-BAC7-1B0829A1AC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14540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tický obrázek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59138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ázev a popis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40213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ce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927432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8486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 s citac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759593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ravda nebo neprav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784821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256A2-103D-4A08-A8D8-C9E0D40B24E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087455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96BA-355B-4147-B050-9D775F7FEA4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169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7195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E50DF-F345-4CA2-AFBF-E2BCF5563E3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3083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3D63F9-71AD-45CA-9C67-28B8CCBC100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213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20E7A-931A-4947-AA68-7DE5D90256C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160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9B0C1-B7DF-4E7E-A740-9892BFA9C00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8780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AB550D-6D72-4C2C-9DD4-F1A3DF7C009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6390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555224-6C2E-4E79-B13B-66E7ACC1A08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848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4A394-2615-45F2-888B-5A0E022E3E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02364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023439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51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  <p:sldLayoutId id="2147483762" r:id="rId12"/>
    <p:sldLayoutId id="2147483763" r:id="rId13"/>
    <p:sldLayoutId id="2147483764" r:id="rId14"/>
    <p:sldLayoutId id="2147483765" r:id="rId15"/>
    <p:sldLayoutId id="2147483766" r:id="rId16"/>
    <p:sldLayoutId id="214748376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5663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800" dirty="0" smtClean="0">
                <a:solidFill>
                  <a:srgbClr val="FFFF00"/>
                </a:solidFill>
                <a:effectLst/>
              </a:rPr>
              <a:t>NPU I – Závěrečné oponentní řízení projektu</a:t>
            </a:r>
          </a:p>
        </p:txBody>
      </p:sp>
      <p:sp>
        <p:nvSpPr>
          <p:cNvPr id="6963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69636" name="Rectangle 4"/>
          <p:cNvSpPr>
            <a:spLocks noChangeArrowheads="1"/>
          </p:cNvSpPr>
          <p:nvPr/>
        </p:nvSpPr>
        <p:spPr bwMode="auto">
          <a:xfrm>
            <a:off x="334963" y="1214284"/>
            <a:ext cx="7974536" cy="4862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spcBef>
                <a:spcPct val="40000"/>
              </a:spcBef>
              <a:spcAft>
                <a:spcPts val="300"/>
              </a:spcAft>
            </a:pPr>
            <a:r>
              <a:rPr lang="cs-CZ" sz="2400" dirty="0">
                <a:effectLst/>
              </a:rPr>
              <a:t>Projekt </a:t>
            </a:r>
            <a:r>
              <a:rPr lang="cs-CZ" sz="2400" dirty="0" smtClean="0">
                <a:effectLst/>
              </a:rPr>
              <a:t>LO12xx</a:t>
            </a:r>
          </a:p>
          <a:p>
            <a:pPr algn="l" eaLnBrk="0" hangingPunct="0">
              <a:spcBef>
                <a:spcPct val="400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40000"/>
              </a:spcBef>
              <a:spcAft>
                <a:spcPts val="300"/>
              </a:spcAft>
            </a:pPr>
            <a:r>
              <a:rPr lang="cs-CZ" sz="2400" dirty="0" smtClean="0">
                <a:effectLst/>
              </a:rPr>
              <a:t>Název:</a:t>
            </a:r>
            <a:endParaRPr lang="cs-CZ" sz="2400" dirty="0">
              <a:effectLst/>
            </a:endParaRPr>
          </a:p>
          <a:p>
            <a:pPr algn="l" eaLnBrk="0" hangingPunct="0">
              <a:spcBef>
                <a:spcPct val="40000"/>
              </a:spcBef>
              <a:spcAft>
                <a:spcPts val="300"/>
              </a:spcAft>
            </a:pPr>
            <a:endParaRPr lang="cs-CZ" sz="2300" dirty="0" smtClean="0">
              <a:effectLst/>
            </a:endParaRPr>
          </a:p>
          <a:p>
            <a:pPr algn="l" eaLnBrk="0" hangingPunct="0">
              <a:spcBef>
                <a:spcPct val="40000"/>
              </a:spcBef>
              <a:spcAft>
                <a:spcPts val="300"/>
              </a:spcAft>
            </a:pPr>
            <a:r>
              <a:rPr lang="cs-CZ" sz="2300" dirty="0" smtClean="0">
                <a:effectLst/>
              </a:rPr>
              <a:t>Příjemce:</a:t>
            </a:r>
            <a:endParaRPr lang="cs-CZ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l" eaLnBrk="0" hangingPunct="0">
              <a:spcBef>
                <a:spcPct val="40000"/>
              </a:spcBef>
              <a:spcAft>
                <a:spcPts val="300"/>
              </a:spcAft>
            </a:pPr>
            <a:endParaRPr lang="cs-CZ" sz="2400" dirty="0" smtClean="0">
              <a:effectLst/>
            </a:endParaRPr>
          </a:p>
          <a:p>
            <a:pPr algn="l" eaLnBrk="0" hangingPunct="0">
              <a:spcBef>
                <a:spcPct val="40000"/>
              </a:spcBef>
              <a:spcAft>
                <a:spcPts val="300"/>
              </a:spcAft>
            </a:pPr>
            <a:r>
              <a:rPr lang="cs-CZ" sz="2400" dirty="0" smtClean="0">
                <a:effectLst/>
              </a:rPr>
              <a:t>Řešitel:</a:t>
            </a:r>
            <a:endParaRPr lang="cs-CZ" sz="2400" dirty="0">
              <a:effectLst/>
            </a:endParaRPr>
          </a:p>
          <a:p>
            <a:pPr algn="l" eaLnBrk="0" hangingPunct="0">
              <a:spcBef>
                <a:spcPct val="40000"/>
              </a:spcBef>
              <a:spcAft>
                <a:spcPts val="300"/>
              </a:spcAft>
            </a:pPr>
            <a:endParaRPr lang="cs-CZ" sz="2400" dirty="0" smtClean="0">
              <a:effectLst/>
              <a:cs typeface="Tahoma" pitchFamily="34" charset="0"/>
            </a:endParaRPr>
          </a:p>
          <a:p>
            <a:pPr algn="l" eaLnBrk="0" hangingPunct="0">
              <a:spcBef>
                <a:spcPct val="40000"/>
              </a:spcBef>
              <a:spcAft>
                <a:spcPts val="300"/>
              </a:spcAft>
            </a:pPr>
            <a:r>
              <a:rPr lang="cs-CZ" sz="2400" dirty="0" smtClean="0">
                <a:effectLst/>
                <a:cs typeface="Tahoma" pitchFamily="34" charset="0"/>
              </a:rPr>
              <a:t>Hodnocené </a:t>
            </a:r>
            <a:r>
              <a:rPr lang="cs-CZ" sz="2400" dirty="0">
                <a:effectLst/>
                <a:cs typeface="Tahoma" pitchFamily="34" charset="0"/>
              </a:rPr>
              <a:t>období</a:t>
            </a:r>
            <a:r>
              <a:rPr lang="cs-CZ" sz="2400" dirty="0" smtClean="0">
                <a:effectLst/>
              </a:rPr>
              <a:t>: 201.. - 2018</a:t>
            </a:r>
            <a:endParaRPr lang="cs-CZ" sz="2400" dirty="0"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ChangeArrowheads="1"/>
          </p:cNvSpPr>
          <p:nvPr/>
        </p:nvSpPr>
        <p:spPr bwMode="auto">
          <a:xfrm>
            <a:off x="657734" y="231128"/>
            <a:ext cx="7580744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</a:rPr>
              <a:t>Dosažené výsledky – údaje pro CEP: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graphicFrame>
        <p:nvGraphicFramePr>
          <p:cNvPr id="3" name="Tabulka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99487303"/>
              </p:ext>
            </p:extLst>
          </p:nvPr>
        </p:nvGraphicFramePr>
        <p:xfrm>
          <a:off x="815912" y="719092"/>
          <a:ext cx="7173990" cy="5282209"/>
        </p:xfrm>
        <a:graphic>
          <a:graphicData uri="http://schemas.openxmlformats.org/drawingml/2006/table">
            <a:tbl>
              <a:tblPr/>
              <a:tblGrid>
                <a:gridCol w="3409859"/>
                <a:gridCol w="1899821"/>
                <a:gridCol w="1864310"/>
              </a:tblGrid>
              <a:tr h="581578">
                <a:tc>
                  <a:txBody>
                    <a:bodyPr/>
                    <a:lstStyle/>
                    <a:p>
                      <a:pPr algn="l" rtl="0" fontAlgn="t"/>
                      <a:endParaRPr lang="cs-CZ" sz="1100" b="1" i="0" u="none" strike="noStrike" dirty="0" smtClean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  <a:p>
                      <a:pPr algn="l" rtl="0" fontAlgn="t"/>
                      <a:r>
                        <a:rPr lang="cs-CZ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Druh </a:t>
                      </a:r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výsledku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</a:t>
                      </a:r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impaktovaných 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impaktovaných 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ostatních </a:t>
                      </a:r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recenzovaných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ostatních </a:t>
                      </a:r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recenzovaných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Knihy/kapitoly v knihách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Knihy/kapitoly v knihách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ve sbornících konferencí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Patenty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Prototypy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Poloprovozy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Technologie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Software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Jiné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43671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Nejvýznamnější 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výsledky </a:t>
            </a:r>
            <a:r>
              <a:rPr lang="cs-CZ" sz="2400" dirty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ešení</a:t>
            </a:r>
            <a:r>
              <a:rPr lang="cs-CZ" sz="2400" dirty="0">
                <a:solidFill>
                  <a:srgbClr val="FFFF00"/>
                </a:solidFill>
                <a:effectLst/>
              </a:rPr>
              <a:t>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projektu: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  <a:endParaRPr lang="cs-CZ" sz="2400" dirty="0">
              <a:solidFill>
                <a:srgbClr val="FFFF00"/>
              </a:solidFill>
              <a:effectLst/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1:</a:t>
            </a: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 smtClean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7426051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Příklady uplatnění výsledků v praxi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: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  <a:endParaRPr lang="cs-CZ" sz="2400" dirty="0">
              <a:solidFill>
                <a:srgbClr val="FFFF00"/>
              </a:solidFill>
              <a:effectLst/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1:</a:t>
            </a: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 smtClean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574474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533400" y="368555"/>
            <a:ext cx="8077200" cy="73610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ve struktuře a počtu vytvořených výsledků, zdůvodnění, dopad na řešení projektu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>
          <a:xfrm>
            <a:off x="533400" y="1384917"/>
            <a:ext cx="8077200" cy="4918229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Text Box 2"/>
          <p:cNvSpPr txBox="1">
            <a:spLocks noChangeArrowheads="1"/>
          </p:cNvSpPr>
          <p:nvPr/>
        </p:nvSpPr>
        <p:spPr bwMode="auto">
          <a:xfrm>
            <a:off x="260350" y="1185887"/>
            <a:ext cx="8502650" cy="4339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266700" indent="-2667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dirty="0" smtClean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 smtClean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 smtClean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 smtClean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</p:txBody>
      </p:sp>
      <p:sp>
        <p:nvSpPr>
          <p:cNvPr id="94211" name="Rectangle 3"/>
          <p:cNvSpPr>
            <a:spLocks noChangeArrowheads="1"/>
          </p:cNvSpPr>
          <p:nvPr/>
        </p:nvSpPr>
        <p:spPr bwMode="auto">
          <a:xfrm>
            <a:off x="280988" y="307975"/>
            <a:ext cx="8461375" cy="8664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P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ínos projektu a vytvořených výsledků pro 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obor - 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mezinárodní 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měřítko:</a:t>
            </a:r>
          </a:p>
        </p:txBody>
      </p:sp>
    </p:spTree>
    <p:extLst>
      <p:ext uri="{BB962C8B-B14F-4D97-AF65-F5344CB8AC3E}">
        <p14:creationId xmlns:p14="http://schemas.microsoft.com/office/powerpoint/2010/main" val="3819655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title"/>
          </p:nvPr>
        </p:nvSpPr>
        <p:spPr>
          <a:xfrm>
            <a:off x="399495" y="275948"/>
            <a:ext cx="8211104" cy="771617"/>
          </a:xfrm>
        </p:spPr>
        <p:txBody>
          <a:bodyPr>
            <a:no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P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ř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ínos projektu a vytvořených výsledků pro obor - národní měřítko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:</a:t>
            </a:r>
            <a:endParaRPr lang="cs-CZ" sz="2400" dirty="0"/>
          </a:p>
        </p:txBody>
      </p:sp>
      <p:sp>
        <p:nvSpPr>
          <p:cNvPr id="10" name="Zástupný symbol pro text 9"/>
          <p:cNvSpPr>
            <a:spLocks noGrp="1"/>
          </p:cNvSpPr>
          <p:nvPr>
            <p:ph type="body" idx="1"/>
          </p:nvPr>
        </p:nvSpPr>
        <p:spPr>
          <a:xfrm>
            <a:off x="533399" y="1509204"/>
            <a:ext cx="8211105" cy="451059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62794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222682"/>
            <a:ext cx="8077200" cy="531920"/>
          </a:xfrm>
        </p:spPr>
        <p:txBody>
          <a:bodyPr>
            <a:norm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Přínos projektu pro příjemce podpory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852257"/>
            <a:ext cx="8175594" cy="5167544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706247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510465" y="286635"/>
            <a:ext cx="8278427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</a:rPr>
              <a:t>Plnění prahových podmínek (podle čl. 2, odst. 9) Smlouvy):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graphicFrame>
        <p:nvGraphicFramePr>
          <p:cNvPr id="5" name="Tabulka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8154955"/>
              </p:ext>
            </p:extLst>
          </p:nvPr>
        </p:nvGraphicFramePr>
        <p:xfrm>
          <a:off x="510465" y="1332389"/>
          <a:ext cx="7666661" cy="4719519"/>
        </p:xfrm>
        <a:graphic>
          <a:graphicData uri="http://schemas.openxmlformats.org/drawingml/2006/table">
            <a:tbl>
              <a:tblPr/>
              <a:tblGrid>
                <a:gridCol w="3849263"/>
                <a:gridCol w="1233996"/>
                <a:gridCol w="1287262"/>
                <a:gridCol w="1296140"/>
              </a:tblGrid>
              <a:tr h="59953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podmínka:</a:t>
                      </a:r>
                    </a:p>
                  </a:txBody>
                  <a:tcPr marL="2902" marR="2902" marT="290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prahová podmínka:</a:t>
                      </a:r>
                      <a:endParaRPr lang="cs-CZ" sz="1600" b="1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skutečnost: 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plnění (%):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6269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I: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25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II*: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50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pl-PL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P (Z, N):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5 (10)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047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mezinárodní spolupráce: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celkem 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min. 5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6128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s podnikem: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9480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Centra s veřejnoprávním sektorem aplikační sféry: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725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pracovní pobyt v aplikační sféře: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1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312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dlouhodobé pracovní 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pobyty**: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137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300" b="0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Podnadpis 3"/>
          <p:cNvSpPr>
            <a:spLocks noGrp="1"/>
          </p:cNvSpPr>
          <p:nvPr>
            <p:ph type="subTitle" idx="1"/>
          </p:nvPr>
        </p:nvSpPr>
        <p:spPr>
          <a:xfrm>
            <a:off x="510465" y="6045692"/>
            <a:ext cx="4954250" cy="346229"/>
          </a:xfrm>
        </p:spPr>
        <p:txBody>
          <a:bodyPr>
            <a:noAutofit/>
          </a:bodyPr>
          <a:lstStyle/>
          <a:p>
            <a:r>
              <a:rPr lang="cs-CZ" sz="1000" dirty="0" smtClean="0">
                <a:solidFill>
                  <a:schemeClr val="bg1"/>
                </a:solidFill>
              </a:rPr>
              <a:t>* - min. 1 výsledek na klíčového pracovníka ročně, nejméně však 50</a:t>
            </a:r>
          </a:p>
          <a:p>
            <a:r>
              <a:rPr lang="cs-CZ" sz="1000" dirty="0" smtClean="0">
                <a:solidFill>
                  <a:schemeClr val="bg1"/>
                </a:solidFill>
              </a:rPr>
              <a:t>** - min. 20 % D1 + D2 podle počtu FTE</a:t>
            </a:r>
            <a:endParaRPr lang="cs-CZ" sz="1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4915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Čerpání uznaných nákladů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(tis. Kč):</a:t>
            </a:r>
            <a:endParaRPr lang="cs-CZ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5419906"/>
              </p:ext>
            </p:extLst>
          </p:nvPr>
        </p:nvGraphicFramePr>
        <p:xfrm>
          <a:off x="497153" y="1484265"/>
          <a:ext cx="7625912" cy="4525919"/>
        </p:xfrm>
        <a:graphic>
          <a:graphicData uri="http://schemas.openxmlformats.org/drawingml/2006/table">
            <a:tbl>
              <a:tblPr/>
              <a:tblGrid>
                <a:gridCol w="1089416"/>
                <a:gridCol w="1089416"/>
                <a:gridCol w="1089416"/>
                <a:gridCol w="1089416"/>
                <a:gridCol w="1089416"/>
                <a:gridCol w="1089416"/>
                <a:gridCol w="1089416"/>
              </a:tblGrid>
              <a:tr h="1021869"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rok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uznané náklady projektu: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podpora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ostatní 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veřejné 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neveřejné 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</a:tr>
              <a:tr h="670765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58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94347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Celkem: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46977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čerpání uznaných nákladů, zdůvodnění: 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1109709"/>
            <a:ext cx="8077200" cy="4910091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301840"/>
            <a:ext cx="8077200" cy="490491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Personální zabezpečení – organizační struktura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29810"/>
            <a:ext cx="8184472" cy="498999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89824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2378" y="452762"/>
            <a:ext cx="8077200" cy="42612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Implementační plán: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878890"/>
            <a:ext cx="8086817" cy="514091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224732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7990"/>
            <a:ext cx="8077200" cy="514166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Ekonomický přínos projektu: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83076"/>
            <a:ext cx="8237738" cy="515792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99236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1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0225" y="381740"/>
            <a:ext cx="8077200" cy="46163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Závěr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3399" y="945718"/>
            <a:ext cx="8074025" cy="5074082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85148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4963" y="212724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Personální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zabezpečení - počty: 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graphicFrame>
        <p:nvGraphicFramePr>
          <p:cNvPr id="80385" name="Group 5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6629354"/>
              </p:ext>
            </p:extLst>
          </p:nvPr>
        </p:nvGraphicFramePr>
        <p:xfrm>
          <a:off x="241640" y="896643"/>
          <a:ext cx="8595972" cy="5599425"/>
        </p:xfrm>
        <a:graphic>
          <a:graphicData uri="http://schemas.openxmlformats.org/drawingml/2006/table">
            <a:tbl>
              <a:tblPr/>
              <a:tblGrid>
                <a:gridCol w="4250461"/>
                <a:gridCol w="1074198"/>
                <a:gridCol w="1135137"/>
                <a:gridCol w="1119791"/>
                <a:gridCol w="1016385"/>
              </a:tblGrid>
              <a:tr h="11896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Návrh projektu: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zahájení: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ukončení: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Průměr-ný stav: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844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Klíčoví výzkumní pracovníci D1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1162050" marR="0" lvl="0" indent="-11620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z toho: doc. a prof.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CSc., Dr. a Ph.D.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Ing., Mgr.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Výzkumní pracovníci D2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toho: výzkumní pracovníci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 laborant a technik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 D3 (úvazek)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 studenti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Celkový úvazek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</a:rPr>
              <a:t>Kvalifikační růst členů řešitelského týmu: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334963" y="1536210"/>
            <a:ext cx="8502650" cy="49398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61950" indent="-36195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Profesorská řízení:</a:t>
            </a: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Habilitace:</a:t>
            </a: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 smtClean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 smtClean="0">
                <a:solidFill>
                  <a:schemeClr val="bg1"/>
                </a:solidFill>
                <a:effectLst/>
              </a:rPr>
              <a:t>	</a:t>
            </a: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Disertace:	</a:t>
            </a:r>
            <a:endParaRPr lang="cs-CZ" sz="180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						</a:t>
            </a:r>
          </a:p>
        </p:txBody>
      </p:sp>
    </p:spTree>
    <p:extLst>
      <p:ext uri="{BB962C8B-B14F-4D97-AF65-F5344CB8AC3E}">
        <p14:creationId xmlns:p14="http://schemas.microsoft.com/office/powerpoint/2010/main" val="1085377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8352"/>
            <a:ext cx="8077200" cy="497149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Perspektiva členů řešitelského týmu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1003177"/>
            <a:ext cx="8148961" cy="5016623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425374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34963" y="1859340"/>
            <a:ext cx="8693627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  <a:endParaRPr lang="cs-CZ" dirty="0" smtClean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dirty="0">
              <a:effectLst/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34963" y="388659"/>
            <a:ext cx="8077200" cy="1171854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Průběh řešení z hlediska plnění cílů a harmonogramu řešení projektu (úspěšnost v dosahování etapových cílů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):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560513"/>
            <a:ext cx="7953652" cy="4459287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90618" y="428811"/>
            <a:ext cx="8077200" cy="84337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plnění cílů a harmonogramu řešení projektu, zdůvodnění, dopad na řešení projektu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393794"/>
            <a:ext cx="8282126" cy="462600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3182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466077" y="239388"/>
            <a:ext cx="8482613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ukazatelů pro vykazování výsledků projektu (plán/skutečnost (výčet)/procento splnění):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5" name="Obdélník 4"/>
          <p:cNvSpPr/>
          <p:nvPr/>
        </p:nvSpPr>
        <p:spPr>
          <a:xfrm>
            <a:off x="466077" y="1395084"/>
            <a:ext cx="394826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 smtClean="0">
                <a:effectLst/>
              </a:rPr>
              <a:t>Projekty mezinárodní spolupráce:</a:t>
            </a:r>
            <a:endParaRPr lang="cs-CZ" sz="2000" b="0" dirty="0">
              <a:effectLst/>
            </a:endParaRPr>
          </a:p>
        </p:txBody>
      </p:sp>
      <p:sp>
        <p:nvSpPr>
          <p:cNvPr id="6" name="Obdélník 5"/>
          <p:cNvSpPr/>
          <p:nvPr/>
        </p:nvSpPr>
        <p:spPr>
          <a:xfrm>
            <a:off x="466077" y="2710699"/>
            <a:ext cx="3648178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 smtClean="0">
                <a:effectLst/>
              </a:rPr>
              <a:t>Projekty spolupráce s podniky:</a:t>
            </a:r>
            <a:endParaRPr lang="cs-CZ" sz="2000" b="0" dirty="0">
              <a:effectLst/>
            </a:endParaRPr>
          </a:p>
        </p:txBody>
      </p:sp>
      <p:sp>
        <p:nvSpPr>
          <p:cNvPr id="7" name="Obdélník 6"/>
          <p:cNvSpPr/>
          <p:nvPr/>
        </p:nvSpPr>
        <p:spPr>
          <a:xfrm>
            <a:off x="466077" y="4177234"/>
            <a:ext cx="493853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Projekty spolupráce s veřejným sektorem:</a:t>
            </a:r>
          </a:p>
        </p:txBody>
      </p:sp>
    </p:spTree>
    <p:extLst>
      <p:ext uri="{BB962C8B-B14F-4D97-AF65-F5344CB8AC3E}">
        <p14:creationId xmlns:p14="http://schemas.microsoft.com/office/powerpoint/2010/main" val="1599411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244135" y="258197"/>
            <a:ext cx="8651289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ukazatelů pro vykazování výsledků projektu (plán/skutečnost/procento splnění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):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4" name="Obdélník 3"/>
          <p:cNvSpPr/>
          <p:nvPr/>
        </p:nvSpPr>
        <p:spPr>
          <a:xfrm>
            <a:off x="244134" y="1530905"/>
            <a:ext cx="4807259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cizích </a:t>
            </a:r>
            <a:r>
              <a:rPr lang="cs-CZ" sz="2000" b="0" dirty="0" smtClean="0">
                <a:effectLst/>
              </a:rPr>
              <a:t>pracovníků v Centru:</a:t>
            </a:r>
            <a:endParaRPr lang="cs-CZ" sz="2000" b="0" dirty="0">
              <a:effectLst/>
            </a:endParaRPr>
          </a:p>
        </p:txBody>
      </p:sp>
      <p:sp>
        <p:nvSpPr>
          <p:cNvPr id="5" name="Obdélník 4"/>
          <p:cNvSpPr/>
          <p:nvPr/>
        </p:nvSpPr>
        <p:spPr>
          <a:xfrm>
            <a:off x="160721" y="2798698"/>
            <a:ext cx="710657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vlastních pracovníků mimo Centrum:</a:t>
            </a:r>
          </a:p>
        </p:txBody>
      </p:sp>
      <p:sp>
        <p:nvSpPr>
          <p:cNvPr id="6" name="Obdélník 5"/>
          <p:cNvSpPr/>
          <p:nvPr/>
        </p:nvSpPr>
        <p:spPr>
          <a:xfrm>
            <a:off x="244135" y="5273854"/>
            <a:ext cx="112302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Další:</a:t>
            </a:r>
          </a:p>
        </p:txBody>
      </p:sp>
      <p:sp>
        <p:nvSpPr>
          <p:cNvPr id="7" name="Obdélník 6"/>
          <p:cNvSpPr/>
          <p:nvPr/>
        </p:nvSpPr>
        <p:spPr>
          <a:xfrm>
            <a:off x="160721" y="4006061"/>
            <a:ext cx="210256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>
                <a:solidFill>
                  <a:prstClr val="black"/>
                </a:solidFill>
                <a:effectLst/>
              </a:rPr>
              <a:t>Pobyty </a:t>
            </a:r>
            <a:r>
              <a:rPr lang="cs-CZ" sz="2000" b="0" dirty="0" smtClean="0">
                <a:solidFill>
                  <a:prstClr val="black"/>
                </a:solidFill>
                <a:effectLst/>
              </a:rPr>
              <a:t>studentů</a:t>
            </a:r>
            <a:r>
              <a:rPr lang="cs-CZ" sz="2000" b="0" dirty="0">
                <a:solidFill>
                  <a:prstClr val="black"/>
                </a:solidFill>
                <a:effectLst/>
              </a:rPr>
              <a:t>:</a:t>
            </a:r>
          </a:p>
        </p:txBody>
      </p:sp>
    </p:spTree>
    <p:extLst>
      <p:ext uri="{BB962C8B-B14F-4D97-AF65-F5344CB8AC3E}">
        <p14:creationId xmlns:p14="http://schemas.microsoft.com/office/powerpoint/2010/main" val="42381021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Řez">
  <a:themeElements>
    <a:clrScheme name="Řez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Řez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Řez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7838</TotalTime>
  <Words>481</Words>
  <Application>Microsoft Office PowerPoint</Application>
  <PresentationFormat>Předvádění na obrazovce (4:3)</PresentationFormat>
  <Paragraphs>236</Paragraphs>
  <Slides>22</Slides>
  <Notes>2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8" baseType="lpstr">
      <vt:lpstr>Arial</vt:lpstr>
      <vt:lpstr>Calibri</vt:lpstr>
      <vt:lpstr>Century Gothic</vt:lpstr>
      <vt:lpstr>Tahoma</vt:lpstr>
      <vt:lpstr>Wingdings 3</vt:lpstr>
      <vt:lpstr>Řez</vt:lpstr>
      <vt:lpstr>Prezentace aplikace PowerPoint</vt:lpstr>
      <vt:lpstr>Personální zabezpečení – organizační struktura:</vt:lpstr>
      <vt:lpstr>Prezentace aplikace PowerPoint</vt:lpstr>
      <vt:lpstr>Prezentace aplikace PowerPoint</vt:lpstr>
      <vt:lpstr>Perspektiva členů řešitelského týmu:</vt:lpstr>
      <vt:lpstr>Průběh řešení z hlediska plnění cílů a harmonogramu řešení projektu (úspěšnost v dosahování etapových cílů):</vt:lpstr>
      <vt:lpstr>Odchylky v plnění cílů a harmonogramu řešení projektu, zdůvodnění, dopad na řešení projektu: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Odchylky ve struktuře a počtu vytvořených výsledků, zdůvodnění, dopad na řešení projektu:</vt:lpstr>
      <vt:lpstr>Prezentace aplikace PowerPoint</vt:lpstr>
      <vt:lpstr>Přínos projektu a vytvořených výsledků pro obor - národní měřítko:</vt:lpstr>
      <vt:lpstr>Přínos projektu pro příjemce podpory:</vt:lpstr>
      <vt:lpstr>Prezentace aplikace PowerPoint</vt:lpstr>
      <vt:lpstr>Prezentace aplikace PowerPoint</vt:lpstr>
      <vt:lpstr>Odchylky v čerpání uznaných nákladů, zdůvodnění: </vt:lpstr>
      <vt:lpstr>Implementační plán: </vt:lpstr>
      <vt:lpstr>Ekonomický přínos projektu: </vt:lpstr>
      <vt:lpstr>Závěr:</vt:lpstr>
    </vt:vector>
  </TitlesOfParts>
  <Company>VSCHT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ZOŘ - presentace</dc:title>
  <dc:creator>VK</dc:creator>
  <cp:lastModifiedBy>Kavan Vít</cp:lastModifiedBy>
  <cp:revision>192</cp:revision>
  <cp:lastPrinted>2012-04-20T07:26:42Z</cp:lastPrinted>
  <dcterms:created xsi:type="dcterms:W3CDTF">2002-03-21T21:09:09Z</dcterms:created>
  <dcterms:modified xsi:type="dcterms:W3CDTF">2018-11-19T11:12:45Z</dcterms:modified>
</cp:coreProperties>
</file>

<file path=docProps/thumbnail.jpeg>
</file>