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24"/>
  </p:notesMasterIdLst>
  <p:handoutMasterIdLst>
    <p:handoutMasterId r:id="rId25"/>
  </p:handoutMasterIdLst>
  <p:sldIdLst>
    <p:sldId id="290" r:id="rId2"/>
    <p:sldId id="328" r:id="rId3"/>
    <p:sldId id="300" r:id="rId4"/>
    <p:sldId id="318" r:id="rId5"/>
    <p:sldId id="345" r:id="rId6"/>
    <p:sldId id="305" r:id="rId7"/>
    <p:sldId id="329" r:id="rId8"/>
    <p:sldId id="332" r:id="rId9"/>
    <p:sldId id="334" r:id="rId10"/>
    <p:sldId id="337" r:id="rId11"/>
    <p:sldId id="336" r:id="rId12"/>
    <p:sldId id="339" r:id="rId13"/>
    <p:sldId id="314" r:id="rId14"/>
    <p:sldId id="342" r:id="rId15"/>
    <p:sldId id="330" r:id="rId16"/>
    <p:sldId id="347" r:id="rId17"/>
    <p:sldId id="346" r:id="rId18"/>
    <p:sldId id="302" r:id="rId19"/>
    <p:sldId id="315" r:id="rId20"/>
    <p:sldId id="343" r:id="rId21"/>
    <p:sldId id="344" r:id="rId22"/>
    <p:sldId id="321" r:id="rId23"/>
  </p:sldIdLst>
  <p:sldSz cx="9144000" cy="6858000" type="screen4x3"/>
  <p:notesSz cx="6797675" cy="99282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99CC"/>
    <a:srgbClr val="FF9966"/>
    <a:srgbClr val="008000"/>
    <a:srgbClr val="FFFF00"/>
    <a:srgbClr val="0000FF"/>
    <a:srgbClr val="FF33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2" autoAdjust="0"/>
    <p:restoredTop sz="94716" autoAdjust="0"/>
  </p:normalViewPr>
  <p:slideViewPr>
    <p:cSldViewPr snapToGrid="0">
      <p:cViewPr varScale="1">
        <p:scale>
          <a:sx n="108" d="100"/>
          <a:sy n="108" d="100"/>
        </p:scale>
        <p:origin x="1092" y="96"/>
      </p:cViewPr>
      <p:guideLst>
        <p:guide orient="horz" pos="209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814"/>
            <a:ext cx="294640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1814"/>
            <a:ext cx="294640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AF5C9D73-16CB-4397-8A17-52410576994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7705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D5589-71A9-4BE3-8BE9-934BAA2993F7}" type="datetimeFigureOut">
              <a:rPr lang="cs-CZ" smtClean="0"/>
              <a:t>19.11.2018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33486-A3C8-4E94-B310-513B8F6AF7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6786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9722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33486-A3C8-4E94-B310-513B8F6AF7A3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5365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98A73-51AD-429F-BAC7-1B0829A1AC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45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913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02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27432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48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5959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8482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256A2-103D-4A08-A8D8-C9E0D40B24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74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96BA-355B-4147-B050-9D775F7FEA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169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719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50DF-F345-4CA2-AFBF-E2BCF5563E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308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D63F9-71AD-45CA-9C67-28B8CCBC10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21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20E7A-931A-4947-AA68-7DE5D90256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160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9B0C1-B7DF-4E7E-A740-9892BFA9C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78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B550D-6D72-4C2C-9DD4-F1A3DF7C0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90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55224-6C2E-4E79-B13B-66E7ACC1A0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48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A394-2615-45F2-888B-5A0E022E3E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236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5AAF1D4-FFF2-44DB-A900-2A91E93D81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2343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338138" y="279400"/>
            <a:ext cx="8461375" cy="566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800" dirty="0" smtClean="0">
                <a:solidFill>
                  <a:srgbClr val="FFFF00"/>
                </a:solidFill>
                <a:effectLst/>
              </a:rPr>
              <a:t>NPU I – Závěrečné oponentní řízení projektu</a:t>
            </a:r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334963" y="1214284"/>
            <a:ext cx="7974536" cy="4862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spcBef>
                <a:spcPct val="40000"/>
              </a:spcBef>
              <a:spcAft>
                <a:spcPts val="300"/>
              </a:spcAft>
            </a:pPr>
            <a:r>
              <a:rPr lang="cs-CZ" sz="2400" dirty="0">
                <a:effectLst/>
              </a:rPr>
              <a:t>Projekt </a:t>
            </a:r>
            <a:r>
              <a:rPr lang="cs-CZ" sz="2400" dirty="0" smtClean="0">
                <a:effectLst/>
              </a:rPr>
              <a:t>LO12xx</a:t>
            </a:r>
          </a:p>
          <a:p>
            <a:pPr algn="l" eaLnBrk="0" hangingPunct="0">
              <a:spcBef>
                <a:spcPct val="40000"/>
              </a:spcBef>
              <a:spcAft>
                <a:spcPts val="300"/>
              </a:spcAf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ct val="40000"/>
              </a:spcBef>
              <a:spcAft>
                <a:spcPts val="300"/>
              </a:spcAft>
            </a:pPr>
            <a:r>
              <a:rPr lang="cs-CZ" sz="2400" dirty="0" smtClean="0">
                <a:effectLst/>
              </a:rPr>
              <a:t>Název:</a:t>
            </a:r>
            <a:endParaRPr lang="cs-CZ" sz="2400" dirty="0">
              <a:effectLst/>
            </a:endParaRPr>
          </a:p>
          <a:p>
            <a:pPr algn="l" eaLnBrk="0" hangingPunct="0">
              <a:spcBef>
                <a:spcPct val="40000"/>
              </a:spcBef>
              <a:spcAft>
                <a:spcPts val="300"/>
              </a:spcAft>
            </a:pPr>
            <a:endParaRPr lang="cs-CZ" sz="2300" dirty="0" smtClean="0">
              <a:effectLst/>
            </a:endParaRPr>
          </a:p>
          <a:p>
            <a:pPr algn="l" eaLnBrk="0" hangingPunct="0">
              <a:spcBef>
                <a:spcPct val="40000"/>
              </a:spcBef>
              <a:spcAft>
                <a:spcPts val="300"/>
              </a:spcAft>
            </a:pPr>
            <a:r>
              <a:rPr lang="cs-CZ" sz="2300" dirty="0" smtClean="0">
                <a:effectLst/>
              </a:rPr>
              <a:t>Příjemce:</a:t>
            </a:r>
            <a:endParaRPr lang="cs-CZ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 eaLnBrk="0" hangingPunct="0">
              <a:spcBef>
                <a:spcPct val="40000"/>
              </a:spcBef>
              <a:spcAft>
                <a:spcPts val="300"/>
              </a:spcAft>
            </a:pPr>
            <a:endParaRPr lang="cs-CZ" sz="2400" dirty="0" smtClean="0">
              <a:effectLst/>
            </a:endParaRPr>
          </a:p>
          <a:p>
            <a:pPr algn="l" eaLnBrk="0" hangingPunct="0">
              <a:spcBef>
                <a:spcPct val="40000"/>
              </a:spcBef>
              <a:spcAft>
                <a:spcPts val="300"/>
              </a:spcAft>
            </a:pPr>
            <a:r>
              <a:rPr lang="cs-CZ" sz="2400" dirty="0" smtClean="0">
                <a:effectLst/>
              </a:rPr>
              <a:t>Řešitel:</a:t>
            </a:r>
            <a:endParaRPr lang="cs-CZ" sz="2400" dirty="0">
              <a:effectLst/>
            </a:endParaRPr>
          </a:p>
          <a:p>
            <a:pPr algn="l" eaLnBrk="0" hangingPunct="0">
              <a:spcBef>
                <a:spcPct val="40000"/>
              </a:spcBef>
              <a:spcAft>
                <a:spcPts val="300"/>
              </a:spcAft>
            </a:pPr>
            <a:endParaRPr lang="cs-CZ" sz="2400" dirty="0" smtClean="0">
              <a:effectLst/>
              <a:cs typeface="Tahoma" pitchFamily="34" charset="0"/>
            </a:endParaRPr>
          </a:p>
          <a:p>
            <a:pPr algn="l" eaLnBrk="0" hangingPunct="0">
              <a:spcBef>
                <a:spcPct val="40000"/>
              </a:spcBef>
              <a:spcAft>
                <a:spcPts val="300"/>
              </a:spcAft>
            </a:pPr>
            <a:r>
              <a:rPr lang="cs-CZ" sz="2400" dirty="0" smtClean="0">
                <a:effectLst/>
                <a:cs typeface="Tahoma" pitchFamily="34" charset="0"/>
              </a:rPr>
              <a:t>Hodnocené </a:t>
            </a:r>
            <a:r>
              <a:rPr lang="cs-CZ" sz="2400" dirty="0">
                <a:effectLst/>
                <a:cs typeface="Tahoma" pitchFamily="34" charset="0"/>
              </a:rPr>
              <a:t>období</a:t>
            </a:r>
            <a:r>
              <a:rPr lang="cs-CZ" sz="2400" dirty="0" smtClean="0">
                <a:effectLst/>
              </a:rPr>
              <a:t>: 201.. - 2018</a:t>
            </a:r>
            <a:endParaRPr lang="cs-CZ" sz="24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657734" y="231128"/>
            <a:ext cx="7580744" cy="49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 smtClean="0">
                <a:solidFill>
                  <a:srgbClr val="FFFF00"/>
                </a:solidFill>
                <a:effectLst/>
              </a:rPr>
              <a:t>Dosažené výsledky – údaje pro CEP:</a:t>
            </a:r>
            <a:endParaRPr lang="cs-CZ" sz="2400" dirty="0">
              <a:solidFill>
                <a:srgbClr val="FFFF00"/>
              </a:solidFill>
              <a:effectLst/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487303"/>
              </p:ext>
            </p:extLst>
          </p:nvPr>
        </p:nvGraphicFramePr>
        <p:xfrm>
          <a:off x="815912" y="719092"/>
          <a:ext cx="7173990" cy="5282209"/>
        </p:xfrm>
        <a:graphic>
          <a:graphicData uri="http://schemas.openxmlformats.org/drawingml/2006/table">
            <a:tbl>
              <a:tblPr/>
              <a:tblGrid>
                <a:gridCol w="3409859"/>
                <a:gridCol w="1899821"/>
                <a:gridCol w="1864310"/>
              </a:tblGrid>
              <a:tr h="581578">
                <a:tc>
                  <a:txBody>
                    <a:bodyPr/>
                    <a:lstStyle/>
                    <a:p>
                      <a:pPr algn="l" rtl="0" fontAlgn="t"/>
                      <a:endParaRPr lang="cs-CZ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  <a:p>
                      <a:pPr algn="l" rtl="0" fontAlgn="t"/>
                      <a:r>
                        <a:rPr lang="cs-CZ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Druh </a:t>
                      </a:r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výsledku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Plán: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Skutečnost</a:t>
                      </a:r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 impaktovaných časopisech – typ 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 impaktovaných časopisech – typ II.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 ostatních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recenzovaných 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časopisech – typ 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 ostatních </a:t>
                      </a:r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recenzovaných 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časopisech – typ II.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Knihy/kapitoly v knihách – typ 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Knihy/kapitoly v knihách – typ II.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Články ve sbornících konferencí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Patenty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Prototypy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Poloprovozy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Technologie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Software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87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Jiné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367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280988" y="307975"/>
            <a:ext cx="8461375" cy="46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 smtClean="0">
                <a:solidFill>
                  <a:srgbClr val="FFFF00"/>
                </a:solidFill>
                <a:effectLst/>
                <a:cs typeface="Tahoma" pitchFamily="34" charset="0"/>
              </a:rPr>
              <a:t>Nejvýznamnější 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výsledky </a:t>
            </a:r>
            <a:r>
              <a:rPr lang="cs-CZ" sz="2400" dirty="0">
                <a:solidFill>
                  <a:srgbClr val="FFFF00"/>
                </a:solidFill>
                <a:effectLst/>
              </a:rPr>
              <a:t>ř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ešení</a:t>
            </a:r>
            <a:r>
              <a:rPr lang="cs-CZ" sz="2400" dirty="0">
                <a:solidFill>
                  <a:srgbClr val="FFFF00"/>
                </a:solidFill>
                <a:effectLst/>
              </a:rPr>
              <a:t> 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projektu:</a:t>
            </a:r>
            <a:r>
              <a:rPr lang="cs-CZ" sz="2400" dirty="0" smtClean="0">
                <a:solidFill>
                  <a:srgbClr val="FFFF00"/>
                </a:solidFill>
                <a:effectLst/>
                <a:cs typeface="Tahoma" pitchFamily="34" charset="0"/>
              </a:rPr>
              <a:t> </a:t>
            </a:r>
            <a:endParaRPr lang="cs-CZ" sz="2400" dirty="0">
              <a:solidFill>
                <a:srgbClr val="FFFF00"/>
              </a:solidFill>
              <a:effectLst/>
              <a:cs typeface="Tahoma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81740" y="1273413"/>
            <a:ext cx="8531441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 smtClean="0">
                <a:effectLst/>
              </a:rPr>
              <a:t>1:</a:t>
            </a:r>
            <a:endParaRPr lang="cs-CZ" sz="2400" dirty="0">
              <a:effectLst/>
            </a:endParaRP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					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 smtClean="0">
                <a:effectLst/>
              </a:rPr>
              <a:t>2: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 smtClean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 smtClean="0">
                <a:effectLst/>
              </a:rPr>
              <a:t>3: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dirty="0">
                <a:effectLst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74260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280988" y="307975"/>
            <a:ext cx="8461375" cy="46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 smtClean="0">
                <a:solidFill>
                  <a:srgbClr val="FFFF00"/>
                </a:solidFill>
                <a:effectLst/>
                <a:cs typeface="Tahoma" pitchFamily="34" charset="0"/>
              </a:rPr>
              <a:t>Příklady uplatnění výsledků v praxi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:</a:t>
            </a:r>
            <a:r>
              <a:rPr lang="cs-CZ" sz="2400" dirty="0" smtClean="0">
                <a:solidFill>
                  <a:srgbClr val="FFFF00"/>
                </a:solidFill>
                <a:effectLst/>
                <a:cs typeface="Tahoma" pitchFamily="34" charset="0"/>
              </a:rPr>
              <a:t> </a:t>
            </a:r>
            <a:endParaRPr lang="cs-CZ" sz="2400" dirty="0">
              <a:solidFill>
                <a:srgbClr val="FFFF00"/>
              </a:solidFill>
              <a:effectLst/>
              <a:cs typeface="Tahoma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81740" y="1273413"/>
            <a:ext cx="8531441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 smtClean="0">
                <a:effectLst/>
              </a:rPr>
              <a:t>1:</a:t>
            </a:r>
            <a:endParaRPr lang="cs-CZ" sz="2400" dirty="0">
              <a:effectLst/>
            </a:endParaRP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>
                <a:effectLst/>
              </a:rPr>
              <a:t>					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 smtClean="0">
                <a:effectLst/>
              </a:rPr>
              <a:t>2: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2400" dirty="0" smtClean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2400" dirty="0" smtClean="0">
                <a:effectLst/>
              </a:rPr>
              <a:t>3:</a:t>
            </a: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dirty="0">
                <a:effectLst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7447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533400" y="368555"/>
            <a:ext cx="8077200" cy="736107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Odchylky ve struktuře a počtu vytvořených výsledků, zdůvodnění, dopad na řešení projektu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: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533400" y="1384917"/>
            <a:ext cx="8077200" cy="4918229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260350" y="1185887"/>
            <a:ext cx="850265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6700" indent="-2667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84263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72085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2357438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994025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34512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9084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43656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8228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spcBef>
                <a:spcPct val="50000"/>
              </a:spcBef>
            </a:pPr>
            <a:endParaRPr lang="cs-CZ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spcBef>
                <a:spcPct val="50000"/>
              </a:spcBef>
            </a:pP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 smtClean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 smtClean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cs-CZ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280988" y="307975"/>
            <a:ext cx="8461375" cy="866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 smtClean="0">
                <a:solidFill>
                  <a:srgbClr val="FFFF00"/>
                </a:solidFill>
                <a:effectLst/>
                <a:cs typeface="Tahoma" pitchFamily="34" charset="0"/>
              </a:rPr>
              <a:t>P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ř</a:t>
            </a:r>
            <a:r>
              <a:rPr lang="cs-CZ" sz="2400" dirty="0" smtClean="0">
                <a:solidFill>
                  <a:srgbClr val="FFFF00"/>
                </a:solidFill>
                <a:effectLst/>
                <a:cs typeface="Tahoma" pitchFamily="34" charset="0"/>
              </a:rPr>
              <a:t>ínos projektu a vytvořených výsledků pro 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obor - </a:t>
            </a:r>
            <a:r>
              <a:rPr lang="cs-CZ" sz="2400" dirty="0" smtClean="0">
                <a:solidFill>
                  <a:srgbClr val="FFFF00"/>
                </a:solidFill>
                <a:effectLst/>
                <a:cs typeface="Tahoma" pitchFamily="34" charset="0"/>
              </a:rPr>
              <a:t>mezinárodní </a:t>
            </a:r>
            <a:r>
              <a:rPr lang="cs-CZ" sz="2400" dirty="0">
                <a:solidFill>
                  <a:srgbClr val="FFFF00"/>
                </a:solidFill>
                <a:effectLst/>
                <a:cs typeface="Tahoma" pitchFamily="34" charset="0"/>
              </a:rPr>
              <a:t>měřítko:</a:t>
            </a:r>
          </a:p>
        </p:txBody>
      </p:sp>
    </p:spTree>
    <p:extLst>
      <p:ext uri="{BB962C8B-B14F-4D97-AF65-F5344CB8AC3E}">
        <p14:creationId xmlns:p14="http://schemas.microsoft.com/office/powerpoint/2010/main" val="381965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>
          <a:xfrm>
            <a:off x="399495" y="275948"/>
            <a:ext cx="8211104" cy="771617"/>
          </a:xfrm>
        </p:spPr>
        <p:txBody>
          <a:bodyPr>
            <a:noAutofit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Tahoma" pitchFamily="34" charset="0"/>
              </a:rPr>
              <a:t>P</a:t>
            </a: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ř</a:t>
            </a: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Tahoma" pitchFamily="34" charset="0"/>
              </a:rPr>
              <a:t>ínos projektu a vytvořených výsledků pro obor - národní měřítko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Tahoma" pitchFamily="34" charset="0"/>
              </a:rPr>
              <a:t>:</a:t>
            </a:r>
            <a:endParaRPr lang="cs-CZ" sz="2400" dirty="0"/>
          </a:p>
        </p:txBody>
      </p:sp>
      <p:sp>
        <p:nvSpPr>
          <p:cNvPr id="10" name="Zástupný symbol pro text 9"/>
          <p:cNvSpPr>
            <a:spLocks noGrp="1"/>
          </p:cNvSpPr>
          <p:nvPr>
            <p:ph type="body" idx="1"/>
          </p:nvPr>
        </p:nvSpPr>
        <p:spPr>
          <a:xfrm>
            <a:off x="533399" y="1509204"/>
            <a:ext cx="8211105" cy="4510596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279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533400" y="222682"/>
            <a:ext cx="8077200" cy="531920"/>
          </a:xfrm>
        </p:spPr>
        <p:txBody>
          <a:bodyPr>
            <a:normAutofit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Přínos projektu pro příjemce podpory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: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533400" y="852257"/>
            <a:ext cx="8175594" cy="5167544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70624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510465" y="286635"/>
            <a:ext cx="8278427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 smtClean="0">
                <a:solidFill>
                  <a:srgbClr val="FFFF00"/>
                </a:solidFill>
                <a:effectLst/>
              </a:rPr>
              <a:t>Plnění prahových podmínek (podle čl. 2, odst. 9) Smlouvy):</a:t>
            </a:r>
            <a:endParaRPr lang="cs-CZ" sz="2400" dirty="0">
              <a:solidFill>
                <a:srgbClr val="FFFF00"/>
              </a:solidFill>
              <a:effectLst/>
            </a:endParaRPr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154955"/>
              </p:ext>
            </p:extLst>
          </p:nvPr>
        </p:nvGraphicFramePr>
        <p:xfrm>
          <a:off x="510465" y="1332389"/>
          <a:ext cx="7666661" cy="4719519"/>
        </p:xfrm>
        <a:graphic>
          <a:graphicData uri="http://schemas.openxmlformats.org/drawingml/2006/table">
            <a:tbl>
              <a:tblPr/>
              <a:tblGrid>
                <a:gridCol w="3849263"/>
                <a:gridCol w="1233996"/>
                <a:gridCol w="1287262"/>
                <a:gridCol w="1296140"/>
              </a:tblGrid>
              <a:tr h="599537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podmínka:</a:t>
                      </a:r>
                    </a:p>
                  </a:txBody>
                  <a:tcPr marL="2902" marR="2902" marT="29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prahová podmínka: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skutečnost: 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plnění (%):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269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výsledek typu I: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2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výsledek typu </a:t>
                      </a:r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II*: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2">
                <a:tc>
                  <a:txBody>
                    <a:bodyPr/>
                    <a:lstStyle/>
                    <a:p>
                      <a:pPr algn="l" rtl="0" fontAlgn="b"/>
                      <a:r>
                        <a:rPr lang="pl-PL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výsledek typu P (Z, N):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(10)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470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projekt mezinárodní spolupráce: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celkem 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min. 5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128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projekt spolupráce s podnikem: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804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projekt spolupráce Centra s veřejnoprávním sektorem aplikační sféry: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250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pracovní pobyt v aplikační sféře:</a:t>
                      </a: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124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dlouhodobé pracovní </a:t>
                      </a:r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pobyty**: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108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377"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3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cs-CZ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902" marR="2902" marT="29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Podnadpis 3"/>
          <p:cNvSpPr>
            <a:spLocks noGrp="1"/>
          </p:cNvSpPr>
          <p:nvPr>
            <p:ph type="subTitle" idx="1"/>
          </p:nvPr>
        </p:nvSpPr>
        <p:spPr>
          <a:xfrm>
            <a:off x="510465" y="6045692"/>
            <a:ext cx="4954250" cy="346229"/>
          </a:xfrm>
        </p:spPr>
        <p:txBody>
          <a:bodyPr>
            <a:noAutofit/>
          </a:bodyPr>
          <a:lstStyle/>
          <a:p>
            <a:r>
              <a:rPr lang="cs-CZ" sz="1000" dirty="0" smtClean="0">
                <a:solidFill>
                  <a:schemeClr val="bg1"/>
                </a:solidFill>
              </a:rPr>
              <a:t>* - min. 1 výsledek na klíčového pracovníka ročně, nejméně však 50</a:t>
            </a:r>
          </a:p>
          <a:p>
            <a:r>
              <a:rPr lang="cs-CZ" sz="1000" dirty="0" smtClean="0">
                <a:solidFill>
                  <a:schemeClr val="bg1"/>
                </a:solidFill>
              </a:rPr>
              <a:t>** - min. 20 % D1 + D2 podle počtu FTE</a:t>
            </a:r>
            <a:endParaRPr lang="cs-CZ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91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338138" y="279400"/>
            <a:ext cx="8461375" cy="460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Čerpání uznaných nákladů 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(tis. Kč):</a:t>
            </a:r>
            <a:endParaRPr lang="cs-CZ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419906"/>
              </p:ext>
            </p:extLst>
          </p:nvPr>
        </p:nvGraphicFramePr>
        <p:xfrm>
          <a:off x="497153" y="1484265"/>
          <a:ext cx="7625912" cy="4525919"/>
        </p:xfrm>
        <a:graphic>
          <a:graphicData uri="http://schemas.openxmlformats.org/drawingml/2006/table">
            <a:tbl>
              <a:tblPr/>
              <a:tblGrid>
                <a:gridCol w="1089416"/>
                <a:gridCol w="1089416"/>
                <a:gridCol w="1089416"/>
                <a:gridCol w="1089416"/>
                <a:gridCol w="1089416"/>
                <a:gridCol w="1089416"/>
                <a:gridCol w="1089416"/>
              </a:tblGrid>
              <a:tr h="1021869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rok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uznané náklady projektu: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podpora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ostatní 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veřejné zdroje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neveřejné 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zdroje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67076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plán: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skutečnost: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plán: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skutečnost: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8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347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Celkem: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469777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Odchylky v čerpání uznaných nákladů, zdůvodnění: 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533400" y="1109709"/>
            <a:ext cx="8077200" cy="4910091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301840"/>
            <a:ext cx="8077200" cy="490491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Personální zabezpečení – organizační struktura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029810"/>
            <a:ext cx="8184472" cy="4989990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8982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2378" y="452762"/>
            <a:ext cx="8077200" cy="426128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Implementační plán: 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399" y="878890"/>
            <a:ext cx="8086817" cy="5140910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2247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417990"/>
            <a:ext cx="8077200" cy="514166"/>
          </a:xfrm>
        </p:spPr>
        <p:txBody>
          <a:bodyPr/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Ekonomický přínos projektu: 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083076"/>
            <a:ext cx="8237738" cy="5157926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923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225" y="381740"/>
            <a:ext cx="8077200" cy="461638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Závěr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: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3399" y="945718"/>
            <a:ext cx="8074025" cy="5074082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8514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334963" y="212724"/>
            <a:ext cx="8461375" cy="49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Personální 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zabezpečení - počty: </a:t>
            </a:r>
            <a:endParaRPr lang="cs-CZ" sz="2400" dirty="0">
              <a:solidFill>
                <a:srgbClr val="FFFF00"/>
              </a:solidFill>
              <a:effectLst/>
            </a:endParaRP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graphicFrame>
        <p:nvGraphicFramePr>
          <p:cNvPr id="80385" name="Group 5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629354"/>
              </p:ext>
            </p:extLst>
          </p:nvPr>
        </p:nvGraphicFramePr>
        <p:xfrm>
          <a:off x="241640" y="896643"/>
          <a:ext cx="8595972" cy="5599425"/>
        </p:xfrm>
        <a:graphic>
          <a:graphicData uri="http://schemas.openxmlformats.org/drawingml/2006/table">
            <a:tbl>
              <a:tblPr/>
              <a:tblGrid>
                <a:gridCol w="4250461"/>
                <a:gridCol w="1074198"/>
                <a:gridCol w="1135137"/>
                <a:gridCol w="1119791"/>
                <a:gridCol w="1016385"/>
              </a:tblGrid>
              <a:tr h="11896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Pracovníci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Návrh projektu:</a:t>
                      </a: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Stav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k datu zahájení:</a:t>
                      </a: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Stav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k datu ukončení:</a:t>
                      </a: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Průměr-ný stav:</a:t>
                      </a: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Klíčoví výzkumní pracovníci D1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506">
                <a:tc>
                  <a:txBody>
                    <a:bodyPr/>
                    <a:lstStyle/>
                    <a:p>
                      <a:pPr marL="1162050" marR="0" lvl="0" indent="-11620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z toho: doc. a prof.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          CSc., Dr. a Ph.D.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          Ing., Mgr.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Výzkumní pracovníci D2 (počet/úvazek)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9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z toho: výzkumní pracovníci (počet)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4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           laborant a technik (počet)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4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Pracovníci D3 (úvazek)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 z toho studenti (počet)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5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Celkový úvazek</a:t>
                      </a:r>
                    </a:p>
                  </a:txBody>
                  <a:tcPr marL="57150" marR="57150" marT="38100" marB="3810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57150" marR="57150" marT="38100" marB="381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338138" y="279400"/>
            <a:ext cx="8461375" cy="49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 smtClean="0">
                <a:solidFill>
                  <a:srgbClr val="FFFF00"/>
                </a:solidFill>
                <a:effectLst/>
              </a:rPr>
              <a:t>Kvalifikační růst členů řešitelského týmu:</a:t>
            </a:r>
            <a:endParaRPr lang="cs-CZ" sz="2400" dirty="0">
              <a:solidFill>
                <a:srgbClr val="FFFF00"/>
              </a:solidFill>
              <a:effectLst/>
            </a:endParaRP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34963" y="1536210"/>
            <a:ext cx="8502650" cy="4939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61950" indent="-36195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84263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72085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2357438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994025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34512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9084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43656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822825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 smtClean="0">
                <a:solidFill>
                  <a:schemeClr val="bg1"/>
                </a:solidFill>
                <a:effectLst/>
              </a:rPr>
              <a:t>Profesorská řízení:</a:t>
            </a: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 smtClean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 smtClean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 smtClean="0">
                <a:solidFill>
                  <a:schemeClr val="bg1"/>
                </a:solidFill>
                <a:effectLst/>
              </a:rPr>
              <a:t>Habilitace:</a:t>
            </a: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 smtClean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 smtClean="0">
                <a:solidFill>
                  <a:schemeClr val="bg1"/>
                </a:solidFill>
                <a:effectLst/>
              </a:rPr>
              <a:t>	</a:t>
            </a:r>
            <a:r>
              <a:rPr lang="cs-CZ" sz="1800" dirty="0">
                <a:solidFill>
                  <a:schemeClr val="bg1"/>
                </a:solidFill>
                <a:effectLst/>
              </a:rPr>
              <a:t>	</a:t>
            </a:r>
            <a:r>
              <a:rPr lang="cs-CZ" sz="1800" dirty="0" smtClean="0">
                <a:solidFill>
                  <a:schemeClr val="bg1"/>
                </a:solidFill>
                <a:effectLst/>
              </a:rPr>
              <a:t>	</a:t>
            </a:r>
            <a:r>
              <a:rPr lang="cs-CZ" sz="1800" dirty="0">
                <a:solidFill>
                  <a:schemeClr val="bg1"/>
                </a:solidFill>
                <a:effectLst/>
              </a:rPr>
              <a:t>	</a:t>
            </a:r>
            <a:r>
              <a:rPr lang="cs-CZ" sz="1800" dirty="0" smtClean="0">
                <a:solidFill>
                  <a:schemeClr val="bg1"/>
                </a:solidFill>
                <a:effectLst/>
              </a:rPr>
              <a:t>	</a:t>
            </a: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 smtClean="0">
                <a:solidFill>
                  <a:schemeClr val="bg1"/>
                </a:solidFill>
                <a:effectLst/>
              </a:rPr>
              <a:t>Disertace:	</a:t>
            </a:r>
            <a:endParaRPr lang="cs-CZ" sz="180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	</a:t>
            </a:r>
            <a:endParaRPr lang="cs-CZ" sz="1800" dirty="0" smtClean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sz="1800" dirty="0">
              <a:solidFill>
                <a:schemeClr val="bg1"/>
              </a:solidFill>
              <a:effectLst/>
            </a:endParaRPr>
          </a:p>
          <a:p>
            <a:pPr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sz="1800" dirty="0">
                <a:solidFill>
                  <a:schemeClr val="bg1"/>
                </a:solidFill>
                <a:effectLst/>
              </a:rPr>
              <a:t>							</a:t>
            </a:r>
          </a:p>
        </p:txBody>
      </p:sp>
    </p:spTree>
    <p:extLst>
      <p:ext uri="{BB962C8B-B14F-4D97-AF65-F5344CB8AC3E}">
        <p14:creationId xmlns:p14="http://schemas.microsoft.com/office/powerpoint/2010/main" val="108537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418352"/>
            <a:ext cx="8077200" cy="497149"/>
          </a:xfrm>
        </p:spPr>
        <p:txBody>
          <a:bodyPr/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Perspektiva členů řešitelského týmu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399" y="1003177"/>
            <a:ext cx="8148961" cy="5016623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42537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334963" y="1560513"/>
            <a:ext cx="8502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10287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endParaRPr lang="cs-CZ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ahoma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34963" y="1859340"/>
            <a:ext cx="869362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09600" eaLnBrk="0" hangingPunct="0">
              <a:spcBef>
                <a:spcPct val="50000"/>
              </a:spcBef>
              <a:tabLst>
                <a:tab pos="1438275" algn="l"/>
              </a:tabLst>
            </a:pPr>
            <a:r>
              <a:rPr lang="cs-CZ" dirty="0">
                <a:effectLst/>
              </a:rPr>
              <a:t>	</a:t>
            </a:r>
            <a:endParaRPr lang="cs-CZ" dirty="0" smtClean="0">
              <a:effectLst/>
            </a:endParaRPr>
          </a:p>
          <a:p>
            <a:pPr algn="l" eaLnBrk="0" hangingPunct="0">
              <a:spcBef>
                <a:spcPct val="50000"/>
              </a:spcBef>
              <a:tabLst>
                <a:tab pos="1438275" algn="l"/>
              </a:tabLst>
            </a:pPr>
            <a:endParaRPr lang="cs-CZ" dirty="0">
              <a:effectLst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34963" y="388659"/>
            <a:ext cx="8077200" cy="1171854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Průběh řešení z hlediska plnění cílů a harmonogramu řešení projektu (úspěšnost v dosahování etapových cílů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):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560513"/>
            <a:ext cx="7953652" cy="4459287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0618" y="428811"/>
            <a:ext cx="8077200" cy="843378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b="1" cap="none" dirty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Odchylky v plnění cílů a harmonogramu řešení projektu, zdůvodnění, dopad na řešení projektu</a:t>
            </a:r>
            <a:r>
              <a:rPr lang="cs-CZ" sz="2400" b="1" cap="none" dirty="0" smtClean="0">
                <a:ln>
                  <a:noFill/>
                </a:ln>
                <a:solidFill>
                  <a:srgbClr val="FFFF00"/>
                </a:solidFill>
                <a:latin typeface="Tahoma" pitchFamily="34" charset="0"/>
                <a:ea typeface="+mn-ea"/>
                <a:cs typeface="+mn-cs"/>
              </a:rPr>
              <a:t>: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33400" y="1393794"/>
            <a:ext cx="8282126" cy="4626006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318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66077" y="239388"/>
            <a:ext cx="8482613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Plnění 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ukazatelů pro vykazování výsledků projektu (plán/skutečnost (výčet)/procento splnění):</a:t>
            </a:r>
            <a:endParaRPr lang="cs-CZ" sz="2400" dirty="0">
              <a:solidFill>
                <a:srgbClr val="FFFF00"/>
              </a:solidFill>
              <a:effectLst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466077" y="1395084"/>
            <a:ext cx="39482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hangingPunct="0">
              <a:spcBef>
                <a:spcPct val="50000"/>
              </a:spcBef>
            </a:pPr>
            <a:r>
              <a:rPr lang="cs-CZ" sz="2000" b="0" dirty="0" smtClean="0">
                <a:effectLst/>
              </a:rPr>
              <a:t>Projekty mezinárodní spolupráce:</a:t>
            </a:r>
            <a:endParaRPr lang="cs-CZ" sz="2000" b="0" dirty="0">
              <a:effectLst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466077" y="2710699"/>
            <a:ext cx="36481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cs-CZ" sz="2000" b="0" dirty="0" smtClean="0">
                <a:effectLst/>
              </a:rPr>
              <a:t>Projekty spolupráce s podniky:</a:t>
            </a:r>
            <a:endParaRPr lang="cs-CZ" sz="2000" b="0" dirty="0">
              <a:effectLst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466077" y="4177234"/>
            <a:ext cx="49385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Projekty spolupráce s veřejným sektorem:</a:t>
            </a:r>
          </a:p>
        </p:txBody>
      </p:sp>
    </p:spTree>
    <p:extLst>
      <p:ext uri="{BB962C8B-B14F-4D97-AF65-F5344CB8AC3E}">
        <p14:creationId xmlns:p14="http://schemas.microsoft.com/office/powerpoint/2010/main" val="159941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44135" y="258197"/>
            <a:ext cx="8651289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2400" dirty="0">
                <a:solidFill>
                  <a:srgbClr val="FFFF00"/>
                </a:solidFill>
                <a:effectLst/>
              </a:rPr>
              <a:t>Plnění ukazatelů pro vykazování výsledků projektu (plán/skutečnost/procento splnění</a:t>
            </a:r>
            <a:r>
              <a:rPr lang="cs-CZ" sz="2400" dirty="0" smtClean="0">
                <a:solidFill>
                  <a:srgbClr val="FFFF00"/>
                </a:solidFill>
                <a:effectLst/>
              </a:rPr>
              <a:t>):</a:t>
            </a:r>
            <a:endParaRPr lang="cs-CZ" sz="2400" dirty="0">
              <a:solidFill>
                <a:srgbClr val="FFFF00"/>
              </a:solidFill>
              <a:effectLst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44134" y="1530905"/>
            <a:ext cx="48072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Pobyty cizích </a:t>
            </a:r>
            <a:r>
              <a:rPr lang="cs-CZ" sz="2000" b="0" dirty="0" smtClean="0">
                <a:effectLst/>
              </a:rPr>
              <a:t>pracovníků v Centru:</a:t>
            </a:r>
            <a:endParaRPr lang="cs-CZ" sz="2000" b="0" dirty="0">
              <a:effectLst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60721" y="2798698"/>
            <a:ext cx="71065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Pobyty vlastních pracovníků mimo Centrum:</a:t>
            </a:r>
          </a:p>
        </p:txBody>
      </p:sp>
      <p:sp>
        <p:nvSpPr>
          <p:cNvPr id="6" name="Obdélník 5"/>
          <p:cNvSpPr/>
          <p:nvPr/>
        </p:nvSpPr>
        <p:spPr>
          <a:xfrm>
            <a:off x="244135" y="5273854"/>
            <a:ext cx="11230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cs-CZ" sz="2000" b="0" dirty="0">
                <a:effectLst/>
              </a:rPr>
              <a:t>Další:</a:t>
            </a:r>
          </a:p>
        </p:txBody>
      </p:sp>
      <p:sp>
        <p:nvSpPr>
          <p:cNvPr id="7" name="Obdélník 6"/>
          <p:cNvSpPr/>
          <p:nvPr/>
        </p:nvSpPr>
        <p:spPr>
          <a:xfrm>
            <a:off x="160721" y="4006061"/>
            <a:ext cx="21025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eaLnBrk="0" hangingPunct="0">
              <a:spcBef>
                <a:spcPct val="50000"/>
              </a:spcBef>
            </a:pPr>
            <a:r>
              <a:rPr lang="cs-CZ" sz="2000" b="0" dirty="0">
                <a:solidFill>
                  <a:prstClr val="black"/>
                </a:solidFill>
                <a:effectLst/>
              </a:rPr>
              <a:t>Pobyty </a:t>
            </a:r>
            <a:r>
              <a:rPr lang="cs-CZ" sz="2000" b="0" dirty="0" smtClean="0">
                <a:solidFill>
                  <a:prstClr val="black"/>
                </a:solidFill>
                <a:effectLst/>
              </a:rPr>
              <a:t>studentů</a:t>
            </a:r>
            <a:r>
              <a:rPr lang="cs-CZ" sz="2000" b="0" dirty="0">
                <a:solidFill>
                  <a:prstClr val="black"/>
                </a:solidFill>
                <a:effectLst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23810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Řez">
  <a:themeElements>
    <a:clrScheme name="Řez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Řez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Řez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7838</TotalTime>
  <Words>481</Words>
  <Application>Microsoft Office PowerPoint</Application>
  <PresentationFormat>Předvádění na obrazovce (4:3)</PresentationFormat>
  <Paragraphs>236</Paragraphs>
  <Slides>22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8" baseType="lpstr">
      <vt:lpstr>Arial</vt:lpstr>
      <vt:lpstr>Calibri</vt:lpstr>
      <vt:lpstr>Century Gothic</vt:lpstr>
      <vt:lpstr>Tahoma</vt:lpstr>
      <vt:lpstr>Wingdings 3</vt:lpstr>
      <vt:lpstr>Řez</vt:lpstr>
      <vt:lpstr>Prezentace aplikace PowerPoint</vt:lpstr>
      <vt:lpstr>Personální zabezpečení – organizační struktura:</vt:lpstr>
      <vt:lpstr>Prezentace aplikace PowerPoint</vt:lpstr>
      <vt:lpstr>Prezentace aplikace PowerPoint</vt:lpstr>
      <vt:lpstr>Perspektiva členů řešitelského týmu:</vt:lpstr>
      <vt:lpstr>Průběh řešení z hlediska plnění cílů a harmonogramu řešení projektu (úspěšnost v dosahování etapových cílů):</vt:lpstr>
      <vt:lpstr>Odchylky v plnění cílů a harmonogramu řešení projektu, zdůvodnění, dopad na řešení projektu: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Odchylky ve struktuře a počtu vytvořených výsledků, zdůvodnění, dopad na řešení projektu:</vt:lpstr>
      <vt:lpstr>Prezentace aplikace PowerPoint</vt:lpstr>
      <vt:lpstr>Přínos projektu a vytvořených výsledků pro obor - národní měřítko:</vt:lpstr>
      <vt:lpstr>Přínos projektu pro příjemce podpory:</vt:lpstr>
      <vt:lpstr>Prezentace aplikace PowerPoint</vt:lpstr>
      <vt:lpstr>Prezentace aplikace PowerPoint</vt:lpstr>
      <vt:lpstr>Odchylky v čerpání uznaných nákladů, zdůvodnění: </vt:lpstr>
      <vt:lpstr>Implementační plán: </vt:lpstr>
      <vt:lpstr>Ekonomický přínos projektu: </vt:lpstr>
      <vt:lpstr>Závěr:</vt:lpstr>
    </vt:vector>
  </TitlesOfParts>
  <Company>VSCHT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ZOŘ - presentace</dc:title>
  <dc:creator>VK</dc:creator>
  <cp:lastModifiedBy>Kavan Vít</cp:lastModifiedBy>
  <cp:revision>192</cp:revision>
  <cp:lastPrinted>2012-04-20T07:26:42Z</cp:lastPrinted>
  <dcterms:created xsi:type="dcterms:W3CDTF">2002-03-21T21:09:09Z</dcterms:created>
  <dcterms:modified xsi:type="dcterms:W3CDTF">2018-11-19T11:12:45Z</dcterms:modified>
</cp:coreProperties>
</file>