
<file path=[Content_Types].xml><?xml version="1.0" encoding="utf-8"?>
<Types xmlns="http://schemas.openxmlformats.org/package/2006/content-types"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69" r:id="rId2"/>
    <p:sldId id="266" r:id="rId3"/>
    <p:sldId id="270" r:id="rId4"/>
    <p:sldId id="271" r:id="rId5"/>
    <p:sldId id="275" r:id="rId6"/>
    <p:sldId id="272" r:id="rId7"/>
    <p:sldId id="276" r:id="rId8"/>
    <p:sldId id="273" r:id="rId9"/>
    <p:sldId id="277" r:id="rId10"/>
    <p:sldId id="274" r:id="rId11"/>
    <p:sldId id="278" r:id="rId12"/>
    <p:sldId id="279" r:id="rId13"/>
    <p:sldId id="280" r:id="rId14"/>
    <p:sldId id="267" r:id="rId15"/>
  </p:sldIdLst>
  <p:sldSz cx="9144000" cy="6858000" type="screen4x3"/>
  <p:notesSz cx="9144000" cy="6858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1">
          <p15:clr>
            <a:srgbClr val="A4A3A4"/>
          </p15:clr>
        </p15:guide>
        <p15:guide id="2" orient="horz" pos="3843">
          <p15:clr>
            <a:srgbClr val="A4A3A4"/>
          </p15:clr>
        </p15:guide>
        <p15:guide id="3" orient="horz" pos="3562">
          <p15:clr>
            <a:srgbClr val="A4A3A4"/>
          </p15:clr>
        </p15:guide>
        <p15:guide id="4" pos="5481">
          <p15:clr>
            <a:srgbClr val="A4A3A4"/>
          </p15:clr>
        </p15:guide>
        <p15:guide id="5" pos="280">
          <p15:clr>
            <a:srgbClr val="A4A3A4"/>
          </p15:clr>
        </p15:guide>
        <p15:guide id="6" pos="1746">
          <p15:clr>
            <a:srgbClr val="A4A3A4"/>
          </p15:clr>
        </p15:guide>
        <p15:guide id="7" pos="1462">
          <p15:clr>
            <a:srgbClr val="A4A3A4"/>
          </p15:clr>
        </p15:guide>
        <p15:guide id="8" pos="3207">
          <p15:clr>
            <a:srgbClr val="A4A3A4"/>
          </p15:clr>
        </p15:guide>
        <p15:guide id="9" pos="292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B8D"/>
    <a:srgbClr val="B9E0F7"/>
    <a:srgbClr val="13B5EA"/>
    <a:srgbClr val="FF3399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1344" y="84"/>
      </p:cViewPr>
      <p:guideLst>
        <p:guide orient="horz" pos="281"/>
        <p:guide orient="horz" pos="3843"/>
        <p:guide orient="horz" pos="3562"/>
        <p:guide pos="5481"/>
        <p:guide pos="280"/>
        <p:guide pos="1746"/>
        <p:guide pos="1462"/>
        <p:guide pos="3207"/>
        <p:guide pos="292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 showGuides="1">
      <p:cViewPr varScale="1">
        <p:scale>
          <a:sx n="117" d="100"/>
          <a:sy n="117" d="100"/>
        </p:scale>
        <p:origin x="2352" y="90"/>
      </p:cViewPr>
      <p:guideLst>
        <p:guide orient="horz" pos="2160"/>
        <p:guide pos="28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47345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FB0F22-8DED-4CDA-BC4E-47C3EA70254F}" type="datetimeFigureOut">
              <a:rPr lang="cs-CZ" smtClean="0"/>
              <a:pPr/>
              <a:t>14.5.2019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C9265F-04F2-4D47-A1E7-EE74899987E2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8338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0993F1-D5EC-4943-97AA-C86D9E6B9167}" type="datetimeFigureOut">
              <a:rPr lang="cs-CZ" smtClean="0"/>
              <a:pPr/>
              <a:t>14.5.2019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60BDDA-8E2B-4061-8BE0-CED46ED9403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52586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60BDDA-8E2B-4061-8BE0-CED46ED94034}" type="slidenum">
              <a:rPr lang="cs-CZ" smtClean="0"/>
              <a:pPr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384589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Pr>
        <a:solidFill>
          <a:srgbClr val="004B8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1"/>
        </p:nvSpPr>
        <p:spPr>
          <a:xfrm>
            <a:off x="714" y="0"/>
            <a:ext cx="9143999" cy="6206002"/>
          </a:xfrm>
          <a:prstGeom prst="rect">
            <a:avLst/>
          </a:prstGeom>
          <a:solidFill>
            <a:srgbClr val="004B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bdélník 7"/>
          <p:cNvSpPr/>
          <p:nvPr userDrawn="1"/>
        </p:nvSpPr>
        <p:spPr>
          <a:xfrm>
            <a:off x="4851400" y="2844800"/>
            <a:ext cx="4293313" cy="4013199"/>
          </a:xfrm>
          <a:prstGeom prst="rect">
            <a:avLst/>
          </a:prstGeom>
          <a:solidFill>
            <a:srgbClr val="004B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bdélník 8"/>
          <p:cNvSpPr/>
          <p:nvPr userDrawn="1"/>
        </p:nvSpPr>
        <p:spPr>
          <a:xfrm>
            <a:off x="0" y="5654675"/>
            <a:ext cx="2320925" cy="1203325"/>
          </a:xfrm>
          <a:prstGeom prst="rect">
            <a:avLst/>
          </a:prstGeom>
          <a:solidFill>
            <a:srgbClr val="004B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44500" y="446088"/>
            <a:ext cx="8242300" cy="615553"/>
          </a:xfrm>
        </p:spPr>
        <p:txBody>
          <a:bodyPr wrap="square" lIns="0" tIns="0" rIns="0" bIns="0" anchor="t" anchorCtr="0">
            <a:sp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444500" y="1061640"/>
            <a:ext cx="8242300" cy="1800000"/>
          </a:xfrm>
        </p:spPr>
        <p:txBody>
          <a:bodyPr wrap="square" lIns="0" tIns="360000" rIns="0" bIns="0">
            <a:noAutofit/>
          </a:bodyPr>
          <a:lstStyle>
            <a:lvl1pPr marL="0" indent="0" algn="l"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 dirty="0"/>
          </a:p>
        </p:txBody>
      </p:sp>
      <p:pic>
        <p:nvPicPr>
          <p:cNvPr id="12" name="Picture 4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500" y="5806475"/>
            <a:ext cx="1699200" cy="7987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5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0400" y="3632034"/>
            <a:ext cx="4053600" cy="32259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Zástupný symbol pro číslo snímku 4"/>
          <p:cNvSpPr>
            <a:spLocks noGrp="1"/>
          </p:cNvSpPr>
          <p:nvPr userDrawn="1"/>
        </p:nvSpPr>
        <p:spPr>
          <a:xfrm>
            <a:off x="8141197" y="6335867"/>
            <a:ext cx="460893" cy="365125"/>
          </a:xfrm>
          <a:prstGeom prst="rect">
            <a:avLst/>
          </a:prstGeom>
        </p:spPr>
        <p:txBody>
          <a:bodyPr/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8840746-E84D-450F-9CEF-85632363BC31}" type="slidenum">
              <a:rPr lang="cs-CZ" baseline="0" smtClean="0">
                <a:solidFill>
                  <a:schemeClr val="bg1"/>
                </a:solidFill>
              </a:rPr>
              <a:pPr/>
              <a:t>‹#›</a:t>
            </a:fld>
            <a:endParaRPr lang="cs-CZ" baseline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29701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 anchor="t" anchorCtr="0"/>
          <a:lstStyle/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0"/>
          </p:nvPr>
        </p:nvSpPr>
        <p:spPr>
          <a:xfrm>
            <a:off x="444500" y="1000086"/>
            <a:ext cx="8242300" cy="4654589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131744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kt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91112" y="446088"/>
            <a:ext cx="3609975" cy="430887"/>
          </a:xfrm>
        </p:spPr>
        <p:txBody>
          <a:bodyPr lIns="0" tIns="0" rIns="0" bIns="0" anchor="t" anchorCtr="0">
            <a:spAutoFit/>
          </a:bodyPr>
          <a:lstStyle>
            <a:lvl1pPr algn="l">
              <a:defRPr sz="2800">
                <a:solidFill>
                  <a:schemeClr val="accent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14"/>
          </p:nvPr>
        </p:nvSpPr>
        <p:spPr>
          <a:xfrm>
            <a:off x="444500" y="446088"/>
            <a:ext cx="4203700" cy="5208587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5"/>
          </p:nvPr>
        </p:nvSpPr>
        <p:spPr>
          <a:xfrm>
            <a:off x="5091113" y="876975"/>
            <a:ext cx="3609975" cy="47777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131744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obsah 5"/>
          <p:cNvSpPr>
            <a:spLocks noGrp="1"/>
          </p:cNvSpPr>
          <p:nvPr>
            <p:ph sz="quarter" idx="10"/>
          </p:nvPr>
        </p:nvSpPr>
        <p:spPr>
          <a:xfrm>
            <a:off x="444500" y="1000085"/>
            <a:ext cx="8256588" cy="4654589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852436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věrečný snímek">
    <p:bg>
      <p:bgPr>
        <a:solidFill>
          <a:srgbClr val="004B8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1"/>
        </p:nvSpPr>
        <p:spPr>
          <a:xfrm>
            <a:off x="714" y="0"/>
            <a:ext cx="9143999" cy="6206002"/>
          </a:xfrm>
          <a:prstGeom prst="rect">
            <a:avLst/>
          </a:prstGeom>
          <a:solidFill>
            <a:srgbClr val="004B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bdélník 7"/>
          <p:cNvSpPr/>
          <p:nvPr userDrawn="1"/>
        </p:nvSpPr>
        <p:spPr>
          <a:xfrm>
            <a:off x="4851400" y="2844800"/>
            <a:ext cx="4293313" cy="4013199"/>
          </a:xfrm>
          <a:prstGeom prst="rect">
            <a:avLst/>
          </a:prstGeom>
          <a:solidFill>
            <a:srgbClr val="004B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bdélník 8"/>
          <p:cNvSpPr/>
          <p:nvPr userDrawn="1"/>
        </p:nvSpPr>
        <p:spPr>
          <a:xfrm>
            <a:off x="0" y="5654675"/>
            <a:ext cx="2320925" cy="1203325"/>
          </a:xfrm>
          <a:prstGeom prst="rect">
            <a:avLst/>
          </a:prstGeom>
          <a:solidFill>
            <a:srgbClr val="004B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>
          <a:xfrm>
            <a:off x="444500" y="1800000"/>
            <a:ext cx="8242299" cy="615553"/>
          </a:xfrm>
        </p:spPr>
        <p:txBody>
          <a:bodyPr anchor="t" anchorCtr="0"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pic>
        <p:nvPicPr>
          <p:cNvPr id="12" name="Picture 4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500" y="5806475"/>
            <a:ext cx="1699200" cy="7987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5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0400" y="3632034"/>
            <a:ext cx="4053600" cy="32259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Zástupný symbol pro číslo snímku 4"/>
          <p:cNvSpPr>
            <a:spLocks noGrp="1"/>
          </p:cNvSpPr>
          <p:nvPr userDrawn="1"/>
        </p:nvSpPr>
        <p:spPr>
          <a:xfrm>
            <a:off x="8141197" y="6335867"/>
            <a:ext cx="460893" cy="365125"/>
          </a:xfrm>
          <a:prstGeom prst="rect">
            <a:avLst/>
          </a:prstGeom>
        </p:spPr>
        <p:txBody>
          <a:bodyPr/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8840746-E84D-450F-9CEF-85632363BC31}" type="slidenum">
              <a:rPr lang="cs-CZ" baseline="0" smtClean="0">
                <a:solidFill>
                  <a:schemeClr val="bg1"/>
                </a:solidFill>
              </a:rPr>
              <a:pPr/>
              <a:t>‹#›</a:t>
            </a:fld>
            <a:endParaRPr lang="cs-CZ" baseline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55864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wmf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4B8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0399" y="3632033"/>
            <a:ext cx="4053600" cy="3225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Obdélník 6"/>
          <p:cNvSpPr/>
          <p:nvPr/>
        </p:nvSpPr>
        <p:spPr>
          <a:xfrm>
            <a:off x="0" y="0"/>
            <a:ext cx="9143999" cy="61007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0" rIns="0" bIns="0" rtlCol="0" anchor="ctr"/>
          <a:lstStyle/>
          <a:p>
            <a:pPr algn="ctr"/>
            <a:endParaRPr lang="cs-CZ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44500" y="446088"/>
            <a:ext cx="8242299" cy="55399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44500" y="1000086"/>
            <a:ext cx="8242300" cy="4654589"/>
          </a:xfrm>
          <a:prstGeom prst="rect">
            <a:avLst/>
          </a:prstGeom>
        </p:spPr>
        <p:txBody>
          <a:bodyPr vert="horz" lIns="0" tIns="360000" rIns="0" bIns="0" rtlCol="0">
            <a:norm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2771775" y="6100763"/>
            <a:ext cx="2318623" cy="757237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cs-CZ" sz="900" dirty="0" smtClean="0">
                <a:solidFill>
                  <a:schemeClr val="bg1"/>
                </a:solidFill>
              </a:rPr>
              <a:t>Mgr.</a:t>
            </a:r>
            <a:r>
              <a:rPr lang="cs-CZ" sz="900" baseline="0" dirty="0" smtClean="0">
                <a:solidFill>
                  <a:schemeClr val="bg1"/>
                </a:solidFill>
              </a:rPr>
              <a:t> Marek Vondřich</a:t>
            </a:r>
            <a:endParaRPr lang="cs-CZ" sz="900" dirty="0" smtClean="0">
              <a:solidFill>
                <a:schemeClr val="bg1"/>
              </a:solidFill>
            </a:endParaRPr>
          </a:p>
          <a:p>
            <a:r>
              <a:rPr lang="cs-CZ" sz="900" i="1" dirty="0" smtClean="0">
                <a:solidFill>
                  <a:schemeClr val="bg1"/>
                </a:solidFill>
              </a:rPr>
              <a:t>Odbor</a:t>
            </a:r>
            <a:r>
              <a:rPr lang="cs-CZ" sz="900" i="1" baseline="0" dirty="0" smtClean="0">
                <a:solidFill>
                  <a:schemeClr val="bg1"/>
                </a:solidFill>
              </a:rPr>
              <a:t> evropských záležitostí a vnitřního trhu</a:t>
            </a:r>
            <a:endParaRPr lang="cs-CZ" sz="900" i="1" dirty="0">
              <a:solidFill>
                <a:schemeClr val="bg1"/>
              </a:solidFill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444500" y="6100763"/>
            <a:ext cx="1876425" cy="757237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cs-CZ" sz="900" dirty="0" smtClean="0">
                <a:solidFill>
                  <a:schemeClr val="bg1"/>
                </a:solidFill>
              </a:rPr>
              <a:t>JEDNOTNÁ DIGITÁLNÍ BRÁNA</a:t>
            </a:r>
            <a:endParaRPr lang="cs-CZ" sz="900" dirty="0">
              <a:solidFill>
                <a:schemeClr val="bg1"/>
              </a:solidFill>
            </a:endParaRPr>
          </a:p>
        </p:txBody>
      </p:sp>
      <p:sp>
        <p:nvSpPr>
          <p:cNvPr id="12" name="Zástupný symbol pro číslo snímku 4"/>
          <p:cNvSpPr>
            <a:spLocks noGrp="1"/>
          </p:cNvSpPr>
          <p:nvPr userDrawn="1"/>
        </p:nvSpPr>
        <p:spPr>
          <a:xfrm>
            <a:off x="8141197" y="6335867"/>
            <a:ext cx="460893" cy="365125"/>
          </a:xfrm>
          <a:prstGeom prst="rect">
            <a:avLst/>
          </a:prstGeom>
        </p:spPr>
        <p:txBody>
          <a:bodyPr/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8840746-E84D-450F-9CEF-85632363BC31}" type="slidenum">
              <a:rPr lang="cs-CZ" baseline="0" smtClean="0">
                <a:solidFill>
                  <a:schemeClr val="bg1"/>
                </a:solidFill>
              </a:rPr>
              <a:pPr/>
              <a:t>‹#›</a:t>
            </a:fld>
            <a:endParaRPr lang="cs-CZ" baseline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6947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1" r:id="rId3"/>
    <p:sldLayoutId id="2147483653" r:id="rId4"/>
    <p:sldLayoutId id="2147483655" r:id="rId5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360363" indent="-360363" algn="l" defTabSz="914400" rtl="0" eaLnBrk="1" latinLnBrk="0" hangingPunct="1">
        <a:spcBef>
          <a:spcPct val="20000"/>
        </a:spcBef>
        <a:buFontTx/>
        <a:buBlip>
          <a:blip r:embed="rId8"/>
        </a:buBlip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720725" indent="-360363" algn="l" defTabSz="914400" rtl="0" eaLnBrk="1" latinLnBrk="0" hangingPunct="1">
        <a:spcBef>
          <a:spcPct val="20000"/>
        </a:spcBef>
        <a:buFontTx/>
        <a:buBlip>
          <a:blip r:embed="rId9"/>
        </a:buBlip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73150" indent="-352425" algn="l" defTabSz="914400" rtl="0" eaLnBrk="1" latinLnBrk="0" hangingPunct="1">
        <a:spcBef>
          <a:spcPct val="20000"/>
        </a:spcBef>
        <a:buFontTx/>
        <a:buBlip>
          <a:blip r:embed="rId8"/>
        </a:buBlip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435100" indent="-361950" algn="l" defTabSz="914400" rtl="0" eaLnBrk="1" latinLnBrk="0" hangingPunct="1">
        <a:spcBef>
          <a:spcPct val="20000"/>
        </a:spcBef>
        <a:buFontTx/>
        <a:buBlip>
          <a:blip r:embed="rId9"/>
        </a:buBlip>
        <a:defRPr sz="2400" kern="1200">
          <a:solidFill>
            <a:schemeClr val="tx2"/>
          </a:solidFill>
          <a:latin typeface="+mn-lt"/>
          <a:ea typeface="+mn-ea"/>
          <a:cs typeface="+mn-cs"/>
        </a:defRPr>
      </a:lvl4pPr>
      <a:lvl5pPr marL="1795463" indent="-360363" algn="l" defTabSz="914400" rtl="0" eaLnBrk="1" latinLnBrk="0" hangingPunct="1">
        <a:spcBef>
          <a:spcPct val="20000"/>
        </a:spcBef>
        <a:buFontTx/>
        <a:buBlip>
          <a:blip r:embed="rId8"/>
        </a:buBlip>
        <a:defRPr sz="2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mailto:vondrich@mpo.cz" TargetMode="Externa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JEDNOTNÁ DIGITÁLNÍ BRÁNA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Představení nařízení a povinností z něj vyplývajících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109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Asistenční služby | požadavky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cs-CZ" dirty="0" smtClean="0"/>
              <a:t>Asistenční služby a služby pro řešení problémů (</a:t>
            </a:r>
            <a:r>
              <a:rPr lang="cs-CZ" b="1" dirty="0" smtClean="0"/>
              <a:t>příloha III</a:t>
            </a:r>
            <a:r>
              <a:rPr lang="cs-CZ" dirty="0" smtClean="0"/>
              <a:t>) musí být poskytovány v přiměřeném časovém rámci</a:t>
            </a:r>
          </a:p>
          <a:p>
            <a:pPr lvl="1"/>
            <a:r>
              <a:rPr lang="cs-CZ" dirty="0" smtClean="0"/>
              <a:t>Uživatel musí být informován o prodloužení lhůt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620894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Princip </a:t>
            </a:r>
            <a:r>
              <a:rPr lang="cs-CZ" i="1" dirty="0" err="1" smtClean="0"/>
              <a:t>once-only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cs-CZ" dirty="0"/>
              <a:t>EK je povinna vyvinout technický systém pro automatickou přeshraniční výměnu </a:t>
            </a:r>
            <a:r>
              <a:rPr lang="cs-CZ" dirty="0" smtClean="0"/>
              <a:t>dokumentů</a:t>
            </a:r>
          </a:p>
          <a:p>
            <a:pPr lvl="1"/>
            <a:r>
              <a:rPr lang="cs-CZ" dirty="0" smtClean="0"/>
              <a:t>EK přijme do 12. 6. 2021 prováděcí akty, ve kterých stanoví technické a provozní specifikace </a:t>
            </a:r>
            <a:r>
              <a:rPr lang="cs-CZ" smtClean="0"/>
              <a:t>technického systému</a:t>
            </a:r>
            <a:endParaRPr lang="cs-CZ" dirty="0"/>
          </a:p>
          <a:p>
            <a:r>
              <a:rPr lang="cs-CZ" dirty="0"/>
              <a:t>Po zavedení systému dojde k zrychlení vyřizování formalit při pohybu napříč Evropskou unií</a:t>
            </a:r>
          </a:p>
          <a:p>
            <a:r>
              <a:rPr lang="cs-CZ" dirty="0"/>
              <a:t>Občan nebo podnikatel musí vyslovit jednoznačný souhlas s využitím tohoto systému</a:t>
            </a:r>
          </a:p>
        </p:txBody>
      </p:sp>
    </p:spTree>
    <p:extLst>
      <p:ext uri="{BB962C8B-B14F-4D97-AF65-F5344CB8AC3E}">
        <p14:creationId xmlns:p14="http://schemas.microsoft.com/office/powerpoint/2010/main" val="18310130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Termíny splnění jednotlivých povinností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cs-CZ" dirty="0" smtClean="0"/>
              <a:t>12. prosinec 2020</a:t>
            </a:r>
          </a:p>
          <a:p>
            <a:pPr lvl="1"/>
            <a:r>
              <a:rPr lang="cs-CZ" dirty="0" smtClean="0"/>
              <a:t>Publikování národních informací (příloha I)</a:t>
            </a:r>
          </a:p>
          <a:p>
            <a:pPr lvl="1"/>
            <a:r>
              <a:rPr lang="cs-CZ" dirty="0" smtClean="0"/>
              <a:t>S výjimkou místních samospráv (12. prosinec 2022)</a:t>
            </a:r>
          </a:p>
          <a:p>
            <a:r>
              <a:rPr lang="cs-CZ" dirty="0" smtClean="0"/>
              <a:t>12. prosinec 2023</a:t>
            </a:r>
          </a:p>
          <a:p>
            <a:pPr lvl="1"/>
            <a:r>
              <a:rPr lang="cs-CZ" dirty="0" smtClean="0"/>
              <a:t>Elektronizace postupů (příloha II)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992661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Úkoly pro nejbližší měsíce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0"/>
          </p:nvPr>
        </p:nvSpPr>
        <p:spPr>
          <a:xfrm>
            <a:off x="444500" y="1000086"/>
            <a:ext cx="8242300" cy="4949610"/>
          </a:xfrm>
        </p:spPr>
        <p:txBody>
          <a:bodyPr>
            <a:normAutofit/>
          </a:bodyPr>
          <a:lstStyle/>
          <a:p>
            <a:r>
              <a:rPr lang="cs-CZ" dirty="0" smtClean="0"/>
              <a:t>EK připravila harmonogram ve formě každoročního pracovního programu</a:t>
            </a:r>
          </a:p>
          <a:p>
            <a:pPr lvl="1"/>
            <a:r>
              <a:rPr lang="cs-CZ" dirty="0" smtClean="0"/>
              <a:t>Bude schválen ve formě </a:t>
            </a:r>
            <a:r>
              <a:rPr lang="cs-CZ" i="1" dirty="0" smtClean="0"/>
              <a:t>sdělení</a:t>
            </a:r>
            <a:r>
              <a:rPr lang="cs-CZ" i="1" dirty="0"/>
              <a:t> </a:t>
            </a:r>
            <a:r>
              <a:rPr lang="cs-CZ" i="1" dirty="0" smtClean="0"/>
              <a:t>Komise</a:t>
            </a:r>
            <a:r>
              <a:rPr lang="cs-CZ" dirty="0" smtClean="0"/>
              <a:t> v červnu 2019</a:t>
            </a:r>
          </a:p>
          <a:p>
            <a:r>
              <a:rPr lang="cs-CZ" dirty="0" smtClean="0"/>
              <a:t>ČR se jej plánuje držet a pokud možno jej v některých případech </a:t>
            </a:r>
            <a:r>
              <a:rPr lang="cs-CZ" smtClean="0"/>
              <a:t>i předběhnout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6696759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adpis 9"/>
          <p:cNvSpPr>
            <a:spLocks noGrp="1"/>
          </p:cNvSpPr>
          <p:nvPr>
            <p:ph type="title"/>
          </p:nvPr>
        </p:nvSpPr>
        <p:spPr>
          <a:xfrm>
            <a:off x="444500" y="1800000"/>
            <a:ext cx="8242299" cy="1846659"/>
          </a:xfrm>
        </p:spPr>
        <p:txBody>
          <a:bodyPr/>
          <a:lstStyle/>
          <a:p>
            <a:r>
              <a:rPr lang="cs-CZ" dirty="0" smtClean="0"/>
              <a:t>Děkuji za pozornost</a:t>
            </a:r>
            <a:br>
              <a:rPr lang="cs-CZ" dirty="0" smtClean="0"/>
            </a:br>
            <a:r>
              <a:rPr lang="cs-CZ" dirty="0"/>
              <a:t/>
            </a:r>
            <a:br>
              <a:rPr lang="cs-CZ" dirty="0"/>
            </a:br>
            <a:r>
              <a:rPr lang="cs-CZ" dirty="0" smtClean="0">
                <a:hlinkClick r:id="rId2"/>
              </a:rPr>
              <a:t>vondrich@mpo.cz</a:t>
            </a:r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34270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Obsah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Historie nařízení</a:t>
            </a:r>
          </a:p>
          <a:p>
            <a:r>
              <a:rPr lang="cs-CZ" dirty="0" smtClean="0"/>
              <a:t>Představení nařízení</a:t>
            </a:r>
          </a:p>
          <a:p>
            <a:r>
              <a:rPr lang="cs-CZ" dirty="0" smtClean="0"/>
              <a:t>Povinnosti vyplývající z nařízení</a:t>
            </a:r>
          </a:p>
          <a:p>
            <a:r>
              <a:rPr lang="cs-CZ" dirty="0" smtClean="0"/>
              <a:t>Termíny splnění povinností</a:t>
            </a:r>
          </a:p>
          <a:p>
            <a:r>
              <a:rPr lang="cs-CZ" dirty="0" smtClean="0"/>
              <a:t>Úkoly pro nejbližší měsíce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17709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Historie nařízení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0"/>
          </p:nvPr>
        </p:nvSpPr>
        <p:spPr>
          <a:xfrm>
            <a:off x="444500" y="1000086"/>
            <a:ext cx="8242300" cy="5266602"/>
          </a:xfrm>
        </p:spPr>
        <p:txBody>
          <a:bodyPr/>
          <a:lstStyle/>
          <a:p>
            <a:r>
              <a:rPr lang="cs-CZ" dirty="0" smtClean="0"/>
              <a:t>Září 2016 – ČR společně s dalšími ČS vydává </a:t>
            </a:r>
            <a:r>
              <a:rPr lang="cs-CZ" i="1" dirty="0" smtClean="0"/>
              <a:t>non-</a:t>
            </a:r>
            <a:r>
              <a:rPr lang="cs-CZ" i="1" dirty="0" err="1" smtClean="0"/>
              <a:t>paper</a:t>
            </a:r>
            <a:endParaRPr lang="cs-CZ" i="1" dirty="0" smtClean="0"/>
          </a:p>
          <a:p>
            <a:pPr lvl="1"/>
            <a:r>
              <a:rPr lang="cs-CZ" dirty="0" smtClean="0"/>
              <a:t>Stál se základem pro dnešní podobu nařízení</a:t>
            </a:r>
          </a:p>
          <a:p>
            <a:r>
              <a:rPr lang="cs-CZ" dirty="0" smtClean="0"/>
              <a:t>EK 2. května 2017 vydala tzv. vymáhací balíček (SDG součástí)</a:t>
            </a:r>
          </a:p>
          <a:p>
            <a:r>
              <a:rPr lang="cs-CZ" dirty="0" smtClean="0"/>
              <a:t>Návrh nařízení byl projednáván v Radě EU na podzim 2017</a:t>
            </a:r>
          </a:p>
          <a:p>
            <a:pPr lvl="1"/>
            <a:r>
              <a:rPr lang="cs-CZ" dirty="0" smtClean="0"/>
              <a:t>30. listopadu 2017 byl přijat obecný přístup Rady</a:t>
            </a:r>
          </a:p>
          <a:p>
            <a:r>
              <a:rPr lang="cs-CZ" dirty="0" smtClean="0"/>
              <a:t>EP 8. března 2018 přijal svou pozici k návrhu</a:t>
            </a:r>
          </a:p>
          <a:p>
            <a:r>
              <a:rPr lang="cs-CZ" dirty="0" smtClean="0"/>
              <a:t>Zahájení trialogů (úspěšně zakončeny 24. května 2018)</a:t>
            </a:r>
          </a:p>
          <a:p>
            <a:r>
              <a:rPr lang="cs-CZ" dirty="0" smtClean="0"/>
              <a:t>Návrh nařízení podepsán 2. října 2018</a:t>
            </a:r>
          </a:p>
          <a:p>
            <a:r>
              <a:rPr lang="cs-CZ" dirty="0" smtClean="0"/>
              <a:t>Nařízení publikováno 21. listopadu 2018 v Úředním věstníku EU</a:t>
            </a:r>
          </a:p>
          <a:p>
            <a:r>
              <a:rPr lang="cs-CZ" dirty="0" smtClean="0"/>
              <a:t>Nařízení vstoupilo v platnost 12. prosince 2018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192677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Nařízení (EU) 2018/1724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cs-CZ" i="1" dirty="0"/>
              <a:t>Nařízení Evropského parlamentu a Rady (EU) 2018/1724 ze dne 2. října 2018, kterým se zřizuje jednotná digitální brána pro poskytování přístupu k informacím, postupům a k asistenčním službám a službám pro řešení problémů a kterým se mění </a:t>
            </a:r>
            <a:r>
              <a:rPr lang="cs-CZ" i="1" dirty="0" smtClean="0"/>
              <a:t>nařízení </a:t>
            </a:r>
            <a:r>
              <a:rPr lang="cs-CZ" i="1" dirty="0"/>
              <a:t>(EU) č. </a:t>
            </a:r>
            <a:r>
              <a:rPr lang="cs-CZ" i="1" dirty="0" smtClean="0"/>
              <a:t>1024/2012</a:t>
            </a:r>
          </a:p>
          <a:p>
            <a:r>
              <a:rPr lang="cs-CZ" dirty="0"/>
              <a:t>Nařízení stanovuje pravidla pro:</a:t>
            </a:r>
          </a:p>
          <a:p>
            <a:pPr lvl="1"/>
            <a:r>
              <a:rPr lang="cs-CZ" dirty="0"/>
              <a:t>Kvalitu informací, </a:t>
            </a:r>
            <a:r>
              <a:rPr lang="cs-CZ" dirty="0" smtClean="0"/>
              <a:t>postupů a </a:t>
            </a:r>
            <a:r>
              <a:rPr lang="cs-CZ" dirty="0"/>
              <a:t>asistenčních služeb</a:t>
            </a:r>
          </a:p>
          <a:p>
            <a:pPr lvl="1"/>
            <a:r>
              <a:rPr lang="cs-CZ" dirty="0"/>
              <a:t>Dostupnost informací, </a:t>
            </a:r>
            <a:r>
              <a:rPr lang="cs-CZ" dirty="0" smtClean="0"/>
              <a:t>postupů </a:t>
            </a:r>
            <a:r>
              <a:rPr lang="cs-CZ" dirty="0"/>
              <a:t>a asistenčních služeb</a:t>
            </a:r>
          </a:p>
          <a:p>
            <a:pPr lvl="1"/>
            <a:r>
              <a:rPr lang="cs-CZ" dirty="0"/>
              <a:t>Implementaci tzv. </a:t>
            </a:r>
            <a:r>
              <a:rPr lang="cs-CZ" i="1" dirty="0" err="1"/>
              <a:t>once-only</a:t>
            </a:r>
            <a:r>
              <a:rPr lang="cs-CZ" dirty="0"/>
              <a:t> principu</a:t>
            </a:r>
          </a:p>
          <a:p>
            <a:endParaRPr lang="cs-CZ" i="1" dirty="0"/>
          </a:p>
        </p:txBody>
      </p:sp>
    </p:spTree>
    <p:extLst>
      <p:ext uri="{BB962C8B-B14F-4D97-AF65-F5344CB8AC3E}">
        <p14:creationId xmlns:p14="http://schemas.microsoft.com/office/powerpoint/2010/main" val="36179520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Informace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cs-CZ" dirty="0"/>
              <a:t>Nařízení obsahuje seznam informací, které členský stát musí povinně </a:t>
            </a:r>
            <a:r>
              <a:rPr lang="cs-CZ" dirty="0" smtClean="0"/>
              <a:t>zveřejnit</a:t>
            </a:r>
            <a:endParaRPr lang="en-US" dirty="0"/>
          </a:p>
          <a:p>
            <a:r>
              <a:rPr lang="cs-CZ" dirty="0"/>
              <a:t>Informace pro občany i podnikatele</a:t>
            </a:r>
          </a:p>
          <a:p>
            <a:pPr lvl="1"/>
            <a:r>
              <a:rPr lang="cs-CZ" dirty="0"/>
              <a:t>Občané</a:t>
            </a:r>
          </a:p>
          <a:p>
            <a:pPr lvl="2"/>
            <a:r>
              <a:rPr lang="cs-CZ" dirty="0"/>
              <a:t>Cestování, práce registrace vozidel, pobyt, vzdělávání, lékařská péče, občanská práva</a:t>
            </a:r>
          </a:p>
          <a:p>
            <a:pPr lvl="1"/>
            <a:r>
              <a:rPr lang="cs-CZ" dirty="0"/>
              <a:t>Podnikatelé</a:t>
            </a:r>
          </a:p>
          <a:p>
            <a:pPr lvl="2"/>
            <a:r>
              <a:rPr lang="cs-CZ" dirty="0"/>
              <a:t>Zahájení, provoz a ukončení aktivit, zaměstnanci, daně, zboží, služby, </a:t>
            </a:r>
            <a:r>
              <a:rPr lang="cs-CZ" dirty="0" smtClean="0"/>
              <a:t>financování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62653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44500" y="446088"/>
            <a:ext cx="8242299" cy="553998"/>
          </a:xfrm>
        </p:spPr>
        <p:txBody>
          <a:bodyPr/>
          <a:lstStyle/>
          <a:p>
            <a:r>
              <a:rPr lang="cs-CZ" dirty="0" smtClean="0"/>
              <a:t>Informace | požadavky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0"/>
          </p:nvPr>
        </p:nvSpPr>
        <p:spPr>
          <a:xfrm>
            <a:off x="444500" y="1000086"/>
            <a:ext cx="8541004" cy="5156874"/>
          </a:xfrm>
        </p:spPr>
        <p:txBody>
          <a:bodyPr/>
          <a:lstStyle/>
          <a:p>
            <a:r>
              <a:rPr lang="cs-CZ" dirty="0" smtClean="0"/>
              <a:t>Informace o</a:t>
            </a:r>
          </a:p>
          <a:p>
            <a:pPr lvl="1"/>
            <a:r>
              <a:rPr lang="cs-CZ" dirty="0"/>
              <a:t>P</a:t>
            </a:r>
            <a:r>
              <a:rPr lang="cs-CZ" dirty="0" smtClean="0"/>
              <a:t>rávech, povinnostech a pravidlech (příloha I)</a:t>
            </a:r>
          </a:p>
          <a:p>
            <a:pPr lvl="2"/>
            <a:r>
              <a:rPr lang="cs-CZ" b="1" dirty="0" smtClean="0"/>
              <a:t>Uživatelsky vstřícné</a:t>
            </a:r>
            <a:r>
              <a:rPr lang="cs-CZ" dirty="0" smtClean="0"/>
              <a:t>, </a:t>
            </a:r>
            <a:r>
              <a:rPr lang="cs-CZ" b="1" dirty="0" smtClean="0"/>
              <a:t>přesné</a:t>
            </a:r>
            <a:r>
              <a:rPr lang="cs-CZ" dirty="0" smtClean="0"/>
              <a:t>, </a:t>
            </a:r>
            <a:r>
              <a:rPr lang="cs-CZ" b="1" dirty="0" smtClean="0"/>
              <a:t>srozumitelné</a:t>
            </a:r>
            <a:r>
              <a:rPr lang="cs-CZ" dirty="0" smtClean="0"/>
              <a:t>, </a:t>
            </a:r>
            <a:r>
              <a:rPr lang="cs-CZ" b="1" dirty="0" smtClean="0"/>
              <a:t>aktuální</a:t>
            </a:r>
            <a:r>
              <a:rPr lang="cs-CZ" dirty="0" smtClean="0"/>
              <a:t>, …</a:t>
            </a:r>
            <a:endParaRPr lang="cs-CZ" b="1" dirty="0" smtClean="0"/>
          </a:p>
          <a:p>
            <a:pPr lvl="1"/>
            <a:r>
              <a:rPr lang="cs-CZ" dirty="0"/>
              <a:t>P</a:t>
            </a:r>
            <a:r>
              <a:rPr lang="cs-CZ" dirty="0" smtClean="0"/>
              <a:t>ostupech (příloha II)</a:t>
            </a:r>
          </a:p>
          <a:p>
            <a:pPr lvl="2"/>
            <a:r>
              <a:rPr lang="cs-CZ" b="1" dirty="0" smtClean="0"/>
              <a:t>Příslušné kroky postupu</a:t>
            </a:r>
            <a:r>
              <a:rPr lang="cs-CZ" dirty="0" smtClean="0"/>
              <a:t>, </a:t>
            </a:r>
            <a:r>
              <a:rPr lang="cs-CZ" b="1" dirty="0" smtClean="0"/>
              <a:t>použitelné poplatky</a:t>
            </a:r>
            <a:r>
              <a:rPr lang="cs-CZ" dirty="0" smtClean="0"/>
              <a:t>, </a:t>
            </a:r>
            <a:r>
              <a:rPr lang="cs-CZ" b="1" dirty="0" smtClean="0"/>
              <a:t>lhůty</a:t>
            </a:r>
            <a:r>
              <a:rPr lang="cs-CZ" dirty="0" smtClean="0"/>
              <a:t>, …</a:t>
            </a:r>
          </a:p>
          <a:p>
            <a:pPr lvl="1"/>
            <a:r>
              <a:rPr lang="cs-CZ" dirty="0" smtClean="0"/>
              <a:t>Asistenčních službách a službách pro řešení problémů (příloha III)</a:t>
            </a:r>
          </a:p>
          <a:p>
            <a:pPr lvl="2"/>
            <a:r>
              <a:rPr lang="cs-CZ" b="1" dirty="0" smtClean="0"/>
              <a:t>Typ</a:t>
            </a:r>
            <a:r>
              <a:rPr lang="cs-CZ" dirty="0" smtClean="0"/>
              <a:t>, </a:t>
            </a:r>
            <a:r>
              <a:rPr lang="cs-CZ" b="1" dirty="0" smtClean="0"/>
              <a:t>účel</a:t>
            </a:r>
            <a:r>
              <a:rPr lang="cs-CZ" dirty="0" smtClean="0"/>
              <a:t>, </a:t>
            </a:r>
            <a:r>
              <a:rPr lang="cs-CZ" b="1" dirty="0" smtClean="0"/>
              <a:t>předpokládané výsledky</a:t>
            </a:r>
            <a:r>
              <a:rPr lang="cs-CZ" dirty="0" smtClean="0"/>
              <a:t>, </a:t>
            </a:r>
            <a:r>
              <a:rPr lang="cs-CZ" b="1" dirty="0" smtClean="0"/>
              <a:t>kontakty</a:t>
            </a:r>
            <a:r>
              <a:rPr lang="cs-CZ" dirty="0" smtClean="0"/>
              <a:t>, </a:t>
            </a:r>
            <a:r>
              <a:rPr lang="cs-CZ" b="1" dirty="0" smtClean="0"/>
              <a:t>lhůty</a:t>
            </a:r>
            <a:r>
              <a:rPr lang="cs-CZ" dirty="0" smtClean="0"/>
              <a:t>, …</a:t>
            </a:r>
            <a:endParaRPr lang="cs-CZ" b="1" dirty="0" smtClean="0"/>
          </a:p>
          <a:p>
            <a:r>
              <a:rPr lang="cs-CZ" dirty="0" smtClean="0"/>
              <a:t>Budou dostupné také </a:t>
            </a:r>
            <a:r>
              <a:rPr lang="cs-CZ" b="1" dirty="0" smtClean="0"/>
              <a:t>v angličtině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719793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Postupy </a:t>
            </a:r>
            <a:r>
              <a:rPr lang="cs-CZ" dirty="0"/>
              <a:t>(příloha II) 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cs-CZ" dirty="0"/>
              <a:t>Nařízení obsahuje seznam procedur, které členský stát musí povinně zřídit</a:t>
            </a:r>
          </a:p>
          <a:p>
            <a:r>
              <a:rPr lang="cs-CZ" dirty="0"/>
              <a:t>Procedury jsou určeny pro občany i podnikatele a pokrývají různé životní situace</a:t>
            </a:r>
          </a:p>
          <a:p>
            <a:pPr lvl="1"/>
            <a:r>
              <a:rPr lang="cs-CZ" dirty="0"/>
              <a:t>Občané</a:t>
            </a:r>
          </a:p>
          <a:p>
            <a:pPr lvl="2"/>
            <a:r>
              <a:rPr lang="cs-CZ" dirty="0"/>
              <a:t>Rodný list, pobyt, studium, práce, doprava, penze</a:t>
            </a:r>
          </a:p>
          <a:p>
            <a:pPr lvl="1"/>
            <a:r>
              <a:rPr lang="cs-CZ" dirty="0"/>
              <a:t>Podnikatelé</a:t>
            </a:r>
          </a:p>
          <a:p>
            <a:pPr lvl="2"/>
            <a:r>
              <a:rPr lang="cs-CZ" dirty="0"/>
              <a:t>Zahájení, provoz a ukončení aktivit, zaměstnanci, daně</a:t>
            </a:r>
          </a:p>
        </p:txBody>
      </p:sp>
    </p:spTree>
    <p:extLst>
      <p:ext uri="{BB962C8B-B14F-4D97-AF65-F5344CB8AC3E}">
        <p14:creationId xmlns:p14="http://schemas.microsoft.com/office/powerpoint/2010/main" val="31689405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Postupy | požadavky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cs-CZ" dirty="0" smtClean="0"/>
              <a:t>Postupy musí být přístupné a proveditelné i přeshraničním uživatelům</a:t>
            </a:r>
          </a:p>
          <a:p>
            <a:pPr lvl="1"/>
            <a:r>
              <a:rPr lang="cs-CZ" dirty="0" smtClean="0"/>
              <a:t>Stejným nebo alternativním technickým řešením</a:t>
            </a:r>
          </a:p>
          <a:p>
            <a:pPr lvl="1"/>
            <a:r>
              <a:rPr lang="cs-CZ" dirty="0" smtClean="0"/>
              <a:t>Prokázání totožnosti podle nařízení eIDAS</a:t>
            </a:r>
          </a:p>
          <a:p>
            <a:pPr lvl="1"/>
            <a:r>
              <a:rPr lang="cs-CZ" dirty="0" smtClean="0"/>
              <a:t>Pokud daný postup v ČS neexistuje, není třeba jej vytvářet</a:t>
            </a:r>
          </a:p>
        </p:txBody>
      </p:sp>
    </p:spTree>
    <p:extLst>
      <p:ext uri="{BB962C8B-B14F-4D97-AF65-F5344CB8AC3E}">
        <p14:creationId xmlns:p14="http://schemas.microsoft.com/office/powerpoint/2010/main" val="6588028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Asistenční služby (příloha III)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cs-CZ" dirty="0" smtClean="0"/>
              <a:t>Nařízení obsahuje seznam asistenčních služeb a služeb pro řešení problémů</a:t>
            </a:r>
          </a:p>
          <a:p>
            <a:r>
              <a:rPr lang="cs-CZ" dirty="0" smtClean="0"/>
              <a:t>Zatím pouze ty služby, které jsou zřízeny unijními předpisy</a:t>
            </a:r>
          </a:p>
          <a:p>
            <a:pPr lvl="1"/>
            <a:r>
              <a:rPr lang="cs-CZ" dirty="0" smtClean="0"/>
              <a:t>Jednotná kontaktní místa</a:t>
            </a:r>
          </a:p>
          <a:p>
            <a:pPr lvl="1"/>
            <a:r>
              <a:rPr lang="cs-CZ" dirty="0" smtClean="0"/>
              <a:t>Kontaktní místa pro výrobky</a:t>
            </a:r>
          </a:p>
          <a:p>
            <a:pPr lvl="1"/>
            <a:r>
              <a:rPr lang="cs-CZ" dirty="0" smtClean="0"/>
              <a:t>Kontaktní místa pro stavební výrobky</a:t>
            </a:r>
          </a:p>
          <a:p>
            <a:pPr lvl="1"/>
            <a:r>
              <a:rPr lang="cs-CZ" dirty="0" smtClean="0"/>
              <a:t>Národní centra pomoci pro odbornou kvalifikaci</a:t>
            </a:r>
          </a:p>
          <a:p>
            <a:pPr lvl="1"/>
            <a:r>
              <a:rPr lang="cs-CZ" dirty="0" smtClean="0"/>
              <a:t>Vnitrostátní kontaktní místa pro přeshraniční zdravotní péči</a:t>
            </a:r>
          </a:p>
          <a:p>
            <a:pPr lvl="1"/>
            <a:r>
              <a:rPr lang="cs-CZ" dirty="0" smtClean="0"/>
              <a:t>Evropská síť zaměstnanosti (EURES)</a:t>
            </a:r>
          </a:p>
          <a:p>
            <a:pPr lvl="1"/>
            <a:r>
              <a:rPr lang="cs-CZ" dirty="0" smtClean="0"/>
              <a:t>Řešení spotřebitelských sporů on-line</a:t>
            </a:r>
          </a:p>
        </p:txBody>
      </p:sp>
    </p:spTree>
    <p:extLst>
      <p:ext uri="{BB962C8B-B14F-4D97-AF65-F5344CB8AC3E}">
        <p14:creationId xmlns:p14="http://schemas.microsoft.com/office/powerpoint/2010/main" val="1042708596"/>
      </p:ext>
    </p:extLst>
  </p:cSld>
  <p:clrMapOvr>
    <a:masterClrMapping/>
  </p:clrMapOvr>
</p:sld>
</file>

<file path=ppt/theme/theme1.xml><?xml version="1.0" encoding="utf-8"?>
<a:theme xmlns:a="http://schemas.openxmlformats.org/drawingml/2006/main" name="Prezentace modrá A">
  <a:themeElements>
    <a:clrScheme name="MPO-B">
      <a:dk1>
        <a:sysClr val="windowText" lastClr="000000"/>
      </a:dk1>
      <a:lt1>
        <a:srgbClr val="FFFFFF"/>
      </a:lt1>
      <a:dk2>
        <a:srgbClr val="004B8D"/>
      </a:dk2>
      <a:lt2>
        <a:srgbClr val="FFFFFF"/>
      </a:lt2>
      <a:accent1>
        <a:srgbClr val="B9E0F7"/>
      </a:accent1>
      <a:accent2>
        <a:srgbClr val="13B5F4"/>
      </a:accent2>
      <a:accent3>
        <a:srgbClr val="0096D6"/>
      </a:accent3>
      <a:accent4>
        <a:srgbClr val="004B8D"/>
      </a:accent4>
      <a:accent5>
        <a:srgbClr val="E31B23"/>
      </a:accent5>
      <a:accent6>
        <a:srgbClr val="B5121B"/>
      </a:accent6>
      <a:hlink>
        <a:srgbClr val="13B5F4"/>
      </a:hlink>
      <a:folHlink>
        <a:srgbClr val="E31B23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 modrá A s číslováním</Template>
  <TotalTime>211</TotalTime>
  <Words>624</Words>
  <Application>Microsoft Office PowerPoint</Application>
  <PresentationFormat>Předvádění na obrazovce (4:3)</PresentationFormat>
  <Paragraphs>83</Paragraphs>
  <Slides>14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7" baseType="lpstr">
      <vt:lpstr>Arial</vt:lpstr>
      <vt:lpstr>Calibri</vt:lpstr>
      <vt:lpstr>Prezentace modrá A</vt:lpstr>
      <vt:lpstr>JEDNOTNÁ DIGITÁLNÍ BRÁNA</vt:lpstr>
      <vt:lpstr>Obsah</vt:lpstr>
      <vt:lpstr>Historie nařízení</vt:lpstr>
      <vt:lpstr>Nařízení (EU) 2018/1724</vt:lpstr>
      <vt:lpstr>Informace</vt:lpstr>
      <vt:lpstr>Informace | požadavky</vt:lpstr>
      <vt:lpstr>Postupy (příloha II) </vt:lpstr>
      <vt:lpstr>Postupy | požadavky</vt:lpstr>
      <vt:lpstr>Asistenční služby (příloha III)</vt:lpstr>
      <vt:lpstr>Asistenční služby | požadavky</vt:lpstr>
      <vt:lpstr>Princip once-only</vt:lpstr>
      <vt:lpstr>Termíny splnění jednotlivých povinností</vt:lpstr>
      <vt:lpstr>Úkoly pro nejbližší měsíce</vt:lpstr>
      <vt:lpstr>Děkuji za pozornost  vondrich@mpo.cz </vt:lpstr>
    </vt:vector>
  </TitlesOfParts>
  <Company>Ministerstvo průmyslu a obchodu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JEDNOTNÁ DIGITÁLNÍ BRÁNA</dc:title>
  <dc:creator>Vondřich Marek</dc:creator>
  <cp:lastModifiedBy>Vondřich Marek</cp:lastModifiedBy>
  <cp:revision>19</cp:revision>
  <dcterms:created xsi:type="dcterms:W3CDTF">2019-03-20T13:41:07Z</dcterms:created>
  <dcterms:modified xsi:type="dcterms:W3CDTF">2019-05-14T07:56:13Z</dcterms:modified>
</cp:coreProperties>
</file>