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66" r:id="rId3"/>
    <p:sldId id="270" r:id="rId4"/>
    <p:sldId id="271" r:id="rId5"/>
    <p:sldId id="275" r:id="rId6"/>
    <p:sldId id="272" r:id="rId7"/>
    <p:sldId id="276" r:id="rId8"/>
    <p:sldId id="273" r:id="rId9"/>
    <p:sldId id="277" r:id="rId10"/>
    <p:sldId id="274" r:id="rId11"/>
    <p:sldId id="278" r:id="rId12"/>
    <p:sldId id="279" r:id="rId13"/>
    <p:sldId id="280" r:id="rId14"/>
    <p:sldId id="267" r:id="rId15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344" y="84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7" d="100"/>
          <a:sy n="117" d="100"/>
        </p:scale>
        <p:origin x="2352" y="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73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14.5.2019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14.5.2019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45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475"/>
            <a:ext cx="1699200" cy="798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4"/>
            <a:ext cx="4053600" cy="3225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99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5" y="6100763"/>
            <a:ext cx="2318623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Mgr.</a:t>
            </a:r>
            <a:r>
              <a:rPr lang="cs-CZ" sz="900" baseline="0" dirty="0" smtClean="0">
                <a:solidFill>
                  <a:schemeClr val="bg1"/>
                </a:solidFill>
              </a:rPr>
              <a:t> Marek Vondřich</a:t>
            </a:r>
            <a:endParaRPr lang="cs-CZ" sz="900" dirty="0" smtClean="0">
              <a:solidFill>
                <a:schemeClr val="bg1"/>
              </a:solidFill>
            </a:endParaRPr>
          </a:p>
          <a:p>
            <a:r>
              <a:rPr lang="cs-CZ" sz="900" i="1" dirty="0" smtClean="0">
                <a:solidFill>
                  <a:schemeClr val="bg1"/>
                </a:solidFill>
              </a:rPr>
              <a:t>Odbor</a:t>
            </a:r>
            <a:r>
              <a:rPr lang="cs-CZ" sz="900" i="1" baseline="0" dirty="0" smtClean="0">
                <a:solidFill>
                  <a:schemeClr val="bg1"/>
                </a:solidFill>
              </a:rPr>
              <a:t> evropských záležitostí a vnitřního trhu</a:t>
            </a:r>
            <a:endParaRPr lang="cs-CZ" sz="900" i="1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cs-CZ" sz="900" dirty="0" smtClean="0">
                <a:solidFill>
                  <a:schemeClr val="bg1"/>
                </a:solidFill>
              </a:rPr>
              <a:t>JEDNOTNÁ DIGITÁLNÍ BRÁNA</a:t>
            </a:r>
            <a:endParaRPr lang="cs-CZ" sz="900" dirty="0">
              <a:solidFill>
                <a:schemeClr val="bg1"/>
              </a:solidFill>
            </a:endParaRPr>
          </a:p>
        </p:txBody>
      </p:sp>
      <p:sp>
        <p:nvSpPr>
          <p:cNvPr id="12" name="Zástupný symbol pro číslo snímku 4"/>
          <p:cNvSpPr>
            <a:spLocks noGrp="1"/>
          </p:cNvSpPr>
          <p:nvPr userDrawn="1"/>
        </p:nvSpPr>
        <p:spPr>
          <a:xfrm>
            <a:off x="8141197" y="6335867"/>
            <a:ext cx="460893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8840746-E84D-450F-9CEF-85632363BC31}" type="slidenum">
              <a:rPr lang="cs-CZ" baseline="0" smtClean="0">
                <a:solidFill>
                  <a:schemeClr val="bg1"/>
                </a:solidFill>
              </a:rPr>
              <a:pPr/>
              <a:t>‹#›</a:t>
            </a:fld>
            <a:endParaRPr lang="cs-CZ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vondrich@mpo.cz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JEDNOTNÁ DIGITÁLNÍ BRÁNA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Představení nařízení a povinností z něj vyplývajících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Asistenční služby | požadavky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Asistenční služby a služby pro řešení problémů (</a:t>
            </a:r>
            <a:r>
              <a:rPr lang="cs-CZ" b="1" dirty="0" smtClean="0"/>
              <a:t>příloha III</a:t>
            </a:r>
            <a:r>
              <a:rPr lang="cs-CZ" dirty="0" smtClean="0"/>
              <a:t>) musí být poskytovány v přiměřeném časovém rámci</a:t>
            </a:r>
          </a:p>
          <a:p>
            <a:pPr lvl="1"/>
            <a:r>
              <a:rPr lang="cs-CZ" dirty="0" smtClean="0"/>
              <a:t>Uživatel musí být informován o prodloužení lhůt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089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</a:t>
            </a:r>
            <a:r>
              <a:rPr lang="cs-CZ" i="1" dirty="0" err="1" smtClean="0"/>
              <a:t>once-only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EK je povinna vyvinout technický systém pro automatickou přeshraniční výměnu </a:t>
            </a:r>
            <a:r>
              <a:rPr lang="cs-CZ" dirty="0" smtClean="0"/>
              <a:t>dokumentů</a:t>
            </a:r>
          </a:p>
          <a:p>
            <a:pPr lvl="1"/>
            <a:r>
              <a:rPr lang="cs-CZ" dirty="0" smtClean="0"/>
              <a:t>EK přijme do 12. 6. 2021 prováděcí akty, ve kterých stanoví technické a provozní specifikace </a:t>
            </a:r>
            <a:r>
              <a:rPr lang="cs-CZ" smtClean="0"/>
              <a:t>technického systému</a:t>
            </a:r>
            <a:endParaRPr lang="cs-CZ" dirty="0"/>
          </a:p>
          <a:p>
            <a:r>
              <a:rPr lang="cs-CZ" dirty="0"/>
              <a:t>Po zavedení systému dojde k zrychlení vyřizování formalit při pohybu napříč Evropskou unií</a:t>
            </a:r>
          </a:p>
          <a:p>
            <a:r>
              <a:rPr lang="cs-CZ" dirty="0"/>
              <a:t>Občan nebo podnikatel musí vyslovit jednoznačný souhlas s využitím tohoto systému</a:t>
            </a:r>
          </a:p>
        </p:txBody>
      </p:sp>
    </p:spTree>
    <p:extLst>
      <p:ext uri="{BB962C8B-B14F-4D97-AF65-F5344CB8AC3E}">
        <p14:creationId xmlns:p14="http://schemas.microsoft.com/office/powerpoint/2010/main" val="1831013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 splnění jednotlivých povinností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12. prosinec 2020</a:t>
            </a:r>
          </a:p>
          <a:p>
            <a:pPr lvl="1"/>
            <a:r>
              <a:rPr lang="cs-CZ" dirty="0" smtClean="0"/>
              <a:t>Publikování národních informací (příloha I)</a:t>
            </a:r>
          </a:p>
          <a:p>
            <a:pPr lvl="1"/>
            <a:r>
              <a:rPr lang="cs-CZ" dirty="0" smtClean="0"/>
              <a:t>S výjimkou místních samospráv (12. prosinec 2022)</a:t>
            </a:r>
          </a:p>
          <a:p>
            <a:r>
              <a:rPr lang="cs-CZ" dirty="0" smtClean="0"/>
              <a:t>12. prosinec 2023</a:t>
            </a:r>
          </a:p>
          <a:p>
            <a:pPr lvl="1"/>
            <a:r>
              <a:rPr lang="cs-CZ" dirty="0" smtClean="0"/>
              <a:t>Elektronizace postupů (příloha II)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9266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pro nejbližší měsíce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949610"/>
          </a:xfrm>
        </p:spPr>
        <p:txBody>
          <a:bodyPr>
            <a:normAutofit/>
          </a:bodyPr>
          <a:lstStyle/>
          <a:p>
            <a:r>
              <a:rPr lang="cs-CZ" dirty="0" smtClean="0"/>
              <a:t>EK připravila harmonogram ve formě každoročního pracovního programu</a:t>
            </a:r>
          </a:p>
          <a:p>
            <a:pPr lvl="1"/>
            <a:r>
              <a:rPr lang="cs-CZ" dirty="0" smtClean="0"/>
              <a:t>Bude schválen ve formě </a:t>
            </a:r>
            <a:r>
              <a:rPr lang="cs-CZ" i="1" dirty="0" smtClean="0"/>
              <a:t>sdělení</a:t>
            </a:r>
            <a:r>
              <a:rPr lang="cs-CZ" i="1" dirty="0"/>
              <a:t> </a:t>
            </a:r>
            <a:r>
              <a:rPr lang="cs-CZ" i="1" dirty="0" smtClean="0"/>
              <a:t>Komise</a:t>
            </a:r>
            <a:r>
              <a:rPr lang="cs-CZ" dirty="0" smtClean="0"/>
              <a:t> v červnu 2019</a:t>
            </a:r>
          </a:p>
          <a:p>
            <a:r>
              <a:rPr lang="cs-CZ" dirty="0" smtClean="0"/>
              <a:t>ČR se jej plánuje držet a pokud možno jej v některých případech </a:t>
            </a:r>
            <a:r>
              <a:rPr lang="cs-CZ" smtClean="0"/>
              <a:t>i předběhnout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69675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1846659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>
                <a:hlinkClick r:id="rId2"/>
              </a:rPr>
              <a:t>vondrich@mpo.cz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Historie nařízení</a:t>
            </a:r>
          </a:p>
          <a:p>
            <a:r>
              <a:rPr lang="cs-CZ" dirty="0" smtClean="0"/>
              <a:t>Představení nařízení</a:t>
            </a:r>
          </a:p>
          <a:p>
            <a:r>
              <a:rPr lang="cs-CZ" dirty="0" smtClean="0"/>
              <a:t>Povinnosti vyplývající z nařízení</a:t>
            </a:r>
          </a:p>
          <a:p>
            <a:r>
              <a:rPr lang="cs-CZ" dirty="0" smtClean="0"/>
              <a:t>Termíny splnění povinností</a:t>
            </a:r>
          </a:p>
          <a:p>
            <a:r>
              <a:rPr lang="cs-CZ" dirty="0" smtClean="0"/>
              <a:t>Úkoly pro nejbližší měsíce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770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nařízení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5266602"/>
          </a:xfrm>
        </p:spPr>
        <p:txBody>
          <a:bodyPr/>
          <a:lstStyle/>
          <a:p>
            <a:r>
              <a:rPr lang="cs-CZ" dirty="0" smtClean="0"/>
              <a:t>Září 2016 – ČR společně s dalšími ČS vydává </a:t>
            </a:r>
            <a:r>
              <a:rPr lang="cs-CZ" i="1" dirty="0" smtClean="0"/>
              <a:t>non-</a:t>
            </a:r>
            <a:r>
              <a:rPr lang="cs-CZ" i="1" dirty="0" err="1" smtClean="0"/>
              <a:t>paper</a:t>
            </a:r>
            <a:endParaRPr lang="cs-CZ" i="1" dirty="0" smtClean="0"/>
          </a:p>
          <a:p>
            <a:pPr lvl="1"/>
            <a:r>
              <a:rPr lang="cs-CZ" dirty="0" smtClean="0"/>
              <a:t>Stál se základem pro dnešní podobu nařízení</a:t>
            </a:r>
          </a:p>
          <a:p>
            <a:r>
              <a:rPr lang="cs-CZ" dirty="0" smtClean="0"/>
              <a:t>EK 2. května 2017 vydala tzv. vymáhací balíček (SDG součástí)</a:t>
            </a:r>
          </a:p>
          <a:p>
            <a:r>
              <a:rPr lang="cs-CZ" dirty="0" smtClean="0"/>
              <a:t>Návrh nařízení byl projednáván v Radě EU na podzim 2017</a:t>
            </a:r>
          </a:p>
          <a:p>
            <a:pPr lvl="1"/>
            <a:r>
              <a:rPr lang="cs-CZ" dirty="0" smtClean="0"/>
              <a:t>30. listopadu 2017 byl přijat obecný přístup Rady</a:t>
            </a:r>
          </a:p>
          <a:p>
            <a:r>
              <a:rPr lang="cs-CZ" dirty="0" smtClean="0"/>
              <a:t>EP 8. března 2018 přijal svou pozici k návrhu</a:t>
            </a:r>
          </a:p>
          <a:p>
            <a:r>
              <a:rPr lang="cs-CZ" dirty="0" smtClean="0"/>
              <a:t>Zahájení trialogů (úspěšně zakončeny 24. května 2018)</a:t>
            </a:r>
          </a:p>
          <a:p>
            <a:r>
              <a:rPr lang="cs-CZ" dirty="0" smtClean="0"/>
              <a:t>Návrh nařízení podepsán 2. října 2018</a:t>
            </a:r>
          </a:p>
          <a:p>
            <a:r>
              <a:rPr lang="cs-CZ" dirty="0" smtClean="0"/>
              <a:t>Nařízení publikováno 21. listopadu 2018 v Úředním věstníku EU</a:t>
            </a:r>
          </a:p>
          <a:p>
            <a:r>
              <a:rPr lang="cs-CZ" dirty="0" smtClean="0"/>
              <a:t>Nařízení vstoupilo v platnost 12. prosince 2018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26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Nařízení (EU) 2018/1724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i="1" dirty="0"/>
              <a:t>Nařízení Evropského parlamentu a Rady (EU) 2018/1724 ze dne 2. října 2018, kterým se zřizuje jednotná digitální brána pro poskytování přístupu k informacím, postupům a k asistenčním službám a službám pro řešení problémů a kterým se mění </a:t>
            </a:r>
            <a:r>
              <a:rPr lang="cs-CZ" i="1" dirty="0" smtClean="0"/>
              <a:t>nařízení </a:t>
            </a:r>
            <a:r>
              <a:rPr lang="cs-CZ" i="1" dirty="0"/>
              <a:t>(EU) č. </a:t>
            </a:r>
            <a:r>
              <a:rPr lang="cs-CZ" i="1" dirty="0" smtClean="0"/>
              <a:t>1024/2012</a:t>
            </a:r>
          </a:p>
          <a:p>
            <a:r>
              <a:rPr lang="cs-CZ" dirty="0"/>
              <a:t>Nařízení stanovuje pravidla pro:</a:t>
            </a:r>
          </a:p>
          <a:p>
            <a:pPr lvl="1"/>
            <a:r>
              <a:rPr lang="cs-CZ" dirty="0"/>
              <a:t>Kvalitu informací, </a:t>
            </a:r>
            <a:r>
              <a:rPr lang="cs-CZ" dirty="0" smtClean="0"/>
              <a:t>postupů a </a:t>
            </a:r>
            <a:r>
              <a:rPr lang="cs-CZ" dirty="0"/>
              <a:t>asistenčních služeb</a:t>
            </a:r>
          </a:p>
          <a:p>
            <a:pPr lvl="1"/>
            <a:r>
              <a:rPr lang="cs-CZ" dirty="0"/>
              <a:t>Dostupnost informací, </a:t>
            </a:r>
            <a:r>
              <a:rPr lang="cs-CZ" dirty="0" smtClean="0"/>
              <a:t>postupů </a:t>
            </a:r>
            <a:r>
              <a:rPr lang="cs-CZ" dirty="0"/>
              <a:t>a asistenčních služeb</a:t>
            </a:r>
          </a:p>
          <a:p>
            <a:pPr lvl="1"/>
            <a:r>
              <a:rPr lang="cs-CZ" dirty="0"/>
              <a:t>Implementaci tzv. </a:t>
            </a:r>
            <a:r>
              <a:rPr lang="cs-CZ" i="1" dirty="0" err="1"/>
              <a:t>once-only</a:t>
            </a:r>
            <a:r>
              <a:rPr lang="cs-CZ" dirty="0"/>
              <a:t> principu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17952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Nařízení obsahuje seznam informací, které členský stát musí povinně </a:t>
            </a:r>
            <a:r>
              <a:rPr lang="cs-CZ" dirty="0" smtClean="0"/>
              <a:t>zveřejnit</a:t>
            </a:r>
            <a:endParaRPr lang="en-US" dirty="0"/>
          </a:p>
          <a:p>
            <a:r>
              <a:rPr lang="cs-CZ" dirty="0"/>
              <a:t>Informace pro občany i podnikatele</a:t>
            </a:r>
          </a:p>
          <a:p>
            <a:pPr lvl="1"/>
            <a:r>
              <a:rPr lang="cs-CZ" dirty="0"/>
              <a:t>Občané</a:t>
            </a:r>
          </a:p>
          <a:p>
            <a:pPr lvl="2"/>
            <a:r>
              <a:rPr lang="cs-CZ" dirty="0"/>
              <a:t>Cestování, práce registrace vozidel, pobyt, vzdělávání, lékařská péče, občanská práva</a:t>
            </a:r>
          </a:p>
          <a:p>
            <a:pPr lvl="1"/>
            <a:r>
              <a:rPr lang="cs-CZ" dirty="0"/>
              <a:t>Podnikatelé</a:t>
            </a:r>
          </a:p>
          <a:p>
            <a:pPr lvl="2"/>
            <a:r>
              <a:rPr lang="cs-CZ" dirty="0"/>
              <a:t>Zahájení, provoz a ukončení aktivit, zaměstnanci, daně, zboží, služby, </a:t>
            </a:r>
            <a:r>
              <a:rPr lang="cs-CZ" dirty="0" smtClean="0"/>
              <a:t>financování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265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dirty="0" smtClean="0"/>
              <a:t>Informace | požadavky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541004" cy="5156874"/>
          </a:xfrm>
        </p:spPr>
        <p:txBody>
          <a:bodyPr/>
          <a:lstStyle/>
          <a:p>
            <a:r>
              <a:rPr lang="cs-CZ" dirty="0" smtClean="0"/>
              <a:t>Informace o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rávech, povinnostech a pravidlech (příloha I)</a:t>
            </a:r>
          </a:p>
          <a:p>
            <a:pPr lvl="2"/>
            <a:r>
              <a:rPr lang="cs-CZ" b="1" dirty="0" smtClean="0"/>
              <a:t>Uživatelsky vstřícné</a:t>
            </a:r>
            <a:r>
              <a:rPr lang="cs-CZ" dirty="0" smtClean="0"/>
              <a:t>, </a:t>
            </a:r>
            <a:r>
              <a:rPr lang="cs-CZ" b="1" dirty="0" smtClean="0"/>
              <a:t>přesné</a:t>
            </a:r>
            <a:r>
              <a:rPr lang="cs-CZ" dirty="0" smtClean="0"/>
              <a:t>, </a:t>
            </a:r>
            <a:r>
              <a:rPr lang="cs-CZ" b="1" dirty="0" smtClean="0"/>
              <a:t>srozumitelné</a:t>
            </a:r>
            <a:r>
              <a:rPr lang="cs-CZ" dirty="0" smtClean="0"/>
              <a:t>, </a:t>
            </a:r>
            <a:r>
              <a:rPr lang="cs-CZ" b="1" dirty="0" smtClean="0"/>
              <a:t>aktuální</a:t>
            </a:r>
            <a:r>
              <a:rPr lang="cs-CZ" dirty="0" smtClean="0"/>
              <a:t>, …</a:t>
            </a:r>
            <a:endParaRPr lang="cs-CZ" b="1" dirty="0" smtClean="0"/>
          </a:p>
          <a:p>
            <a:pPr lvl="1"/>
            <a:r>
              <a:rPr lang="cs-CZ" dirty="0"/>
              <a:t>P</a:t>
            </a:r>
            <a:r>
              <a:rPr lang="cs-CZ" dirty="0" smtClean="0"/>
              <a:t>ostupech (příloha II)</a:t>
            </a:r>
          </a:p>
          <a:p>
            <a:pPr lvl="2"/>
            <a:r>
              <a:rPr lang="cs-CZ" b="1" dirty="0" smtClean="0"/>
              <a:t>Příslušné kroky postupu</a:t>
            </a:r>
            <a:r>
              <a:rPr lang="cs-CZ" dirty="0" smtClean="0"/>
              <a:t>, </a:t>
            </a:r>
            <a:r>
              <a:rPr lang="cs-CZ" b="1" dirty="0" smtClean="0"/>
              <a:t>použitelné poplatky</a:t>
            </a:r>
            <a:r>
              <a:rPr lang="cs-CZ" dirty="0" smtClean="0"/>
              <a:t>, </a:t>
            </a:r>
            <a:r>
              <a:rPr lang="cs-CZ" b="1" dirty="0" smtClean="0"/>
              <a:t>lhůty</a:t>
            </a:r>
            <a:r>
              <a:rPr lang="cs-CZ" dirty="0" smtClean="0"/>
              <a:t>, …</a:t>
            </a:r>
          </a:p>
          <a:p>
            <a:pPr lvl="1"/>
            <a:r>
              <a:rPr lang="cs-CZ" dirty="0" smtClean="0"/>
              <a:t>Asistenčních službách a službách pro řešení problémů (příloha III)</a:t>
            </a:r>
          </a:p>
          <a:p>
            <a:pPr lvl="2"/>
            <a:r>
              <a:rPr lang="cs-CZ" b="1" dirty="0" smtClean="0"/>
              <a:t>Typ</a:t>
            </a:r>
            <a:r>
              <a:rPr lang="cs-CZ" dirty="0" smtClean="0"/>
              <a:t>, </a:t>
            </a:r>
            <a:r>
              <a:rPr lang="cs-CZ" b="1" dirty="0" smtClean="0"/>
              <a:t>účel</a:t>
            </a:r>
            <a:r>
              <a:rPr lang="cs-CZ" dirty="0" smtClean="0"/>
              <a:t>, </a:t>
            </a:r>
            <a:r>
              <a:rPr lang="cs-CZ" b="1" dirty="0" smtClean="0"/>
              <a:t>předpokládané výsledky</a:t>
            </a:r>
            <a:r>
              <a:rPr lang="cs-CZ" dirty="0" smtClean="0"/>
              <a:t>, </a:t>
            </a:r>
            <a:r>
              <a:rPr lang="cs-CZ" b="1" dirty="0" smtClean="0"/>
              <a:t>kontakty</a:t>
            </a:r>
            <a:r>
              <a:rPr lang="cs-CZ" dirty="0" smtClean="0"/>
              <a:t>, </a:t>
            </a:r>
            <a:r>
              <a:rPr lang="cs-CZ" b="1" dirty="0" smtClean="0"/>
              <a:t>lhůty</a:t>
            </a:r>
            <a:r>
              <a:rPr lang="cs-CZ" dirty="0" smtClean="0"/>
              <a:t>, …</a:t>
            </a:r>
            <a:endParaRPr lang="cs-CZ" b="1" dirty="0" smtClean="0"/>
          </a:p>
          <a:p>
            <a:r>
              <a:rPr lang="cs-CZ" dirty="0" smtClean="0"/>
              <a:t>Budou dostupné také </a:t>
            </a:r>
            <a:r>
              <a:rPr lang="cs-CZ" b="1" dirty="0" smtClean="0"/>
              <a:t>v angličtině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979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Postupy </a:t>
            </a:r>
            <a:r>
              <a:rPr lang="cs-CZ" dirty="0"/>
              <a:t>(příloha II)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Nařízení obsahuje seznam procedur, které členský stát musí povinně zřídit</a:t>
            </a:r>
          </a:p>
          <a:p>
            <a:r>
              <a:rPr lang="cs-CZ" dirty="0"/>
              <a:t>Procedury jsou určeny pro občany i podnikatele a pokrývají různé životní situace</a:t>
            </a:r>
          </a:p>
          <a:p>
            <a:pPr lvl="1"/>
            <a:r>
              <a:rPr lang="cs-CZ" dirty="0"/>
              <a:t>Občané</a:t>
            </a:r>
          </a:p>
          <a:p>
            <a:pPr lvl="2"/>
            <a:r>
              <a:rPr lang="cs-CZ" dirty="0"/>
              <a:t>Rodný list, pobyt, studium, práce, doprava, penze</a:t>
            </a:r>
          </a:p>
          <a:p>
            <a:pPr lvl="1"/>
            <a:r>
              <a:rPr lang="cs-CZ" dirty="0"/>
              <a:t>Podnikatelé</a:t>
            </a:r>
          </a:p>
          <a:p>
            <a:pPr lvl="2"/>
            <a:r>
              <a:rPr lang="cs-CZ" dirty="0"/>
              <a:t>Zahájení, provoz a ukončení aktivit, zaměstnanci, daně</a:t>
            </a:r>
          </a:p>
        </p:txBody>
      </p:sp>
    </p:spTree>
    <p:extLst>
      <p:ext uri="{BB962C8B-B14F-4D97-AF65-F5344CB8AC3E}">
        <p14:creationId xmlns:p14="http://schemas.microsoft.com/office/powerpoint/2010/main" val="3168940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Postupy | požadavky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Postupy musí být přístupné a proveditelné i přeshraničním uživatelům</a:t>
            </a:r>
          </a:p>
          <a:p>
            <a:pPr lvl="1"/>
            <a:r>
              <a:rPr lang="cs-CZ" dirty="0" smtClean="0"/>
              <a:t>Stejným nebo alternativním technickým řešením</a:t>
            </a:r>
          </a:p>
          <a:p>
            <a:pPr lvl="1"/>
            <a:r>
              <a:rPr lang="cs-CZ" dirty="0" smtClean="0"/>
              <a:t>Prokázání totožnosti podle nařízení eIDAS</a:t>
            </a:r>
          </a:p>
          <a:p>
            <a:pPr lvl="1"/>
            <a:r>
              <a:rPr lang="cs-CZ" dirty="0" smtClean="0"/>
              <a:t>Pokud daný postup v ČS neexistuje, není třeba jej vytvářet</a:t>
            </a:r>
          </a:p>
        </p:txBody>
      </p:sp>
    </p:spTree>
    <p:extLst>
      <p:ext uri="{BB962C8B-B14F-4D97-AF65-F5344CB8AC3E}">
        <p14:creationId xmlns:p14="http://schemas.microsoft.com/office/powerpoint/2010/main" val="658802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Asistenční služby (příloha III)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Nařízení obsahuje seznam asistenčních služeb a služeb pro řešení problémů</a:t>
            </a:r>
          </a:p>
          <a:p>
            <a:r>
              <a:rPr lang="cs-CZ" dirty="0" smtClean="0"/>
              <a:t>Zatím pouze ty služby, které jsou zřízeny unijními předpisy</a:t>
            </a:r>
          </a:p>
          <a:p>
            <a:pPr lvl="1"/>
            <a:r>
              <a:rPr lang="cs-CZ" dirty="0" smtClean="0"/>
              <a:t>Jednotná kontaktní místa</a:t>
            </a:r>
          </a:p>
          <a:p>
            <a:pPr lvl="1"/>
            <a:r>
              <a:rPr lang="cs-CZ" dirty="0" smtClean="0"/>
              <a:t>Kontaktní místa pro výrobky</a:t>
            </a:r>
          </a:p>
          <a:p>
            <a:pPr lvl="1"/>
            <a:r>
              <a:rPr lang="cs-CZ" dirty="0" smtClean="0"/>
              <a:t>Kontaktní místa pro stavební výrobky</a:t>
            </a:r>
          </a:p>
          <a:p>
            <a:pPr lvl="1"/>
            <a:r>
              <a:rPr lang="cs-CZ" dirty="0" smtClean="0"/>
              <a:t>Národní centra pomoci pro odbornou kvalifikaci</a:t>
            </a:r>
          </a:p>
          <a:p>
            <a:pPr lvl="1"/>
            <a:r>
              <a:rPr lang="cs-CZ" dirty="0" smtClean="0"/>
              <a:t>Vnitrostátní kontaktní místa pro přeshraniční zdravotní péči</a:t>
            </a:r>
          </a:p>
          <a:p>
            <a:pPr lvl="1"/>
            <a:r>
              <a:rPr lang="cs-CZ" dirty="0" smtClean="0"/>
              <a:t>Evropská síť zaměstnanosti (EURES)</a:t>
            </a:r>
          </a:p>
          <a:p>
            <a:pPr lvl="1"/>
            <a:r>
              <a:rPr lang="cs-CZ" dirty="0" smtClean="0"/>
              <a:t>Řešení spotřebitelských sporů on-line</a:t>
            </a:r>
          </a:p>
        </p:txBody>
      </p:sp>
    </p:spTree>
    <p:extLst>
      <p:ext uri="{BB962C8B-B14F-4D97-AF65-F5344CB8AC3E}">
        <p14:creationId xmlns:p14="http://schemas.microsoft.com/office/powerpoint/2010/main" val="104270859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modrá A">
  <a:themeElements>
    <a:clrScheme name="MPO-B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B9E0F7"/>
      </a:accent1>
      <a:accent2>
        <a:srgbClr val="13B5F4"/>
      </a:accent2>
      <a:accent3>
        <a:srgbClr val="0096D6"/>
      </a:accent3>
      <a:accent4>
        <a:srgbClr val="004B8D"/>
      </a:accent4>
      <a:accent5>
        <a:srgbClr val="E31B23"/>
      </a:accent5>
      <a:accent6>
        <a:srgbClr val="B5121B"/>
      </a:accent6>
      <a:hlink>
        <a:srgbClr val="13B5F4"/>
      </a:hlink>
      <a:folHlink>
        <a:srgbClr val="E31B23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modrá A s číslováním</Template>
  <TotalTime>211</TotalTime>
  <Words>624</Words>
  <Application>Microsoft Office PowerPoint</Application>
  <PresentationFormat>Předvádění na obrazovce (4:3)</PresentationFormat>
  <Paragraphs>83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Prezentace modrá A</vt:lpstr>
      <vt:lpstr>JEDNOTNÁ DIGITÁLNÍ BRÁNA</vt:lpstr>
      <vt:lpstr>Obsah</vt:lpstr>
      <vt:lpstr>Historie nařízení</vt:lpstr>
      <vt:lpstr>Nařízení (EU) 2018/1724</vt:lpstr>
      <vt:lpstr>Informace</vt:lpstr>
      <vt:lpstr>Informace | požadavky</vt:lpstr>
      <vt:lpstr>Postupy (příloha II) </vt:lpstr>
      <vt:lpstr>Postupy | požadavky</vt:lpstr>
      <vt:lpstr>Asistenční služby (příloha III)</vt:lpstr>
      <vt:lpstr>Asistenční služby | požadavky</vt:lpstr>
      <vt:lpstr>Princip once-only</vt:lpstr>
      <vt:lpstr>Termíny splnění jednotlivých povinností</vt:lpstr>
      <vt:lpstr>Úkoly pro nejbližší měsíce</vt:lpstr>
      <vt:lpstr>Děkuji za pozornost  vondrich@mpo.cz </vt:lpstr>
    </vt:vector>
  </TitlesOfParts>
  <Company>Ministerstvo průmyslu a obchodu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JEDNOTNÁ DIGITÁLNÍ BRÁNA</dc:title>
  <dc:creator>Vondřich Marek</dc:creator>
  <cp:lastModifiedBy>Vondřich Marek</cp:lastModifiedBy>
  <cp:revision>19</cp:revision>
  <dcterms:created xsi:type="dcterms:W3CDTF">2019-03-20T13:41:07Z</dcterms:created>
  <dcterms:modified xsi:type="dcterms:W3CDTF">2019-05-14T07:56:13Z</dcterms:modified>
</cp:coreProperties>
</file>