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64" r:id="rId4"/>
    <p:sldId id="262" r:id="rId5"/>
    <p:sldId id="263" r:id="rId6"/>
    <p:sldId id="289" r:id="rId7"/>
    <p:sldId id="290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268" r:id="rId23"/>
    <p:sldId id="270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3" r:id="rId34"/>
    <p:sldId id="284" r:id="rId35"/>
    <p:sldId id="285" r:id="rId36"/>
    <p:sldId id="325" r:id="rId37"/>
    <p:sldId id="308" r:id="rId38"/>
    <p:sldId id="307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6" r:id="rId55"/>
    <p:sldId id="259" r:id="rId5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907" userDrawn="1">
          <p15:clr>
            <a:srgbClr val="A4A3A4"/>
          </p15:clr>
        </p15:guide>
        <p15:guide id="3" pos="2132" userDrawn="1">
          <p15:clr>
            <a:srgbClr val="A4A3A4"/>
          </p15:clr>
        </p15:guide>
        <p15:guide id="4" pos="3379" userDrawn="1">
          <p15:clr>
            <a:srgbClr val="A4A3A4"/>
          </p15:clr>
        </p15:guide>
        <p15:guide id="5" pos="46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99"/>
    <a:srgbClr val="009999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8425" autoAdjust="0"/>
  </p:normalViewPr>
  <p:slideViewPr>
    <p:cSldViewPr snapToGrid="0" showGuides="1">
      <p:cViewPr varScale="1">
        <p:scale>
          <a:sx n="99" d="100"/>
          <a:sy n="99" d="100"/>
        </p:scale>
        <p:origin x="1488" y="84"/>
      </p:cViewPr>
      <p:guideLst>
        <p:guide orient="horz" pos="3657"/>
        <p:guide pos="907"/>
        <p:guide pos="2132"/>
        <p:guide pos="3379"/>
        <p:guide pos="46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6128-E6F4-4423-8FD5-3E79F44F0350}" type="datetimeFigureOut">
              <a:rPr lang="cs-CZ" smtClean="0"/>
              <a:t>16.5.2019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51EE1-A014-4F2F-96E8-7CB9DB5330A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4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28F8-2A4C-4B5C-AD71-7E3F3501D1BF}" type="datetimeFigureOut">
              <a:rPr lang="cs-CZ" smtClean="0"/>
              <a:t>16.5.2019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27D2-B476-4B72-8499-8079863770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64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Poslední</a:t>
            </a:r>
            <a:r>
              <a:rPr lang="cs-CZ" baseline="0" dirty="0" smtClean="0"/>
              <a:t> plán realizace tohoto strategického období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99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Absolvent a Eurograduate</a:t>
            </a:r>
            <a:r>
              <a:rPr lang="cs-CZ" baseline="0" dirty="0" smtClean="0"/>
              <a:t> – záleží na Eurograduate, budeme se snažit posunout na rok 2023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09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1. papír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7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Rozhodovací pozice – ženy kolem</a:t>
            </a:r>
            <a:r>
              <a:rPr lang="cs-CZ" baseline="0" dirty="0" smtClean="0"/>
              <a:t> 25 %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7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2. např.</a:t>
            </a:r>
            <a:r>
              <a:rPr lang="cs-CZ" baseline="0" dirty="0" smtClean="0"/>
              <a:t> j</a:t>
            </a:r>
            <a:r>
              <a:rPr lang="cs-CZ" dirty="0" smtClean="0"/>
              <a:t>azykové znalosti a mezikulturní</a:t>
            </a:r>
            <a:r>
              <a:rPr lang="cs-CZ" baseline="0" dirty="0" smtClean="0"/>
              <a:t> komunikace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17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Proč potřebujeme kvalifikační rámce</a:t>
            </a:r>
            <a:r>
              <a:rPr lang="cs-CZ" baseline="0" dirty="0" smtClean="0"/>
              <a:t> – </a:t>
            </a:r>
            <a:r>
              <a:rPr lang="cs-CZ" dirty="0" smtClean="0"/>
              <a:t>V ČR je sice systém kvalifikací zřetelný a jednoduchý</a:t>
            </a:r>
            <a:r>
              <a:rPr lang="cs-CZ" baseline="0" dirty="0" smtClean="0"/>
              <a:t>, v řadě zemí ale existuje velké množství kvalifikací – kvalifikační rámec umožňuje se v kvalifikacích orientovat a pomocí evropského zastřešujícího rámce a jeho úrovní je „přeložit“ do domácího systému.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5886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</a:t>
            </a:r>
            <a:r>
              <a:rPr lang="cs-CZ" baseline="0" dirty="0" smtClean="0"/>
              <a:t> návaznosti na akce peer skupiny budeme v příštím roce organizovat seminář (a možná další akce?) </a:t>
            </a:r>
            <a:r>
              <a:rPr lang="cs-CZ" dirty="0" smtClean="0"/>
              <a:t>pro vysoké školy o využití Rámce kvalifikací vysokoškolského vzdělávání při tvorbě a následném hodnocení studijních programů a při definování výsledků učení. </a:t>
            </a:r>
          </a:p>
          <a:p>
            <a:endParaRPr lang="cs-CZ" dirty="0" smtClean="0"/>
          </a:p>
          <a:p>
            <a:r>
              <a:rPr lang="cs-CZ" dirty="0" smtClean="0"/>
              <a:t>Souvislost</a:t>
            </a:r>
            <a:r>
              <a:rPr lang="cs-CZ" baseline="0" dirty="0" smtClean="0"/>
              <a:t> s EQF – my tvoříme národní rámec jen pro vysokoškolské vzdělávání.</a:t>
            </a:r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102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 smtClean="0"/>
              <a:t>Kliknutím lze </a:t>
            </a:r>
            <a:br>
              <a:rPr lang="cs-CZ" dirty="0" smtClean="0"/>
            </a:br>
            <a:r>
              <a:rPr lang="cs-CZ" dirty="0" smtClean="0"/>
              <a:t>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964079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80481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3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1507400"/>
              </p:ext>
            </p:extLst>
          </p:nvPr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xmlns="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75518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79188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01437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60548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5974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720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4" y="101217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07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77" r:id="rId7"/>
  </p:sldLayoutIdLst>
  <p:transition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595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maps/place/Karmelitsk%C3%A1+529/5,+118+00+Praha+1-Mal%C3%A1+Strana/@50.0852785,14.401439,17z/data=!3m1!4b1!4m5!3m4!1s0x470b94e3028a6d63:0xc245e5c6bd645e50!8m2!3d50.0852785!4d14.4036277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77" y="1224000"/>
            <a:ext cx="5960423" cy="1633500"/>
          </a:xfrm>
        </p:spPr>
        <p:txBody>
          <a:bodyPr anchor="ctr"/>
          <a:lstStyle/>
          <a:p>
            <a:pPr>
              <a:spcAft>
                <a:spcPts val="1200"/>
              </a:spcAft>
            </a:pPr>
            <a:r>
              <a:rPr lang="cs-CZ" sz="2400" cap="none" dirty="0" smtClean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SEMINÁŘ K ROZVOJI VYSOKÝCH ŠKOL</a:t>
            </a:r>
            <a:br>
              <a:rPr lang="cs-CZ" sz="2400" cap="none" dirty="0" smtClean="0">
                <a:solidFill>
                  <a:srgbClr val="418E96"/>
                </a:solidFill>
                <a:latin typeface="Calibri"/>
                <a:ea typeface="+mn-ea"/>
                <a:cs typeface="+mn-cs"/>
              </a:rPr>
            </a:br>
            <a:r>
              <a:rPr lang="cs-CZ" sz="2400" cap="none" dirty="0" smtClean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 </a:t>
            </a:r>
            <a:br>
              <a:rPr lang="cs-CZ" sz="2400" cap="none" dirty="0" smtClean="0">
                <a:solidFill>
                  <a:srgbClr val="418E96"/>
                </a:solidFill>
                <a:latin typeface="Calibri"/>
                <a:ea typeface="+mn-ea"/>
                <a:cs typeface="+mn-cs"/>
              </a:rPr>
            </a:br>
            <a:r>
              <a:rPr lang="cs-CZ" sz="2000" cap="none" dirty="0" smtClean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14. KVĚTNA 2019</a:t>
            </a:r>
            <a:br>
              <a:rPr lang="cs-CZ" sz="2000" cap="none" dirty="0" smtClean="0">
                <a:solidFill>
                  <a:srgbClr val="418E96"/>
                </a:solidFill>
                <a:latin typeface="Calibri"/>
                <a:ea typeface="+mn-ea"/>
                <a:cs typeface="+mn-cs"/>
              </a:rPr>
            </a:br>
            <a:r>
              <a:rPr lang="cs-CZ" sz="2000" cap="none" dirty="0" smtClean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10:00 – 14:00</a:t>
            </a:r>
            <a:r>
              <a:rPr lang="cs-CZ" sz="2400" cap="none" dirty="0" smtClean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/>
            </a:r>
            <a:br>
              <a:rPr lang="cs-CZ" sz="2400" cap="none" dirty="0" smtClean="0">
                <a:solidFill>
                  <a:srgbClr val="418E96"/>
                </a:solidFill>
                <a:latin typeface="Calibri"/>
                <a:ea typeface="+mn-ea"/>
                <a:cs typeface="+mn-cs"/>
              </a:rPr>
            </a:br>
            <a:endParaRPr lang="cs-CZ" sz="2400" cap="none" dirty="0">
              <a:solidFill>
                <a:srgbClr val="418E96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lvl="0">
              <a:spcBef>
                <a:spcPct val="20000"/>
              </a:spcBef>
              <a:spcAft>
                <a:spcPts val="0"/>
              </a:spcAft>
              <a:buClrTx/>
            </a:pPr>
            <a:r>
              <a:rPr lang="cs-CZ" sz="900" cap="none" dirty="0">
                <a:solidFill>
                  <a:prstClr val="black"/>
                </a:solidFill>
                <a:latin typeface="Calibri"/>
              </a:rPr>
              <a:t>Ministerstvo školství, mládeže a tělovýchovy</a:t>
            </a:r>
          </a:p>
          <a:p>
            <a:pPr lvl="0">
              <a:spcBef>
                <a:spcPct val="20000"/>
              </a:spcBef>
              <a:spcAft>
                <a:spcPts val="0"/>
              </a:spcAft>
              <a:buClrTx/>
            </a:pPr>
            <a:r>
              <a:rPr lang="cs-CZ" sz="900" cap="none" dirty="0">
                <a:solidFill>
                  <a:prstClr val="black"/>
                </a:solidFill>
                <a:latin typeface="Calibri"/>
              </a:rPr>
              <a:t>Karmelitská 529/5, 118 12 Praha 1 – Malá Strana </a:t>
            </a:r>
          </a:p>
          <a:p>
            <a:pPr lvl="0">
              <a:spcBef>
                <a:spcPct val="20000"/>
              </a:spcBef>
              <a:spcAft>
                <a:spcPts val="0"/>
              </a:spcAft>
              <a:buClrTx/>
            </a:pPr>
            <a:r>
              <a:rPr lang="cs-CZ" sz="900" cap="none" dirty="0">
                <a:solidFill>
                  <a:prstClr val="black"/>
                </a:solidFill>
                <a:latin typeface="Calibri"/>
              </a:rPr>
              <a:t>msmt@msmt.cz • www.msmt.cz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16212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Prioritní cíl </a:t>
            </a:r>
            <a:r>
              <a:rPr lang="cs-CZ" dirty="0" smtClean="0"/>
              <a:t>2: diverzita a dostupnost (doporučení pro VŠ)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Zaměřit se na kvalitu studia v prvních ročnících bakalářských studijních programů a pomocí vyrovnávacích kurzů, intenzivnější výuky základních předmětů či předsemestrálních kurzů vyrovnávat připravenost diferencované studentské populace na studium na vysoké škole.</a:t>
            </a:r>
          </a:p>
          <a:p>
            <a:pPr lvl="0"/>
            <a:r>
              <a:rPr lang="cs-CZ" dirty="0"/>
              <a:t>Rozšiřovat služby poradenských a kariérních center pro studující. Zároveň tyto služby vhodným způsobem propagovat tak, aby byly dostupné skutečně všem studujícím a posilovala se sociální integrace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281013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Prioritní cíl 3</a:t>
            </a:r>
            <a:r>
              <a:rPr lang="cs-CZ" dirty="0" smtClean="0"/>
              <a:t>: internacionalizace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Na národní úrovni implementovat doporučení vzešlá z aktivit peer skupiny a dalších projektů vyhlašovaných Evropskou komisí na podporu národních reforem. </a:t>
            </a:r>
            <a:endParaRPr lang="cs-CZ" dirty="0" smtClean="0"/>
          </a:p>
          <a:p>
            <a:pPr lvl="0"/>
            <a:r>
              <a:rPr lang="cs-CZ" dirty="0"/>
              <a:t>Posoudit způsoby naplnění Doporučení Rady EU o podpoře automatického vzájemného uznávání vysokoškolských diplomů a osvědčení o vyšším sekundárním vzdělání a výsledků období studia v </a:t>
            </a:r>
            <a:r>
              <a:rPr lang="cs-CZ" dirty="0" smtClean="0"/>
              <a:t>zahraničí</a:t>
            </a:r>
          </a:p>
          <a:p>
            <a:pPr lvl="0"/>
            <a:r>
              <a:rPr lang="cs-CZ" dirty="0"/>
              <a:t>Rozšířit Režim student: koncept pro usnadnění vízové procedury u vybraných studentů. </a:t>
            </a:r>
            <a:endParaRPr lang="cs-CZ" dirty="0" smtClean="0"/>
          </a:p>
          <a:p>
            <a:r>
              <a:rPr lang="cs-CZ" dirty="0"/>
              <a:t>Iniciovat ve spolupráci s Ministerstvem vnitra a Ministerstvem zahraničních věcí řešení zrychlené procedury pro zahraniční vědecké a akademické pracovníky a možnosti zrychlení vyřizování studentských víz pro všechny zahraniční studenty (zkrácení lhůty na 30 dní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50890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Prioritní cíl 3</a:t>
            </a:r>
            <a:r>
              <a:rPr lang="cs-CZ" dirty="0" smtClean="0"/>
              <a:t>: internacionalizace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Provést </a:t>
            </a:r>
            <a:r>
              <a:rPr lang="cs-CZ" dirty="0"/>
              <a:t>ve spolupráci s Domem zahraniční spolupráce průzkum mezi zahraničními studenty. </a:t>
            </a:r>
            <a:endParaRPr lang="cs-CZ" dirty="0" smtClean="0"/>
          </a:p>
          <a:p>
            <a:pPr lvl="0"/>
            <a:r>
              <a:rPr lang="cs-CZ" dirty="0"/>
              <a:t>Realizovat ve spolupráci s Domem zahraniční spolupráce další proškolování pracovníků českých vysokých škol zaměřené na budování znalostí a kapacit v oblasti internacionalizace prostřednictvím zahraničních odborníků z oblasti mezinárodního vzdělávání (EAIE, ACA a další).</a:t>
            </a:r>
            <a:endParaRPr lang="cs-CZ" dirty="0" smtClean="0"/>
          </a:p>
          <a:p>
            <a:pPr lvl="0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71472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Prioritní cíl </a:t>
            </a:r>
            <a:r>
              <a:rPr lang="cs-CZ" dirty="0" smtClean="0"/>
              <a:t>3: internacionalizace (doporučení pro VŠ)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Do Režimu student zařazovat pouze zájemce o studium, u kterých byla spolehlivě prověřena jejich připravenost ke studiu z hlediska předchozího vzdělání, jazykových kompetencí, motivace ke studiu a dalších aspektů.</a:t>
            </a:r>
          </a:p>
          <a:p>
            <a:pPr lvl="0"/>
            <a:r>
              <a:rPr lang="cs-CZ" dirty="0"/>
              <a:t>Systematicky podporovat rozvoj kompetencí akademických i administrativních pracovníků českých vysokých škol zaměřený na budování znalostí a kapacit v oblasti internacionalizace</a:t>
            </a:r>
            <a:r>
              <a:rPr lang="cs-CZ" dirty="0" smtClean="0"/>
              <a:t>.</a:t>
            </a:r>
          </a:p>
          <a:p>
            <a:r>
              <a:rPr lang="cs-CZ" dirty="0"/>
              <a:t>Uznávat předchozí zahraniční studium jak v rámci studijních programů tak mobilitních programů a to s cílem jednodušší prostupnosti vysokoškolského vzdělávání a odstraňování bariér v mobilitě.  </a:t>
            </a:r>
          </a:p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07901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Prioritní cíl </a:t>
            </a:r>
            <a:r>
              <a:rPr lang="cs-CZ" dirty="0" smtClean="0"/>
              <a:t>4: relevance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Usnadnit diskuzi mezi zapojenými aktéry a popularizovat příklady dobré praxe zapojení zaměstnavatelů do vzdělávací činnosti </a:t>
            </a:r>
            <a:r>
              <a:rPr lang="cs-CZ" dirty="0" smtClean="0"/>
              <a:t>pomocí </a:t>
            </a:r>
            <a:r>
              <a:rPr lang="cs-CZ" dirty="0"/>
              <a:t>fóra zástupců vysokých škol a zaměstnavatelů.</a:t>
            </a:r>
          </a:p>
          <a:p>
            <a:pPr lvl="0"/>
            <a:r>
              <a:rPr lang="cs-CZ" dirty="0"/>
              <a:t>Provést analýzu dopadů průmyslu 4.0 ve vysokoškolském systému. Studie bude definována jako nová výzkumná potřeba v programu Technologické agentury ČR </a:t>
            </a:r>
            <a:r>
              <a:rPr lang="cs-CZ" dirty="0" smtClean="0"/>
              <a:t>BETA2.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980517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Prioritní cíl 4</a:t>
            </a:r>
            <a:r>
              <a:rPr lang="cs-CZ" dirty="0" smtClean="0"/>
              <a:t>: relevance (doporučení pro VŠ)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Zohledňovat v rámci projektové výuky a zadávání témat kvalifikačních prací regionálně relevantní témata a výzvy. Kde to bude možné podporovat využití výsledků studentských projektů v praxi, přičemž jejich implementace může být řádnou součástí výuky a tím přispívat k řešení lokálních problémů. </a:t>
            </a:r>
          </a:p>
          <a:p>
            <a:pPr lvl="0"/>
            <a:r>
              <a:rPr lang="cs-CZ" dirty="0"/>
              <a:t>Podporovat inovativní studentské aktivity v podobě inkubátorů, start-ups, spin-offs a další formy vzdělávání k nabytí podnikatelských dovedností.</a:t>
            </a:r>
          </a:p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309075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Prioritní cíl 5</a:t>
            </a:r>
            <a:r>
              <a:rPr lang="cs-CZ" dirty="0" smtClean="0"/>
              <a:t>: kvalitní a relevantní výzkum, vývoj a inovace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Spolupracovat s vysokými školami na realizaci dílčích cílů a opatření „Akčního plánu mezinárodní spolupráce ČR ve výzkumu a vývoji a internacionalizace prostředí výzkumu a vývoje v ČR na léta 2017 až 2020“ spočívajících mj. v posilování zapojení vysokých škol ČR do Evropského výzkumného </a:t>
            </a:r>
            <a:r>
              <a:rPr lang="cs-CZ" dirty="0" smtClean="0"/>
              <a:t>prostoru.</a:t>
            </a:r>
          </a:p>
          <a:p>
            <a:pPr marL="108000" lvl="0" indent="0">
              <a:buNone/>
            </a:pPr>
            <a:endParaRPr lang="cs-CZ" dirty="0" smtClean="0"/>
          </a:p>
          <a:p>
            <a:pPr lvl="0"/>
            <a:r>
              <a:rPr lang="cs-CZ" dirty="0"/>
              <a:t>Spolupracovat s vysokými školami na realizaci dílčích cílů a opatření „Akčního plánu rozvoje lidských zdrojů pro výzkum, vývoj a inovace a genderové rovnosti ve výzkumu, vývoji a inovacích v ČR na léta 2018 až 2020“ spočívajících v zavádění strukturálních reforem institucionálního prostředí vysokých škol za účelem vytvoření mezinárodně konkurenceschopného prostředí pro rozvoj excelentních vědeckých kariér. 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262513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Prioritní cíl 5</a:t>
            </a:r>
            <a:r>
              <a:rPr lang="cs-CZ" dirty="0" smtClean="0"/>
              <a:t>: kvalitní a relevantní výzkum, vývoj a inovace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Zapojit </a:t>
            </a:r>
            <a:r>
              <a:rPr lang="cs-CZ" dirty="0"/>
              <a:t>vysoké školy do aktivit Individuálního projektu systémového „CzechELib“. Zapojení by mělo spočívat v aktualizaci potřeb v oblasti elektronických informačních zdrojů pro výzkum a vývoj (dále jen „EIZ“) a jejich sdílený nákup prostřednictvím Národní technické </a:t>
            </a:r>
            <a:r>
              <a:rPr lang="cs-CZ" dirty="0" smtClean="0"/>
              <a:t>knihovny.</a:t>
            </a:r>
            <a:endParaRPr lang="cs-CZ" b="1" dirty="0"/>
          </a:p>
          <a:p>
            <a:pPr lvl="0"/>
            <a:r>
              <a:rPr lang="cs-CZ" dirty="0" smtClean="0"/>
              <a:t>Podporovat </a:t>
            </a:r>
            <a:r>
              <a:rPr lang="cs-CZ" dirty="0"/>
              <a:t>vysoké školy při přechodu na jejich nový způsob hodnocení dle nové Metodiky 2017+. </a:t>
            </a:r>
          </a:p>
          <a:p>
            <a:pPr lvl="0"/>
            <a:r>
              <a:rPr lang="cs-CZ" dirty="0"/>
              <a:t>V návaznosti na výsledky hodnocení dle Metodiky 2017+ usilovat o navýšení finančních prostředků institucionální podpory na dlouhodobý koncepční rozvoj výzkumných organizací, pro které je poskytovatelem MŠMT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383671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Prioritní cíl 5</a:t>
            </a:r>
            <a:r>
              <a:rPr lang="cs-CZ" dirty="0" smtClean="0"/>
              <a:t>: kvalitní a relevantní výzkum, vývoj a inovace (doporučení pro VŠ)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Připravit efektivní mechanismy rozdělování prostředků institucionální podpory na dlouhodobý koncepční rozvoj výzkumných organizací pro jednotlivé součásti vysokých škol se zvláštním zřetelem kladeným na dlouhodobou udržitelnost výzkumných a vývojových center vybudovaných za podpory Operačního programu Výzkum a vývoj pro inovace po ukončení čerpání podpory z Národních programů udržitelnosti. Při rozdělování prostředků součástem zohledňovat strategické priority vysoké školy a vytvořit mechanismy solidarity kompenzující strukturální znevýhodnění některých pracovišť nebo zohledňující jejich možnosti získání dalších zdrojů mimo institucionální financování formou příspěvku či dotace na DKRVO. </a:t>
            </a:r>
          </a:p>
          <a:p>
            <a:pPr lvl="0"/>
            <a:r>
              <a:rPr lang="cs-CZ" dirty="0" smtClean="0"/>
              <a:t>V</a:t>
            </a:r>
            <a:r>
              <a:rPr lang="cs-CZ" dirty="0"/>
              <a:t> souladu s přístupem zodpovědného výzkumu a inovací a efektivním využíváním veřejných prostředků</a:t>
            </a:r>
            <a:r>
              <a:rPr lang="cs-CZ" b="1" dirty="0"/>
              <a:t> </a:t>
            </a:r>
            <a:r>
              <a:rPr lang="cs-CZ" dirty="0"/>
              <a:t>zohledňovat ve výzkumné činnosti a v inovacích perspektivy jako je jejich sociální dopad včetně zapojení veřejnosti, popularizace a vzdělávání, podporovat široký a otevřený přístup, z hlediska obsahového zohledňovat genderovou dimenzi nebo se významně věnovat etickým aspektům výzkumu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81367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Prioritní cíl </a:t>
            </a:r>
            <a:r>
              <a:rPr lang="cs-CZ" dirty="0" smtClean="0"/>
              <a:t>6: rozhodování založené na datech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Realizovat šetření studentů doktorských studijních programů Doktorandi 2020. Šetření bude zaměřeno na sociální a studijní podmínky a naváže na předchozí šetření Doktorandi z roku </a:t>
            </a:r>
            <a:r>
              <a:rPr lang="cs-CZ" dirty="0" smtClean="0"/>
              <a:t>2014.</a:t>
            </a:r>
          </a:p>
          <a:p>
            <a:pPr lvl="0"/>
            <a:r>
              <a:rPr lang="cs-CZ" dirty="0"/>
              <a:t>Navrhnout opatření vycházející ze závěrečných zpráv národního a mezinárodního šetření absolventů vysokých škol Absolvent 2018, respektive Eurograduate, a mezinárodního šetření studentů na vysokých školách Eurostudent VII.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029559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223725" cy="622138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cs-CZ" sz="2700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PROGRAM SEMINÁŘE</a:t>
            </a:r>
            <a:r>
              <a:rPr lang="cs-CZ" sz="3000" b="1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/>
            </a:r>
            <a:br>
              <a:rPr lang="cs-CZ" sz="3000" b="1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952500"/>
            <a:ext cx="7886700" cy="5638800"/>
          </a:xfrm>
        </p:spPr>
        <p:txBody>
          <a:bodyPr/>
          <a:lstStyle/>
          <a:p>
            <a:pPr marL="0" lvl="0" indent="0">
              <a:spcAft>
                <a:spcPts val="0"/>
              </a:spcAft>
              <a:buClrTx/>
              <a:buNone/>
            </a:pPr>
            <a:r>
              <a:rPr lang="cs-CZ" sz="1600" b="1" dirty="0"/>
              <a:t>10.00 – 10.15</a:t>
            </a:r>
          </a:p>
          <a:p>
            <a:pPr marL="0" lvl="0" indent="0">
              <a:spcAft>
                <a:spcPts val="0"/>
              </a:spcAft>
              <a:buClrTx/>
              <a:buNone/>
            </a:pPr>
            <a:r>
              <a:rPr lang="cs-CZ" sz="1600" dirty="0"/>
              <a:t>Zahájení</a:t>
            </a:r>
          </a:p>
          <a:p>
            <a:pPr marL="0" lvl="0" indent="0">
              <a:spcAft>
                <a:spcPts val="600"/>
              </a:spcAft>
              <a:buClrTx/>
              <a:buNone/>
            </a:pPr>
            <a:r>
              <a:rPr lang="cs-CZ" sz="1600" dirty="0"/>
              <a:t>PhDr. Pavel Doleček, Ph.D., náměstek sekce vysokého školství, vědy a výzkumu MŠMT</a:t>
            </a:r>
          </a:p>
          <a:p>
            <a:pPr marL="0" lvl="0" indent="0">
              <a:spcAft>
                <a:spcPts val="0"/>
              </a:spcAft>
              <a:buClrTx/>
              <a:buNone/>
            </a:pPr>
            <a:r>
              <a:rPr lang="cs-CZ" sz="1600" b="1" dirty="0"/>
              <a:t>10.15 – 11.15</a:t>
            </a:r>
          </a:p>
          <a:p>
            <a:pPr marL="0" lvl="0" indent="0">
              <a:spcAft>
                <a:spcPts val="0"/>
              </a:spcAft>
              <a:buClrTx/>
              <a:buNone/>
            </a:pPr>
            <a:r>
              <a:rPr lang="cs-CZ" sz="1600" dirty="0"/>
              <a:t>Plán realizace Dlouhodobého záměru vzdělávací a vědecké, výzkumné, vývojové a inovační, umělecké a další tvůrčí činnosti pro oblast vysokých škol pro rok 2020</a:t>
            </a:r>
          </a:p>
          <a:p>
            <a:pPr marL="0" lvl="0" indent="0">
              <a:spcAft>
                <a:spcPts val="0"/>
              </a:spcAft>
              <a:buClrTx/>
              <a:buNone/>
            </a:pPr>
            <a:r>
              <a:rPr lang="cs-CZ" sz="1600" dirty="0"/>
              <a:t>Vyhlášení centralizovaného rozvojového programu pro veřejné vysoké školy pro rok 2020</a:t>
            </a:r>
          </a:p>
          <a:p>
            <a:pPr marL="0" lvl="0" indent="0">
              <a:spcAft>
                <a:spcPts val="600"/>
              </a:spcAft>
              <a:buClrTx/>
              <a:buNone/>
            </a:pPr>
            <a:r>
              <a:rPr lang="cs-CZ" sz="1600" dirty="0"/>
              <a:t>Představení jednotlivých materiálů a diskuze</a:t>
            </a:r>
          </a:p>
          <a:p>
            <a:pPr marL="0" lvl="0" indent="0">
              <a:spcAft>
                <a:spcPts val="0"/>
              </a:spcAft>
              <a:buClrTx/>
              <a:buNone/>
            </a:pPr>
            <a:r>
              <a:rPr lang="cs-CZ" sz="1600" b="1" dirty="0" smtClean="0"/>
              <a:t>11.15 </a:t>
            </a:r>
            <a:r>
              <a:rPr lang="cs-CZ" sz="1600" b="1" dirty="0"/>
              <a:t>– </a:t>
            </a:r>
            <a:r>
              <a:rPr lang="cs-CZ" sz="1600" b="1" dirty="0" smtClean="0"/>
              <a:t>12.15</a:t>
            </a:r>
            <a:endParaRPr lang="cs-CZ" sz="1600" b="1" dirty="0"/>
          </a:p>
          <a:p>
            <a:pPr marL="0" lvl="0" indent="0">
              <a:spcAft>
                <a:spcPts val="600"/>
              </a:spcAft>
              <a:buClrTx/>
              <a:buNone/>
            </a:pPr>
            <a:r>
              <a:rPr lang="cs-CZ" sz="1600" dirty="0"/>
              <a:t>Rámec strategie výzkumné činnosti VŠ v Plánu realizace pro rok 2020 </a:t>
            </a:r>
          </a:p>
          <a:p>
            <a:pPr marL="0" lvl="0" indent="0">
              <a:spcAft>
                <a:spcPts val="0"/>
              </a:spcAft>
              <a:buClrTx/>
              <a:buNone/>
            </a:pPr>
            <a:r>
              <a:rPr lang="cs-CZ" sz="1600" b="1" dirty="0" smtClean="0"/>
              <a:t>12.15 </a:t>
            </a:r>
            <a:r>
              <a:rPr lang="cs-CZ" sz="1600" b="1" dirty="0"/>
              <a:t>– </a:t>
            </a:r>
            <a:r>
              <a:rPr lang="cs-CZ" sz="1600" b="1" dirty="0" smtClean="0"/>
              <a:t>12.45</a:t>
            </a:r>
            <a:endParaRPr lang="cs-CZ" sz="1600" b="1" dirty="0"/>
          </a:p>
          <a:p>
            <a:pPr marL="0" lvl="0" indent="0">
              <a:spcAft>
                <a:spcPts val="600"/>
              </a:spcAft>
              <a:buClrTx/>
              <a:buNone/>
            </a:pPr>
            <a:r>
              <a:rPr lang="cs-CZ" sz="1600" dirty="0"/>
              <a:t>Občerstvení</a:t>
            </a:r>
          </a:p>
          <a:p>
            <a:pPr marL="0" lvl="0" indent="0">
              <a:spcAft>
                <a:spcPts val="0"/>
              </a:spcAft>
              <a:buClrTx/>
              <a:buNone/>
            </a:pPr>
            <a:r>
              <a:rPr lang="cs-CZ" sz="1600" b="1" dirty="0" smtClean="0"/>
              <a:t>12.45 </a:t>
            </a:r>
            <a:r>
              <a:rPr lang="cs-CZ" sz="1600" b="1" dirty="0"/>
              <a:t>– </a:t>
            </a:r>
            <a:r>
              <a:rPr lang="cs-CZ" sz="1600" b="1" dirty="0" smtClean="0"/>
              <a:t>13.15</a:t>
            </a:r>
            <a:endParaRPr lang="cs-CZ" sz="1600" b="1" dirty="0"/>
          </a:p>
          <a:p>
            <a:pPr marL="0" lvl="0" indent="0">
              <a:spcAft>
                <a:spcPts val="0"/>
              </a:spcAft>
              <a:buClrTx/>
              <a:buNone/>
            </a:pPr>
            <a:r>
              <a:rPr lang="cs-CZ" sz="1600" dirty="0"/>
              <a:t>Informace k přípravě Strategického záměru pro oblast vysokých škol 2021+</a:t>
            </a:r>
          </a:p>
          <a:p>
            <a:pPr marL="0" lvl="0" indent="0">
              <a:spcAft>
                <a:spcPts val="600"/>
              </a:spcAft>
              <a:buClrTx/>
              <a:buNone/>
            </a:pPr>
            <a:r>
              <a:rPr lang="cs-CZ" sz="1600" dirty="0"/>
              <a:t>Rámec kvalifikací vysokoškolského vzdělávání České republiky</a:t>
            </a:r>
          </a:p>
          <a:p>
            <a:pPr marL="0" lvl="0" indent="0">
              <a:spcAft>
                <a:spcPts val="0"/>
              </a:spcAft>
              <a:buClrTx/>
              <a:buNone/>
            </a:pPr>
            <a:r>
              <a:rPr lang="cs-CZ" sz="1600" b="1" dirty="0" smtClean="0"/>
              <a:t>13.15 </a:t>
            </a:r>
            <a:r>
              <a:rPr lang="cs-CZ" sz="1600" b="1" dirty="0"/>
              <a:t>– </a:t>
            </a:r>
            <a:r>
              <a:rPr lang="cs-CZ" sz="1600" b="1" dirty="0" smtClean="0"/>
              <a:t>13.45</a:t>
            </a:r>
            <a:endParaRPr lang="cs-CZ" sz="1600" b="1" dirty="0"/>
          </a:p>
          <a:p>
            <a:pPr marL="0" lvl="0" indent="0">
              <a:spcAft>
                <a:spcPts val="600"/>
              </a:spcAft>
              <a:buClrTx/>
              <a:buNone/>
            </a:pPr>
            <a:r>
              <a:rPr lang="cs-CZ" sz="1600" dirty="0"/>
              <a:t>Implementace Jednotné digitální brány (SDG) na vysokých školách</a:t>
            </a:r>
          </a:p>
          <a:p>
            <a:pPr marL="0" lvl="0" indent="0">
              <a:spcAft>
                <a:spcPts val="0"/>
              </a:spcAft>
              <a:buClrTx/>
              <a:buNone/>
            </a:pPr>
            <a:r>
              <a:rPr lang="cs-CZ" sz="1600" b="1" dirty="0" smtClean="0"/>
              <a:t>13.45 </a:t>
            </a:r>
            <a:r>
              <a:rPr lang="cs-CZ" sz="1600" b="1" dirty="0"/>
              <a:t>– </a:t>
            </a:r>
            <a:r>
              <a:rPr lang="cs-CZ" sz="1600" b="1" dirty="0" smtClean="0"/>
              <a:t>14.00</a:t>
            </a:r>
            <a:endParaRPr lang="cs-CZ" sz="1600" b="1" dirty="0"/>
          </a:p>
          <a:p>
            <a:pPr marL="0" lvl="0" indent="0">
              <a:spcAft>
                <a:spcPts val="0"/>
              </a:spcAft>
              <a:buClrTx/>
              <a:buNone/>
            </a:pPr>
            <a:r>
              <a:rPr lang="cs-CZ" sz="1600" dirty="0"/>
              <a:t>Různé, ukončení semináře</a:t>
            </a:r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88035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Prioritní cíl </a:t>
            </a:r>
            <a:r>
              <a:rPr lang="cs-CZ" dirty="0" smtClean="0"/>
              <a:t>6: rozhodování založené na datech (doporučení pro VŠ)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Využít výstupy individualizovaných závěrečných zpráv z šetření uplatnitelnosti absolventů vysokých škol Absolvent 2018 a národních zpráv mezinárodních šetření Eurograduate a Eurostudent VII.</a:t>
            </a:r>
          </a:p>
          <a:p>
            <a:pPr lvl="0"/>
            <a:r>
              <a:rPr lang="cs-CZ" dirty="0" smtClean="0"/>
              <a:t>Sdílení </a:t>
            </a:r>
            <a:r>
              <a:rPr lang="cs-CZ" dirty="0"/>
              <a:t>informací o EIZ pořizovaných mimo projekt „</a:t>
            </a:r>
            <a:r>
              <a:rPr lang="cs-CZ" dirty="0" smtClean="0"/>
              <a:t>CzechELib“.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70074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Prioritní cíl 7</a:t>
            </a:r>
            <a:r>
              <a:rPr lang="cs-CZ" dirty="0" smtClean="0"/>
              <a:t>: efektivní financování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Vyjednávat s Ministerstvem financí o dalším výhledu státního rozpočtu a o navýšení rozpočtu vysokých škol, které je základním předpokladem pro zajištění financování vysokých škol s důrazem na zvyšující se kvalitu vysokých škol.</a:t>
            </a:r>
          </a:p>
          <a:p>
            <a:pPr lvl="0"/>
            <a:r>
              <a:rPr lang="cs-CZ" dirty="0"/>
              <a:t>Pokračovat v rámci institucionálního financování vzdělávací a tvůrčí činnosti vysokých škol (rozpočtový okruh I) v cílené podpoře oblastí vzdělávání vnímaných jako významné společenské priority.</a:t>
            </a:r>
          </a:p>
          <a:p>
            <a:pPr lvl="0"/>
            <a:r>
              <a:rPr lang="cs-CZ" dirty="0"/>
              <a:t>Zohlednit v rámci výkonového ukazatele "K" ve větší míře mezinárodní spolupráci vysokých škol</a:t>
            </a:r>
            <a:r>
              <a:rPr lang="cs-CZ" dirty="0" smtClean="0"/>
              <a:t>.</a:t>
            </a:r>
          </a:p>
          <a:p>
            <a:pPr lvl="0"/>
            <a:r>
              <a:rPr lang="cs-CZ" dirty="0"/>
              <a:t>Vyhodnotit administrativní zátěž vysokých škol zejména v kontextu administrace projektů podpořený z Evropských strukturálních a investičních fondů.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21638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6724" y="2838450"/>
            <a:ext cx="8128627" cy="552450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200" b="1" cap="none" dirty="0"/>
              <a:t>C</a:t>
            </a:r>
            <a:r>
              <a:rPr lang="cs-CZ" sz="3200" b="1" cap="none" dirty="0" smtClean="0"/>
              <a:t>entralizovaný rozvojový program 2020</a:t>
            </a:r>
            <a:r>
              <a:rPr lang="cs-CZ" sz="3200" b="1" cap="none" dirty="0" smtClean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/>
            </a:r>
            <a:br>
              <a:rPr lang="cs-CZ" sz="3200" b="1" cap="none" dirty="0" smtClean="0">
                <a:solidFill>
                  <a:srgbClr val="418E96"/>
                </a:solidFill>
                <a:latin typeface="Calibri"/>
                <a:ea typeface="+mn-ea"/>
                <a:cs typeface="+mn-cs"/>
              </a:rPr>
            </a:br>
            <a:endParaRPr lang="cs-CZ" sz="3200" b="1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59475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5467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200" b="1" cap="none" dirty="0"/>
              <a:t>C</a:t>
            </a:r>
            <a:r>
              <a:rPr lang="cs-CZ" sz="3200" b="1" cap="none" dirty="0" smtClean="0"/>
              <a:t>entralizovaný rozvojový program 2020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121016"/>
            <a:ext cx="7886700" cy="5055947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vyhlášen jeden </a:t>
            </a:r>
            <a:r>
              <a:rPr lang="cs-CZ" sz="2200" b="1" i="1" dirty="0">
                <a:solidFill>
                  <a:prstClr val="black"/>
                </a:solidFill>
                <a:latin typeface="Calibri"/>
              </a:rPr>
              <a:t>program na podporu sdílení kapacit a vytváření sítí vysokých škol v České republice,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vysoká škola se může zapojit do </a:t>
            </a:r>
            <a:r>
              <a:rPr lang="cs-CZ" sz="2200" b="1" dirty="0">
                <a:solidFill>
                  <a:prstClr val="black"/>
                </a:solidFill>
                <a:latin typeface="Calibri"/>
              </a:rPr>
              <a:t>nejvýše </a:t>
            </a:r>
            <a:r>
              <a:rPr lang="cs-CZ" sz="2200" b="1" u="sng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pěti</a:t>
            </a:r>
            <a:r>
              <a:rPr lang="cs-CZ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200" b="1" dirty="0">
                <a:solidFill>
                  <a:prstClr val="black"/>
                </a:solidFill>
                <a:latin typeface="Calibri"/>
              </a:rPr>
              <a:t>rozvojových projektů </a:t>
            </a:r>
            <a:r>
              <a:rPr lang="cs-CZ" sz="2200" dirty="0">
                <a:solidFill>
                  <a:prstClr val="black"/>
                </a:solidFill>
                <a:latin typeface="Calibri"/>
              </a:rPr>
              <a:t>a</a:t>
            </a:r>
            <a:r>
              <a:rPr lang="cs-CZ" sz="2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200" dirty="0">
                <a:solidFill>
                  <a:prstClr val="black"/>
                </a:solidFill>
                <a:latin typeface="Calibri"/>
              </a:rPr>
              <a:t>dále do neomezeného počtu projektů pro </a:t>
            </a:r>
            <a:r>
              <a:rPr lang="cs-CZ" sz="2200" b="1" u="sng" dirty="0">
                <a:solidFill>
                  <a:prstClr val="black"/>
                </a:solidFill>
                <a:latin typeface="Calibri"/>
              </a:rPr>
              <a:t>nejméně</a:t>
            </a:r>
            <a:r>
              <a:rPr lang="cs-CZ" sz="2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200" b="1" u="sng" dirty="0">
                <a:solidFill>
                  <a:prstClr val="black"/>
                </a:solidFill>
                <a:latin typeface="Calibri"/>
              </a:rPr>
              <a:t>18 vysokých škol</a:t>
            </a:r>
            <a:r>
              <a:rPr lang="cs-CZ" sz="2200" b="1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všechny vysoké školy zapojené do projektu budou moci čerpat všechny výstupy v rámci řešeného projektu,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vysoké školy nemohou být do projektu zapojeny bez čerpání finančních prostředků a pouze využívat výsledky řešení projektu.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96275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5467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600" b="1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Centralizovaný rozvojový program </a:t>
            </a:r>
            <a:r>
              <a:rPr lang="cs-CZ" sz="3600" b="1" cap="none" dirty="0" smtClean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2020</a:t>
            </a:r>
            <a:r>
              <a:rPr lang="cs-CZ" sz="22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cs-CZ" sz="22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121016"/>
            <a:ext cx="7886700" cy="5055947"/>
          </a:xfrm>
          <a:ln>
            <a:solidFill>
              <a:srgbClr val="FFFFFF"/>
            </a:solidFill>
          </a:ln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cs-CZ" sz="2200" b="1" dirty="0">
                <a:solidFill>
                  <a:prstClr val="black"/>
                </a:solidFill>
                <a:latin typeface="Calibri"/>
              </a:rPr>
              <a:t>Minimální a maximální výše rozpočtů projektů: 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minimální celkový rozpočet projektu, do něhož bude zapojeno nejméně 18 VŠ – </a:t>
            </a:r>
            <a:r>
              <a:rPr lang="cs-CZ" sz="2200" b="1" dirty="0">
                <a:solidFill>
                  <a:prstClr val="black"/>
                </a:solidFill>
                <a:latin typeface="Calibri"/>
              </a:rPr>
              <a:t>5 000 tis. Kč</a:t>
            </a:r>
            <a:r>
              <a:rPr lang="cs-CZ" sz="2200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maximální celkový rozpočet projektu, do něhož bude zapojeno nejméně 18 VŠ – </a:t>
            </a:r>
            <a:r>
              <a:rPr lang="cs-CZ" sz="2200" b="1" dirty="0">
                <a:solidFill>
                  <a:prstClr val="black"/>
                </a:solidFill>
                <a:latin typeface="Calibri"/>
              </a:rPr>
              <a:t>20 000 tis. Kč</a:t>
            </a:r>
            <a:r>
              <a:rPr lang="cs-CZ" sz="2200" dirty="0">
                <a:solidFill>
                  <a:prstClr val="black"/>
                </a:solidFill>
                <a:latin typeface="Calibri"/>
              </a:rPr>
              <a:t>,</a:t>
            </a:r>
            <a:r>
              <a:rPr lang="cs-CZ" sz="2200" b="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minimální celkový rozpočet projektu, do něhož bude zapojeno méně než 18 VŠ – </a:t>
            </a:r>
            <a:r>
              <a:rPr lang="cs-CZ" sz="2200" b="1" dirty="0">
                <a:solidFill>
                  <a:prstClr val="black"/>
                </a:solidFill>
                <a:latin typeface="Calibri"/>
              </a:rPr>
              <a:t>1</a:t>
            </a:r>
            <a:r>
              <a:rPr lang="cs-CZ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200" b="1" dirty="0">
                <a:solidFill>
                  <a:prstClr val="black"/>
                </a:solidFill>
                <a:latin typeface="Calibri"/>
              </a:rPr>
              <a:t>000 tis. </a:t>
            </a:r>
            <a:r>
              <a:rPr lang="cs-CZ" sz="2200" b="1" dirty="0" smtClean="0">
                <a:solidFill>
                  <a:prstClr val="black"/>
                </a:solidFill>
                <a:latin typeface="Calibri"/>
              </a:rPr>
              <a:t>Kč</a:t>
            </a: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maximální </a:t>
            </a:r>
            <a:r>
              <a:rPr lang="cs-CZ" sz="2200" dirty="0">
                <a:solidFill>
                  <a:prstClr val="black"/>
                </a:solidFill>
                <a:latin typeface="Calibri"/>
              </a:rPr>
              <a:t>celkový rozpočet projektu, do něhož bude zapojeno méně než 18 VŠ </a:t>
            </a: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cs-CZ" sz="2200" b="1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15 000 tis. Kč</a:t>
            </a: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. </a:t>
            </a:r>
            <a:endParaRPr lang="cs-CZ" sz="1100" dirty="0">
              <a:effectLst>
                <a:glow rad="127000">
                  <a:schemeClr val="tx1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cs-CZ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016383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5467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600" b="1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Centralizovaný rozvojový program </a:t>
            </a:r>
            <a:r>
              <a:rPr lang="cs-CZ" sz="3600" b="1" cap="none" dirty="0" smtClean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2020</a:t>
            </a:r>
            <a:r>
              <a:rPr lang="cs-CZ" sz="22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cs-CZ" sz="22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121016"/>
            <a:ext cx="7886700" cy="5055947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v rámci vyhlášeného programu </a:t>
            </a:r>
            <a:r>
              <a:rPr lang="cs-CZ" sz="2200" b="1" dirty="0" smtClean="0">
                <a:solidFill>
                  <a:prstClr val="black"/>
                </a:solidFill>
                <a:latin typeface="Calibri"/>
              </a:rPr>
              <a:t>budou podporovány níže uvedené aktivity (a – k):</a:t>
            </a:r>
          </a:p>
          <a:p>
            <a:pPr marL="900113" lvl="0" indent="-457200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AutoNum type="alphaLcParenR"/>
            </a:pP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rozvoj </a:t>
            </a:r>
            <a:r>
              <a:rPr lang="cs-CZ" sz="2200" dirty="0">
                <a:solidFill>
                  <a:prstClr val="black"/>
                </a:solidFill>
                <a:latin typeface="Calibri"/>
              </a:rPr>
              <a:t>opatření na snižování studijní neúspěšnosti, </a:t>
            </a: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včetně sběru </a:t>
            </a:r>
            <a:r>
              <a:rPr lang="cs-CZ" sz="2200" dirty="0">
                <a:solidFill>
                  <a:prstClr val="black"/>
                </a:solidFill>
                <a:latin typeface="Calibri"/>
              </a:rPr>
              <a:t>a analýzy kvantitativních </a:t>
            </a: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i </a:t>
            </a:r>
            <a:r>
              <a:rPr lang="cs-CZ" sz="2200" dirty="0">
                <a:solidFill>
                  <a:prstClr val="black"/>
                </a:solidFill>
                <a:latin typeface="Calibri"/>
              </a:rPr>
              <a:t>kvalitativních dat pro vyhodnocení účinnosti dosavadních opatření a identifikaci ohrožených skupin </a:t>
            </a: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studentů,</a:t>
            </a:r>
            <a:endParaRPr lang="cs-CZ" sz="2200" dirty="0">
              <a:solidFill>
                <a:prstClr val="black"/>
              </a:solidFill>
              <a:latin typeface="Calibri"/>
            </a:endParaRPr>
          </a:p>
          <a:p>
            <a:pPr marL="900113" lvl="0" indent="-4572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AutoNum type="alphaLcParenR"/>
            </a:pP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elektronizace </a:t>
            </a:r>
            <a:r>
              <a:rPr lang="cs-CZ" sz="2200" dirty="0">
                <a:solidFill>
                  <a:prstClr val="black"/>
                </a:solidFill>
                <a:latin typeface="Calibri"/>
              </a:rPr>
              <a:t>správní agendy vysoké školy (včetně přijímacího řízení a dokladů </a:t>
            </a: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o </a:t>
            </a:r>
            <a:r>
              <a:rPr lang="cs-CZ" sz="2200" dirty="0">
                <a:solidFill>
                  <a:prstClr val="black"/>
                </a:solidFill>
                <a:latin typeface="Calibri"/>
              </a:rPr>
              <a:t>průběžných i celkových výsledcích studia</a:t>
            </a: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),</a:t>
            </a:r>
            <a:endParaRPr lang="cs-CZ" sz="2200" dirty="0">
              <a:solidFill>
                <a:prstClr val="black"/>
              </a:solidFill>
              <a:latin typeface="Calibri"/>
            </a:endParaRPr>
          </a:p>
          <a:p>
            <a:pPr marL="900113" lvl="0" indent="-4572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AutoNum type="alphaLcParenR"/>
            </a:pP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plnění </a:t>
            </a:r>
            <a:r>
              <a:rPr lang="cs-CZ" sz="2200" dirty="0">
                <a:solidFill>
                  <a:prstClr val="black"/>
                </a:solidFill>
                <a:latin typeface="Calibri"/>
              </a:rPr>
              <a:t>požadavků stanovených obecně závaznými právními předpisy nebo pokyny orgánů státní správy upravujících vnitřní organizaci a systémy vysokých škol, vč. kybernetické bezpečnosti,</a:t>
            </a:r>
            <a:endParaRPr lang="cs-CZ" sz="2200" b="1" dirty="0">
              <a:solidFill>
                <a:prstClr val="black"/>
              </a:solidFill>
              <a:latin typeface="Calibri"/>
            </a:endParaRPr>
          </a:p>
          <a:p>
            <a:pPr marL="900113" lvl="0" indent="-457200">
              <a:spcBef>
                <a:spcPct val="20000"/>
              </a:spcBef>
              <a:spcAft>
                <a:spcPts val="0"/>
              </a:spcAft>
              <a:buClrTx/>
              <a:buFont typeface="+mj-lt"/>
              <a:buAutoNum type="alphaLcParenR" startAt="4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pořádání festivalů, přehlídek, výstav a dalších obdobných akcí mající mimořádný </a:t>
            </a: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charakter</a:t>
            </a:r>
            <a:r>
              <a:rPr lang="cs-CZ" sz="2200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25241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5467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600" b="1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Centralizovaný rozvojový program </a:t>
            </a:r>
            <a:r>
              <a:rPr lang="cs-CZ" sz="3600" b="1" cap="none" dirty="0" smtClean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2020</a:t>
            </a:r>
            <a:r>
              <a:rPr lang="cs-CZ" sz="22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cs-CZ" sz="22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121016"/>
            <a:ext cx="7886700" cy="5696944"/>
          </a:xfrm>
        </p:spPr>
        <p:txBody>
          <a:bodyPr>
            <a:normAutofit/>
          </a:bodyPr>
          <a:lstStyle/>
          <a:p>
            <a:pPr marL="900113" lvl="0" indent="-457200">
              <a:spcBef>
                <a:spcPct val="20000"/>
              </a:spcBef>
              <a:spcAft>
                <a:spcPts val="0"/>
              </a:spcAft>
              <a:buClrTx/>
              <a:buFont typeface="+mj-lt"/>
              <a:buAutoNum type="alphaLcParenR" startAt="5"/>
            </a:pPr>
            <a:r>
              <a:rPr lang="cs-CZ" sz="2200" dirty="0">
                <a:latin typeface="+mn-lt"/>
              </a:rPr>
              <a:t>posilování společenské odpovědnosti vysokých škol, např. skrze rozvoj regionálního působení a spolupráci s místními veřejnými partnery, neziskovými organizacemi i soukromým </a:t>
            </a:r>
            <a:r>
              <a:rPr lang="cs-CZ" sz="2200" dirty="0" smtClean="0">
                <a:latin typeface="+mn-lt"/>
              </a:rPr>
              <a:t>sektorem,</a:t>
            </a:r>
            <a:endParaRPr lang="cs-CZ" sz="2200" dirty="0">
              <a:latin typeface="+mn-lt"/>
            </a:endParaRPr>
          </a:p>
          <a:p>
            <a:pPr marL="900113" lvl="0" indent="-457200">
              <a:spcBef>
                <a:spcPct val="20000"/>
              </a:spcBef>
              <a:spcAft>
                <a:spcPts val="0"/>
              </a:spcAft>
              <a:buClrTx/>
              <a:buFont typeface="+mj-lt"/>
              <a:buAutoNum type="alphaLcParenR" startAt="5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nastavení a zavádění opatření na podporu prostředí vysokých škol s ohledem na vyrovnané zastoupení žen a mužů ve všech úrovních řízení vysoké školy včetně rozhodovacích </a:t>
            </a: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pozic,</a:t>
            </a:r>
            <a:endParaRPr lang="cs-CZ" sz="2200" dirty="0">
              <a:solidFill>
                <a:prstClr val="black"/>
              </a:solidFill>
              <a:latin typeface="Calibri"/>
            </a:endParaRPr>
          </a:p>
          <a:p>
            <a:pPr marL="900113" lvl="0" indent="-457200">
              <a:spcBef>
                <a:spcPct val="20000"/>
              </a:spcBef>
              <a:spcAft>
                <a:spcPts val="0"/>
              </a:spcAft>
              <a:buClrTx/>
              <a:buFont typeface="+mj-lt"/>
              <a:buAutoNum type="alphaLcParenR" startAt="5"/>
            </a:pP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mezinárodní </a:t>
            </a:r>
            <a:r>
              <a:rPr lang="cs-CZ" sz="2200" dirty="0">
                <a:solidFill>
                  <a:prstClr val="black"/>
                </a:solidFill>
                <a:latin typeface="Calibri"/>
              </a:rPr>
              <a:t>spolupráce vysokých škol </a:t>
            </a: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a </a:t>
            </a:r>
            <a:r>
              <a:rPr lang="cs-CZ" sz="2200" dirty="0">
                <a:solidFill>
                  <a:prstClr val="black"/>
                </a:solidFill>
                <a:latin typeface="Calibri"/>
              </a:rPr>
              <a:t>podpora marketingu a prezentace vysokých škol v České republice a v zahraničí, budování infrastruktury pro přijímání a péči o zahraniční studenty včetně vzdělávání administrativních pracovníků,</a:t>
            </a:r>
            <a:endParaRPr lang="cs-CZ" sz="2200" dirty="0" smtClean="0">
              <a:solidFill>
                <a:prstClr val="black"/>
              </a:solidFill>
              <a:latin typeface="Calibri"/>
            </a:endParaRPr>
          </a:p>
          <a:p>
            <a:pPr marL="900113" lvl="0" indent="-457200"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lphaLcParenR" startAt="5"/>
            </a:pPr>
            <a:r>
              <a:rPr lang="cs-CZ" sz="2200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rozvoj vzdělávací činnosti vysokých škol prostřednictvím zkvalitňování pedagogických kompetencí a zavádění inovací v učení za aktivního využívání doporučení Evropské asociace univerzit  a Evropské studentské unie</a:t>
            </a:r>
            <a:r>
              <a:rPr lang="cs-CZ" sz="2200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marL="442913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cs-CZ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742195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5467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600" b="1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Centralizovaný rozvojový program </a:t>
            </a:r>
            <a:r>
              <a:rPr lang="cs-CZ" sz="3600" b="1" cap="none" dirty="0" smtClean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2020</a:t>
            </a:r>
            <a:r>
              <a:rPr lang="cs-CZ" sz="22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cs-CZ" sz="22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121016"/>
            <a:ext cx="7886700" cy="5055947"/>
          </a:xfrm>
        </p:spPr>
        <p:txBody>
          <a:bodyPr/>
          <a:lstStyle/>
          <a:p>
            <a:pPr marL="900113" lvl="0" indent="-457200">
              <a:spcBef>
                <a:spcPct val="20000"/>
              </a:spcBef>
              <a:spcAft>
                <a:spcPts val="0"/>
              </a:spcAft>
              <a:buClrTx/>
              <a:buFont typeface="+mj-lt"/>
              <a:buAutoNum type="alphaLcParenR" startAt="9"/>
            </a:pPr>
            <a:r>
              <a:rPr lang="cs-CZ" sz="2200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opatření na posílení akademické integrity studujících a zaměstnanců vysokých škol zahrnující šíření principů etické tvůrčí práce a publikování a boj proti podvodům, korupci a </a:t>
            </a:r>
            <a:r>
              <a:rPr lang="cs-CZ" sz="2200" dirty="0" smtClean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plagiátorství,</a:t>
            </a:r>
            <a:endParaRPr lang="cs-CZ" sz="2200" dirty="0">
              <a:solidFill>
                <a:srgbClr val="000000"/>
              </a:solidFill>
              <a:highlight>
                <a:srgbClr val="00FF00"/>
              </a:highlight>
              <a:latin typeface="Calibri" panose="020F0502020204030204" pitchFamily="34" charset="0"/>
            </a:endParaRPr>
          </a:p>
          <a:p>
            <a:pPr marL="900113" lvl="0" indent="-457200">
              <a:spcBef>
                <a:spcPct val="20000"/>
              </a:spcBef>
              <a:spcAft>
                <a:spcPts val="0"/>
              </a:spcAft>
              <a:buClrTx/>
              <a:buFont typeface="+mj-lt"/>
              <a:buAutoNum type="alphaLcParenR" startAt="9"/>
            </a:pPr>
            <a:r>
              <a:rPr lang="cs-CZ" sz="2200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formulace společných kritérií kvality oborově podobných studijních programů a sdílení dobré praxe při jejich tvorbě a uskutečňování</a:t>
            </a: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,</a:t>
            </a:r>
            <a:endParaRPr lang="cs-CZ" sz="2200" dirty="0">
              <a:solidFill>
                <a:prstClr val="black"/>
              </a:solidFill>
              <a:latin typeface="Calibri"/>
            </a:endParaRPr>
          </a:p>
          <a:p>
            <a:pPr marL="442913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cs-CZ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899715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5467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600" b="1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Centralizovaný rozvojový program </a:t>
            </a:r>
            <a:r>
              <a:rPr lang="cs-CZ" sz="3600" b="1" cap="none" dirty="0" smtClean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2020</a:t>
            </a:r>
            <a:r>
              <a:rPr lang="cs-CZ" sz="22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cs-CZ" sz="22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121016"/>
            <a:ext cx="7886700" cy="5055947"/>
          </a:xfrm>
        </p:spPr>
        <p:txBody>
          <a:bodyPr/>
          <a:lstStyle/>
          <a:p>
            <a:pPr marL="900113" lvl="0" indent="-457200">
              <a:spcBef>
                <a:spcPct val="20000"/>
              </a:spcBef>
              <a:spcAft>
                <a:spcPts val="0"/>
              </a:spcAft>
              <a:buClrTx/>
              <a:buFont typeface="+mj-lt"/>
              <a:buAutoNum type="alphaLcParenR" startAt="11"/>
            </a:pPr>
            <a:r>
              <a:rPr lang="cs-CZ" sz="2200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výuka </a:t>
            </a:r>
            <a:r>
              <a:rPr lang="cs-CZ" sz="2200" b="1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v tzv. malých, strategicky a geopoliticky významných studijních programech/oborech, jejich stabilizace a výchova pedagogů pro zajištění jejich výuky</a:t>
            </a:r>
            <a:r>
              <a:rPr lang="cs-CZ" sz="2200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. Jde o málo rozšířené programy/obory s poměrně malým počtem studentů, které nárokují vysoce specializované pedagogy a odborníky z praxe. Jedná se zejména o programy/obory se studiem jazyků z regionů významných ze strategického i geopolitického hlediska, které jsou vnímány jako rizikové i z pohledu národní bezpečnosti. V rámci tohoto tematického zaměření budou podporovány činnosti zaměřené na personální stabilizaci a zajištění těchto programů/oborů, zajištění potřebných akreditací programů, pořádání kurzů netradičních jazyků v rámci dalšího vzdělávání, spolupráci při přípravě vědeckých projektů; pořádání tematických akcí k aktuálním problémům a podporu publikační činnosti</a:t>
            </a: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cs-CZ" sz="2200" dirty="0">
              <a:solidFill>
                <a:prstClr val="black"/>
              </a:solidFill>
              <a:latin typeface="Calibri"/>
            </a:endParaRPr>
          </a:p>
          <a:p>
            <a:pPr marL="442913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cs-CZ" sz="2200" dirty="0">
              <a:solidFill>
                <a:prstClr val="black"/>
              </a:solidFill>
              <a:latin typeface="Calibri"/>
            </a:endParaRPr>
          </a:p>
          <a:p>
            <a:pPr marL="442913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cs-CZ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0803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674" y="466342"/>
            <a:ext cx="8128627" cy="60045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cap="none" dirty="0">
                <a:solidFill>
                  <a:srgbClr val="418E96"/>
                </a:solidFill>
                <a:latin typeface="Calibri"/>
              </a:rPr>
              <a:t>Centralizovaný rozvojový program 2020</a:t>
            </a:r>
            <a:r>
              <a:rPr lang="cs-CZ" sz="3200" b="1" cap="none" dirty="0" smtClean="0">
                <a:solidFill>
                  <a:srgbClr val="418E96"/>
                </a:solidFill>
                <a:latin typeface="Calibri"/>
              </a:rPr>
              <a:t/>
            </a:r>
            <a:br>
              <a:rPr lang="cs-CZ" sz="3200" b="1" cap="none" dirty="0" smtClean="0">
                <a:solidFill>
                  <a:srgbClr val="418E96"/>
                </a:solidFill>
                <a:latin typeface="Calibri"/>
              </a:rPr>
            </a:br>
            <a:r>
              <a:rPr lang="cs-CZ" sz="3200" b="1" cap="none" dirty="0" smtClean="0">
                <a:solidFill>
                  <a:srgbClr val="418E96"/>
                </a:solidFill>
                <a:latin typeface="Calibri"/>
              </a:rPr>
              <a:t/>
            </a:r>
            <a:br>
              <a:rPr lang="cs-CZ" sz="3200" b="1" cap="none" dirty="0" smtClean="0">
                <a:solidFill>
                  <a:srgbClr val="418E96"/>
                </a:solidFill>
                <a:latin typeface="Calibri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125" y="1066801"/>
            <a:ext cx="7686675" cy="5248274"/>
          </a:xfrm>
        </p:spPr>
        <p:txBody>
          <a:bodyPr/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ClrTx/>
              <a:buNone/>
            </a:pPr>
            <a:r>
              <a:rPr lang="cs-CZ" sz="2400" b="1" u="sng" dirty="0">
                <a:solidFill>
                  <a:prstClr val="black"/>
                </a:solidFill>
                <a:latin typeface="Calibri"/>
              </a:rPr>
              <a:t>Předkládání dokumentů</a:t>
            </a: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ClrTx/>
              <a:buNone/>
            </a:pPr>
            <a:r>
              <a:rPr lang="cs-CZ" sz="2200" b="1" dirty="0">
                <a:solidFill>
                  <a:prstClr val="black"/>
                </a:solidFill>
                <a:latin typeface="Calibri"/>
              </a:rPr>
              <a:t>Vysoké školy předloží </a:t>
            </a:r>
            <a:r>
              <a:rPr lang="cs-CZ" sz="2200" b="1" dirty="0" smtClean="0">
                <a:solidFill>
                  <a:prstClr val="black"/>
                </a:solidFill>
                <a:latin typeface="Calibri"/>
              </a:rPr>
              <a:t>ministerstvu </a:t>
            </a:r>
            <a:r>
              <a:rPr lang="cs-CZ" sz="2200" b="1" dirty="0">
                <a:solidFill>
                  <a:prstClr val="black"/>
                </a:solidFill>
                <a:latin typeface="Calibri"/>
              </a:rPr>
              <a:t>níže uvedené</a:t>
            </a:r>
            <a:r>
              <a:rPr lang="cs-CZ" sz="2200" b="1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342900" lvl="0" indent="-342900">
              <a:spcAft>
                <a:spcPts val="600"/>
              </a:spcAft>
              <a:buClrTx/>
              <a:buFont typeface="+mj-lt"/>
              <a:buAutoNum type="arabicPeriod"/>
            </a:pPr>
            <a:r>
              <a:rPr lang="cs-CZ" sz="1800" dirty="0" smtClean="0">
                <a:solidFill>
                  <a:prstClr val="black"/>
                </a:solidFill>
                <a:latin typeface="Calibri"/>
              </a:rPr>
              <a:t>formulář </a:t>
            </a:r>
            <a:r>
              <a:rPr lang="cs-CZ" sz="1800" dirty="0">
                <a:solidFill>
                  <a:prstClr val="black"/>
                </a:solidFill>
                <a:latin typeface="Calibri"/>
              </a:rPr>
              <a:t>žádosti o poskytnutí dotace </a:t>
            </a:r>
            <a:r>
              <a:rPr lang="cs-CZ" sz="1800" dirty="0" smtClean="0">
                <a:solidFill>
                  <a:prstClr val="black"/>
                </a:solidFill>
                <a:latin typeface="Calibri"/>
              </a:rPr>
              <a:t>(vysoká </a:t>
            </a:r>
            <a:r>
              <a:rPr lang="cs-CZ" sz="1800" dirty="0">
                <a:solidFill>
                  <a:prstClr val="black"/>
                </a:solidFill>
                <a:latin typeface="Calibri"/>
              </a:rPr>
              <a:t>škola předloží ve formátu PDF</a:t>
            </a:r>
            <a:r>
              <a:rPr lang="cs-CZ" sz="1800" dirty="0" smtClean="0">
                <a:solidFill>
                  <a:prstClr val="black"/>
                </a:solidFill>
                <a:latin typeface="Calibri"/>
              </a:rPr>
              <a:t>),</a:t>
            </a:r>
          </a:p>
          <a:p>
            <a:pPr marL="342900" lvl="0" indent="-342900">
              <a:spcAft>
                <a:spcPts val="600"/>
              </a:spcAft>
              <a:buClrTx/>
              <a:buFont typeface="+mj-lt"/>
              <a:buAutoNum type="arabicPeriod"/>
            </a:pPr>
            <a:r>
              <a:rPr lang="cs-CZ" sz="1800" dirty="0" smtClean="0">
                <a:solidFill>
                  <a:prstClr val="black"/>
                </a:solidFill>
                <a:latin typeface="Calibri"/>
              </a:rPr>
              <a:t>dílčí </a:t>
            </a:r>
            <a:r>
              <a:rPr lang="cs-CZ" sz="1800" dirty="0">
                <a:solidFill>
                  <a:prstClr val="black"/>
                </a:solidFill>
                <a:latin typeface="Calibri"/>
              </a:rPr>
              <a:t>části všech projektů, do kterých je vysoká škola zapojena </a:t>
            </a:r>
            <a:r>
              <a:rPr lang="cs-CZ" sz="1800" dirty="0" smtClean="0">
                <a:solidFill>
                  <a:prstClr val="black"/>
                </a:solidFill>
                <a:latin typeface="Calibri"/>
              </a:rPr>
              <a:t>(vysoká </a:t>
            </a:r>
            <a:r>
              <a:rPr lang="cs-CZ" sz="1800" dirty="0">
                <a:solidFill>
                  <a:prstClr val="black"/>
                </a:solidFill>
                <a:latin typeface="Calibri"/>
              </a:rPr>
              <a:t>škola předloží ve formátu PDF</a:t>
            </a:r>
            <a:r>
              <a:rPr lang="cs-CZ" sz="1800" dirty="0" smtClean="0">
                <a:solidFill>
                  <a:prstClr val="black"/>
                </a:solidFill>
                <a:latin typeface="Calibri"/>
              </a:rPr>
              <a:t>),</a:t>
            </a:r>
          </a:p>
          <a:p>
            <a:pPr marL="342900" lvl="0" indent="-342900">
              <a:spcAft>
                <a:spcPts val="600"/>
              </a:spcAft>
              <a:buClrTx/>
              <a:buFont typeface="+mj-lt"/>
              <a:buAutoNum type="arabicPeriod"/>
            </a:pPr>
            <a:r>
              <a:rPr lang="cs-CZ" sz="1800" dirty="0" smtClean="0">
                <a:solidFill>
                  <a:prstClr val="black"/>
                </a:solidFill>
                <a:latin typeface="Calibri"/>
              </a:rPr>
              <a:t>metodika </a:t>
            </a:r>
            <a:r>
              <a:rPr lang="cs-CZ" sz="1800" dirty="0">
                <a:solidFill>
                  <a:prstClr val="black"/>
                </a:solidFill>
                <a:latin typeface="Calibri"/>
              </a:rPr>
              <a:t>a způsob vyhodnocení průběhu řešení projektů  (vysoká škola předloží ve formátu PDF</a:t>
            </a:r>
            <a:r>
              <a:rPr lang="cs-CZ" sz="1800" dirty="0" smtClean="0">
                <a:solidFill>
                  <a:prstClr val="black"/>
                </a:solidFill>
                <a:latin typeface="Calibri"/>
              </a:rPr>
              <a:t>),</a:t>
            </a:r>
          </a:p>
          <a:p>
            <a:pPr marL="342900" lvl="0" indent="-342900">
              <a:spcAft>
                <a:spcPts val="600"/>
              </a:spcAft>
              <a:buClrTx/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čestné prohlášení spoluřešitelské vysoké školy</a:t>
            </a:r>
            <a:r>
              <a:rPr lang="cs-CZ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Calibri"/>
              </a:rPr>
              <a:t>(vysoká </a:t>
            </a:r>
            <a:r>
              <a:rPr lang="cs-CZ" sz="1800" dirty="0">
                <a:solidFill>
                  <a:prstClr val="black"/>
                </a:solidFill>
                <a:latin typeface="Calibri"/>
              </a:rPr>
              <a:t>škola předloží ve formátu PDF</a:t>
            </a:r>
            <a:r>
              <a:rPr lang="cs-CZ" sz="1800" dirty="0" smtClean="0">
                <a:solidFill>
                  <a:prstClr val="black"/>
                </a:solidFill>
                <a:latin typeface="Calibri"/>
              </a:rPr>
              <a:t>),</a:t>
            </a:r>
            <a:endParaRPr lang="cs-CZ" sz="18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Aft>
                <a:spcPts val="600"/>
              </a:spcAft>
              <a:buClrTx/>
              <a:buFont typeface="+mj-lt"/>
              <a:buAutoNum type="arabicPeriod"/>
            </a:pPr>
            <a:r>
              <a:rPr lang="cs-CZ" sz="1800" dirty="0" smtClean="0">
                <a:solidFill>
                  <a:prstClr val="black"/>
                </a:solidFill>
                <a:latin typeface="Calibri"/>
              </a:rPr>
              <a:t>kompletní </a:t>
            </a:r>
            <a:r>
              <a:rPr lang="cs-CZ" sz="1800" dirty="0">
                <a:solidFill>
                  <a:prstClr val="black"/>
                </a:solidFill>
                <a:latin typeface="Calibri"/>
              </a:rPr>
              <a:t>projekt, pokud je vysoká škola koordinátorem </a:t>
            </a:r>
            <a:r>
              <a:rPr lang="cs-CZ" sz="1800" dirty="0" smtClean="0">
                <a:solidFill>
                  <a:prstClr val="black"/>
                </a:solidFill>
                <a:latin typeface="Calibri"/>
              </a:rPr>
              <a:t>(vysoká </a:t>
            </a:r>
            <a:r>
              <a:rPr lang="cs-CZ" sz="1800" dirty="0">
                <a:solidFill>
                  <a:prstClr val="black"/>
                </a:solidFill>
                <a:latin typeface="Calibri"/>
              </a:rPr>
              <a:t>škola předloží ve formátu PDF</a:t>
            </a:r>
            <a:r>
              <a:rPr lang="cs-CZ" sz="1800" dirty="0" smtClean="0">
                <a:solidFill>
                  <a:prstClr val="black"/>
                </a:solidFill>
                <a:latin typeface="Calibri"/>
              </a:rPr>
              <a:t>),</a:t>
            </a:r>
            <a:endParaRPr lang="cs-CZ" sz="18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Aft>
                <a:spcPts val="600"/>
              </a:spcAft>
              <a:buClrTx/>
              <a:buFont typeface="+mj-lt"/>
              <a:buAutoNum type="arabicPeriod"/>
            </a:pPr>
            <a:r>
              <a:rPr lang="cs-CZ" sz="1800" dirty="0" smtClean="0">
                <a:solidFill>
                  <a:prstClr val="black"/>
                </a:solidFill>
                <a:latin typeface="Calibri"/>
              </a:rPr>
              <a:t>tabulku </a:t>
            </a:r>
            <a:r>
              <a:rPr lang="cs-CZ" sz="1800" dirty="0">
                <a:solidFill>
                  <a:prstClr val="black"/>
                </a:solidFill>
                <a:latin typeface="Calibri"/>
              </a:rPr>
              <a:t>k projektům, pokud je vysoká škola koordinátorem </a:t>
            </a:r>
            <a:r>
              <a:rPr lang="cs-CZ" sz="1800" dirty="0" smtClean="0">
                <a:solidFill>
                  <a:prstClr val="black"/>
                </a:solidFill>
                <a:latin typeface="Calibri"/>
              </a:rPr>
              <a:t>(vysoká </a:t>
            </a:r>
            <a:r>
              <a:rPr lang="cs-CZ" sz="1800" dirty="0">
                <a:solidFill>
                  <a:prstClr val="black"/>
                </a:solidFill>
                <a:latin typeface="Calibri"/>
              </a:rPr>
              <a:t>škola předloží ve formátu MS Excel</a:t>
            </a:r>
            <a:r>
              <a:rPr lang="cs-CZ" sz="1800" dirty="0" smtClean="0">
                <a:solidFill>
                  <a:prstClr val="black"/>
                </a:solidFill>
                <a:latin typeface="Calibri"/>
              </a:rPr>
              <a:t>),</a:t>
            </a:r>
            <a:endParaRPr lang="cs-CZ" sz="18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Aft>
                <a:spcPts val="600"/>
              </a:spcAft>
              <a:buClrTx/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čestné prohlášení koordinující vysoké školy</a:t>
            </a:r>
            <a:r>
              <a:rPr lang="cs-CZ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Calibri"/>
              </a:rPr>
              <a:t>(vysoká </a:t>
            </a:r>
            <a:r>
              <a:rPr lang="cs-CZ" sz="1800" dirty="0">
                <a:solidFill>
                  <a:prstClr val="black"/>
                </a:solidFill>
                <a:latin typeface="Calibri"/>
              </a:rPr>
              <a:t>škola předloží ve formátu PDF).</a:t>
            </a:r>
          </a:p>
          <a:p>
            <a:pPr marL="0" lvl="0" indent="0">
              <a:spcAft>
                <a:spcPts val="0"/>
              </a:spcAft>
              <a:buClrTx/>
              <a:buNone/>
            </a:pPr>
            <a:endParaRPr lang="cs-CZ" sz="1600" b="1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ClrTx/>
              <a:buNone/>
            </a:pPr>
            <a:endParaRPr lang="cs-CZ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81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297" y="1752600"/>
            <a:ext cx="8128627" cy="2781300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000" b="1" cap="none" dirty="0" smtClean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/>
            </a:r>
            <a:br>
              <a:rPr lang="cs-CZ" sz="3000" b="1" cap="none" dirty="0" smtClean="0">
                <a:solidFill>
                  <a:srgbClr val="418E96"/>
                </a:solidFill>
                <a:latin typeface="Calibri"/>
                <a:ea typeface="+mn-ea"/>
                <a:cs typeface="+mn-cs"/>
              </a:rPr>
            </a:br>
            <a:r>
              <a:rPr lang="cs-CZ" sz="2400" dirty="0"/>
              <a:t>Plán realizace Dlouhodobého záměru vzdělávací a vědecké, výzkumné, vývojové a inovační, umělecké a další tvůrčí činnosti pro oblast vysokých škol pro rok 2020</a:t>
            </a:r>
            <a:r>
              <a:rPr lang="cs-CZ" sz="3000" b="1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/>
            </a:r>
            <a:br>
              <a:rPr lang="cs-CZ" sz="3000" b="1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278633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674" y="466342"/>
            <a:ext cx="8128627" cy="60045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cap="none" dirty="0">
                <a:solidFill>
                  <a:srgbClr val="418E96"/>
                </a:solidFill>
                <a:latin typeface="Calibri"/>
              </a:rPr>
              <a:t>Centralizovaný rozvojový program 2020</a:t>
            </a:r>
            <a:r>
              <a:rPr lang="cs-CZ" sz="3200" b="1" cap="none" dirty="0" smtClean="0">
                <a:solidFill>
                  <a:srgbClr val="418E96"/>
                </a:solidFill>
                <a:latin typeface="Calibri"/>
              </a:rPr>
              <a:t/>
            </a:r>
            <a:br>
              <a:rPr lang="cs-CZ" sz="3200" b="1" cap="none" dirty="0" smtClean="0">
                <a:solidFill>
                  <a:srgbClr val="418E96"/>
                </a:solidFill>
                <a:latin typeface="Calibri"/>
              </a:rPr>
            </a:br>
            <a:r>
              <a:rPr lang="cs-CZ" sz="3200" b="1" cap="none" dirty="0" smtClean="0">
                <a:solidFill>
                  <a:srgbClr val="418E96"/>
                </a:solidFill>
                <a:latin typeface="Calibri"/>
              </a:rPr>
              <a:t/>
            </a:r>
            <a:br>
              <a:rPr lang="cs-CZ" sz="3200" b="1" cap="none" dirty="0" smtClean="0">
                <a:solidFill>
                  <a:srgbClr val="418E96"/>
                </a:solidFill>
                <a:latin typeface="Calibri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125" y="1066801"/>
            <a:ext cx="7686675" cy="5248274"/>
          </a:xfrm>
        </p:spPr>
        <p:txBody>
          <a:bodyPr/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ClrTx/>
              <a:buNone/>
            </a:pPr>
            <a:r>
              <a:rPr lang="cs-CZ" sz="2400" b="1" u="sng" dirty="0">
                <a:solidFill>
                  <a:prstClr val="black"/>
                </a:solidFill>
                <a:latin typeface="Calibri"/>
              </a:rPr>
              <a:t>Předkládání </a:t>
            </a:r>
            <a:r>
              <a:rPr lang="cs-CZ" sz="2400" b="1" u="sng" dirty="0" smtClean="0">
                <a:solidFill>
                  <a:prstClr val="black"/>
                </a:solidFill>
                <a:latin typeface="Calibri"/>
              </a:rPr>
              <a:t>dokumentů</a:t>
            </a:r>
            <a:endParaRPr lang="cs-CZ" sz="20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vysoké školy předloží ministerstvu výše uvedené dokumenty </a:t>
            </a:r>
            <a:br>
              <a:rPr lang="cs-CZ" sz="2000" dirty="0">
                <a:solidFill>
                  <a:prstClr val="black"/>
                </a:solidFill>
                <a:latin typeface="Calibri"/>
              </a:rPr>
            </a:br>
            <a:r>
              <a:rPr lang="cs-CZ" sz="2000" b="1" u="sng" dirty="0">
                <a:solidFill>
                  <a:prstClr val="black"/>
                </a:solidFill>
                <a:latin typeface="Calibri"/>
              </a:rPr>
              <a:t>do 31. října 2019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v elektronické podobě datovou zprávou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,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dokumenty č. 1 (formulář žádosti o poskytnutí dotace), č. 4 (čestné prohlášení spoluřešitelské vysoké školy) a č. 7 (čestné prohlášení koordinující vysoké školy) mohou být podány buď ve formě s elektronickým podpisem bez razítka, nebo v naskenované podobě s podpisem a razítkem</a:t>
            </a:r>
            <a:r>
              <a:rPr lang="cs-CZ" sz="2000" dirty="0">
                <a:solidFill>
                  <a:prstClr val="black"/>
                </a:solidFill>
                <a:highlight>
                  <a:srgbClr val="00FF00"/>
                </a:highlight>
                <a:latin typeface="Calibri"/>
              </a:rPr>
              <a:t>,</a:t>
            </a:r>
            <a:endParaRPr lang="cs-CZ" sz="20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ostatní dokumenty (č. 2, 3, 5 a 6) se předkládají bez podpisu, bez razítka a z důvodu redukce velikosti by neměly být </a:t>
            </a:r>
            <a:r>
              <a:rPr lang="cs-CZ" sz="2000" dirty="0" smtClean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naskenované</a:t>
            </a:r>
            <a:r>
              <a:rPr lang="cs-CZ" sz="2000" dirty="0">
                <a:solidFill>
                  <a:prstClr val="black"/>
                </a:solidFill>
                <a:highlight>
                  <a:srgbClr val="00FF00"/>
                </a:highlight>
                <a:latin typeface="Calibri"/>
              </a:rPr>
              <a:t>,</a:t>
            </a:r>
            <a:endParaRPr lang="cs-CZ" sz="20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zhledem 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ke skutečnosti, že většinu předkládaných dokumentů není třeba skenovat, jejich velkost nepřekročí kapacitu datové schránky (20 MB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),</a:t>
            </a:r>
          </a:p>
          <a:p>
            <a:pPr marL="263525" lvl="0" indent="-263525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nepředložení dokumentů v uvedeném termínu bude mít za následek ukončení řízení o poskytnutí dotace.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42900" lvl="0" indent="-342900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cs-CZ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cs-CZ" sz="20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ClrTx/>
              <a:buNone/>
            </a:pPr>
            <a:endParaRPr lang="cs-CZ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76530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674" y="466342"/>
            <a:ext cx="8128627" cy="60045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cap="none" dirty="0">
                <a:solidFill>
                  <a:srgbClr val="418E96"/>
                </a:solidFill>
                <a:latin typeface="Calibri"/>
              </a:rPr>
              <a:t>Centralizovaný rozvojový program 2020</a:t>
            </a:r>
            <a:r>
              <a:rPr lang="cs-CZ" sz="3200" b="1" cap="none" dirty="0" smtClean="0">
                <a:solidFill>
                  <a:srgbClr val="418E96"/>
                </a:solidFill>
                <a:latin typeface="Calibri"/>
              </a:rPr>
              <a:t/>
            </a:r>
            <a:br>
              <a:rPr lang="cs-CZ" sz="3200" b="1" cap="none" dirty="0" smtClean="0">
                <a:solidFill>
                  <a:srgbClr val="418E96"/>
                </a:solidFill>
                <a:latin typeface="Calibri"/>
              </a:rPr>
            </a:br>
            <a:r>
              <a:rPr lang="cs-CZ" sz="3200" b="1" cap="none" dirty="0" smtClean="0">
                <a:solidFill>
                  <a:srgbClr val="418E96"/>
                </a:solidFill>
                <a:latin typeface="Calibri"/>
              </a:rPr>
              <a:t/>
            </a:r>
            <a:br>
              <a:rPr lang="cs-CZ" sz="3200" b="1" cap="none" dirty="0" smtClean="0">
                <a:solidFill>
                  <a:srgbClr val="418E96"/>
                </a:solidFill>
                <a:latin typeface="Calibri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125" y="1066801"/>
            <a:ext cx="7686675" cy="5248274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cs-CZ" sz="2200" b="1" dirty="0">
                <a:solidFill>
                  <a:prstClr val="black"/>
                </a:solidFill>
                <a:latin typeface="Calibri"/>
              </a:rPr>
              <a:t>Rozpočet projektu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rozpočet koordinující vysoké školy u projektů pro nejméně 18 VŠ může dosáhnout maximální výše 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20 %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z celkové finanční částky požadované na řešení projektu,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rozpočty spoluřešitelských vysokých škol musí být v takové výši, aby zajistily plnohodnotnou roli vysoké školy při řešení, plnění cílů a využívání výsledků projektu.</a:t>
            </a:r>
          </a:p>
          <a:p>
            <a:pPr marL="342900" lvl="0" indent="-342900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cs-CZ" sz="20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ClrTx/>
              <a:buNone/>
            </a:pPr>
            <a:endParaRPr lang="cs-CZ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41069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674" y="466342"/>
            <a:ext cx="8128627" cy="60045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cap="none" dirty="0">
                <a:solidFill>
                  <a:srgbClr val="418E96"/>
                </a:solidFill>
                <a:latin typeface="Calibri"/>
              </a:rPr>
              <a:t>Centralizovaný rozvojový program 2020</a:t>
            </a:r>
            <a:r>
              <a:rPr lang="cs-CZ" sz="3200" b="1" cap="none" dirty="0" smtClean="0">
                <a:solidFill>
                  <a:srgbClr val="418E96"/>
                </a:solidFill>
                <a:latin typeface="Calibri"/>
              </a:rPr>
              <a:t/>
            </a:r>
            <a:br>
              <a:rPr lang="cs-CZ" sz="3200" b="1" cap="none" dirty="0" smtClean="0">
                <a:solidFill>
                  <a:srgbClr val="418E96"/>
                </a:solidFill>
                <a:latin typeface="Calibri"/>
              </a:rPr>
            </a:br>
            <a:r>
              <a:rPr lang="cs-CZ" sz="3200" b="1" cap="none" dirty="0" smtClean="0">
                <a:solidFill>
                  <a:srgbClr val="418E96"/>
                </a:solidFill>
                <a:latin typeface="Calibri"/>
              </a:rPr>
              <a:t/>
            </a:r>
            <a:br>
              <a:rPr lang="cs-CZ" sz="3200" b="1" cap="none" dirty="0" smtClean="0">
                <a:solidFill>
                  <a:srgbClr val="418E96"/>
                </a:solidFill>
                <a:latin typeface="Calibri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125" y="1066801"/>
            <a:ext cx="7686675" cy="5248274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cs-CZ" sz="2200" b="1" dirty="0">
                <a:solidFill>
                  <a:prstClr val="black"/>
                </a:solidFill>
                <a:latin typeface="Calibri"/>
              </a:rPr>
              <a:t>Čerpání rozpočtu – podmínky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částky kapitálových a běžných finančních prostředků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nelze měnit,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osobní náklady a cestovní náhrady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snížit o max. 20 % a nelze navyšovat,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ostatní položky rozpočtu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snížit či zvýšit o max. 20 %,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není možné hradit nákup, opravu a údržbu dopravních prostředků a režijní náklady,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do rozpočtu projektu nesmí být zakalkulován zisk a ani nesmí být fakticky realizován.</a:t>
            </a:r>
          </a:p>
          <a:p>
            <a:pPr marL="342900" lvl="0" indent="-342900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cs-CZ" sz="20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ClrTx/>
              <a:buNone/>
            </a:pPr>
            <a:endParaRPr lang="cs-CZ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986755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674" y="466342"/>
            <a:ext cx="8128627" cy="60045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cap="none" dirty="0">
                <a:solidFill>
                  <a:srgbClr val="418E96"/>
                </a:solidFill>
                <a:latin typeface="Calibri"/>
              </a:rPr>
              <a:t>Centralizovaný rozvojový program 2020</a:t>
            </a:r>
            <a:r>
              <a:rPr lang="cs-CZ" sz="3200" b="1" cap="none" dirty="0" smtClean="0">
                <a:solidFill>
                  <a:srgbClr val="418E96"/>
                </a:solidFill>
                <a:latin typeface="Calibri"/>
              </a:rPr>
              <a:t/>
            </a:r>
            <a:br>
              <a:rPr lang="cs-CZ" sz="3200" b="1" cap="none" dirty="0" smtClean="0">
                <a:solidFill>
                  <a:srgbClr val="418E96"/>
                </a:solidFill>
                <a:latin typeface="Calibri"/>
              </a:rPr>
            </a:br>
            <a:r>
              <a:rPr lang="cs-CZ" sz="3200" b="1" cap="none" dirty="0" smtClean="0">
                <a:solidFill>
                  <a:srgbClr val="418E96"/>
                </a:solidFill>
                <a:latin typeface="Calibri"/>
              </a:rPr>
              <a:t/>
            </a:r>
            <a:br>
              <a:rPr lang="cs-CZ" sz="3200" b="1" cap="none" dirty="0" smtClean="0">
                <a:solidFill>
                  <a:srgbClr val="418E96"/>
                </a:solidFill>
                <a:latin typeface="Calibri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125" y="1066801"/>
            <a:ext cx="7686675" cy="5248274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pl-PL" sz="2000" b="1" dirty="0">
                <a:solidFill>
                  <a:prstClr val="black"/>
                </a:solidFill>
                <a:latin typeface="Calibri"/>
              </a:rPr>
              <a:t>Věcné hodnocení žádostí o dotaci a projektů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v rámci věcného hodnocení budou hodnoceny jak dílčí části projektů, tak kompletní projekty ve vzájemné </a:t>
            </a: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souvislosti;</a:t>
            </a:r>
            <a:endParaRPr lang="cs-CZ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věcné hodnocení předložených žádostí provádí Rada programů, složená ze zástupců ministerstva, České konference rektorů a Rady vysokých </a:t>
            </a: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škol;</a:t>
            </a:r>
            <a:endParaRPr lang="cs-CZ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pro posuzování projektů v rámci výběrového řízení jsou stanovena hodnotící kritéria uvedena ve Vyhlášení centralizovaného rozvojového programu pro VVŠ </a:t>
            </a:r>
            <a:r>
              <a:rPr lang="cs-CZ" sz="2200" dirty="0" smtClean="0">
                <a:solidFill>
                  <a:prstClr val="black"/>
                </a:solidFill>
                <a:latin typeface="Calibri"/>
              </a:rPr>
              <a:t>2020.</a:t>
            </a:r>
            <a:endParaRPr lang="cs-CZ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cs-CZ" sz="20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ClrTx/>
              <a:buNone/>
            </a:pPr>
            <a:endParaRPr lang="cs-CZ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7159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674" y="466342"/>
            <a:ext cx="8128627" cy="60045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cap="none" dirty="0">
                <a:solidFill>
                  <a:srgbClr val="418E96"/>
                </a:solidFill>
                <a:latin typeface="Calibri"/>
              </a:rPr>
              <a:t>Centralizovaný rozvojový program 2020</a:t>
            </a:r>
            <a:r>
              <a:rPr lang="cs-CZ" sz="3200" b="1" cap="none" dirty="0" smtClean="0">
                <a:solidFill>
                  <a:srgbClr val="418E96"/>
                </a:solidFill>
                <a:latin typeface="Calibri"/>
              </a:rPr>
              <a:t/>
            </a:r>
            <a:br>
              <a:rPr lang="cs-CZ" sz="3200" b="1" cap="none" dirty="0" smtClean="0">
                <a:solidFill>
                  <a:srgbClr val="418E96"/>
                </a:solidFill>
                <a:latin typeface="Calibri"/>
              </a:rPr>
            </a:br>
            <a:r>
              <a:rPr lang="cs-CZ" sz="3200" b="1" cap="none" dirty="0" smtClean="0">
                <a:solidFill>
                  <a:srgbClr val="418E96"/>
                </a:solidFill>
                <a:latin typeface="Calibri"/>
              </a:rPr>
              <a:t/>
            </a:r>
            <a:br>
              <a:rPr lang="cs-CZ" sz="3200" b="1" cap="none" dirty="0" smtClean="0">
                <a:solidFill>
                  <a:srgbClr val="418E96"/>
                </a:solidFill>
                <a:latin typeface="Calibri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125" y="1066801"/>
            <a:ext cx="7686675" cy="5248274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pl-PL" sz="2000" b="1" dirty="0">
                <a:solidFill>
                  <a:prstClr val="black"/>
                </a:solidFill>
                <a:latin typeface="Calibri"/>
              </a:rPr>
              <a:t>Věcné hodnocení žádostí o dotaci a projektů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pokud bude vysoká škola ministerstvem vyzvána k úpravám žádosti o poskytnutí 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dotace,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předloží v termínu stanoveném ministerstvem tu část žádosti nebo ty části žádosti, kterých se bude úprava </a:t>
            </a:r>
            <a:r>
              <a:rPr 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týkat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cs-CZ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yto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dokumenty budou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zaslány </a:t>
            </a:r>
            <a:r>
              <a:rPr lang="cs-CZ" sz="2000" b="1" dirty="0" smtClean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v elektronické podobě datovou zprávou</a:t>
            </a:r>
            <a:r>
              <a:rPr 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odboru vysokých škol ministerstva. </a:t>
            </a:r>
            <a:endParaRPr lang="cs-CZ" sz="20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ClrTx/>
              <a:buNone/>
            </a:pPr>
            <a:endParaRPr lang="cs-CZ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165993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674" y="466342"/>
            <a:ext cx="8128627" cy="60045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cap="none" dirty="0">
                <a:solidFill>
                  <a:srgbClr val="418E96"/>
                </a:solidFill>
                <a:latin typeface="Calibri"/>
              </a:rPr>
              <a:t>Centralizovaný rozvojový program 2020</a:t>
            </a:r>
            <a:r>
              <a:rPr lang="cs-CZ" sz="3200" b="1" cap="none" dirty="0" smtClean="0">
                <a:solidFill>
                  <a:srgbClr val="418E96"/>
                </a:solidFill>
                <a:latin typeface="Calibri"/>
              </a:rPr>
              <a:t/>
            </a:r>
            <a:br>
              <a:rPr lang="cs-CZ" sz="3200" b="1" cap="none" dirty="0" smtClean="0">
                <a:solidFill>
                  <a:srgbClr val="418E96"/>
                </a:solidFill>
                <a:latin typeface="Calibri"/>
              </a:rPr>
            </a:br>
            <a:r>
              <a:rPr lang="cs-CZ" sz="3200" b="1" cap="none" dirty="0" smtClean="0">
                <a:solidFill>
                  <a:srgbClr val="418E96"/>
                </a:solidFill>
                <a:latin typeface="Calibri"/>
              </a:rPr>
              <a:t/>
            </a:r>
            <a:br>
              <a:rPr lang="cs-CZ" sz="3200" b="1" cap="none" dirty="0" smtClean="0">
                <a:solidFill>
                  <a:srgbClr val="418E96"/>
                </a:solidFill>
                <a:latin typeface="Calibri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125" y="1066801"/>
            <a:ext cx="7686675" cy="5248274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pl-PL" sz="2000" b="1" dirty="0">
                <a:solidFill>
                  <a:prstClr val="black"/>
                </a:solidFill>
                <a:latin typeface="Calibri"/>
              </a:rPr>
              <a:t>Předkládní zpráv o vysledků řešení a vyhodnocení projektů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závěrečné zprávy se 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předkládají </a:t>
            </a:r>
            <a:r>
              <a:rPr lang="cs-CZ" sz="2000" b="1" dirty="0" smtClean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v elektronické </a:t>
            </a:r>
            <a:r>
              <a:rPr lang="cs-CZ" sz="2000" b="1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podobě datovou zprávou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26. února </a:t>
            </a:r>
            <a:r>
              <a:rPr 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2021;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koordinující vysoká škola předkládá závěrečnou zprávu za celý projekt, jejíž součástí jsou dílčí zprávy spoluřešitelských vysokých 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škol;</a:t>
            </a:r>
            <a:endParaRPr lang="cs-CZ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případné změny provedené v rozpočtu projektu v rámci jeho řešení musí být vysokou školou v závěrečné zprávě náležitě 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zdůvodněny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vysoké školy provedou u projektů, na jejichž řešení se podílely, kontrolu, jež se bude týkat alespoň 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30 %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celkové finanční částky přidělené na řešení projektů v roce 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2020;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spc="2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 kontroly zašlou vysoké školy </a:t>
            </a:r>
            <a:r>
              <a:rPr lang="cs-CZ" sz="2000" spc="2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ministerstvu </a:t>
            </a:r>
            <a:r>
              <a:rPr lang="cs-CZ" sz="2000" b="1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datovou zprávou </a:t>
            </a:r>
            <a:r>
              <a:rPr lang="cs-CZ" sz="2000" spc="2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cs-CZ" sz="2000" b="1" spc="2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31. března </a:t>
            </a:r>
            <a:r>
              <a:rPr lang="cs-CZ" sz="2000" b="1" spc="2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2021. </a:t>
            </a:r>
            <a:endParaRPr lang="cs-CZ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endParaRPr lang="cs-CZ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endParaRPr lang="cs-CZ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347568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cap="none" dirty="0" smtClean="0">
                <a:solidFill>
                  <a:srgbClr val="418E96"/>
                </a:solidFill>
                <a:latin typeface="Calibri"/>
              </a:rPr>
              <a:t>Formulář </a:t>
            </a:r>
            <a:r>
              <a:rPr lang="cs-CZ" sz="3200" b="1" cap="none" dirty="0">
                <a:solidFill>
                  <a:srgbClr val="418E96"/>
                </a:solidFill>
                <a:latin typeface="Calibri"/>
              </a:rPr>
              <a:t>pro centralizované rozvojové projekty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558139"/>
            <a:ext cx="7886700" cy="4618824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Formulář 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byl upraven tak, aby lépe vystihoval logickou linii projektu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.</a:t>
            </a:r>
            <a:endParaRPr lang="cs-CZ" b="1" dirty="0" smtClean="0"/>
          </a:p>
          <a:p>
            <a:pPr lvl="2"/>
            <a:r>
              <a:rPr lang="cs-CZ" sz="2000" b="1" spc="2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Zdůvodnění </a:t>
            </a:r>
            <a:r>
              <a:rPr lang="cs-CZ" sz="2000" spc="2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projektu (analýza </a:t>
            </a:r>
            <a:r>
              <a:rPr lang="cs-CZ" sz="2000" spc="2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potřeb/popis </a:t>
            </a:r>
            <a:r>
              <a:rPr lang="cs-CZ" sz="2000" spc="2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současného stavu </a:t>
            </a:r>
            <a:r>
              <a:rPr lang="cs-CZ" sz="2000" spc="2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oblasti, na </a:t>
            </a:r>
            <a:r>
              <a:rPr lang="cs-CZ" sz="2000" spc="2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kterou je projekt zaměřen) = definovaná </a:t>
            </a:r>
            <a:r>
              <a:rPr lang="cs-CZ" sz="2000" spc="2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potřeba,</a:t>
            </a:r>
            <a:endParaRPr lang="cs-CZ" sz="2000" spc="2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cs-CZ" sz="2000" b="1" spc="2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 </a:t>
            </a:r>
            <a:r>
              <a:rPr lang="cs-CZ" sz="2000" spc="2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projektu (popis cílového stavu, kterého má být řešením projektu dosaženo) = definovaná </a:t>
            </a:r>
            <a:r>
              <a:rPr lang="cs-CZ" sz="2000" spc="2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změna,</a:t>
            </a:r>
            <a:endParaRPr lang="cs-CZ" sz="2000" spc="2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cs-CZ" sz="2000" b="1" spc="2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Výstupy</a:t>
            </a:r>
            <a:r>
              <a:rPr lang="cs-CZ" sz="2000" spc="2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spc="2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projektu (konkrétní a měřitelné výstupy projektu, které budou výsledkem projektu) = co konkrétního bude v průběhu realizace vytvořeno za účelem dosažení cíle, výstupy </a:t>
            </a:r>
            <a:r>
              <a:rPr lang="cs-CZ" sz="2000" spc="2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dohromady, </a:t>
            </a:r>
            <a:r>
              <a:rPr lang="cs-CZ" sz="2000" spc="2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vytvářejí podmínky pro naplnění cíle, musí být vždy kvantifikovatelné</a:t>
            </a:r>
          </a:p>
          <a:p>
            <a:pPr lvl="2"/>
            <a:r>
              <a:rPr lang="cs-CZ" sz="2000" spc="2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spc="2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Činnosti</a:t>
            </a:r>
            <a:r>
              <a:rPr lang="cs-CZ" sz="2000" spc="2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(aktivity) = jednotlivé dílčí činnosti, které vedou k realizaci </a:t>
            </a:r>
            <a:r>
              <a:rPr lang="cs-CZ" sz="2000" spc="2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výstupů.</a:t>
            </a:r>
            <a:endParaRPr lang="cs-CZ" sz="2000" spc="2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694030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297" y="1752600"/>
            <a:ext cx="8128627" cy="2781300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000" b="1" cap="none" dirty="0" smtClean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/>
            </a:r>
            <a:br>
              <a:rPr lang="cs-CZ" sz="3000" b="1" cap="none" dirty="0" smtClean="0">
                <a:solidFill>
                  <a:srgbClr val="418E96"/>
                </a:solidFill>
                <a:latin typeface="Calibri"/>
                <a:ea typeface="+mn-ea"/>
                <a:cs typeface="+mn-cs"/>
              </a:rPr>
            </a:br>
            <a:r>
              <a:rPr lang="cs-CZ" sz="3000" b="1" cap="none" dirty="0" smtClean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/>
            </a:r>
            <a:br>
              <a:rPr lang="cs-CZ" sz="3000" b="1" cap="none" dirty="0" smtClean="0">
                <a:solidFill>
                  <a:srgbClr val="418E96"/>
                </a:solidFill>
                <a:latin typeface="Calibri"/>
                <a:ea typeface="+mn-ea"/>
                <a:cs typeface="+mn-cs"/>
              </a:rPr>
            </a:br>
            <a:r>
              <a:rPr lang="cs-CZ" sz="3000" b="1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/>
            </a:r>
            <a:br>
              <a:rPr lang="cs-CZ" sz="3000" b="1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</a:br>
            <a:r>
              <a:rPr lang="cs-CZ" sz="3200" dirty="0" smtClean="0"/>
              <a:t>rámec výzkumných aktivit</a:t>
            </a:r>
            <a:endParaRPr lang="cs-CZ" sz="32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24716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a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u="sng" dirty="0"/>
              <a:t>n</a:t>
            </a:r>
            <a:r>
              <a:rPr lang="cs-CZ" u="sng" dirty="0" smtClean="0"/>
              <a:t>ová Příloha č. 3: Rámec výzkumných aktivit</a:t>
            </a:r>
          </a:p>
          <a:p>
            <a:pPr lvl="2"/>
            <a:r>
              <a:rPr lang="cs-CZ" dirty="0"/>
              <a:t>jako východisko pro připravované hodnocení vysokých škol v roce 2020 zejména v modulu M5 </a:t>
            </a:r>
          </a:p>
          <a:p>
            <a:pPr lvl="2"/>
            <a:r>
              <a:rPr lang="cs-CZ" dirty="0"/>
              <a:t>vysoká škola popíše </a:t>
            </a:r>
            <a:r>
              <a:rPr lang="cs-CZ" b="1" dirty="0"/>
              <a:t>v rozsahu nanejvýše 5 stránek</a:t>
            </a:r>
            <a:r>
              <a:rPr lang="cs-CZ" dirty="0"/>
              <a:t> rámec strategie své výzkumné činnosti šetřeními</a:t>
            </a:r>
          </a:p>
          <a:p>
            <a:pPr marL="432000" lvl="2" indent="0">
              <a:buNone/>
            </a:pPr>
            <a:endParaRPr lang="cs-CZ" u="sng" dirty="0" smtClean="0"/>
          </a:p>
          <a:p>
            <a:r>
              <a:rPr lang="cs-CZ" dirty="0" smtClean="0"/>
              <a:t>Cílem je </a:t>
            </a:r>
            <a:r>
              <a:rPr lang="cs-CZ" dirty="0"/>
              <a:t>stanovení pouze rámcové vize obecného směřování vysoké školy jako celku, její podrobné rozpracování bude návazně předmětem sebe-evaluační zprávy a </a:t>
            </a:r>
            <a:r>
              <a:rPr lang="cs-CZ" dirty="0" smtClean="0"/>
              <a:t>strategického </a:t>
            </a:r>
            <a:r>
              <a:rPr lang="cs-CZ" dirty="0"/>
              <a:t>záměru pro období 2021+.</a:t>
            </a:r>
            <a:endParaRPr lang="cs-CZ" u="sng" dirty="0"/>
          </a:p>
          <a:p>
            <a:pPr lvl="0"/>
            <a:endParaRPr lang="cs-CZ" u="sng" dirty="0" smtClean="0"/>
          </a:p>
          <a:p>
            <a:pPr marL="432000" lvl="2" indent="0">
              <a:buNone/>
            </a:pPr>
            <a:endParaRPr lang="cs-CZ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858589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a struktura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376413"/>
            <a:ext cx="7886700" cy="4800550"/>
          </a:xfrm>
        </p:spPr>
        <p:txBody>
          <a:bodyPr/>
          <a:lstStyle/>
          <a:p>
            <a:r>
              <a:rPr lang="cs-CZ" sz="2000" dirty="0" smtClean="0"/>
              <a:t>Tato </a:t>
            </a:r>
            <a:r>
              <a:rPr lang="cs-CZ" sz="2000" dirty="0"/>
              <a:t>rámcová vize se zaměří zejména na tyto průřezové oblasti:</a:t>
            </a:r>
          </a:p>
          <a:p>
            <a:pPr lvl="2"/>
            <a:r>
              <a:rPr lang="cs-CZ" dirty="0"/>
              <a:t>Mise a vize vysoké školy ve výzkumu, experimentálním vývoji a inovacích (dále jen „VaVaI“)</a:t>
            </a:r>
          </a:p>
          <a:p>
            <a:pPr lvl="2"/>
            <a:r>
              <a:rPr lang="cs-CZ" dirty="0"/>
              <a:t>Cíle a strategie jejich dosažení v oblasti VaVaI pro období dalšího strategického záměru</a:t>
            </a:r>
          </a:p>
          <a:p>
            <a:pPr lvl="2"/>
            <a:r>
              <a:rPr lang="cs-CZ" dirty="0"/>
              <a:t>Národní a mezinárodní kontext VaVaI ve vazbě na plnění vyšších národních a nadnárodních strategických cílů a opatření v oblasti výzkumu vč. strategie a nástrojů strategického řízení pro zvyšování mezinárodní nebo oborové konkurenceschopnosti výzkumné činnosti vysoké školy a její </a:t>
            </a:r>
            <a:r>
              <a:rPr lang="cs-CZ" dirty="0" smtClean="0"/>
              <a:t>kvality</a:t>
            </a:r>
          </a:p>
          <a:p>
            <a:pPr lvl="2"/>
            <a:r>
              <a:rPr lang="cs-CZ" dirty="0" smtClean="0"/>
              <a:t>Institucionální </a:t>
            </a:r>
            <a:r>
              <a:rPr lang="cs-CZ" dirty="0"/>
              <a:t>nástroje pro naplňování výzkumné strategie s důrazem na podporu kvalitního výzkumu a inovativního prostředí, např. systémové stimulační nástroje v oblasti lidských zdrojů a podpory excelentních výzkumníků (držitelé ERC grantů), nástroje na udržitelnost kapacit nově vybudovaných výzkumných center nebo velkých výzkumných infrastruktur, je-li to pro vysokou školu relevantní.</a:t>
            </a:r>
          </a:p>
          <a:p>
            <a:pPr marL="432000" lvl="2" indent="0">
              <a:buNone/>
            </a:pPr>
            <a:endParaRPr lang="cs-CZ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522516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 realizace Dlouhodobého záměru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401417"/>
            <a:ext cx="7886700" cy="4775546"/>
          </a:xfrm>
        </p:spPr>
        <p:txBody>
          <a:bodyPr/>
          <a:lstStyle/>
          <a:p>
            <a:r>
              <a:rPr lang="cs-CZ" dirty="0"/>
              <a:t>VŠ předloží Plán realizace pro rok </a:t>
            </a:r>
            <a:r>
              <a:rPr lang="cs-CZ" dirty="0" smtClean="0"/>
              <a:t>2020 </a:t>
            </a:r>
            <a:r>
              <a:rPr lang="cs-CZ" dirty="0"/>
              <a:t>odboru vysokých škol </a:t>
            </a:r>
            <a:r>
              <a:rPr lang="cs-CZ" b="1" dirty="0" smtClean="0"/>
              <a:t>do </a:t>
            </a:r>
            <a:r>
              <a:rPr lang="cs-CZ" b="1" dirty="0"/>
              <a:t>31. října </a:t>
            </a:r>
            <a:r>
              <a:rPr lang="cs-CZ" b="1" dirty="0" smtClean="0"/>
              <a:t>2019.</a:t>
            </a:r>
          </a:p>
          <a:p>
            <a:r>
              <a:rPr lang="cs-CZ" dirty="0"/>
              <a:t>s</a:t>
            </a:r>
            <a:r>
              <a:rPr lang="cs-CZ" dirty="0" smtClean="0"/>
              <a:t>hrnutí hlavních opatření přijatých v oblasti vysokého školství v období od roku 2016</a:t>
            </a:r>
          </a:p>
          <a:p>
            <a:r>
              <a:rPr lang="cs-CZ" dirty="0"/>
              <a:t>n</a:t>
            </a:r>
            <a:r>
              <a:rPr lang="cs-CZ" dirty="0" smtClean="0"/>
              <a:t>ová doporučení pro vysoké školy</a:t>
            </a:r>
          </a:p>
          <a:p>
            <a:pPr lvl="2"/>
            <a:r>
              <a:rPr lang="cs-CZ" dirty="0" smtClean="0"/>
              <a:t>Většina doporučení z roku 2019 stále platná</a:t>
            </a:r>
          </a:p>
          <a:p>
            <a:pPr lvl="1"/>
            <a:r>
              <a:rPr lang="cs-CZ" u="sng" dirty="0" smtClean="0"/>
              <a:t>upravená Příloha č. 1: Osnova plánu investičních aktivit vysoké školy pro rok 2020</a:t>
            </a:r>
            <a:r>
              <a:rPr lang="cs-CZ" dirty="0" smtClean="0"/>
              <a:t>, na jejím základě VŠ tvoří plány investičních aktivit do vlastního Plánu realizace pro rok 2020</a:t>
            </a:r>
          </a:p>
          <a:p>
            <a:pPr lvl="3"/>
            <a:r>
              <a:rPr lang="cs-CZ" dirty="0" smtClean="0"/>
              <a:t>Limit </a:t>
            </a:r>
            <a:r>
              <a:rPr lang="cs-CZ" dirty="0"/>
              <a:t>pro uváděné investiční akce </a:t>
            </a:r>
            <a:r>
              <a:rPr lang="cs-CZ" dirty="0" smtClean="0"/>
              <a:t>byl </a:t>
            </a:r>
            <a:r>
              <a:rPr lang="cs-CZ" b="1" dirty="0" smtClean="0"/>
              <a:t>zvýšen na </a:t>
            </a:r>
            <a:r>
              <a:rPr lang="cs-CZ" b="1" dirty="0"/>
              <a:t>10 mil. </a:t>
            </a:r>
            <a:r>
              <a:rPr lang="cs-CZ" b="1" dirty="0" smtClean="0"/>
              <a:t>Kč</a:t>
            </a:r>
          </a:p>
          <a:p>
            <a:pPr lvl="3"/>
            <a:r>
              <a:rPr lang="cs-CZ" dirty="0" smtClean="0"/>
              <a:t>Jednotlivě </a:t>
            </a:r>
            <a:r>
              <a:rPr lang="cs-CZ" dirty="0"/>
              <a:t>se budou uvádět i investiční akce s plánovaným objemem výdajů v r. 2020 </a:t>
            </a:r>
            <a:r>
              <a:rPr lang="cs-CZ" b="1" dirty="0"/>
              <a:t>větším než 1 mil. Kč, u kterých se předpokládá krytí nákladů z programového financování </a:t>
            </a:r>
            <a:r>
              <a:rPr lang="cs-CZ" b="1" dirty="0" smtClean="0"/>
              <a:t>MŠMT</a:t>
            </a:r>
            <a:r>
              <a:rPr lang="cs-CZ" dirty="0" smtClean="0"/>
              <a:t>.</a:t>
            </a:r>
          </a:p>
          <a:p>
            <a:pPr lvl="3"/>
            <a:r>
              <a:rPr lang="cs-CZ" dirty="0" smtClean="0"/>
              <a:t>Strojní a přístrojové vybavení se uvádí souhrnně, jednotlivě jen nejnákladnější položky.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220458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375" y="2944318"/>
            <a:ext cx="8128627" cy="80322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2400" dirty="0" smtClean="0"/>
              <a:t>Příprava </a:t>
            </a:r>
            <a:r>
              <a:rPr lang="cs-CZ" sz="2400" dirty="0"/>
              <a:t>strategického záměru ministerstva pro </a:t>
            </a:r>
            <a:r>
              <a:rPr lang="cs-CZ" sz="2400" dirty="0" smtClean="0"/>
              <a:t>oblast VŠ </a:t>
            </a:r>
            <a:r>
              <a:rPr lang="cs-CZ" sz="2400" dirty="0"/>
              <a:t>na období 2021</a:t>
            </a:r>
            <a:r>
              <a:rPr lang="cs-CZ" sz="2400" dirty="0" smtClean="0"/>
              <a:t>+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5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 strategického záměru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účel SZ:</a:t>
            </a:r>
          </a:p>
          <a:p>
            <a:pPr lvl="2"/>
            <a:r>
              <a:rPr lang="cs-CZ" dirty="0" smtClean="0"/>
              <a:t>iniciovat diskusi</a:t>
            </a:r>
          </a:p>
          <a:p>
            <a:pPr lvl="2"/>
            <a:r>
              <a:rPr lang="cs-CZ" dirty="0" smtClean="0"/>
              <a:t>identifikovat klíčové cíle, problémy a výzvy</a:t>
            </a:r>
          </a:p>
          <a:p>
            <a:pPr lvl="2"/>
            <a:r>
              <a:rPr lang="cs-CZ" dirty="0" smtClean="0"/>
              <a:t>nastavovat směr rozvoje VŠ</a:t>
            </a:r>
          </a:p>
          <a:p>
            <a:pPr lvl="2">
              <a:spcAft>
                <a:spcPts val="800"/>
              </a:spcAft>
            </a:pPr>
            <a:r>
              <a:rPr lang="cs-CZ" dirty="0" smtClean="0"/>
              <a:t>základ pro financování</a:t>
            </a:r>
          </a:p>
          <a:p>
            <a:r>
              <a:rPr lang="cs-CZ" dirty="0" smtClean="0"/>
              <a:t>omezený počet priorit</a:t>
            </a:r>
          </a:p>
          <a:p>
            <a:r>
              <a:rPr lang="cs-CZ" dirty="0" smtClean="0"/>
              <a:t>koordinace s přípravou S2030+ a OP</a:t>
            </a:r>
          </a:p>
          <a:p>
            <a:r>
              <a:rPr lang="cs-CZ" dirty="0"/>
              <a:t>otevřené období platnosti, bude procházet </a:t>
            </a:r>
            <a:r>
              <a:rPr lang="cs-CZ" dirty="0" smtClean="0"/>
              <a:t>revizemi</a:t>
            </a:r>
          </a:p>
          <a:p>
            <a:r>
              <a:rPr lang="cs-CZ" dirty="0" smtClean="0"/>
              <a:t>konzultace s VŠ, experty i vnějšími partnery</a:t>
            </a:r>
            <a:endParaRPr lang="cs-CZ" dirty="0"/>
          </a:p>
          <a:p>
            <a:r>
              <a:rPr lang="cs-CZ" dirty="0" smtClean="0"/>
              <a:t>sdílená zodpovědnost MŠMT a VŠ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479992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Konzultační skupina pro přípravu SZ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428386"/>
            <a:ext cx="7886700" cy="4351338"/>
          </a:xfrm>
        </p:spPr>
        <p:txBody>
          <a:bodyPr/>
          <a:lstStyle/>
          <a:p>
            <a:r>
              <a:rPr lang="cs-CZ" sz="1800" dirty="0" smtClean="0"/>
              <a:t>Česká konference rektorů:</a:t>
            </a:r>
          </a:p>
          <a:p>
            <a:pPr lvl="2"/>
            <a:r>
              <a:rPr lang="cs-CZ" sz="1800" dirty="0"/>
              <a:t>Prof. MUDr. Tomáš Zima, DrSc., MBA</a:t>
            </a:r>
          </a:p>
          <a:p>
            <a:pPr lvl="2"/>
            <a:r>
              <a:rPr lang="cs-CZ" sz="1800" dirty="0"/>
              <a:t>Doc. RNDr. Vojtěch Petráček, CSc.</a:t>
            </a:r>
          </a:p>
          <a:p>
            <a:pPr lvl="2">
              <a:spcAft>
                <a:spcPts val="800"/>
              </a:spcAft>
            </a:pPr>
            <a:r>
              <a:rPr lang="cs-CZ" sz="1800" dirty="0"/>
              <a:t>Doc. Ing. Pavel Tuleja, Ph.D</a:t>
            </a:r>
            <a:r>
              <a:rPr lang="cs-CZ" sz="1800" dirty="0" smtClean="0"/>
              <a:t>.</a:t>
            </a:r>
          </a:p>
          <a:p>
            <a:r>
              <a:rPr lang="cs-CZ" sz="1800" dirty="0" smtClean="0"/>
              <a:t>Rada vysokých škol:</a:t>
            </a:r>
          </a:p>
          <a:p>
            <a:pPr lvl="2"/>
            <a:r>
              <a:rPr lang="cs-CZ" sz="1800" dirty="0"/>
              <a:t>PhDr. Ingeborg Radok Žádná</a:t>
            </a:r>
          </a:p>
          <a:p>
            <a:pPr lvl="2"/>
            <a:r>
              <a:rPr lang="cs-CZ" sz="1800" dirty="0"/>
              <a:t>prof. Ing. Jiří Skládanka, Ph.D.</a:t>
            </a:r>
          </a:p>
          <a:p>
            <a:pPr lvl="2">
              <a:spcAft>
                <a:spcPts val="800"/>
              </a:spcAft>
            </a:pPr>
            <a:r>
              <a:rPr lang="cs-CZ" sz="1800" dirty="0"/>
              <a:t>Mgr. Michal </a:t>
            </a:r>
            <a:r>
              <a:rPr lang="cs-CZ" sz="1800" dirty="0" smtClean="0"/>
              <a:t>Zima</a:t>
            </a:r>
          </a:p>
          <a:p>
            <a:r>
              <a:rPr lang="cs-CZ" sz="1800" dirty="0" smtClean="0"/>
              <a:t>Vysokoškolský odborový svaz: Mgr</a:t>
            </a:r>
            <a:r>
              <a:rPr lang="cs-CZ" sz="1800" dirty="0"/>
              <a:t>. Petr Baierl</a:t>
            </a:r>
          </a:p>
          <a:p>
            <a:r>
              <a:rPr lang="cs-CZ" sz="1800" dirty="0" smtClean="0"/>
              <a:t>Rada Národního akreditačního úřadu: RNDr</a:t>
            </a:r>
            <a:r>
              <a:rPr lang="cs-CZ" sz="1800" dirty="0"/>
              <a:t>. Tomáš Jelínek</a:t>
            </a:r>
          </a:p>
          <a:p>
            <a:r>
              <a:rPr lang="cs-CZ" sz="1800" dirty="0" smtClean="0"/>
              <a:t>Svaz průmyslu a dopravy: Radek </a:t>
            </a:r>
            <a:r>
              <a:rPr lang="cs-CZ" sz="1800" dirty="0"/>
              <a:t>Špicar, M. Phil.</a:t>
            </a:r>
          </a:p>
          <a:p>
            <a:r>
              <a:rPr lang="cs-CZ" sz="1800" dirty="0" smtClean="0"/>
              <a:t>Hospodářská komora: Mgr</a:t>
            </a:r>
            <a:r>
              <a:rPr lang="cs-CZ" sz="1800" dirty="0"/>
              <a:t>. et Ing. Eva Heroldová</a:t>
            </a:r>
          </a:p>
          <a:p>
            <a:r>
              <a:rPr lang="cs-CZ" sz="1800" dirty="0" smtClean="0"/>
              <a:t>Ministerstvo průmyslu a obchodu: Ing</a:t>
            </a:r>
            <a:r>
              <a:rPr lang="cs-CZ" sz="1800" dirty="0"/>
              <a:t>. Veronika Kramaříková, MBA</a:t>
            </a:r>
          </a:p>
          <a:p>
            <a:r>
              <a:rPr lang="cs-CZ" sz="1800" dirty="0" smtClean="0"/>
              <a:t>Ministerstvo práce a sociálních věcí: JUDr</a:t>
            </a:r>
            <a:r>
              <a:rPr lang="cs-CZ" sz="1800" dirty="0"/>
              <a:t>. Jiří </a:t>
            </a:r>
            <a:r>
              <a:rPr lang="cs-CZ" sz="1800" dirty="0" smtClean="0"/>
              <a:t>Vaňásek a PhDr</a:t>
            </a:r>
            <a:r>
              <a:rPr lang="cs-CZ" sz="1800" dirty="0"/>
              <a:t>. Martin Sycha, Ph.D.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03894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Harmonogram přípravy SZ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spcAft>
                <a:spcPts val="1800"/>
              </a:spcAft>
              <a:buFont typeface="+mj-lt"/>
              <a:buAutoNum type="arabicPeriod"/>
            </a:pPr>
            <a:endParaRPr lang="cs-CZ" dirty="0" smtClean="0"/>
          </a:p>
          <a:p>
            <a:pPr marL="565200" indent="-457200">
              <a:spcAft>
                <a:spcPts val="1800"/>
              </a:spcAft>
              <a:buFont typeface="+mj-lt"/>
              <a:buAutoNum type="arabicPeriod"/>
            </a:pPr>
            <a:r>
              <a:rPr lang="cs-CZ" b="1" dirty="0" smtClean="0"/>
              <a:t>identifikace problémů a výběr priorit </a:t>
            </a:r>
            <a:r>
              <a:rPr lang="cs-CZ" dirty="0" smtClean="0"/>
              <a:t>– duben až červen 2019</a:t>
            </a:r>
          </a:p>
          <a:p>
            <a:pPr marL="565200" indent="-457200">
              <a:spcAft>
                <a:spcPts val="1800"/>
              </a:spcAft>
              <a:buFont typeface="+mj-lt"/>
              <a:buAutoNum type="arabicPeriod"/>
            </a:pPr>
            <a:r>
              <a:rPr lang="cs-CZ" b="1" dirty="0" smtClean="0"/>
              <a:t>návrh řešení </a:t>
            </a:r>
            <a:r>
              <a:rPr lang="cs-CZ" dirty="0" smtClean="0"/>
              <a:t>– červenec až listopad 2019</a:t>
            </a:r>
          </a:p>
          <a:p>
            <a:pPr marL="565200" indent="-457200">
              <a:spcAft>
                <a:spcPts val="1800"/>
              </a:spcAft>
              <a:buFont typeface="+mj-lt"/>
              <a:buAutoNum type="arabicPeriod"/>
            </a:pPr>
            <a:r>
              <a:rPr lang="cs-CZ" b="1" dirty="0" smtClean="0"/>
              <a:t>zpracování textu SZ </a:t>
            </a:r>
            <a:r>
              <a:rPr lang="cs-CZ" dirty="0" smtClean="0"/>
              <a:t>– listopad až prosinec 2019</a:t>
            </a:r>
          </a:p>
          <a:p>
            <a:pPr marL="565200" indent="-457200">
              <a:spcAft>
                <a:spcPts val="1800"/>
              </a:spcAft>
              <a:buFont typeface="+mj-lt"/>
              <a:buAutoNum type="arabicPeriod"/>
            </a:pPr>
            <a:r>
              <a:rPr lang="cs-CZ" b="1" dirty="0" smtClean="0"/>
              <a:t>projednání návrhu SZ </a:t>
            </a:r>
            <a:r>
              <a:rPr lang="cs-CZ" dirty="0" smtClean="0"/>
              <a:t>– prosinec 2019 až leden 2020</a:t>
            </a:r>
          </a:p>
          <a:p>
            <a:pPr marL="565200" indent="-457200">
              <a:spcAft>
                <a:spcPts val="1800"/>
              </a:spcAft>
              <a:buFont typeface="+mj-lt"/>
              <a:buAutoNum type="arabicPeriod"/>
            </a:pPr>
            <a:r>
              <a:rPr lang="cs-CZ" b="1" dirty="0" smtClean="0"/>
              <a:t>schválení SZ </a:t>
            </a:r>
            <a:r>
              <a:rPr lang="cs-CZ" dirty="0" smtClean="0"/>
              <a:t>– do března 2020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89167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Identifikace prioritních problémů pro SZ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Identifikovat problémy:</a:t>
            </a:r>
          </a:p>
          <a:p>
            <a:pPr lvl="2">
              <a:spcAft>
                <a:spcPts val="800"/>
              </a:spcAft>
            </a:pPr>
            <a:r>
              <a:rPr lang="cs-CZ" b="1" dirty="0" smtClean="0"/>
              <a:t>REALISTICKY </a:t>
            </a:r>
            <a:r>
              <a:rPr lang="cs-CZ" b="1" dirty="0"/>
              <a:t>ŘEŠITELNÉ </a:t>
            </a:r>
            <a:r>
              <a:rPr lang="cs-CZ" dirty="0"/>
              <a:t>v kontextu podmínek českého vysokého školství a kompetencí MŠMT či dalších orgánů státní správy, resp. je možné v horizontu realizace strategického záměru ministerstva přispět ke snížení jejich </a:t>
            </a:r>
            <a:r>
              <a:rPr lang="cs-CZ" dirty="0" smtClean="0"/>
              <a:t>závažnosti,</a:t>
            </a:r>
          </a:p>
          <a:p>
            <a:pPr lvl="2">
              <a:spcAft>
                <a:spcPts val="800"/>
              </a:spcAft>
            </a:pPr>
            <a:r>
              <a:rPr lang="cs-CZ" b="1" dirty="0" smtClean="0"/>
              <a:t>SYSTÉMOVÉ</a:t>
            </a:r>
            <a:r>
              <a:rPr lang="cs-CZ" dirty="0"/>
              <a:t>, tj. netýkají se pouze jedné vysoké školy nebo disciplíny, ale mají do značné míry univerzální </a:t>
            </a:r>
            <a:r>
              <a:rPr lang="cs-CZ" dirty="0" smtClean="0"/>
              <a:t>charakter,</a:t>
            </a:r>
          </a:p>
          <a:p>
            <a:pPr lvl="2">
              <a:spcAft>
                <a:spcPts val="800"/>
              </a:spcAft>
            </a:pPr>
            <a:r>
              <a:rPr lang="cs-CZ" b="1" dirty="0" smtClean="0"/>
              <a:t>ZÁVAŽNÉ</a:t>
            </a:r>
            <a:r>
              <a:rPr lang="cs-CZ" dirty="0"/>
              <a:t>, tj. jejich řešení by měla být přisouzena priorita před jinými otázkami v oblasti vysokého </a:t>
            </a:r>
            <a:r>
              <a:rPr lang="cs-CZ" dirty="0" smtClean="0"/>
              <a:t>školství</a:t>
            </a:r>
          </a:p>
          <a:p>
            <a:r>
              <a:rPr lang="cs-CZ" dirty="0" smtClean="0"/>
              <a:t>Dotazník </a:t>
            </a:r>
            <a:r>
              <a:rPr lang="cs-CZ" dirty="0"/>
              <a:t>rozeslán všem děkanům, rektorům a členům konzultační </a:t>
            </a:r>
            <a:r>
              <a:rPr lang="cs-CZ" dirty="0" smtClean="0"/>
              <a:t>skupiny</a:t>
            </a:r>
          </a:p>
          <a:p>
            <a:r>
              <a:rPr lang="cs-CZ" dirty="0" smtClean="0"/>
              <a:t>Do neděle 19. května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89113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Rámec kvalifikací vysokoškolského vzdělávání české republiky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Seminář </a:t>
            </a:r>
            <a:r>
              <a:rPr lang="cs-CZ" dirty="0" smtClean="0"/>
              <a:t>Rozvoj vysokých škol, 14</a:t>
            </a:r>
            <a:r>
              <a:rPr lang="cs-CZ" dirty="0"/>
              <a:t>. května 2019</a:t>
            </a:r>
          </a:p>
        </p:txBody>
      </p:sp>
    </p:spTree>
    <p:extLst>
      <p:ext uri="{BB962C8B-B14F-4D97-AF65-F5344CB8AC3E}">
        <p14:creationId xmlns:p14="http://schemas.microsoft.com/office/powerpoint/2010/main" val="73260201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a význam kvalifikačních rámců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Kvalifikační rámec je nástroj pro </a:t>
            </a:r>
            <a:r>
              <a:rPr lang="cs-CZ" b="1" dirty="0" smtClean="0"/>
              <a:t>klasifikaci kvalifikací </a:t>
            </a:r>
            <a:r>
              <a:rPr lang="cs-CZ" dirty="0" smtClean="0"/>
              <a:t>vzdělávacího systému podle souboru kritérií stanovených pro jednotlivé úrovně dosaženého učení.</a:t>
            </a:r>
          </a:p>
          <a:p>
            <a:pPr lvl="0"/>
            <a:r>
              <a:rPr lang="cs-CZ" dirty="0" smtClean="0"/>
              <a:t>Je založen na tzv. </a:t>
            </a:r>
            <a:r>
              <a:rPr lang="cs-CZ" b="1" dirty="0" smtClean="0"/>
              <a:t>výsledcích učení </a:t>
            </a:r>
            <a:r>
              <a:rPr lang="cs-CZ" dirty="0" smtClean="0"/>
              <a:t>(learning outcomes), </a:t>
            </a:r>
            <a:r>
              <a:rPr lang="cs-CZ" dirty="0"/>
              <a:t>kterých by absolventi jednotlivých úrovní měli při absolvování studia </a:t>
            </a:r>
            <a:r>
              <a:rPr lang="cs-CZ" dirty="0" smtClean="0"/>
              <a:t>dosahovat a které se dělí na:</a:t>
            </a:r>
          </a:p>
          <a:p>
            <a:pPr lvl="2"/>
            <a:r>
              <a:rPr lang="cs-CZ" dirty="0" smtClean="0"/>
              <a:t>odborné znalosti,</a:t>
            </a:r>
          </a:p>
          <a:p>
            <a:pPr lvl="2"/>
            <a:r>
              <a:rPr lang="cs-CZ" dirty="0" smtClean="0"/>
              <a:t>odborné dovednosti,</a:t>
            </a:r>
          </a:p>
          <a:p>
            <a:pPr lvl="2">
              <a:spcAft>
                <a:spcPts val="800"/>
              </a:spcAft>
            </a:pPr>
            <a:r>
              <a:rPr lang="cs-CZ" dirty="0" smtClean="0"/>
              <a:t>obecné </a:t>
            </a:r>
            <a:r>
              <a:rPr lang="cs-CZ" dirty="0"/>
              <a:t>způsobilosti. </a:t>
            </a:r>
            <a:endParaRPr lang="cs-CZ" dirty="0" smtClean="0"/>
          </a:p>
          <a:p>
            <a:pPr lvl="1">
              <a:spcAft>
                <a:spcPts val="800"/>
              </a:spcAft>
            </a:pPr>
            <a:r>
              <a:rPr lang="cs-CZ" dirty="0" smtClean="0"/>
              <a:t>Kvalifikační rámce zvyšují transparentnost </a:t>
            </a:r>
            <a:r>
              <a:rPr lang="cs-CZ" dirty="0"/>
              <a:t>a prostupnost </a:t>
            </a:r>
            <a:r>
              <a:rPr lang="cs-CZ" dirty="0" smtClean="0"/>
              <a:t>vzdělávacích systémů a usnadňují uznávání.</a:t>
            </a:r>
          </a:p>
          <a:p>
            <a:pPr lvl="1"/>
            <a:r>
              <a:rPr lang="cs-CZ" dirty="0" smtClean="0"/>
              <a:t>Na evropské úrovni je kvalifikační rámec jedním z hlavních nástrojů pro rozvoj Evropského prostoru vysokoškolského vzdělávání.</a:t>
            </a:r>
            <a:endParaRPr lang="cs-CZ" dirty="0"/>
          </a:p>
          <a:p>
            <a:pPr lvl="1"/>
            <a:endParaRPr lang="cs-CZ" dirty="0" smtClean="0"/>
          </a:p>
          <a:p>
            <a:pPr lvl="2"/>
            <a:endParaRPr lang="cs-CZ" dirty="0" smtClean="0"/>
          </a:p>
          <a:p>
            <a:pPr lvl="1"/>
            <a:endParaRPr lang="cs-CZ" dirty="0"/>
          </a:p>
          <a:p>
            <a:pPr lvl="2"/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98414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čemu slouží kvalifikační rámec?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648980"/>
            <a:ext cx="7886700" cy="4351338"/>
          </a:xfrm>
        </p:spPr>
        <p:txBody>
          <a:bodyPr/>
          <a:lstStyle/>
          <a:p>
            <a:r>
              <a:rPr lang="cs-CZ" b="1" dirty="0" smtClean="0"/>
              <a:t>Usnadňuje uznávání zahraničního vzdělávání</a:t>
            </a:r>
          </a:p>
          <a:p>
            <a:pPr lvl="2"/>
            <a:r>
              <a:rPr lang="cs-CZ" dirty="0" smtClean="0"/>
              <a:t>Kvalifikační rámec poskytuje informaci o zařazení kvalifikace v často komplikovaných zahraničních vzdělávacích systémech.</a:t>
            </a:r>
          </a:p>
          <a:p>
            <a:pPr lvl="2"/>
            <a:r>
              <a:rPr lang="cs-CZ" dirty="0" smtClean="0"/>
              <a:t>Informace o zařazení kvalifikace a odkaz na kvalifikační rámec jsou uvedeny na dodatku k diplomu.</a:t>
            </a:r>
          </a:p>
          <a:p>
            <a:pPr lvl="1">
              <a:spcBef>
                <a:spcPts val="800"/>
              </a:spcBef>
            </a:pPr>
            <a:r>
              <a:rPr lang="cs-CZ" b="1" dirty="0" smtClean="0"/>
              <a:t>Napomáhá k přechodu k využívání výsledků učení</a:t>
            </a:r>
          </a:p>
          <a:p>
            <a:pPr lvl="2">
              <a:spcBef>
                <a:spcPts val="800"/>
              </a:spcBef>
            </a:pPr>
            <a:r>
              <a:rPr lang="cs-CZ" b="1" dirty="0" smtClean="0"/>
              <a:t> </a:t>
            </a:r>
            <a:r>
              <a:rPr lang="cs-CZ" dirty="0" smtClean="0"/>
              <a:t>Na využívání výsledků učení jsou založeny moderní vzdělávací přístupy.</a:t>
            </a:r>
          </a:p>
          <a:p>
            <a:pPr lvl="1">
              <a:spcBef>
                <a:spcPts val="800"/>
              </a:spcBef>
            </a:pPr>
            <a:r>
              <a:rPr lang="cs-CZ" b="1" dirty="0" smtClean="0"/>
              <a:t>Posiluje porozumění u kvalifikací</a:t>
            </a:r>
          </a:p>
          <a:p>
            <a:pPr lvl="2">
              <a:spcBef>
                <a:spcPts val="800"/>
              </a:spcBef>
            </a:pPr>
            <a:r>
              <a:rPr lang="cs-CZ" dirty="0"/>
              <a:t>Umožní zaměstnavatelům získat konkrétní představy o </a:t>
            </a:r>
            <a:r>
              <a:rPr lang="cs-CZ" dirty="0" smtClean="0"/>
              <a:t>absolventech</a:t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jejich znalostech, dovednostech a kompetencích.</a:t>
            </a:r>
          </a:p>
          <a:p>
            <a:pPr lvl="2"/>
            <a:r>
              <a:rPr lang="cs-CZ" dirty="0" smtClean="0"/>
              <a:t>V ČR aktuální zejména u bakalářských programů.</a:t>
            </a:r>
          </a:p>
          <a:p>
            <a:pPr lvl="1">
              <a:spcBef>
                <a:spcPts val="800"/>
              </a:spcBef>
            </a:pPr>
            <a:r>
              <a:rPr lang="cs-CZ" b="1" dirty="0" smtClean="0"/>
              <a:t>Slouží jako vodítko pro systém vnitřního zajišťování kvality</a:t>
            </a:r>
          </a:p>
          <a:p>
            <a:pPr lvl="2">
              <a:spcBef>
                <a:spcPts val="800"/>
              </a:spcBef>
            </a:pPr>
            <a:r>
              <a:rPr lang="cs-CZ" dirty="0" smtClean="0"/>
              <a:t>Napomáhá při tvorbě a hodnocení studijních programů.</a:t>
            </a:r>
          </a:p>
          <a:p>
            <a:pPr lvl="2">
              <a:spcBef>
                <a:spcPts val="800"/>
              </a:spcBef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603037"/>
      </p:ext>
    </p:extLst>
  </p:cSld>
  <p:clrMapOvr>
    <a:masterClrMapping/>
  </p:clrMapOvr>
  <p:transition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Kvalifikační rámec vysokoškolského vzdělávání</a:t>
            </a:r>
            <a:br>
              <a:rPr lang="cs-CZ" dirty="0" smtClean="0"/>
            </a:br>
            <a:r>
              <a:rPr lang="cs-CZ" dirty="0" smtClean="0"/>
              <a:t>České republiky a další kroky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návrh vypracován v rámci projektu IPN Q-Ram</a:t>
            </a:r>
          </a:p>
          <a:p>
            <a:r>
              <a:rPr lang="cs-CZ" dirty="0" smtClean="0"/>
              <a:t>Schválen MŠMT 27</a:t>
            </a:r>
            <a:r>
              <a:rPr lang="cs-CZ" dirty="0"/>
              <a:t>. listopadu </a:t>
            </a:r>
            <a:r>
              <a:rPr lang="cs-CZ" dirty="0" smtClean="0"/>
              <a:t>2018</a:t>
            </a:r>
          </a:p>
          <a:p>
            <a:r>
              <a:rPr lang="cs-CZ" dirty="0" smtClean="0"/>
              <a:t>Kroky na národní úrovni</a:t>
            </a:r>
          </a:p>
          <a:p>
            <a:pPr lvl="2"/>
            <a:r>
              <a:rPr lang="cs-CZ" dirty="0"/>
              <a:t>Legislativní ukotvení</a:t>
            </a:r>
          </a:p>
          <a:p>
            <a:pPr lvl="2"/>
            <a:r>
              <a:rPr lang="cs-CZ" dirty="0" smtClean="0"/>
              <a:t>Propojení se systémem zajišťování kvality</a:t>
            </a:r>
          </a:p>
          <a:p>
            <a:pPr lvl="2">
              <a:spcAft>
                <a:spcPts val="800"/>
              </a:spcAft>
            </a:pPr>
            <a:r>
              <a:rPr lang="cs-CZ" dirty="0" smtClean="0"/>
              <a:t>Odkaz na kvalifikační rámec na dodatcích k diplomu</a:t>
            </a:r>
          </a:p>
          <a:p>
            <a:pPr lvl="1">
              <a:spcAft>
                <a:spcPts val="800"/>
              </a:spcAft>
            </a:pPr>
            <a:r>
              <a:rPr lang="cs-CZ" dirty="0" smtClean="0"/>
              <a:t>Kroky na mezinárodní úrovni</a:t>
            </a:r>
          </a:p>
          <a:p>
            <a:pPr lvl="2"/>
            <a:r>
              <a:rPr lang="cs-CZ" dirty="0" smtClean="0"/>
              <a:t>Zahájení procesu sebecertifikace – prokázání kompatibility </a:t>
            </a:r>
            <a:r>
              <a:rPr lang="cs-CZ" dirty="0"/>
              <a:t>se </a:t>
            </a:r>
            <a:r>
              <a:rPr lang="cs-CZ" dirty="0" smtClean="0"/>
              <a:t>zastřešujícím Rámcem </a:t>
            </a:r>
            <a:r>
              <a:rPr lang="cs-CZ" dirty="0"/>
              <a:t>kvalifikací pro Evropský prostor vysokoškolského vzdělávání</a:t>
            </a:r>
            <a:endParaRPr lang="cs-CZ" dirty="0" smtClean="0"/>
          </a:p>
          <a:p>
            <a:pPr lvl="2"/>
            <a:r>
              <a:rPr lang="cs-CZ" dirty="0" smtClean="0"/>
              <a:t>Spolupředsednictví tzv. peer skupiny zaměřené na kvalifikační rámce</a:t>
            </a:r>
            <a:endParaRPr lang="cs-CZ" dirty="0"/>
          </a:p>
          <a:p>
            <a:pPr lvl="1"/>
            <a:endParaRPr lang="cs-CZ" dirty="0" smtClean="0"/>
          </a:p>
          <a:p>
            <a:pPr marL="108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6588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kvalifikací vysokoškolského vzdělávání české republiky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49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t="789" r="1015" b="1139"/>
          <a:stretch/>
        </p:blipFill>
        <p:spPr>
          <a:xfrm>
            <a:off x="0" y="1558139"/>
            <a:ext cx="9143999" cy="507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3226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realizace Dlouhodobého záměru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u="sng" dirty="0"/>
              <a:t>n</a:t>
            </a:r>
            <a:r>
              <a:rPr lang="cs-CZ" u="sng" dirty="0" smtClean="0"/>
              <a:t>ová Příloha č. 2: </a:t>
            </a:r>
            <a:r>
              <a:rPr lang="cs-CZ" u="sng" dirty="0"/>
              <a:t>Střednědobý plán národních a mezinárodních šetření studentů a absolventů vysokých </a:t>
            </a:r>
            <a:r>
              <a:rPr lang="cs-CZ" u="sng" dirty="0" smtClean="0"/>
              <a:t>škol</a:t>
            </a:r>
          </a:p>
          <a:p>
            <a:pPr lvl="2"/>
            <a:r>
              <a:rPr lang="cs-CZ" dirty="0"/>
              <a:t>snazší </a:t>
            </a:r>
            <a:r>
              <a:rPr lang="cs-CZ" dirty="0" smtClean="0"/>
              <a:t>koordinace </a:t>
            </a:r>
            <a:r>
              <a:rPr lang="cs-CZ" dirty="0"/>
              <a:t>s interními průzkumy vysokých </a:t>
            </a:r>
            <a:r>
              <a:rPr lang="cs-CZ" dirty="0" smtClean="0"/>
              <a:t>škol</a:t>
            </a:r>
          </a:p>
          <a:p>
            <a:pPr lvl="2"/>
            <a:r>
              <a:rPr lang="cs-CZ" dirty="0" smtClean="0"/>
              <a:t>harmonizace </a:t>
            </a:r>
            <a:r>
              <a:rPr lang="cs-CZ" dirty="0"/>
              <a:t>administrativní zátěže vysokých škol spojené s výzkumnými </a:t>
            </a:r>
            <a:r>
              <a:rPr lang="cs-CZ" dirty="0" smtClean="0"/>
              <a:t>šetřeními</a:t>
            </a:r>
          </a:p>
          <a:p>
            <a:pPr lvl="2"/>
            <a:r>
              <a:rPr lang="cs-CZ" dirty="0"/>
              <a:t>h</a:t>
            </a:r>
            <a:r>
              <a:rPr lang="cs-CZ" dirty="0" smtClean="0"/>
              <a:t>armonogram stanoven </a:t>
            </a:r>
            <a:r>
              <a:rPr lang="cs-CZ" dirty="0"/>
              <a:t>s ohledem na mezinárodní povahu vybraných </a:t>
            </a:r>
            <a:r>
              <a:rPr lang="cs-CZ" dirty="0" smtClean="0"/>
              <a:t>šetření</a:t>
            </a:r>
          </a:p>
          <a:p>
            <a:pPr marL="432000" lvl="2" indent="0">
              <a:buNone/>
            </a:pPr>
            <a:endParaRPr lang="cs-CZ" u="sng" dirty="0"/>
          </a:p>
          <a:p>
            <a:pPr lvl="0"/>
            <a:r>
              <a:rPr lang="cs-CZ" dirty="0"/>
              <a:t>Šetření mezi zahraničními studenty v </a:t>
            </a:r>
            <a:r>
              <a:rPr lang="cs-CZ" dirty="0" smtClean="0"/>
              <a:t>ČR (DZS): </a:t>
            </a:r>
            <a:r>
              <a:rPr lang="cs-CZ" b="1" dirty="0"/>
              <a:t>jaro 2020</a:t>
            </a:r>
            <a:endParaRPr lang="cs-CZ" dirty="0"/>
          </a:p>
          <a:p>
            <a:pPr lvl="0"/>
            <a:r>
              <a:rPr lang="cs-CZ" dirty="0"/>
              <a:t>Národní šetření Doktorandi: </a:t>
            </a:r>
            <a:r>
              <a:rPr lang="cs-CZ" b="1" dirty="0"/>
              <a:t>podzim 2020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Mezinárodní šetření studentů vysokých škol Eurostudent VIII: </a:t>
            </a:r>
            <a:r>
              <a:rPr lang="cs-CZ" b="1" dirty="0"/>
              <a:t>jaro 2022</a:t>
            </a:r>
            <a:endParaRPr lang="cs-CZ" dirty="0"/>
          </a:p>
          <a:p>
            <a:r>
              <a:rPr lang="cs-CZ" dirty="0"/>
              <a:t>Národní šetření Absolvent a zároveň mezinárodní šetření absolventů Eurograduate: </a:t>
            </a:r>
            <a:r>
              <a:rPr lang="cs-CZ" b="1" dirty="0"/>
              <a:t>podzim 2022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65345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50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1264" r="874" b="1010"/>
          <a:stretch/>
        </p:blipFill>
        <p:spPr>
          <a:xfrm>
            <a:off x="0" y="893495"/>
            <a:ext cx="9143999" cy="540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5714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Další aktuální informace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Seminář </a:t>
            </a:r>
            <a:r>
              <a:rPr lang="cs-CZ" dirty="0" smtClean="0"/>
              <a:t>Rozvoj vysokých škol, 14</a:t>
            </a:r>
            <a:r>
              <a:rPr lang="cs-CZ" dirty="0"/>
              <a:t>. května 2019</a:t>
            </a:r>
          </a:p>
        </p:txBody>
      </p:sp>
    </p:spTree>
    <p:extLst>
      <p:ext uri="{BB962C8B-B14F-4D97-AF65-F5344CB8AC3E}">
        <p14:creationId xmlns:p14="http://schemas.microsoft.com/office/powerpoint/2010/main" val="261930452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Avízo: </a:t>
            </a:r>
            <a:r>
              <a:rPr lang="cs-CZ" dirty="0"/>
              <a:t>Vyhlášení dotačního programu pro připomínku 30. výročí událostí roku 1989 v tehdejším Československu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Připomínky </a:t>
            </a:r>
            <a:r>
              <a:rPr lang="cs-CZ" dirty="0"/>
              <a:t>a/nebo </a:t>
            </a:r>
            <a:r>
              <a:rPr lang="cs-CZ" dirty="0" smtClean="0"/>
              <a:t>oslavy </a:t>
            </a:r>
            <a:r>
              <a:rPr lang="cs-CZ" dirty="0"/>
              <a:t>výročí tzv. sametové </a:t>
            </a:r>
            <a:r>
              <a:rPr lang="cs-CZ" dirty="0" smtClean="0"/>
              <a:t>revoluce zaměřené na akademickou obec a širokou veřejnost</a:t>
            </a:r>
          </a:p>
          <a:p>
            <a:r>
              <a:rPr lang="cs-CZ" dirty="0" smtClean="0"/>
              <a:t>Mimořádný charakter aktivit, nikoliv každoroční opakující se aktivity.</a:t>
            </a:r>
          </a:p>
          <a:p>
            <a:r>
              <a:rPr lang="cs-CZ" dirty="0" smtClean="0"/>
              <a:t>Do aktivit musí být zapojeni studenti vysoké školy. </a:t>
            </a:r>
          </a:p>
          <a:p>
            <a:r>
              <a:rPr lang="cs-CZ" dirty="0" smtClean="0"/>
              <a:t>Vyhlášení: přelom května a června</a:t>
            </a:r>
          </a:p>
          <a:p>
            <a:r>
              <a:rPr lang="cs-CZ" dirty="0" smtClean="0"/>
              <a:t>Termín pro podávání žádostí o dotaci: 15. července </a:t>
            </a:r>
          </a:p>
          <a:p>
            <a:r>
              <a:rPr lang="cs-CZ" dirty="0" smtClean="0"/>
              <a:t>Výše podpory min. 100 a max. 500 tis. Kč</a:t>
            </a:r>
          </a:p>
          <a:p>
            <a:r>
              <a:rPr lang="cs-CZ" dirty="0" smtClean="0"/>
              <a:t>Spolufinancování min. 25 %.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55391"/>
      </p:ext>
    </p:extLst>
  </p:cSld>
  <p:clrMapOvr>
    <a:masterClrMapping/>
  </p:clrMapOvr>
  <p:transition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Probíhající národní 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Absolvent 2018:</a:t>
            </a:r>
          </a:p>
          <a:p>
            <a:pPr lvl="2">
              <a:spcAft>
                <a:spcPts val="600"/>
              </a:spcAft>
            </a:pPr>
            <a:r>
              <a:rPr lang="cs-CZ" dirty="0"/>
              <a:t>S</a:t>
            </a:r>
            <a:r>
              <a:rPr lang="cs-CZ" dirty="0" smtClean="0"/>
              <a:t>běr dat ukončen v prosinci 2018, sebráno 21 tis. dotazníků, návratnost 16,3 % (mezi vysokými školami variuje mezi 32,5 % - VŠCHT a 2,8 % - UNYP)</a:t>
            </a:r>
          </a:p>
          <a:p>
            <a:pPr lvl="2">
              <a:spcAft>
                <a:spcPts val="600"/>
              </a:spcAft>
            </a:pPr>
            <a:r>
              <a:rPr lang="cs-CZ" dirty="0" smtClean="0"/>
              <a:t>447 dotazníků od zaměstnavatelů</a:t>
            </a:r>
          </a:p>
          <a:p>
            <a:pPr lvl="2">
              <a:spcAft>
                <a:spcPts val="600"/>
              </a:spcAft>
            </a:pPr>
            <a:r>
              <a:rPr lang="cs-CZ" dirty="0"/>
              <a:t>Z</a:t>
            </a:r>
            <a:r>
              <a:rPr lang="cs-CZ" dirty="0" smtClean="0"/>
              <a:t>ávěrečná konference v říjnu 2019 pořádaná CSVŠ, v.v.i.</a:t>
            </a:r>
          </a:p>
          <a:p>
            <a:pPr lvl="2">
              <a:spcAft>
                <a:spcPts val="600"/>
              </a:spcAft>
            </a:pPr>
            <a:r>
              <a:rPr lang="cs-CZ" dirty="0" smtClean="0"/>
              <a:t>Možnost zpracování individualizovaných zpráv – nabídka v dopise náměstka odeslaném na začátku května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Eurostudent VII</a:t>
            </a:r>
          </a:p>
          <a:p>
            <a:pPr lvl="2">
              <a:spcAft>
                <a:spcPts val="600"/>
              </a:spcAft>
            </a:pPr>
            <a:r>
              <a:rPr lang="cs-CZ" dirty="0" smtClean="0"/>
              <a:t>dotazník připraven k otevření 7. května 2019</a:t>
            </a:r>
          </a:p>
          <a:p>
            <a:pPr lvl="2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3975995"/>
      </p:ext>
    </p:extLst>
  </p:cSld>
  <p:clrMapOvr>
    <a:masterClrMapping/>
  </p:clrMapOvr>
  <p:transition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Cena ministra školství, </a:t>
            </a:r>
            <a:r>
              <a:rPr lang="cs-CZ" dirty="0" smtClean="0"/>
              <a:t>mládeže a </a:t>
            </a:r>
            <a:r>
              <a:rPr lang="cs-CZ" dirty="0"/>
              <a:t>tělovýchovy za vynikající vzdělávací činnost na vysoké škole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831951"/>
      </p:ext>
    </p:extLst>
  </p:cSld>
  <p:clrMapOvr>
    <a:masterClrMapping/>
  </p:clrMapOvr>
  <p:transition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5429351"/>
            <a:ext cx="373569" cy="3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3983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realizace Dlouhodobého záměru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u="sng" dirty="0"/>
              <a:t>n</a:t>
            </a:r>
            <a:r>
              <a:rPr lang="cs-CZ" u="sng" dirty="0" smtClean="0"/>
              <a:t>ová Příloha č. 3: Rámec výzkumných aktivit</a:t>
            </a:r>
          </a:p>
          <a:p>
            <a:pPr lvl="2"/>
            <a:r>
              <a:rPr lang="cs-CZ" dirty="0"/>
              <a:t>j</a:t>
            </a:r>
            <a:r>
              <a:rPr lang="cs-CZ" dirty="0" smtClean="0"/>
              <a:t>ako </a:t>
            </a:r>
            <a:r>
              <a:rPr lang="cs-CZ" dirty="0"/>
              <a:t>východisko pro připravované hodnocení vysokých škol v roce 2020 zejména v modulu M5 </a:t>
            </a:r>
            <a:endParaRPr lang="cs-CZ" dirty="0" smtClean="0"/>
          </a:p>
          <a:p>
            <a:pPr lvl="2"/>
            <a:r>
              <a:rPr lang="cs-CZ" dirty="0" smtClean="0"/>
              <a:t>vysoká </a:t>
            </a:r>
            <a:r>
              <a:rPr lang="cs-CZ" dirty="0"/>
              <a:t>škola popíše </a:t>
            </a:r>
            <a:r>
              <a:rPr lang="cs-CZ" b="1" dirty="0"/>
              <a:t>v rozsahu nanejvýše 5 stránek</a:t>
            </a:r>
            <a:r>
              <a:rPr lang="cs-CZ" dirty="0"/>
              <a:t> rámec strategie své výzkumné činnosti </a:t>
            </a:r>
            <a:r>
              <a:rPr lang="cs-CZ" dirty="0" smtClean="0"/>
              <a:t>šetřeními</a:t>
            </a:r>
          </a:p>
          <a:p>
            <a:pPr marL="432000" lvl="2" indent="0">
              <a:buNone/>
            </a:pPr>
            <a:endParaRPr lang="cs-CZ" u="sng" dirty="0"/>
          </a:p>
          <a:p>
            <a:pPr lvl="0"/>
            <a:r>
              <a:rPr lang="cs-CZ" dirty="0"/>
              <a:t>s</a:t>
            </a:r>
            <a:r>
              <a:rPr lang="cs-CZ" dirty="0" smtClean="0"/>
              <a:t>amostatný blok k této příloze proběhne od 11:15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530288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Prioritní cíl 1: Zajišťování kvality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Provést vyhodnocení dosavadních zkušeností s fungováním právních předpisů </a:t>
            </a:r>
            <a:r>
              <a:rPr lang="cs-CZ" dirty="0" smtClean="0"/>
              <a:t>upravujících </a:t>
            </a:r>
            <a:r>
              <a:rPr lang="cs-CZ" dirty="0"/>
              <a:t>oblast kvality. </a:t>
            </a:r>
            <a:endParaRPr lang="cs-CZ" u="sng" dirty="0"/>
          </a:p>
          <a:p>
            <a:r>
              <a:rPr lang="cs-CZ" dirty="0"/>
              <a:t>Uspořádat workshop s prvními oceněnými cenou </a:t>
            </a:r>
            <a:r>
              <a:rPr lang="cs-CZ" dirty="0" smtClean="0"/>
              <a:t>ministra </a:t>
            </a:r>
            <a:r>
              <a:rPr lang="cs-CZ" dirty="0"/>
              <a:t>školství, mládeže a tělovýchovy za </a:t>
            </a:r>
            <a:r>
              <a:rPr lang="cs-CZ" dirty="0" smtClean="0"/>
              <a:t>vynikající </a:t>
            </a:r>
            <a:r>
              <a:rPr lang="cs-CZ" dirty="0"/>
              <a:t>vzdělávací činnost. </a:t>
            </a:r>
            <a:endParaRPr lang="cs-CZ" dirty="0" smtClean="0"/>
          </a:p>
          <a:p>
            <a:r>
              <a:rPr lang="cs-CZ" dirty="0"/>
              <a:t>Realizovat seminář pro vysoké školy o využití Rámce </a:t>
            </a:r>
            <a:r>
              <a:rPr lang="cs-CZ" dirty="0" smtClean="0"/>
              <a:t>kvalifikací vysokoškolského </a:t>
            </a:r>
            <a:r>
              <a:rPr lang="cs-CZ" dirty="0"/>
              <a:t>vzdělávání při tvorbě a následném hodnocení studijních programů a při definování výsledků učení. </a:t>
            </a:r>
            <a:endParaRPr lang="cs-CZ" dirty="0" smtClean="0"/>
          </a:p>
          <a:p>
            <a:r>
              <a:rPr lang="cs-CZ" dirty="0"/>
              <a:t>Zorganizovat tematický seminář k inovativním přístupům ve vysokoškolské výuce. Seminář naváže na mezinárodní konferenci Towards Better University </a:t>
            </a:r>
            <a:r>
              <a:rPr lang="cs-CZ" dirty="0" smtClean="0"/>
              <a:t>Teaching</a:t>
            </a:r>
            <a:r>
              <a:rPr lang="cs-CZ" dirty="0"/>
              <a:t>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92693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Prioritní cíl 1: Zajišťování </a:t>
            </a:r>
            <a:r>
              <a:rPr lang="cs-CZ" dirty="0" smtClean="0"/>
              <a:t>kvality (doporučení pro VŠ)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Podporovat prostřednictvím rozvoje pedagogických kompetencí akademických pracovníků kvalitu vzdělávací činnosti. </a:t>
            </a:r>
            <a:endParaRPr lang="cs-CZ" dirty="0" smtClean="0"/>
          </a:p>
          <a:p>
            <a:pPr lvl="0"/>
            <a:r>
              <a:rPr lang="cs-CZ" dirty="0"/>
              <a:t>Na základě Rámce kvalifikací vysokoškolského vzdělávání České republiky, který je založen na tzv. výsledcích učení, vytvořit rámec kvalifikací na úrovni vysoké školy. </a:t>
            </a:r>
            <a:r>
              <a:rPr lang="cs-CZ" dirty="0" smtClean="0"/>
              <a:t> </a:t>
            </a:r>
          </a:p>
          <a:p>
            <a:pPr lvl="0"/>
            <a:r>
              <a:rPr lang="cs-CZ" dirty="0"/>
              <a:t>Posilovat výuku kurzů základních akademických dovedností, zejména akademického psaní, které budou integrovány s odbornými předměty, </a:t>
            </a:r>
            <a:r>
              <a:rPr lang="cs-CZ" dirty="0" smtClean="0"/>
              <a:t>a zasadit </a:t>
            </a:r>
            <a:r>
              <a:rPr lang="cs-CZ" dirty="0"/>
              <a:t>se o rozvoj akademické integrity.</a:t>
            </a:r>
          </a:p>
          <a:p>
            <a:r>
              <a:rPr lang="cs-CZ" dirty="0"/>
              <a:t>Implementovat doporučení z národních i mezinárodních projektů v oblasti kvality vzdělávání a inovací v </a:t>
            </a:r>
            <a:r>
              <a:rPr lang="cs-CZ" dirty="0" smtClean="0"/>
              <a:t>něm.</a:t>
            </a:r>
          </a:p>
          <a:p>
            <a:r>
              <a:rPr lang="cs-CZ" dirty="0"/>
              <a:t>Zavádět opatření na podporu vyrovnaného zastoupení žen a mužů v rozhodovacích </a:t>
            </a:r>
            <a:r>
              <a:rPr lang="cs-CZ" dirty="0" smtClean="0"/>
              <a:t>pozicích.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94250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Prioritní cíl </a:t>
            </a:r>
            <a:r>
              <a:rPr lang="cs-CZ" dirty="0" smtClean="0"/>
              <a:t>2: diverzita a dostupnost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Podpořit využívání všeobecně závazného kreditového systému Evropského systému přenosu a akumulace kreditů (ECTS) v plné šíři v návaznosti na ECTS User’s </a:t>
            </a:r>
            <a:r>
              <a:rPr lang="cs-CZ" dirty="0" smtClean="0"/>
              <a:t>Guide.</a:t>
            </a:r>
          </a:p>
          <a:p>
            <a:pPr lvl="0"/>
            <a:r>
              <a:rPr lang="cs-CZ" dirty="0"/>
              <a:t>Rozšířit zveřejňovaná data o studijní úspěšnosti na českých vysokých školách o další proměnné, např. pohlaví studujících, formy studia, jazyk studia, typ absolvovaného středoškolského vzdělání a další</a:t>
            </a:r>
            <a:r>
              <a:rPr lang="cs-CZ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02174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28D96"/>
    </a:accent1>
    <a:accent2>
      <a:srgbClr val="CFDBDD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2651</Words>
  <Application>Microsoft Office PowerPoint</Application>
  <PresentationFormat>Předvádění na obrazovce (4:3)</PresentationFormat>
  <Paragraphs>360</Paragraphs>
  <Slides>55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Times New Roman</vt:lpstr>
      <vt:lpstr>Vlastní návrh</vt:lpstr>
      <vt:lpstr>SEMINÁŘ K ROZVOJI VYSOKÝCH ŠKOL   14. KVĚTNA 2019 10:00 – 14:00 </vt:lpstr>
      <vt:lpstr>PROGRAM SEMINÁŘE </vt:lpstr>
      <vt:lpstr> Plán realizace Dlouhodobého záměru vzdělávací a vědecké, výzkumné, vývojové a inovační, umělecké a další tvůrčí činnosti pro oblast vysokých škol pro rok 2020 </vt:lpstr>
      <vt:lpstr>Plán realizace Dlouhodobého záměru 2020</vt:lpstr>
      <vt:lpstr>Plán realizace Dlouhodobého záměru 2020</vt:lpstr>
      <vt:lpstr>Plán realizace Dlouhodobého záměru 2020</vt:lpstr>
      <vt:lpstr>Prioritní cíl 1: Zajišťování kvality</vt:lpstr>
      <vt:lpstr>Prioritní cíl 1: Zajišťování kvality (doporučení pro VŠ)</vt:lpstr>
      <vt:lpstr>Prioritní cíl 2: diverzita a dostupnost</vt:lpstr>
      <vt:lpstr>Prioritní cíl 2: diverzita a dostupnost (doporučení pro VŠ)</vt:lpstr>
      <vt:lpstr>Prioritní cíl 3: internacionalizace</vt:lpstr>
      <vt:lpstr>Prioritní cíl 3: internacionalizace ii</vt:lpstr>
      <vt:lpstr>Prioritní cíl 3: internacionalizace (doporučení pro VŠ)</vt:lpstr>
      <vt:lpstr>Prioritní cíl 4: relevance</vt:lpstr>
      <vt:lpstr>Prioritní cíl 4: relevance (doporučení pro VŠ)</vt:lpstr>
      <vt:lpstr>Prioritní cíl 5: kvalitní a relevantní výzkum, vývoj a inovace</vt:lpstr>
      <vt:lpstr>Prioritní cíl 5: kvalitní a relevantní výzkum, vývoj a inovace ii</vt:lpstr>
      <vt:lpstr>Prioritní cíl 5: kvalitní a relevantní výzkum, vývoj a inovace (doporučení pro VŠ)</vt:lpstr>
      <vt:lpstr>Prioritní cíl 6: rozhodování založené na datech</vt:lpstr>
      <vt:lpstr>Prioritní cíl 6: rozhodování založené na datech (doporučení pro VŠ)</vt:lpstr>
      <vt:lpstr>Prioritní cíl 7: efektivní financování</vt:lpstr>
      <vt:lpstr>Centralizovaný rozvojový program 2020 </vt:lpstr>
      <vt:lpstr>Centralizovaný rozvojový program 2020 </vt:lpstr>
      <vt:lpstr>Centralizovaný rozvojový program 2020 </vt:lpstr>
      <vt:lpstr>Centralizovaný rozvojový program 2020 </vt:lpstr>
      <vt:lpstr>Centralizovaný rozvojový program 2020 </vt:lpstr>
      <vt:lpstr>Centralizovaný rozvojový program 2020 </vt:lpstr>
      <vt:lpstr>Centralizovaný rozvojový program 2020 </vt:lpstr>
      <vt:lpstr>Centralizovaný rozvojový program 2020  </vt:lpstr>
      <vt:lpstr>Centralizovaný rozvojový program 2020  </vt:lpstr>
      <vt:lpstr>Centralizovaný rozvojový program 2020  </vt:lpstr>
      <vt:lpstr>Centralizovaný rozvojový program 2020  </vt:lpstr>
      <vt:lpstr>Centralizovaný rozvojový program 2020  </vt:lpstr>
      <vt:lpstr>Centralizovaný rozvojový program 2020  </vt:lpstr>
      <vt:lpstr>Centralizovaný rozvojový program 2020  </vt:lpstr>
      <vt:lpstr>Formulář pro centralizované rozvojové projekty</vt:lpstr>
      <vt:lpstr>   rámec výzkumných aktivit</vt:lpstr>
      <vt:lpstr>Popis a struktura</vt:lpstr>
      <vt:lpstr>Popis a struktura ii</vt:lpstr>
      <vt:lpstr>Příprava strategického záměru ministerstva pro oblast VŠ na období 2021+</vt:lpstr>
      <vt:lpstr>Principy strategického záměru</vt:lpstr>
      <vt:lpstr>Konzultační skupina pro přípravu SZ</vt:lpstr>
      <vt:lpstr>Harmonogram přípravy SZ</vt:lpstr>
      <vt:lpstr>Identifikace prioritních problémů pro SZ</vt:lpstr>
      <vt:lpstr>Rámec kvalifikací vysokoškolského vzdělávání české republiky</vt:lpstr>
      <vt:lpstr>Definice a význam kvalifikačních rámců </vt:lpstr>
      <vt:lpstr>K čemu slouží kvalifikační rámec?</vt:lpstr>
      <vt:lpstr>Kvalifikační rámec vysokoškolského vzdělávání České republiky a další kroky</vt:lpstr>
      <vt:lpstr>Rámec kvalifikací vysokoškolského vzdělávání české republiky</vt:lpstr>
      <vt:lpstr>Prezentace aplikace PowerPoint</vt:lpstr>
      <vt:lpstr>Další aktuální informace</vt:lpstr>
      <vt:lpstr>Avízo: Vyhlášení dotačního programu pro připomínku 30. výročí událostí roku 1989 v tehdejším Československu </vt:lpstr>
      <vt:lpstr>Probíhající národní šetření</vt:lpstr>
      <vt:lpstr>Cena ministra školství, mládeže a tělovýchovy za vynikající vzdělávací činnost na vysoké škole</vt:lpstr>
      <vt:lpstr>Prezentace aplikace PowerPoint</vt:lpstr>
    </vt:vector>
  </TitlesOfParts>
  <Company>Ministerstvo školství, mládeže a tělovýchovy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Kuchařová Veronika</dc:creator>
  <cp:lastModifiedBy>Jiří Johánek</cp:lastModifiedBy>
  <cp:revision>133</cp:revision>
  <dcterms:created xsi:type="dcterms:W3CDTF">2018-05-30T11:05:07Z</dcterms:created>
  <dcterms:modified xsi:type="dcterms:W3CDTF">2019-05-16T09:49:53Z</dcterms:modified>
</cp:coreProperties>
</file>