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5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6843" autoAdjust="0"/>
  </p:normalViewPr>
  <p:slideViewPr>
    <p:cSldViewPr snapToGrid="0" showGuides="1">
      <p:cViewPr varScale="1">
        <p:scale>
          <a:sx n="109" d="100"/>
          <a:sy n="109" d="100"/>
        </p:scale>
        <p:origin x="1218" y="96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16.5.2019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16.5.2019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 smtClean="0"/>
              <a:t>Kliknutím lze </a:t>
            </a:r>
            <a:br>
              <a:rPr lang="cs-CZ" dirty="0" smtClean="0"/>
            </a:br>
            <a:r>
              <a:rPr lang="cs-CZ" dirty="0" smtClean="0"/>
              <a:t>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xmlns="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xmlns="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sz="3600" b="1" dirty="0">
                <a:solidFill>
                  <a:schemeClr val="tx1"/>
                </a:solidFill>
                <a:latin typeface="+mn-lt"/>
              </a:rPr>
              <a:t>Principy hodnocení VO </a:t>
            </a:r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pro</a:t>
            </a:r>
            <a:r>
              <a:rPr lang="pl-PL" sz="3600" b="1" dirty="0">
                <a:solidFill>
                  <a:schemeClr val="tx1"/>
                </a:solidFill>
                <a:latin typeface="+mn-lt"/>
              </a:rPr>
              <a:t> </a:t>
            </a:r>
            <a:r>
              <a:rPr lang="pl-PL" sz="3600" b="1" dirty="0" smtClean="0">
                <a:solidFill>
                  <a:schemeClr val="tx1"/>
                </a:solidFill>
                <a:latin typeface="+mn-lt"/>
              </a:rPr>
              <a:t>segment </a:t>
            </a:r>
            <a:r>
              <a:rPr lang="pl-PL" sz="3600" b="1" dirty="0">
                <a:solidFill>
                  <a:schemeClr val="tx1"/>
                </a:solidFill>
                <a:latin typeface="+mn-lt"/>
              </a:rPr>
              <a:t>VŠ v Metodice 2017+</a:t>
            </a:r>
            <a:endParaRPr lang="cs-CZ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sz="2200" dirty="0">
                <a:solidFill>
                  <a:schemeClr val="tx1"/>
                </a:solidFill>
              </a:rPr>
              <a:t>Ministerstvo školství, mládeže a tělovýchovy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sz="2200" dirty="0">
                <a:solidFill>
                  <a:schemeClr val="tx1"/>
                </a:solidFill>
              </a:rPr>
              <a:t>Karmelitská 529/5, Malá Strana, 118 12 Praha 1 • tel.: +420 234 811 111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cs-CZ" sz="2200" dirty="0">
                <a:solidFill>
                  <a:schemeClr val="tx1"/>
                </a:solidFill>
              </a:rPr>
              <a:t>msmt@msmt.cz • www.msmt.cz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0" y="936001"/>
            <a:ext cx="2275026" cy="622138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solidFill>
                  <a:srgbClr val="418E96"/>
                </a:solidFill>
              </a:rPr>
              <a:t>Proces hodnocení pokračování</a:t>
            </a:r>
            <a:r>
              <a:rPr lang="cs-CZ" sz="2000" b="1" dirty="0">
                <a:solidFill>
                  <a:schemeClr val="bg2"/>
                </a:solidFill>
              </a:rPr>
              <a:t/>
            </a:r>
            <a:br>
              <a:rPr lang="cs-CZ" sz="2000" b="1" dirty="0">
                <a:solidFill>
                  <a:schemeClr val="bg2"/>
                </a:solidFill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spcAft>
                <a:spcPts val="1200"/>
              </a:spcAft>
              <a:buFont typeface="+mj-lt"/>
              <a:buAutoNum type="arabicParenR" startAt="2"/>
            </a:pPr>
            <a:r>
              <a:rPr lang="cs-CZ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Realizační fáze</a:t>
            </a:r>
          </a:p>
          <a:p>
            <a:pPr marL="342000" indent="-252000" algn="just">
              <a:buFont typeface="+mj-lt"/>
              <a:buAutoNum type="alphaLcParenR"/>
            </a:pPr>
            <a:r>
              <a:rPr lang="cs-CZ" sz="2000" b="1" dirty="0" smtClean="0">
                <a:latin typeface="Calibri" panose="020F0502020204030204" pitchFamily="34" charset="0"/>
              </a:rPr>
              <a:t>Hodnocení </a:t>
            </a:r>
            <a:r>
              <a:rPr lang="cs-CZ" sz="2000" b="1" dirty="0">
                <a:latin typeface="Calibri" panose="020F0502020204030204" pitchFamily="34" charset="0"/>
              </a:rPr>
              <a:t>MEP</a:t>
            </a:r>
          </a:p>
          <a:p>
            <a:pPr marL="3429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Činnost MEP je zahájena jeho ustavením a jmenováním předsedy</a:t>
            </a:r>
          </a:p>
          <a:p>
            <a:pPr marL="342900" indent="-2520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Jednání MEP probíhá per rollam, avšak alespoň jednou se uskuteční osobní jednání na místě (on-site visit)</a:t>
            </a:r>
          </a:p>
          <a:p>
            <a:pPr marL="342000" indent="-252000" algn="just">
              <a:buFont typeface="+mj-lt"/>
              <a:buAutoNum type="alphaLcParenR" startAt="2"/>
            </a:pPr>
            <a:r>
              <a:rPr lang="cs-CZ" sz="2000" b="1" dirty="0" smtClean="0">
                <a:latin typeface="Calibri" panose="020F0502020204030204" pitchFamily="34" charset="0"/>
              </a:rPr>
              <a:t>Evaluační </a:t>
            </a:r>
            <a:r>
              <a:rPr lang="cs-CZ" sz="2000" b="1" dirty="0">
                <a:latin typeface="Calibri" panose="020F0502020204030204" pitchFamily="34" charset="0"/>
              </a:rPr>
              <a:t>zpráva MEP o hodnocení vysoké školy</a:t>
            </a:r>
          </a:p>
          <a:p>
            <a:pPr marL="3420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Výstupem z hodnocení MEP je evaluační zpráva</a:t>
            </a:r>
          </a:p>
          <a:p>
            <a:pPr marL="3420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MŠMT vyhodnotí úplnost a formální správnost zprávy, případně si vyžádá dopracování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032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2613" y="936001"/>
            <a:ext cx="2403213" cy="62213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solidFill>
                  <a:srgbClr val="418E96"/>
                </a:solidFill>
              </a:rPr>
              <a:t>Proces hodnocení pokračování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lphaLcParenR" startAt="3"/>
            </a:pPr>
            <a:r>
              <a:rPr lang="cs-CZ" sz="2000" b="1" dirty="0">
                <a:latin typeface="Calibri" panose="020F0502020204030204" pitchFamily="34" charset="0"/>
              </a:rPr>
              <a:t>Protokol o hodnocení vysoké školy poskytovatelem</a:t>
            </a:r>
          </a:p>
          <a:p>
            <a:pPr marL="3600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MŠMT zpracuje protokol o hodnocení vysoké školy (protokol I), jehož součástí je zpráva MEP</a:t>
            </a:r>
          </a:p>
          <a:p>
            <a:pPr marL="3600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Protokol I, obsahující hodnocení modulů M3-M5, je podkladem pro společné jednání o hodnocení vysoké školy stanovené Metodikou 2017+</a:t>
            </a:r>
          </a:p>
          <a:p>
            <a:pPr marL="457200" indent="-457200" algn="just">
              <a:spcBef>
                <a:spcPts val="600"/>
              </a:spcBef>
              <a:buFont typeface="+mj-lt"/>
              <a:buAutoNum type="alphaLcParenR" startAt="4"/>
            </a:pPr>
            <a:r>
              <a:rPr lang="cs-CZ" sz="2000" b="1" dirty="0" smtClean="0">
                <a:latin typeface="Calibri" panose="020F0502020204030204" pitchFamily="34" charset="0"/>
              </a:rPr>
              <a:t>Projednání </a:t>
            </a:r>
            <a:r>
              <a:rPr lang="cs-CZ" sz="2000" b="1" dirty="0">
                <a:latin typeface="Calibri" panose="020F0502020204030204" pitchFamily="34" charset="0"/>
              </a:rPr>
              <a:t>výsledku hodnocení</a:t>
            </a:r>
          </a:p>
          <a:p>
            <a:pPr marL="3600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Kompletní výsledky hodnocení jsou projednány v rámci společného jednání – MŠMT, RVVI, ČKR </a:t>
            </a:r>
          </a:p>
          <a:p>
            <a:pPr marL="3600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O výsledku hodnocení každé hodnocené vysoké školy zpracuje poskytovatel protokol (protokol II) obsahující kompletní hodnocení všech modulů</a:t>
            </a:r>
          </a:p>
          <a:p>
            <a:pPr marL="3600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Výsledek hodnocení a doporučení z něho vyplývající bude projednán s  vedením hodnocené VŠ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4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418E96"/>
                </a:solidFill>
              </a:rPr>
              <a:t>Grafické schéma realizační fáze</a:t>
            </a:r>
            <a:br>
              <a:rPr lang="cs-CZ" sz="2400" b="1" dirty="0">
                <a:solidFill>
                  <a:srgbClr val="418E96"/>
                </a:solidFill>
              </a:rPr>
            </a:br>
            <a:endParaRPr lang="cs-CZ" sz="2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24" y="1528498"/>
            <a:ext cx="4677428" cy="423991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9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cs-CZ" sz="2400" b="1" dirty="0">
                <a:solidFill>
                  <a:srgbClr val="418E96"/>
                </a:solidFill>
              </a:rPr>
              <a:t>Principy sběru dat a informací pro účely hodnocení VŠ</a:t>
            </a:r>
            <a:br>
              <a:rPr lang="cs-CZ" sz="2400" b="1" dirty="0">
                <a:solidFill>
                  <a:srgbClr val="418E96"/>
                </a:solidFill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Předchozí schémata budou popsána v dopracování M2017+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Sběr dat a informací pro tvorbu </a:t>
            </a:r>
            <a:r>
              <a:rPr lang="cs-CZ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sebe evaluační </a:t>
            </a:r>
            <a:r>
              <a:rPr 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zprávy provádějí samy VŠ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Co nejmenší administrativní zátěž pro VŠ (většinu informací již VŠ zpracovávají a vykazují pro jiné účely) </a:t>
            </a:r>
          </a:p>
          <a:p>
            <a:pPr marL="630900" lvl="2" indent="-342900" algn="just">
              <a:lnSpc>
                <a:spcPct val="150000"/>
              </a:lnSpc>
              <a:buFontTx/>
              <a:buChar char="-"/>
            </a:pPr>
            <a:r>
              <a:rPr lang="cs-CZ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CRP 22 </a:t>
            </a:r>
            <a:r>
              <a:rPr lang="cs-CZ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</a:t>
            </a:r>
            <a:r>
              <a:rPr lang="cs-CZ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pilotní ověření sběru dat a informací (UK, MU, UP)</a:t>
            </a:r>
          </a:p>
          <a:p>
            <a:pPr marL="630900" lvl="2" indent="-342900" algn="just">
              <a:lnSpc>
                <a:spcPct val="150000"/>
              </a:lnSpc>
              <a:buFontTx/>
              <a:buChar char="-"/>
            </a:pPr>
            <a:r>
              <a:rPr lang="pl-PL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Pomoc ze strany IS VaVaI zprostředkovaná z MŠMT</a:t>
            </a:r>
          </a:p>
          <a:p>
            <a:pPr algn="just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02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418E96"/>
                </a:solidFill>
              </a:rPr>
              <a:t>Moduly M3, M4 a M5 v segmentu VŠ</a:t>
            </a:r>
            <a:br>
              <a:rPr lang="cs-CZ" sz="2400" b="1" dirty="0">
                <a:solidFill>
                  <a:srgbClr val="418E96"/>
                </a:solidFill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558139"/>
            <a:ext cx="7886700" cy="4618824"/>
          </a:xfrm>
        </p:spPr>
        <p:txBody>
          <a:bodyPr/>
          <a:lstStyle/>
          <a:p>
            <a:pPr marL="108000" indent="0" algn="just">
              <a:spcAft>
                <a:spcPts val="600"/>
              </a:spcAft>
              <a:buNone/>
            </a:pPr>
            <a:r>
              <a:rPr lang="cs-CZ" sz="2000" b="1" dirty="0">
                <a:latin typeface="Calibri" panose="020F0502020204030204" pitchFamily="34" charset="0"/>
              </a:rPr>
              <a:t>M3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Výsledky s ekonomickým nebo společenským dopadem, granty aplikovaného výzkumu, přenos výsledků do praxe, spolupráce s aplikační sférou, transfer technologií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2000" b="1" dirty="0" smtClean="0">
                <a:latin typeface="Calibri" panose="020F0502020204030204" pitchFamily="34" charset="0"/>
              </a:rPr>
              <a:t>M4</a:t>
            </a:r>
            <a:endParaRPr lang="cs-CZ" sz="2000" b="1" dirty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Výzkumné prostředí instituce – řízení výzkumu, HR, kariéra ve  výzkumu, doktorské studium, výzkumné infrastruktury a sdílení přístrojů, mobilita doktorandů a akademiků, úspěšné zapojení akademiků do mezinárodního výzkumného prostředí, dobrá praxe ve výzkumu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2000" b="1" dirty="0" smtClean="0">
                <a:latin typeface="Calibri" panose="020F0502020204030204" pitchFamily="34" charset="0"/>
              </a:rPr>
              <a:t>M5</a:t>
            </a:r>
            <a:endParaRPr lang="cs-CZ" sz="2000" b="1" dirty="0">
              <a:latin typeface="Calibri" panose="020F0502020204030204" pitchFamily="34" charset="0"/>
            </a:endParaRP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Mise, vize, cíle a strategie ve výzkumu, národní a mezinárodní kontext výzkumné činnosti, nástroje k naplňování výzkumné strategie, strategie umístění/posunu v žebříčcích univerzit nebo jiných externích hodnoceních</a:t>
            </a:r>
          </a:p>
          <a:p>
            <a:pPr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1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7" y="645444"/>
            <a:ext cx="8128627" cy="622138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/>
              <a:t>MODUL M3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67582"/>
            <a:ext cx="7886700" cy="5099035"/>
          </a:xfrm>
        </p:spPr>
        <p:txBody>
          <a:bodyPr/>
          <a:lstStyle/>
          <a:p>
            <a:pPr marL="108000" indent="0" algn="just">
              <a:spcAft>
                <a:spcPts val="0"/>
              </a:spcAft>
              <a:buNone/>
            </a:pPr>
            <a:r>
              <a:rPr lang="cs-CZ" sz="1200" b="1" dirty="0">
                <a:latin typeface="Calibri" panose="020F0502020204030204" pitchFamily="34" charset="0"/>
              </a:rPr>
              <a:t>SPOLEČENSKÁ RELEVANCE / SPOLEČENSKÝ PŘÍNOS HODNOCENÉ FAKULTY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3.1 Vlastní hodnocení společenského přínosu výzkumu v oborech rozvíjených na hodnocené fakultě a fakulty jako celku (popisné kritérium)</a:t>
            </a:r>
          </a:p>
          <a:p>
            <a:pPr marL="108000" indent="0" algn="just">
              <a:spcAft>
                <a:spcPts val="0"/>
              </a:spcAft>
              <a:buNone/>
            </a:pPr>
            <a:endParaRPr lang="cs-CZ" sz="120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b="1" dirty="0">
                <a:latin typeface="Calibri" panose="020F0502020204030204" pitchFamily="34" charset="0"/>
              </a:rPr>
              <a:t>PROJEKTY APLIKOVANÉHO VÝZKUMU 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3.2 Projekty aplikovaného výzkumu 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3.3 Projekty smluvního výzkumu 	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3.4 Výnosy z neveřejných zdrojů (mimo smluvní výzkum) získaných výzkumnou činností </a:t>
            </a:r>
          </a:p>
          <a:p>
            <a:pPr marL="108000" indent="0" algn="just">
              <a:spcAft>
                <a:spcPts val="0"/>
              </a:spcAft>
              <a:buNone/>
            </a:pPr>
            <a:endParaRPr lang="cs-CZ" sz="120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b="1" dirty="0">
                <a:latin typeface="Calibri" panose="020F0502020204030204" pitchFamily="34" charset="0"/>
              </a:rPr>
              <a:t>VÝSLEDKY APLIKOVANÉHO VÝZKUMU 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3.5 Výsledky aplikovaného výzkumu s existujícím nebo perspektivním ekonomickým dopadem na společnost 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3.6 Významné výsledky aplikovaného výzkumu s jiným než ekonomickým dopadem na společnost </a:t>
            </a:r>
          </a:p>
          <a:p>
            <a:pPr marL="108000" indent="0" algn="just">
              <a:spcAft>
                <a:spcPts val="0"/>
              </a:spcAft>
              <a:buNone/>
            </a:pPr>
            <a:endParaRPr lang="cs-CZ" sz="120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b="1" dirty="0">
                <a:latin typeface="Calibri" panose="020F0502020204030204" pitchFamily="34" charset="0"/>
              </a:rPr>
              <a:t>SPOLUPRÁCE S MIMOAKADEMICKÝM PROSTŘEDÍM A TRANSFER TECHNOLOGIÍ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3.7 Přehled nejvýznamnějších interakcí akademického výzkumu s mimouniverzitní aplikační/firemní sférou 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3.8 Systém a podpora transferu technologií a ochrany duševního vlastnictví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3.9 Strategie zakládání a podpora spin-off firem (lze vztáhnout k celé VŠ se zdůrazněním fakultních specifik)</a:t>
            </a:r>
          </a:p>
          <a:p>
            <a:pPr marL="108000" indent="0" algn="just">
              <a:spcAft>
                <a:spcPts val="0"/>
              </a:spcAft>
              <a:buNone/>
            </a:pPr>
            <a:endParaRPr lang="cs-CZ" sz="120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b="1" dirty="0">
                <a:latin typeface="Calibri" panose="020F0502020204030204" pitchFamily="34" charset="0"/>
              </a:rPr>
              <a:t>UZNÁNÍ VÝZKUMNOU KOMUNITOU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3.10 Přehled nejvýznamnějších individuálních ocenění za výzkum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3.11 Uznání mezinárodní komunitou v oblasti výzkumu (volená členství v odborných společnostech, účast v edičních radách mezinárodních vědeckých časopisů, zvané přednášky na zahraničních institucích atd.)</a:t>
            </a:r>
          </a:p>
          <a:p>
            <a:pPr marL="108000" indent="0" algn="just">
              <a:spcAft>
                <a:spcPts val="0"/>
              </a:spcAft>
              <a:buNone/>
            </a:pPr>
            <a:endParaRPr lang="cs-CZ" sz="120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b="1" dirty="0">
                <a:latin typeface="Calibri" panose="020F0502020204030204" pitchFamily="34" charset="0"/>
              </a:rPr>
              <a:t>POPULARIZACE VÝZKUMU</a:t>
            </a: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200" dirty="0">
                <a:latin typeface="Calibri" panose="020F0502020204030204" pitchFamily="34" charset="0"/>
              </a:rPr>
              <a:t>3.12 Přehled nejvýznamnějších aktivit v oblasti popularizace výzkumu a komunikace s veřejností </a:t>
            </a:r>
          </a:p>
          <a:p>
            <a:pPr>
              <a:spcAft>
                <a:spcPts val="0"/>
              </a:spcAft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0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6963" y="594170"/>
            <a:ext cx="2557037" cy="62213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 smtClean="0"/>
              <a:t>Modul 3 v segmentu vš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281869"/>
            <a:ext cx="7886700" cy="4895094"/>
          </a:xfrm>
        </p:spPr>
        <p:txBody>
          <a:bodyPr/>
          <a:lstStyle/>
          <a:p>
            <a:pPr marL="3429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12 hodnoticích kritérií (+ tabulky)</a:t>
            </a:r>
          </a:p>
          <a:p>
            <a:pPr marL="3429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Hodnocenou jednotkou v M3 je fakulta nebo jiná relevantní součást vysoké školy, např. ústav. Každá hodnocená jednotka bude přihlášena do kategorie FORD</a:t>
            </a:r>
          </a:p>
          <a:p>
            <a:pPr marL="3429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Míru společenského významu jednotlivých kritérií v rámci 6 kategorií FORD reflektuje indikativní relevance (kalibrace) nadefinovaná pro každé kritérium v daném FORDu</a:t>
            </a:r>
          </a:p>
          <a:p>
            <a:pPr marL="3429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Kalibrace je zohledněna na stupnici hodnocení, která má pro každou ze 6 kategorií FORD jiné bodové rozpětí </a:t>
            </a:r>
          </a:p>
          <a:p>
            <a:pPr marL="3429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Součet bodů získaných za jednotlivá kritéria ukáže výsledek hodnocené jednotky na stupnici hodnocení v dané kategorii FORD </a:t>
            </a:r>
          </a:p>
          <a:p>
            <a:pPr marL="342900" indent="-2520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Bodové hodnocení každého kritéria se následně doplní o slovní hodnocení vč. nepovinného </a:t>
            </a:r>
            <a:r>
              <a:rPr lang="cs-CZ" sz="2000" dirty="0" smtClean="0">
                <a:latin typeface="Calibri" panose="020F0502020204030204" pitchFamily="34" charset="0"/>
              </a:rPr>
              <a:t>doporučení</a:t>
            </a: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4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2282" y="1084729"/>
            <a:ext cx="5764306" cy="42134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64659" y="2294965"/>
            <a:ext cx="5656729" cy="344244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5" name="Zástupný symbol pro obsah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65095"/>
              </p:ext>
            </p:extLst>
          </p:nvPr>
        </p:nvGraphicFramePr>
        <p:xfrm>
          <a:off x="863588" y="935997"/>
          <a:ext cx="7416825" cy="5370798"/>
        </p:xfrm>
        <a:graphic>
          <a:graphicData uri="http://schemas.openxmlformats.org/drawingml/2006/table">
            <a:tbl>
              <a:tblPr firstRow="1" firstCol="1" bandRow="1"/>
              <a:tblGrid>
                <a:gridCol w="536903"/>
                <a:gridCol w="3799373"/>
                <a:gridCol w="512754"/>
                <a:gridCol w="513559"/>
                <a:gridCol w="513559"/>
                <a:gridCol w="513559"/>
                <a:gridCol w="513559"/>
                <a:gridCol w="513559"/>
              </a:tblGrid>
              <a:tr h="3802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cs-CZ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KRITÉRIA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KATEGORIE FORD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1078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Natural Science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Engineering and Technology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Medical and Health Sciences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Agricultural and Veterinary Sciences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 Sciences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Humanities and the Arts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Projekty aplikovaného výzkumu*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3.3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Projekty smluvního výzkumu*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Výnosy z neveřejných zdrojů*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3.5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Výsledky aplikovaného výzkumu s ekonomickým dopadem na společnost*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Výsledky aplikovaného výzkumu s jiným než ekonomickým dopadem na společnost*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3.7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Interakce akademického výzkumu s mimouniverzitní aplikační/firemní sférou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3.8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Systém a podpora transferu technologií a ochrany duševního vlastnictví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3.9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Strategie zakládání a podpora spin-off firem (lze vztáhnout k celé VŠ se zdůrazněním fakultních specifik)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693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3.10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Významná individuální ocenění za výzkum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3.11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Uznání mezinárodní komunitou v oblasti výzkumu (volená členství v odborných společnostech atd.)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22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3.12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Významné aktivity v oblasti popularizace výzkumu a komunikace s veřejností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12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CELKOVÁ INDIKATIVNÍ RELEVANCE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46*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32*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2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8754" y="1129553"/>
            <a:ext cx="4652682" cy="42858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3975" y="2061881"/>
            <a:ext cx="5827059" cy="340658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18</a:t>
            </a:fld>
            <a:endParaRPr lang="cs-CZ" dirty="0"/>
          </a:p>
        </p:txBody>
      </p:sp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826794"/>
              </p:ext>
            </p:extLst>
          </p:nvPr>
        </p:nvGraphicFramePr>
        <p:xfrm>
          <a:off x="1115815" y="661596"/>
          <a:ext cx="691237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371"/>
              </a:tblGrid>
              <a:tr h="4831977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 STUPNICE HODNOCENÍ M3</a:t>
                      </a:r>
                    </a:p>
                    <a:p>
                      <a:r>
                        <a:rPr lang="cs-CZ" sz="1400" dirty="0" smtClean="0"/>
                        <a:t>Natural Sciences</a:t>
                      </a:r>
                    </a:p>
                    <a:p>
                      <a:r>
                        <a:rPr lang="cs-CZ" sz="1400" dirty="0" smtClean="0"/>
                        <a:t>&gt;47 bodů			Excellent</a:t>
                      </a:r>
                    </a:p>
                    <a:p>
                      <a:r>
                        <a:rPr lang="cs-CZ" sz="1400" dirty="0" smtClean="0"/>
                        <a:t>40–47 bodů			Very Good</a:t>
                      </a:r>
                    </a:p>
                    <a:p>
                      <a:r>
                        <a:rPr lang="cs-CZ" sz="1400" dirty="0" smtClean="0"/>
                        <a:t>33–39 bodů 			Good</a:t>
                      </a:r>
                    </a:p>
                    <a:p>
                      <a:r>
                        <a:rPr lang="cs-CZ" sz="1400" dirty="0" smtClean="0"/>
                        <a:t>27–32 bodů			Average</a:t>
                      </a:r>
                    </a:p>
                    <a:p>
                      <a:r>
                        <a:rPr lang="cs-CZ" sz="1400" dirty="0" smtClean="0"/>
                        <a:t>21–26 bodů			Below average</a:t>
                      </a:r>
                    </a:p>
                    <a:p>
                      <a:r>
                        <a:rPr lang="cs-CZ" sz="1400" dirty="0" smtClean="0"/>
                        <a:t>0–20 bodů			Unsatisfactory</a:t>
                      </a:r>
                    </a:p>
                    <a:p>
                      <a:endParaRPr lang="cs-CZ" sz="1400" dirty="0" smtClean="0"/>
                    </a:p>
                    <a:p>
                      <a:r>
                        <a:rPr lang="cs-CZ" sz="1400" dirty="0" smtClean="0"/>
                        <a:t>Engineering and Technology</a:t>
                      </a:r>
                    </a:p>
                    <a:p>
                      <a:r>
                        <a:rPr lang="cs-CZ" sz="1400" dirty="0" smtClean="0"/>
                        <a:t>&gt;52 bodů			Excellent</a:t>
                      </a:r>
                    </a:p>
                    <a:p>
                      <a:r>
                        <a:rPr lang="cs-CZ" sz="1400" dirty="0" smtClean="0"/>
                        <a:t>47–52 bodů			Very Good</a:t>
                      </a:r>
                    </a:p>
                    <a:p>
                      <a:r>
                        <a:rPr lang="cs-CZ" sz="1400" dirty="0" smtClean="0"/>
                        <a:t>40–46 bodů			Good</a:t>
                      </a:r>
                    </a:p>
                    <a:p>
                      <a:r>
                        <a:rPr lang="cs-CZ" sz="1400" dirty="0" smtClean="0"/>
                        <a:t>32–39 bodů			Average</a:t>
                      </a:r>
                    </a:p>
                    <a:p>
                      <a:r>
                        <a:rPr lang="cs-CZ" sz="1400" dirty="0" smtClean="0"/>
                        <a:t>24–31 bodů			Below average</a:t>
                      </a:r>
                    </a:p>
                    <a:p>
                      <a:r>
                        <a:rPr lang="cs-CZ" sz="1400" dirty="0" smtClean="0"/>
                        <a:t>0–23 bodů			Unsatisfactory</a:t>
                      </a:r>
                    </a:p>
                    <a:p>
                      <a:endParaRPr lang="cs-CZ" sz="1400" dirty="0" smtClean="0"/>
                    </a:p>
                    <a:p>
                      <a:r>
                        <a:rPr lang="cs-CZ" sz="1400" dirty="0" smtClean="0"/>
                        <a:t>Humanities and the Arts</a:t>
                      </a:r>
                    </a:p>
                    <a:p>
                      <a:r>
                        <a:rPr lang="cs-CZ" sz="1400" dirty="0" smtClean="0"/>
                        <a:t>&gt;31 bodů			Excellent</a:t>
                      </a:r>
                    </a:p>
                    <a:p>
                      <a:r>
                        <a:rPr lang="cs-CZ" sz="1400" dirty="0" smtClean="0"/>
                        <a:t>27–31 bodů			Very Good</a:t>
                      </a:r>
                    </a:p>
                    <a:p>
                      <a:r>
                        <a:rPr lang="cs-CZ" sz="1400" dirty="0" smtClean="0"/>
                        <a:t>21–26 bodů			Good</a:t>
                      </a:r>
                    </a:p>
                    <a:p>
                      <a:r>
                        <a:rPr lang="cs-CZ" sz="1400" dirty="0" smtClean="0"/>
                        <a:t>15–19 bodů			Average</a:t>
                      </a:r>
                    </a:p>
                    <a:p>
                      <a:r>
                        <a:rPr lang="cs-CZ" sz="1400" dirty="0" smtClean="0"/>
                        <a:t>8–14 bodů			Below average</a:t>
                      </a:r>
                    </a:p>
                    <a:p>
                      <a:r>
                        <a:rPr lang="cs-CZ" sz="1400" dirty="0" smtClean="0"/>
                        <a:t>0–7 bodů			Unsatisfactory</a:t>
                      </a:r>
                    </a:p>
                    <a:p>
                      <a:endParaRPr lang="cs-CZ" sz="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4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3726" y="790723"/>
            <a:ext cx="2027198" cy="622138"/>
          </a:xfrm>
        </p:spPr>
        <p:txBody>
          <a:bodyPr/>
          <a:lstStyle/>
          <a:p>
            <a:pPr algn="ctr"/>
            <a:r>
              <a:rPr lang="cs-CZ" sz="2000" b="1" dirty="0"/>
              <a:t>Modul </a:t>
            </a:r>
            <a:r>
              <a:rPr lang="cs-CZ" sz="2000" b="1" dirty="0" smtClean="0"/>
              <a:t>4 </a:t>
            </a:r>
            <a:r>
              <a:rPr lang="cs-CZ" sz="2000" b="1" dirty="0"/>
              <a:t>v segmentu vš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412861"/>
            <a:ext cx="7886700" cy="4764102"/>
          </a:xfrm>
        </p:spPr>
        <p:txBody>
          <a:bodyPr/>
          <a:lstStyle/>
          <a:p>
            <a:pPr marL="108000" indent="0" algn="just">
              <a:spcAft>
                <a:spcPts val="0"/>
              </a:spcAft>
              <a:buNone/>
            </a:pPr>
            <a:endParaRPr lang="cs-CZ" sz="1400" b="1" dirty="0" smtClean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endParaRPr lang="cs-CZ" sz="1400" b="1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400" b="1" dirty="0" smtClean="0">
                <a:latin typeface="Calibri" panose="020F0502020204030204" pitchFamily="34" charset="0"/>
              </a:rPr>
              <a:t>ORGANIZACE</a:t>
            </a:r>
            <a:r>
              <a:rPr lang="cs-CZ" sz="1400" b="1" dirty="0">
                <a:latin typeface="Calibri" panose="020F0502020204030204" pitchFamily="34" charset="0"/>
              </a:rPr>
              <a:t>, ŘÍZENÍ A PODPORA VÝZKUMU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 Organizace a řízení výzkumu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4.2 Systém podpory výzkumu a stimulační opatření pro špičkovou vědu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4.3 Institucionální pravidla využití institucionální podpory (DKRVO)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4.4 Strategie zakládání, financování a dlouhodobého rozvoje a udržitelnosti výzkumných center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4.5 Systém vzdělávání v oblasti ochrany duševního vlastnictví a transferu technologií</a:t>
            </a:r>
          </a:p>
          <a:p>
            <a:pPr marL="108000" indent="0" algn="just">
              <a:spcAft>
                <a:spcPts val="0"/>
              </a:spcAft>
              <a:buNone/>
            </a:pPr>
            <a:endParaRPr lang="cs-CZ" sz="1400" dirty="0" smtClean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endParaRPr lang="cs-CZ" sz="1400" b="1" dirty="0" smtClean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0"/>
              </a:spcAft>
              <a:buNone/>
            </a:pPr>
            <a:r>
              <a:rPr lang="cs-CZ" sz="1400" b="1" dirty="0" smtClean="0">
                <a:latin typeface="Calibri" panose="020F0502020204030204" pitchFamily="34" charset="0"/>
              </a:rPr>
              <a:t>PHD </a:t>
            </a:r>
            <a:r>
              <a:rPr lang="cs-CZ" sz="1400" b="1" dirty="0">
                <a:latin typeface="Calibri" panose="020F0502020204030204" pitchFamily="34" charset="0"/>
              </a:rPr>
              <a:t>STUDIUM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4.6 Organizace doktorského studia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4.7 Internacionalizace doktorského studia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4.8 Navazující kariéry absolventů doktorského studia </a:t>
            </a:r>
            <a:endParaRPr lang="cs-CZ" sz="1400" dirty="0" smtClean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 smtClean="0">
                <a:latin typeface="Calibri" panose="020F0502020204030204" pitchFamily="34" charset="0"/>
              </a:rPr>
              <a:t>4.9 </a:t>
            </a:r>
            <a:r>
              <a:rPr lang="cs-CZ" sz="1400" dirty="0">
                <a:latin typeface="Calibri" panose="020F0502020204030204" pitchFamily="34" charset="0"/>
              </a:rPr>
              <a:t>Pravidla financování doktorských studentů, včetně zahraničních (stimulační </a:t>
            </a:r>
            <a:r>
              <a:rPr lang="cs-CZ" sz="1400" dirty="0" smtClean="0">
                <a:latin typeface="Calibri" panose="020F0502020204030204" pitchFamily="34" charset="0"/>
              </a:rPr>
              <a:t>a </a:t>
            </a:r>
            <a:r>
              <a:rPr lang="cs-CZ" sz="1400" dirty="0">
                <a:latin typeface="Calibri" panose="020F0502020204030204" pitchFamily="34" charset="0"/>
              </a:rPr>
              <a:t>motivační nástroje)</a:t>
            </a:r>
          </a:p>
          <a:p>
            <a:pPr marL="108000" indent="0" algn="just">
              <a:buNone/>
            </a:pPr>
            <a:endParaRPr lang="cs-CZ" sz="20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11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rgbClr val="418E96"/>
                </a:solidFill>
              </a:rPr>
              <a:t>Obsah </a:t>
            </a:r>
            <a:r>
              <a:rPr lang="cs-CZ" sz="2400" b="1" dirty="0" smtClean="0">
                <a:solidFill>
                  <a:srgbClr val="418E96"/>
                </a:solidFill>
              </a:rPr>
              <a:t>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/>
            <a:r>
              <a:rPr lang="cs-CZ" sz="2000" dirty="0" smtClean="0">
                <a:latin typeface="+mn-lt"/>
              </a:rPr>
              <a:t>Základní </a:t>
            </a:r>
            <a:r>
              <a:rPr lang="cs-CZ" sz="2000" dirty="0">
                <a:latin typeface="+mn-lt"/>
              </a:rPr>
              <a:t>principy hodnocení a financování VO podle M2017+</a:t>
            </a:r>
          </a:p>
          <a:p>
            <a:pPr marL="342900" indent="-342900" algn="just"/>
            <a:r>
              <a:rPr lang="cs-CZ" sz="2000" dirty="0">
                <a:latin typeface="+mn-lt"/>
              </a:rPr>
              <a:t>Proces hodnocení</a:t>
            </a:r>
          </a:p>
          <a:p>
            <a:pPr marL="342900" indent="-342900" algn="just"/>
            <a:r>
              <a:rPr lang="cs-CZ" sz="2000" dirty="0">
                <a:latin typeface="+mn-lt"/>
              </a:rPr>
              <a:t>Moduly M3, M4 a M5 v segmentu VŠ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latin typeface="+mn-lt"/>
            </a:endParaRPr>
          </a:p>
          <a:p>
            <a:pPr algn="just"/>
            <a:endParaRPr lang="cs-CZ" sz="2000" i="1" dirty="0">
              <a:latin typeface="+mn-lt"/>
            </a:endParaRPr>
          </a:p>
          <a:p>
            <a:pPr marL="108000" indent="0" algn="just">
              <a:buNone/>
            </a:pPr>
            <a:r>
              <a:rPr lang="cs-CZ" sz="1400" dirty="0" smtClean="0">
                <a:latin typeface="+mn-lt"/>
              </a:rPr>
              <a:t>Upozornění:</a:t>
            </a:r>
          </a:p>
          <a:p>
            <a:pPr marL="1080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sz="1400" dirty="0" smtClean="0">
                <a:latin typeface="+mn-lt"/>
              </a:rPr>
              <a:t>Prezentované </a:t>
            </a:r>
            <a:r>
              <a:rPr lang="cs-CZ" sz="1400" dirty="0">
                <a:latin typeface="+mn-lt"/>
              </a:rPr>
              <a:t>principy a procesy hodnocení i financování se </a:t>
            </a:r>
            <a:r>
              <a:rPr lang="cs-CZ" sz="1400" dirty="0" smtClean="0">
                <a:latin typeface="+mn-lt"/>
              </a:rPr>
              <a:t>vztahují k </a:t>
            </a:r>
            <a:r>
              <a:rPr lang="cs-CZ" sz="1400" dirty="0">
                <a:latin typeface="+mn-lt"/>
              </a:rPr>
              <a:t>aktuální verzi připravovaných dokumentů, tj. k </a:t>
            </a:r>
            <a:r>
              <a:rPr lang="cs-CZ" sz="1400" dirty="0" smtClean="0">
                <a:latin typeface="+mn-lt"/>
              </a:rPr>
              <a:t>14. </a:t>
            </a:r>
            <a:r>
              <a:rPr lang="cs-CZ" sz="1400" dirty="0">
                <a:latin typeface="+mn-lt"/>
              </a:rPr>
              <a:t>5</a:t>
            </a:r>
            <a:r>
              <a:rPr lang="cs-CZ" sz="1400" dirty="0" smtClean="0">
                <a:latin typeface="+mn-lt"/>
              </a:rPr>
              <a:t>. </a:t>
            </a:r>
            <a:r>
              <a:rPr lang="cs-CZ" sz="1400" dirty="0">
                <a:latin typeface="+mn-lt"/>
              </a:rPr>
              <a:t>2019, přičemž před jejich finálním schválením příslušnými orgány může dojít ke změnám.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2632" y="936001"/>
            <a:ext cx="1933194" cy="622138"/>
          </a:xfrm>
        </p:spPr>
        <p:txBody>
          <a:bodyPr/>
          <a:lstStyle/>
          <a:p>
            <a:pPr algn="ctr"/>
            <a:r>
              <a:rPr lang="cs-CZ" sz="2000" b="1" dirty="0"/>
              <a:t>Modul </a:t>
            </a:r>
            <a:r>
              <a:rPr lang="cs-CZ" sz="2000" b="1" dirty="0" smtClean="0"/>
              <a:t>4 </a:t>
            </a:r>
            <a:r>
              <a:rPr lang="cs-CZ" sz="2000" b="1" dirty="0"/>
              <a:t>v segmentu vš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558138"/>
            <a:ext cx="7886700" cy="4680291"/>
          </a:xfrm>
        </p:spPr>
        <p:txBody>
          <a:bodyPr/>
          <a:lstStyle/>
          <a:p>
            <a:pPr marL="108000" indent="0" algn="just">
              <a:spcAft>
                <a:spcPts val="600"/>
              </a:spcAft>
              <a:buNone/>
            </a:pPr>
            <a:r>
              <a:rPr lang="cs-CZ" sz="1400" b="1" dirty="0">
                <a:latin typeface="Calibri" panose="020F0502020204030204" pitchFamily="34" charset="0"/>
              </a:rPr>
              <a:t>NÁRODNÍ A MEZINÁRODNÍ SPOLUPRÁCE A MOBILITA VE VÝZKUMU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4.10 Významné spolupráce ve výzkumu na národní úrovni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4.11 Významné spolupráce ve výzkumu na mezinárodní úrovni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4.12 Mobilita akademických a výzkumných pracovníků (vč. sektorové a mezisektorové mobility)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4.13 Internacionalizace vnitřního prostředí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050" b="1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b="1" dirty="0">
                <a:latin typeface="Calibri" panose="020F0502020204030204" pitchFamily="34" charset="0"/>
              </a:rPr>
              <a:t>LIDSKÉ ZDROJE A KARIÉRA VE VÝZKUMU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4.14 Systém kariérního růstu akademických a výzkumných pracovníků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4.15 Systém hodnocení akademických a výzkumných pracovníků a obsazování klíčových pozic ve výzkumu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4.16 Systém náboru výzkumných a akademických pracovníků z externího prostředí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4.17 Struktura lidských zdrojů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4.18 Opatření týkající se genderové rovnosti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05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b="1" dirty="0">
                <a:latin typeface="Calibri" panose="020F0502020204030204" pitchFamily="34" charset="0"/>
              </a:rPr>
              <a:t>FINANČNÍ ZDROJE PRO VÝZKUM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4.19 Struktura finančních zdrojů pro výzkum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Calibri" panose="020F0502020204030204" pitchFamily="34" charset="0"/>
              </a:rPr>
              <a:t>4.20 Podpora získávání zahraničních výzkumných projektů (vč. strategie k získávání prestižních zahraničních finančních zdrojů pro výzkum)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40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600"/>
              </a:spcAft>
              <a:buNone/>
            </a:pPr>
            <a:endParaRPr lang="cs-CZ" sz="1600" dirty="0">
              <a:latin typeface="Calibri" panose="020F0502020204030204" pitchFamily="34" charset="0"/>
            </a:endParaRPr>
          </a:p>
          <a:p>
            <a:pPr marL="108000" indent="0" algn="just">
              <a:spcAft>
                <a:spcPts val="600"/>
              </a:spcAft>
              <a:buNone/>
            </a:pPr>
            <a:endParaRPr lang="cs-CZ" sz="1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08000" indent="0">
              <a:spcAft>
                <a:spcPts val="600"/>
              </a:spcAft>
              <a:buNone/>
            </a:pPr>
            <a:endParaRPr lang="cs-CZ" sz="1400" dirty="0">
              <a:latin typeface="Calibri" panose="020F05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0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28794" y="739448"/>
            <a:ext cx="2215205" cy="62213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/>
              <a:t>Modul m4 v segmentu vš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49337"/>
            <a:ext cx="7886700" cy="4527625"/>
          </a:xfrm>
        </p:spPr>
        <p:txBody>
          <a:bodyPr/>
          <a:lstStyle/>
          <a:p>
            <a:pPr marL="108000" indent="0" algn="just">
              <a:spcAft>
                <a:spcPts val="600"/>
              </a:spcAft>
              <a:buNone/>
            </a:pPr>
            <a:r>
              <a:rPr lang="cs-CZ" sz="1400" b="1" dirty="0">
                <a:latin typeface="+mn-lt"/>
              </a:rPr>
              <a:t>FORMATIVNÍ HODNOCENÍ VÝZKUMU A START-UP STRATEGIE (S APLIKAČNÍM POTENCIÁLEM) 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4.21 Interní a externí systém hodnocení výzkumných jednotek (skupin, týmů, kateder, ústavů)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4.22 Podmínky vzniku nových týmů a zavádění nových výzkumných témat (tzv. start-up strategy)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4.23 Externí poradní orgány pro výzkum (např. mezinárodní vědecká rada)</a:t>
            </a:r>
          </a:p>
          <a:p>
            <a:pPr marL="108000" indent="0">
              <a:spcAft>
                <a:spcPts val="600"/>
              </a:spcAft>
              <a:buNone/>
            </a:pPr>
            <a:endParaRPr lang="cs-CZ" sz="1400" b="1" dirty="0">
              <a:latin typeface="+mn-lt"/>
            </a:endParaRPr>
          </a:p>
          <a:p>
            <a:pPr marL="108000" indent="0">
              <a:spcAft>
                <a:spcPts val="600"/>
              </a:spcAft>
              <a:buNone/>
            </a:pPr>
            <a:r>
              <a:rPr lang="cs-CZ" sz="1400" b="1" dirty="0" smtClean="0">
                <a:latin typeface="+mn-lt"/>
              </a:rPr>
              <a:t>VÝZKUMNÁ </a:t>
            </a:r>
            <a:r>
              <a:rPr lang="cs-CZ" sz="1400" b="1" dirty="0">
                <a:latin typeface="+mn-lt"/>
              </a:rPr>
              <a:t>INFRASTRUKTURA 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4.24 Systém pořizování a obnovy přístrojů a vybavení pro výzkum 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4.25 Systém sdílení přístrojů a vybavení pro výzkum</a:t>
            </a:r>
          </a:p>
          <a:p>
            <a:pPr marL="108000" indent="0">
              <a:spcAft>
                <a:spcPts val="600"/>
              </a:spcAft>
              <a:buNone/>
            </a:pPr>
            <a:endParaRPr lang="cs-CZ" sz="1400" dirty="0">
              <a:latin typeface="+mn-lt"/>
            </a:endParaRPr>
          </a:p>
          <a:p>
            <a:pPr marL="108000" indent="0">
              <a:spcAft>
                <a:spcPts val="600"/>
              </a:spcAft>
              <a:buNone/>
            </a:pPr>
            <a:r>
              <a:rPr lang="cs-CZ" sz="1400" b="1" dirty="0">
                <a:latin typeface="+mn-lt"/>
              </a:rPr>
              <a:t>DOBRÁ PRAXE VE VÝZKUMU / RESEARCH INTEGRITY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4.26 Vnitřní pravidla a opatření pro udržování dobré praxe ve výzkumu (např. Code of Conduct for Research Integrity, Ethical Issues)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4.27 Strategie otevřeného přístupu k informacím z výzkumu (Open Access)</a:t>
            </a:r>
          </a:p>
          <a:p>
            <a:pPr marL="108000" indent="0">
              <a:spcAft>
                <a:spcPts val="600"/>
              </a:spcAft>
              <a:buNone/>
            </a:pPr>
            <a:r>
              <a:rPr lang="cs-CZ" sz="1400" dirty="0">
                <a:latin typeface="+mn-lt"/>
              </a:rPr>
              <a:t>4.28 Strategie správy výzkumných dat (Data Management)</a:t>
            </a:r>
          </a:p>
          <a:p>
            <a:pPr marL="108000" indent="0">
              <a:spcAft>
                <a:spcPts val="600"/>
              </a:spcAft>
              <a:buNone/>
            </a:pPr>
            <a:endParaRPr lang="cs-CZ" sz="1600" dirty="0">
              <a:latin typeface="+mn-lt"/>
            </a:endParaRPr>
          </a:p>
          <a:p>
            <a:pPr marL="108000" indent="0">
              <a:spcAft>
                <a:spcPts val="600"/>
              </a:spcAft>
              <a:buNone/>
            </a:pPr>
            <a:endParaRPr lang="cs-CZ" sz="16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751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8034" y="936001"/>
            <a:ext cx="3257792" cy="62213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/>
              <a:t>Modul m4 v segmentu </a:t>
            </a:r>
            <a:r>
              <a:rPr lang="cs-CZ" sz="2000" b="1" dirty="0" smtClean="0"/>
              <a:t>vš příklady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 algn="just">
              <a:buNone/>
            </a:pPr>
            <a:r>
              <a:rPr lang="en-US" sz="1600" dirty="0" smtClean="0">
                <a:latin typeface="+mn-lt"/>
              </a:rPr>
              <a:t>ORGANIZACE</a:t>
            </a:r>
            <a:r>
              <a:rPr lang="en-US" sz="1600" dirty="0">
                <a:latin typeface="+mn-lt"/>
              </a:rPr>
              <a:t>, ŘÍZENÍ A PODPORA VÝZKUMU / RESEARCH ORGANIZATION, MANAGEMENT AND SUPPORT</a:t>
            </a:r>
            <a:endParaRPr lang="cs-CZ" sz="1600" dirty="0">
              <a:latin typeface="+mn-lt"/>
            </a:endParaRPr>
          </a:p>
          <a:p>
            <a:pPr marL="108000" indent="0" algn="just">
              <a:buNone/>
            </a:pPr>
            <a:r>
              <a:rPr lang="cs-CZ" sz="1600" b="1" dirty="0">
                <a:latin typeface="+mn-lt"/>
              </a:rPr>
              <a:t>4.3 Institucionální pravidla využití institucionální podpory (DKRVO)</a:t>
            </a:r>
          </a:p>
          <a:p>
            <a:pPr marL="108000" indent="0" algn="just">
              <a:buNone/>
            </a:pPr>
            <a:r>
              <a:rPr lang="cs-CZ" sz="1600" i="1" dirty="0">
                <a:latin typeface="+mn-lt"/>
              </a:rPr>
              <a:t>Vysoká škola popíše strategii využití institucionální podpory na DKRVO v řízení institucionálně podporované výzkumné činnosti (např. prioritizace témat vysoké školy dle individuálních potřeb) a způsob rozdělování institucionální podpory na jednotlivá pracoviště / výzkumné týmy za hodnocené období.</a:t>
            </a:r>
          </a:p>
          <a:p>
            <a:pPr marL="108000" indent="0" algn="just">
              <a:buNone/>
            </a:pPr>
            <a:endParaRPr lang="cs-CZ" sz="1600" dirty="0">
              <a:latin typeface="+mn-lt"/>
            </a:endParaRPr>
          </a:p>
          <a:p>
            <a:pPr marL="108000" indent="0" algn="just">
              <a:buNone/>
            </a:pPr>
            <a:r>
              <a:rPr lang="cs-CZ" sz="1600" dirty="0">
                <a:latin typeface="+mn-lt"/>
              </a:rPr>
              <a:t>PHD STUDIUM / PHD TRAINING</a:t>
            </a:r>
          </a:p>
          <a:p>
            <a:pPr marL="108000" indent="0" algn="just">
              <a:buNone/>
            </a:pPr>
            <a:r>
              <a:rPr lang="cs-CZ" sz="1600" b="1" dirty="0">
                <a:latin typeface="+mn-lt"/>
              </a:rPr>
              <a:t>4.9 Pravidla financování doktorských studentů, včetně zahraničních </a:t>
            </a:r>
          </a:p>
          <a:p>
            <a:pPr marL="108000" indent="0" algn="just">
              <a:buNone/>
            </a:pPr>
            <a:r>
              <a:rPr lang="cs-CZ" sz="1600" i="1" dirty="0">
                <a:latin typeface="+mn-lt"/>
              </a:rPr>
              <a:t>Vysoká škola poskytne informace o způsobech financování doktorských studentů, včetně zahraničních studentů, a uvede konkrétní stimulační a motivační nástroje financování nad rámec pravidelného stipendia na podporu studia v doktorském studijním programu.</a:t>
            </a:r>
          </a:p>
          <a:p>
            <a:pPr marL="108000" indent="0" algn="just">
              <a:buNone/>
            </a:pPr>
            <a:endParaRPr lang="cs-CZ" sz="1600" dirty="0">
              <a:solidFill>
                <a:schemeClr val="accent1"/>
              </a:solidFill>
              <a:latin typeface="+mn-lt"/>
            </a:endParaRPr>
          </a:p>
          <a:p>
            <a:pPr marL="108000" indent="0">
              <a:buNone/>
            </a:pPr>
            <a:endParaRPr lang="cs-CZ" sz="16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4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3708" y="936001"/>
            <a:ext cx="2292118" cy="62213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/>
              <a:t>Modul m4 v segmentu vš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</a:rPr>
              <a:t>28 </a:t>
            </a:r>
            <a:r>
              <a:rPr lang="cs-CZ" sz="2000" dirty="0">
                <a:latin typeface="+mn-lt"/>
              </a:rPr>
              <a:t>hodnoticích kritérií (+ tabulky)</a:t>
            </a:r>
          </a:p>
          <a:p>
            <a:pPr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Hodnocenou jednotkou v M4 je vysoká škola</a:t>
            </a:r>
          </a:p>
          <a:p>
            <a:pPr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Hodnocení M4 vychází z bodového hodnocení 28 kritérií</a:t>
            </a:r>
          </a:p>
          <a:p>
            <a:pPr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Maximálně dosažitelný počet je 140 bodů</a:t>
            </a:r>
          </a:p>
          <a:p>
            <a:pPr indent="-2520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Bodové hodnocení každého kritéria se následně doplní o slovní hodnocení vč. nepovinného doporučení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1"/>
              </a:solidFill>
              <a:latin typeface="+mn-lt"/>
            </a:endParaRPr>
          </a:p>
          <a:p>
            <a:pPr marL="108000" indent="0" algn="just">
              <a:buNone/>
            </a:pPr>
            <a:endParaRPr lang="cs-CZ" sz="20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6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37533" y="936001"/>
            <a:ext cx="2138293" cy="62213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rgbClr val="418E96"/>
                </a:solidFill>
              </a:rPr>
              <a:t>MODUL 5 </a:t>
            </a:r>
            <a:r>
              <a:rPr lang="pl-PL" sz="2000" b="1" dirty="0" smtClean="0">
                <a:solidFill>
                  <a:srgbClr val="418E96"/>
                </a:solidFill>
              </a:rPr>
              <a:t>v segmentu vš</a:t>
            </a:r>
            <a:r>
              <a:rPr lang="pl-PL" sz="2000" b="1" dirty="0">
                <a:solidFill>
                  <a:srgbClr val="418E96"/>
                </a:solidFill>
              </a:rPr>
              <a:t/>
            </a:r>
            <a:br>
              <a:rPr lang="pl-PL" sz="2000" b="1" dirty="0">
                <a:solidFill>
                  <a:srgbClr val="418E96"/>
                </a:solidFill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558139"/>
            <a:ext cx="7886700" cy="4618824"/>
          </a:xfrm>
        </p:spPr>
        <p:txBody>
          <a:bodyPr/>
          <a:lstStyle/>
          <a:p>
            <a:pPr marL="108000" indent="0" algn="ctr">
              <a:buNone/>
            </a:pPr>
            <a:r>
              <a:rPr lang="pl-PL" sz="2000" b="1" dirty="0">
                <a:solidFill>
                  <a:srgbClr val="418E96"/>
                </a:solidFill>
                <a:latin typeface="+mn-lt"/>
              </a:rPr>
              <a:t>MODUL 5 – Strategie a koncepce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b="1" dirty="0">
                <a:latin typeface="+mn-lt"/>
              </a:rPr>
              <a:t>MISE A VIZE VE VÝZKUMU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dirty="0">
                <a:latin typeface="+mn-lt"/>
              </a:rPr>
              <a:t>5.1 Mise a vize hodnocené instituce ve výzkumu 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100" dirty="0">
              <a:latin typeface="+mn-lt"/>
            </a:endParaRP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b="1" dirty="0">
                <a:latin typeface="+mn-lt"/>
              </a:rPr>
              <a:t>CÍLE A STRATEGIE VÝZKUMU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dirty="0">
                <a:latin typeface="+mn-lt"/>
              </a:rPr>
              <a:t>5.2 Výzkumné cíle a strategie pro období do dalšího hodnocení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050" dirty="0">
              <a:latin typeface="+mn-lt"/>
            </a:endParaRP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b="1" dirty="0">
                <a:latin typeface="+mn-lt"/>
              </a:rPr>
              <a:t>NÁRODNÍ A MEZINÁRODNÍ KONTEXT VÝZKUMU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dirty="0">
                <a:latin typeface="+mn-lt"/>
              </a:rPr>
              <a:t>5.3 Vazba na plnění vyšších národních a nadnárodních strategických cílů a opatření v oblasti výzkumu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dirty="0">
                <a:latin typeface="+mn-lt"/>
              </a:rPr>
              <a:t>5.4 Strategie a nástroje strategického řízení pro zahrnutí do mezinárodních žebříčků univerzit (včetně oborových žebříčků) vyjadřujících reputaci univerzity, popř. pro dosažení lepšího umístění</a:t>
            </a:r>
          </a:p>
          <a:p>
            <a:pPr marL="108000" indent="0" algn="just">
              <a:spcAft>
                <a:spcPts val="600"/>
              </a:spcAft>
              <a:buNone/>
            </a:pPr>
            <a:endParaRPr lang="cs-CZ" sz="1050" dirty="0">
              <a:latin typeface="+mn-lt"/>
            </a:endParaRP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b="1" dirty="0">
                <a:latin typeface="+mn-lt"/>
              </a:rPr>
              <a:t>NÁSTROJE PRO NAPLŇOVÁNÍ VÝZKUMNÉ STRATEGIE</a:t>
            </a:r>
          </a:p>
          <a:p>
            <a:pPr marL="108000" indent="0" algn="just">
              <a:spcAft>
                <a:spcPts val="600"/>
              </a:spcAft>
              <a:buNone/>
            </a:pPr>
            <a:r>
              <a:rPr lang="cs-CZ" sz="1500" dirty="0">
                <a:latin typeface="+mn-lt"/>
              </a:rPr>
              <a:t>5.5 Institucionální nástroje pro naplňování výzkumné strategie s důrazem na podporu kvalitního výzkumu a inovativního prostředí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3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0082" y="936001"/>
            <a:ext cx="2035744" cy="62213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/>
              <a:t>Modul 5 v segmentu vš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n-lt"/>
              </a:rPr>
              <a:t>5 </a:t>
            </a:r>
            <a:r>
              <a:rPr lang="cs-CZ" sz="2000" dirty="0">
                <a:latin typeface="+mn-lt"/>
              </a:rPr>
              <a:t>hodnoticích kritérií (+ SWOT analýza)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+mn-lt"/>
              </a:rPr>
              <a:t>Hodnocenou jednotkou v M5 je vysoká škola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Hodnocení M5 vychází z bodového hodnocení 5 kritérií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Maximálně dosažitelný počet bodů je 25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Bodové hodnocení každého kritéria se následně doplní o slovní hodnocení vč. nepovinného doporučení</a:t>
            </a:r>
          </a:p>
          <a:p>
            <a:pPr algn="just"/>
            <a:endParaRPr lang="cs-CZ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latin typeface="+mn-lt"/>
            </a:endParaRPr>
          </a:p>
          <a:p>
            <a:pPr algn="just"/>
            <a:endParaRPr lang="cs-CZ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>
              <a:latin typeface="+mn-lt"/>
            </a:endParaRPr>
          </a:p>
          <a:p>
            <a:pPr algn="just"/>
            <a:endParaRPr lang="cs-CZ" sz="2000" dirty="0">
              <a:solidFill>
                <a:schemeClr val="accent1"/>
              </a:solidFill>
              <a:latin typeface="+mn-lt"/>
            </a:endParaRPr>
          </a:p>
          <a:p>
            <a:pPr algn="just"/>
            <a:endParaRPr lang="cs-CZ" sz="20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3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2434" y="936001"/>
            <a:ext cx="2343392" cy="622138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 smtClean="0"/>
              <a:t>Moduly m4 a M5 v segmentu vš</a:t>
            </a:r>
            <a:endParaRPr lang="cs-CZ" sz="2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558139"/>
            <a:ext cx="7886700" cy="461882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+mn-lt"/>
              </a:rPr>
              <a:t>M4 a M5 budou tvořit jednotný celek</a:t>
            </a:r>
          </a:p>
          <a:p>
            <a:pPr marL="1085832" lvl="1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+mn-lt"/>
              </a:rPr>
              <a:t>M4 a M5 představuje jeden koncepční celek</a:t>
            </a:r>
          </a:p>
          <a:p>
            <a:pPr marL="1085832" lvl="1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+mn-lt"/>
              </a:rPr>
              <a:t>M4 tvoří retrospektivní data za období 2015-2019</a:t>
            </a:r>
          </a:p>
          <a:p>
            <a:pPr marL="1085832" lvl="1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+mn-lt"/>
              </a:rPr>
              <a:t>Povinnou součástí M5 je SWOT analýza za období 2015-2019, která se promítne do nastavení hlavního cíle, dílčích cílů a vize v souladu </a:t>
            </a:r>
            <a:br>
              <a:rPr lang="cs-CZ" sz="1700" dirty="0">
                <a:latin typeface="+mn-lt"/>
              </a:rPr>
            </a:br>
            <a:r>
              <a:rPr lang="cs-CZ" sz="1700" dirty="0">
                <a:latin typeface="+mn-lt"/>
              </a:rPr>
              <a:t>s misí VŠ a tvorby strategie a koncepce</a:t>
            </a:r>
          </a:p>
          <a:p>
            <a:pPr marL="1085832" lvl="1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+mn-lt"/>
              </a:rPr>
              <a:t>M5 Strategie a koncepce bude zpracována na období 5 let (2020-2025)</a:t>
            </a:r>
          </a:p>
          <a:p>
            <a:pPr marL="1085832" lvl="1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+mn-lt"/>
              </a:rPr>
              <a:t>Celkové kvantitativní hodnocení modulů M4 a M5 je součtem bodového hodnocení 28 kritérií z modulu M4 a bodového hodnocení 5 kritérií z modulu M5 a stanoví se pomocí stupnice celkového hodnocení</a:t>
            </a:r>
          </a:p>
          <a:p>
            <a:pPr marL="1085832" lvl="1" indent="-34290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+mn-lt"/>
              </a:rPr>
              <a:t>Maximálně dosažitelný počet je 165 bodů</a:t>
            </a:r>
          </a:p>
          <a:p>
            <a:pPr algn="just"/>
            <a:endParaRPr lang="cs-CZ" sz="17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26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72340"/>
              </p:ext>
            </p:extLst>
          </p:nvPr>
        </p:nvGraphicFramePr>
        <p:xfrm>
          <a:off x="1626550" y="4590791"/>
          <a:ext cx="6096000" cy="150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502595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STUPNICE CELKOVÉHO HODNOCENÍ M4 A M5</a:t>
                      </a:r>
                      <a:endParaRPr lang="cs-CZ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139 bodů			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Excellent	</a:t>
                      </a:r>
                      <a:endParaRPr lang="cs-CZ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123–139 bodů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	</a:t>
                      </a:r>
                      <a:endParaRPr lang="cs-CZ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102–122 bodů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		</a:t>
                      </a:r>
                      <a:endParaRPr lang="cs-CZ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80–101 bodů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Average	</a:t>
                      </a:r>
                      <a:endParaRPr lang="cs-CZ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59–79 bodů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Below average</a:t>
                      </a:r>
                      <a:endParaRPr lang="cs-CZ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0–58 bodů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Unsatisfactory</a:t>
                      </a:r>
                      <a:endParaRPr lang="cs-CZ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81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chemeClr val="accent1"/>
                </a:solidFill>
              </a:rPr>
              <a:t>Harmonogram předložení metodiky pro hodnocení VO v segmentu VŠ vládě </a:t>
            </a:r>
            <a:r>
              <a:rPr lang="cs-CZ" sz="2400" b="1" dirty="0" smtClean="0">
                <a:solidFill>
                  <a:schemeClr val="accent1"/>
                </a:solidFill>
              </a:rPr>
              <a:t>ČR - předpoklad</a:t>
            </a:r>
            <a:r>
              <a:rPr lang="cs-CZ" sz="2400" b="1" dirty="0">
                <a:solidFill>
                  <a:schemeClr val="accent1"/>
                </a:solidFill>
              </a:rPr>
              <a:t/>
            </a:r>
            <a:br>
              <a:rPr lang="cs-CZ" sz="2400" b="1" dirty="0">
                <a:solidFill>
                  <a:schemeClr val="accent1"/>
                </a:solidFill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>
              <a:buNone/>
            </a:pPr>
            <a:r>
              <a:rPr lang="cs-CZ" sz="2000" dirty="0">
                <a:latin typeface="+mn-lt"/>
              </a:rPr>
              <a:t>Předložení před finálního materiálu na zasedání RVVI </a:t>
            </a:r>
          </a:p>
          <a:p>
            <a:pPr marL="108000" indent="0">
              <a:buNone/>
            </a:pPr>
            <a:r>
              <a:rPr lang="cs-CZ" sz="2000" b="1" dirty="0">
                <a:latin typeface="+mn-lt"/>
              </a:rPr>
              <a:t>	</a:t>
            </a:r>
            <a:r>
              <a:rPr lang="cs-CZ" sz="2000" b="1" dirty="0" smtClean="0">
                <a:latin typeface="+mn-lt"/>
              </a:rPr>
              <a:t>31</a:t>
            </a:r>
            <a:r>
              <a:rPr lang="cs-CZ" sz="2000" b="1" dirty="0">
                <a:latin typeface="+mn-lt"/>
              </a:rPr>
              <a:t>. května 2019</a:t>
            </a:r>
          </a:p>
          <a:p>
            <a:pPr marL="108000" indent="0">
              <a:buNone/>
            </a:pPr>
            <a:r>
              <a:rPr lang="cs-CZ" sz="2000" dirty="0">
                <a:latin typeface="+mn-lt"/>
              </a:rPr>
              <a:t>Dopracování materiálu dle předběžného stanoviska RVVI a předložení na následující zasedání RVVI</a:t>
            </a:r>
          </a:p>
          <a:p>
            <a:pPr marL="108000" indent="0">
              <a:buNone/>
            </a:pPr>
            <a:r>
              <a:rPr lang="cs-CZ" sz="2000" dirty="0" smtClean="0">
                <a:latin typeface="+mn-lt"/>
              </a:rPr>
              <a:t>	</a:t>
            </a:r>
            <a:r>
              <a:rPr lang="cs-CZ" sz="2000" b="1" dirty="0" smtClean="0">
                <a:latin typeface="+mn-lt"/>
              </a:rPr>
              <a:t>28</a:t>
            </a:r>
            <a:r>
              <a:rPr lang="cs-CZ" sz="2000" b="1" dirty="0">
                <a:latin typeface="+mn-lt"/>
              </a:rPr>
              <a:t>. června 2019</a:t>
            </a:r>
          </a:p>
          <a:p>
            <a:pPr marL="108000" indent="0">
              <a:buNone/>
            </a:pPr>
            <a:r>
              <a:rPr lang="cs-CZ" sz="2000" dirty="0">
                <a:latin typeface="+mn-lt"/>
              </a:rPr>
              <a:t>Předložení materiálu do meziresortního připomínkového řízení</a:t>
            </a:r>
          </a:p>
          <a:p>
            <a:pPr marL="108000" indent="0">
              <a:buNone/>
            </a:pPr>
            <a:r>
              <a:rPr lang="cs-CZ" sz="2000" dirty="0" smtClean="0">
                <a:latin typeface="+mn-lt"/>
              </a:rPr>
              <a:t>	</a:t>
            </a:r>
            <a:r>
              <a:rPr lang="cs-CZ" sz="2000" b="1" dirty="0" smtClean="0">
                <a:latin typeface="+mn-lt"/>
              </a:rPr>
              <a:t>31</a:t>
            </a:r>
            <a:r>
              <a:rPr lang="cs-CZ" sz="2000" b="1" dirty="0">
                <a:latin typeface="+mn-lt"/>
              </a:rPr>
              <a:t>. července 2019</a:t>
            </a:r>
          </a:p>
          <a:p>
            <a:pPr marL="108000" indent="0">
              <a:buNone/>
            </a:pPr>
            <a:r>
              <a:rPr lang="cs-CZ" sz="2000" dirty="0">
                <a:latin typeface="+mn-lt"/>
              </a:rPr>
              <a:t>Předložení materiálu na program jednání vlády ČR</a:t>
            </a:r>
          </a:p>
          <a:p>
            <a:pPr marL="108000" indent="0">
              <a:buNone/>
            </a:pPr>
            <a:r>
              <a:rPr lang="cs-CZ" sz="2000" dirty="0">
                <a:latin typeface="+mn-lt"/>
              </a:rPr>
              <a:t>	</a:t>
            </a:r>
            <a:r>
              <a:rPr lang="cs-CZ" sz="2000" b="1" dirty="0" smtClean="0">
                <a:latin typeface="+mn-lt"/>
              </a:rPr>
              <a:t>31</a:t>
            </a:r>
            <a:r>
              <a:rPr lang="cs-CZ" sz="2000" b="1" dirty="0">
                <a:latin typeface="+mn-lt"/>
              </a:rPr>
              <a:t>. srpna 2019</a:t>
            </a:r>
          </a:p>
          <a:p>
            <a:pPr marL="108000" indent="0">
              <a:buNone/>
            </a:pPr>
            <a:endParaRPr lang="cs-CZ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1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418E96"/>
                </a:solidFill>
              </a:rPr>
              <a:t>Základní principy hodnocení a financování VO podle M2017+</a:t>
            </a:r>
            <a:br>
              <a:rPr lang="cs-CZ" sz="2400" b="1" dirty="0">
                <a:solidFill>
                  <a:srgbClr val="418E96"/>
                </a:solidFill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558139"/>
            <a:ext cx="7886700" cy="4618824"/>
          </a:xfrm>
        </p:spPr>
        <p:txBody>
          <a:bodyPr/>
          <a:lstStyle/>
          <a:p>
            <a:pPr marL="108000" indent="0" algn="just">
              <a:buNone/>
            </a:pPr>
            <a:r>
              <a:rPr lang="cs-CZ" sz="2000" b="1" dirty="0">
                <a:latin typeface="+mn-lt"/>
              </a:rPr>
              <a:t>Tři úrovně hodnocení:</a:t>
            </a:r>
          </a:p>
          <a:p>
            <a:pPr marL="486900" lvl="1" indent="-342900" algn="just"/>
            <a:r>
              <a:rPr lang="cs-CZ" sz="2000" u="sng" dirty="0" smtClean="0">
                <a:latin typeface="+mn-lt"/>
              </a:rPr>
              <a:t>centrální/národní </a:t>
            </a:r>
            <a:r>
              <a:rPr lang="cs-CZ" sz="2000" u="sng" dirty="0">
                <a:latin typeface="+mn-lt"/>
              </a:rPr>
              <a:t>úroveň hodnocení </a:t>
            </a:r>
          </a:p>
          <a:p>
            <a:pPr marL="486900" indent="-342900" algn="just">
              <a:spcAft>
                <a:spcPts val="0"/>
              </a:spcAft>
            </a:pPr>
            <a:r>
              <a:rPr lang="cs-CZ" sz="2000" u="sng" dirty="0" smtClean="0">
                <a:latin typeface="+mn-lt"/>
              </a:rPr>
              <a:t>hodnocení </a:t>
            </a:r>
            <a:r>
              <a:rPr lang="cs-CZ" sz="2000" u="sng" dirty="0">
                <a:latin typeface="+mn-lt"/>
              </a:rPr>
              <a:t>na úrovni poskytovatelů DKRVO</a:t>
            </a:r>
          </a:p>
          <a:p>
            <a:pPr marL="486900" indent="-342900" algn="just">
              <a:spcAft>
                <a:spcPts val="600"/>
              </a:spcAft>
            </a:pPr>
            <a:r>
              <a:rPr lang="cs-CZ" sz="2000" u="sng" dirty="0" smtClean="0">
                <a:latin typeface="+mn-lt"/>
              </a:rPr>
              <a:t>hodnocení </a:t>
            </a:r>
            <a:r>
              <a:rPr lang="cs-CZ" sz="2000" u="sng" dirty="0">
                <a:latin typeface="+mn-lt"/>
              </a:rPr>
              <a:t>pro potřeby řízení výzkumné </a:t>
            </a:r>
            <a:r>
              <a:rPr lang="cs-CZ" sz="2000" u="sng" dirty="0" smtClean="0">
                <a:latin typeface="+mn-lt"/>
              </a:rPr>
              <a:t>organizace</a:t>
            </a:r>
          </a:p>
          <a:p>
            <a:pPr marL="486900" indent="-342900" algn="just">
              <a:spcAft>
                <a:spcPts val="600"/>
              </a:spcAft>
            </a:pPr>
            <a:endParaRPr lang="cs-CZ" sz="2000" dirty="0">
              <a:latin typeface="+mn-lt"/>
            </a:endParaRPr>
          </a:p>
          <a:p>
            <a:pPr marL="486900" indent="-342900" algn="just"/>
            <a:r>
              <a:rPr lang="cs-CZ" sz="2000" dirty="0">
                <a:latin typeface="+mn-lt"/>
              </a:rPr>
              <a:t>Každá úroveň hodnocení vyžaduje různé detailní informace, hodnocení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v různých úrovních nelze směšovat ani zaměňovat. To samé platí i o distribuci prostředků z hlediska poskytovatele a v rámci VO</a:t>
            </a:r>
          </a:p>
          <a:p>
            <a:pPr marL="486900" indent="-342900" algn="just"/>
            <a:r>
              <a:rPr lang="cs-CZ" sz="2000" dirty="0">
                <a:latin typeface="+mn-lt"/>
              </a:rPr>
              <a:t>Hodnocení VŠ a financování jsou v souladu s Metodikou 2017+ odlišné procesy</a:t>
            </a:r>
          </a:p>
          <a:p>
            <a:pPr marL="486900" indent="-342900" algn="just"/>
            <a:r>
              <a:rPr lang="cs-CZ" sz="2000" dirty="0">
                <a:latin typeface="+mn-lt"/>
              </a:rPr>
              <a:t>Financování, resp. způsob „překlopení výsledků hodnocení do  modelu financování“ je v působnosti poskytovatele a jeho interních norem</a:t>
            </a:r>
          </a:p>
          <a:p>
            <a:pPr marL="486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4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036270" y="722356"/>
            <a:ext cx="2719407" cy="62213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200" b="1" dirty="0">
                <a:solidFill>
                  <a:srgbClr val="418E96"/>
                </a:solidFill>
              </a:rPr>
              <a:t>Základní principy pokračování</a:t>
            </a:r>
            <a:r>
              <a:rPr lang="cs-CZ" sz="2400" b="1" dirty="0">
                <a:solidFill>
                  <a:schemeClr val="tx1"/>
                </a:solidFill>
              </a:rPr>
              <a:t/>
            </a:r>
            <a:br>
              <a:rPr lang="cs-CZ" sz="2400" b="1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7199" y="1344494"/>
            <a:ext cx="7886700" cy="4832469"/>
          </a:xfrm>
        </p:spPr>
        <p:txBody>
          <a:bodyPr/>
          <a:lstStyle/>
          <a:p>
            <a:pPr marL="108000" indent="0" algn="just">
              <a:buNone/>
            </a:pPr>
            <a:r>
              <a:rPr lang="cs-CZ" sz="2000" b="1" dirty="0">
                <a:solidFill>
                  <a:srgbClr val="418E96"/>
                </a:solidFill>
                <a:latin typeface="+mn-lt"/>
              </a:rPr>
              <a:t>Implementační fáze </a:t>
            </a:r>
            <a:r>
              <a:rPr lang="cs-CZ" sz="2000" b="1" dirty="0" smtClean="0">
                <a:solidFill>
                  <a:srgbClr val="418E96"/>
                </a:solidFill>
                <a:latin typeface="+mn-lt"/>
              </a:rPr>
              <a:t>hodnocení</a:t>
            </a:r>
          </a:p>
          <a:p>
            <a:pPr algn="just"/>
            <a:r>
              <a:rPr lang="cs-CZ" sz="2000" u="sng" dirty="0" smtClean="0">
                <a:latin typeface="+mn-lt"/>
              </a:rPr>
              <a:t>Financování </a:t>
            </a:r>
            <a:r>
              <a:rPr lang="cs-CZ" sz="2000" u="sng" dirty="0">
                <a:latin typeface="+mn-lt"/>
              </a:rPr>
              <a:t>DKRVO do roku 2020</a:t>
            </a:r>
            <a:r>
              <a:rPr lang="cs-CZ" sz="2000" dirty="0">
                <a:latin typeface="+mn-lt"/>
              </a:rPr>
              <a:t> (přechodné období): podle M1 +  </a:t>
            </a:r>
            <a:r>
              <a:rPr lang="cs-CZ" sz="2000" dirty="0" smtClean="0">
                <a:latin typeface="+mn-lt"/>
              </a:rPr>
              <a:t>M2</a:t>
            </a:r>
          </a:p>
          <a:p>
            <a:pPr algn="just"/>
            <a:r>
              <a:rPr lang="cs-CZ" sz="2000" b="1" dirty="0" smtClean="0">
                <a:latin typeface="+mn-lt"/>
              </a:rPr>
              <a:t>Metodika</a:t>
            </a:r>
            <a:r>
              <a:rPr lang="cs-CZ" sz="2000" b="1" dirty="0">
                <a:latin typeface="+mn-lt"/>
              </a:rPr>
              <a:t>:</a:t>
            </a:r>
            <a:r>
              <a:rPr lang="cs-CZ" sz="2000" dirty="0">
                <a:latin typeface="+mn-lt"/>
              </a:rPr>
              <a:t> stabilizační (výše DKRVO podle Metodiky 2012-2015) + motivační část (</a:t>
            </a:r>
            <a:r>
              <a:rPr lang="pl-PL" sz="2000" dirty="0">
                <a:latin typeface="+mn-lt"/>
              </a:rPr>
              <a:t>nárůsty prostředků DKRVO proti roku 2018)</a:t>
            </a:r>
            <a:endParaRPr lang="cs-CZ" sz="2000" dirty="0">
              <a:latin typeface="+mn-lt"/>
            </a:endParaRPr>
          </a:p>
          <a:p>
            <a:pPr algn="just"/>
            <a:endParaRPr lang="cs-CZ" sz="2000" dirty="0">
              <a:latin typeface="+mn-lt"/>
            </a:endParaRPr>
          </a:p>
          <a:p>
            <a:pPr marL="108000" indent="0" algn="just">
              <a:buNone/>
            </a:pPr>
            <a:r>
              <a:rPr lang="cs-CZ" sz="2000" b="1" dirty="0">
                <a:solidFill>
                  <a:srgbClr val="418E96"/>
                </a:solidFill>
                <a:latin typeface="+mn-lt"/>
              </a:rPr>
              <a:t>Kompletní </a:t>
            </a:r>
            <a:r>
              <a:rPr lang="cs-CZ" sz="2000" b="1" dirty="0" smtClean="0">
                <a:solidFill>
                  <a:srgbClr val="418E96"/>
                </a:solidFill>
                <a:latin typeface="+mn-lt"/>
              </a:rPr>
              <a:t>hodnocení</a:t>
            </a:r>
          </a:p>
          <a:p>
            <a:pPr algn="just"/>
            <a:r>
              <a:rPr lang="cs-CZ" sz="2000" u="sng" dirty="0" smtClean="0">
                <a:latin typeface="+mn-lt"/>
              </a:rPr>
              <a:t>Plný </a:t>
            </a:r>
            <a:r>
              <a:rPr lang="cs-CZ" sz="2000" u="sng" dirty="0">
                <a:latin typeface="+mn-lt"/>
              </a:rPr>
              <a:t>náběh Metodiky 2017+</a:t>
            </a:r>
            <a:r>
              <a:rPr lang="cs-CZ" sz="2000" dirty="0">
                <a:latin typeface="+mn-lt"/>
              </a:rPr>
              <a:t> = plné hodnocení (hodnocení RVVI v M1 a M2 + implementace M3-M5 poskytovatelem v roce 2020 + rozdělení prostředků na DKRVO na roky </a:t>
            </a:r>
            <a:r>
              <a:rPr lang="cs-CZ" sz="2000" dirty="0" smtClean="0">
                <a:latin typeface="+mn-lt"/>
              </a:rPr>
              <a:t>2021-2025)</a:t>
            </a:r>
          </a:p>
          <a:p>
            <a:pPr algn="just"/>
            <a:r>
              <a:rPr lang="cs-CZ" sz="2000" dirty="0" smtClean="0">
                <a:latin typeface="+mn-lt"/>
              </a:rPr>
              <a:t>Konec </a:t>
            </a:r>
            <a:r>
              <a:rPr lang="cs-CZ" sz="2000" dirty="0">
                <a:latin typeface="+mn-lt"/>
              </a:rPr>
              <a:t>dělení na stabilizační a motivační část </a:t>
            </a:r>
            <a:endParaRPr lang="cs-CZ" sz="2000" dirty="0" smtClean="0">
              <a:latin typeface="+mn-lt"/>
            </a:endParaRPr>
          </a:p>
          <a:p>
            <a:pPr algn="just"/>
            <a:r>
              <a:rPr lang="cs-CZ" sz="2000" i="1" dirty="0" smtClean="0">
                <a:latin typeface="+mn-lt"/>
              </a:rPr>
              <a:t>Fixace </a:t>
            </a:r>
            <a:r>
              <a:rPr lang="cs-CZ" sz="2000" i="1" dirty="0">
                <a:latin typeface="+mn-lt"/>
              </a:rPr>
              <a:t>části prostředků a část přerozdělovaná dle kompletního hodnocení v M1-M5</a:t>
            </a:r>
          </a:p>
          <a:p>
            <a:endParaRPr lang="cs-CZ" sz="20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57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3529" y="936001"/>
            <a:ext cx="2232297" cy="622138"/>
          </a:xfrm>
        </p:spPr>
        <p:txBody>
          <a:bodyPr/>
          <a:lstStyle/>
          <a:p>
            <a:pPr algn="ctr"/>
            <a:r>
              <a:rPr lang="cs-CZ" sz="2000" b="1" dirty="0">
                <a:solidFill>
                  <a:srgbClr val="418E96"/>
                </a:solidFill>
              </a:rPr>
              <a:t>Základní principy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 algn="ctr">
              <a:spcAft>
                <a:spcPts val="1200"/>
              </a:spcAft>
              <a:buNone/>
            </a:pPr>
            <a:r>
              <a:rPr lang="cs-CZ" b="1" dirty="0">
                <a:solidFill>
                  <a:srgbClr val="418E96"/>
                </a:solidFill>
                <a:latin typeface="+mn-lt"/>
              </a:rPr>
              <a:t>Prostředky na institucionální podporu na dlouhodobý koncepční rozvoj výzkumné organizace v působnosti MŠMT – návrh RVVI k </a:t>
            </a:r>
            <a:r>
              <a:rPr lang="cs-CZ" b="1" dirty="0" smtClean="0">
                <a:solidFill>
                  <a:srgbClr val="418E96"/>
                </a:solidFill>
                <a:latin typeface="+mn-lt"/>
              </a:rPr>
              <a:t>13. </a:t>
            </a:r>
            <a:r>
              <a:rPr lang="cs-CZ" b="1" dirty="0">
                <a:solidFill>
                  <a:srgbClr val="418E96"/>
                </a:solidFill>
                <a:latin typeface="+mn-lt"/>
              </a:rPr>
              <a:t>5</a:t>
            </a:r>
            <a:r>
              <a:rPr lang="cs-CZ" b="1" dirty="0" smtClean="0">
                <a:solidFill>
                  <a:srgbClr val="418E96"/>
                </a:solidFill>
                <a:latin typeface="+mn-lt"/>
              </a:rPr>
              <a:t>. </a:t>
            </a:r>
            <a:r>
              <a:rPr lang="cs-CZ" b="1" dirty="0">
                <a:solidFill>
                  <a:srgbClr val="418E96"/>
                </a:solidFill>
                <a:latin typeface="+mn-lt"/>
              </a:rPr>
              <a:t>2019</a:t>
            </a:r>
          </a:p>
          <a:p>
            <a:pPr marL="108000" indent="0">
              <a:buNone/>
            </a:pPr>
            <a:r>
              <a:rPr lang="cs-CZ" sz="2000" dirty="0">
                <a:latin typeface="+mn-lt"/>
              </a:rPr>
              <a:t>Příjemcem 99,3  % dotace jsou veřejné vysoké </a:t>
            </a:r>
            <a:r>
              <a:rPr lang="cs-CZ" sz="2000" dirty="0" smtClean="0">
                <a:latin typeface="+mn-lt"/>
              </a:rPr>
              <a:t>školy</a:t>
            </a:r>
            <a:endParaRPr lang="cs-CZ" sz="2000" dirty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79153"/>
              </p:ext>
            </p:extLst>
          </p:nvPr>
        </p:nvGraphicFramePr>
        <p:xfrm>
          <a:off x="547199" y="3008118"/>
          <a:ext cx="7930496" cy="2913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928"/>
                <a:gridCol w="1132928"/>
                <a:gridCol w="1132928"/>
                <a:gridCol w="1132928"/>
                <a:gridCol w="1132928"/>
                <a:gridCol w="1132928"/>
                <a:gridCol w="1132928"/>
              </a:tblGrid>
              <a:tr h="311192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cs-CZ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0182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prostředky v tis. Kč</a:t>
                      </a:r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5 841 991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6 643 498</a:t>
                      </a:r>
                    </a:p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6 837 097</a:t>
                      </a:r>
                    </a:p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7 706 844</a:t>
                      </a:r>
                    </a:p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7 716 844</a:t>
                      </a:r>
                    </a:p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7 716 844</a:t>
                      </a:r>
                    </a:p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018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meziroční nárůst (%)</a:t>
                      </a:r>
                    </a:p>
                    <a:p>
                      <a:pPr marL="0" algn="l" defTabSz="914377" rtl="0" eaLnBrk="1" latinLnBrk="0" hangingPunct="1"/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13,7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11510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nárůst 2020 oproti 2017 (%)</a:t>
                      </a:r>
                    </a:p>
                    <a:p>
                      <a:pPr marL="0" algn="l" defTabSz="914377" rtl="0" eaLnBrk="1" latinLnBrk="0" hangingPunct="1"/>
                      <a:endParaRPr lang="cs-CZ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31,9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endParaRPr lang="cs-CZ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2254" y="936001"/>
            <a:ext cx="2283572" cy="622138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solidFill>
                  <a:srgbClr val="418E96"/>
                </a:solidFill>
              </a:rPr>
              <a:t>Základní principy pokračování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000" indent="0" algn="ctr">
              <a:buNone/>
            </a:pPr>
            <a:r>
              <a:rPr lang="cs-CZ" sz="2000" b="1" dirty="0">
                <a:solidFill>
                  <a:srgbClr val="418E96"/>
                </a:solidFill>
                <a:latin typeface="Calibri" panose="020F0502020204030204" pitchFamily="34" charset="0"/>
              </a:rPr>
              <a:t>Indikativní</a:t>
            </a:r>
            <a:r>
              <a:rPr lang="cs-CZ" b="1" dirty="0" smtClean="0">
                <a:solidFill>
                  <a:srgbClr val="418E96"/>
                </a:solidFill>
              </a:rPr>
              <a:t> </a:t>
            </a:r>
            <a:r>
              <a:rPr lang="cs-CZ" sz="2000" b="1" dirty="0" smtClean="0">
                <a:solidFill>
                  <a:srgbClr val="418E96"/>
                </a:solidFill>
                <a:latin typeface="Calibri" panose="020F0502020204030204" pitchFamily="34" charset="0"/>
              </a:rPr>
              <a:t>harmonogram</a:t>
            </a:r>
            <a:endParaRPr lang="cs-CZ" b="1" dirty="0">
              <a:solidFill>
                <a:srgbClr val="418E96"/>
              </a:solidFill>
              <a:latin typeface="Calibri" panose="020F0502020204030204" pitchFamily="34" charset="0"/>
            </a:endParaRP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668" y="2420888"/>
            <a:ext cx="673666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rgbClr val="418E96"/>
                </a:solidFill>
              </a:rPr>
              <a:t>Proces hodnocení - návrh</a:t>
            </a:r>
            <a:br>
              <a:rPr lang="cs-CZ" sz="2400" b="1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spcAft>
                <a:spcPts val="0"/>
              </a:spcAft>
              <a:buFont typeface="+mj-lt"/>
              <a:buAutoNum type="arabicParenR"/>
            </a:pPr>
            <a:r>
              <a:rPr lang="cs-CZ" sz="1800" b="1" dirty="0">
                <a:latin typeface="Calibri" panose="020F0502020204030204" pitchFamily="34" charset="0"/>
              </a:rPr>
              <a:t>Přípravná fáze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Calibri" panose="020F0502020204030204" pitchFamily="34" charset="0"/>
              </a:rPr>
              <a:t>VŠ, které o to požádají, budou MŠMT pověřeny organizačním zabezpečením realizace svého hodnocení dle Metodiky 2017+ pro segment VŠ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lphaLcParenR"/>
            </a:pPr>
            <a:r>
              <a:rPr lang="cs-CZ" sz="1800" b="1" dirty="0">
                <a:latin typeface="Calibri" panose="020F0502020204030204" pitchFamily="34" charset="0"/>
              </a:rPr>
              <a:t>Podání návrhu VŠ na pověření organizačním zabezpečením realizace </a:t>
            </a:r>
            <a:r>
              <a:rPr lang="cs-CZ" sz="1800" b="1" dirty="0" smtClean="0">
                <a:latin typeface="Calibri" panose="020F0502020204030204" pitchFamily="34" charset="0"/>
              </a:rPr>
              <a:t>hodnocení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1800" dirty="0" smtClean="0">
                <a:latin typeface="Calibri" panose="020F0502020204030204" pitchFamily="34" charset="0"/>
              </a:rPr>
              <a:t>Návrh </a:t>
            </a:r>
            <a:r>
              <a:rPr lang="cs-CZ" sz="1800" dirty="0">
                <a:latin typeface="Calibri" panose="020F0502020204030204" pitchFamily="34" charset="0"/>
              </a:rPr>
              <a:t>musí obsahovat zejména:</a:t>
            </a:r>
          </a:p>
          <a:p>
            <a:pPr marL="3429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Návrh složení MEP</a:t>
            </a:r>
          </a:p>
          <a:p>
            <a:pPr marL="3429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Statut a jednací řád MEP odpovídající vzorovému statutu a jednacímu řádu </a:t>
            </a:r>
          </a:p>
          <a:p>
            <a:pPr marL="3429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Harmonogram hodnocení vysoké školy odpovídající rámcovému harmonogramu</a:t>
            </a:r>
          </a:p>
          <a:p>
            <a:pPr marL="3429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Návrh výdajů na organizační zabezpečení realizace hodnocení vysoké školy (podklad pro žádost o navýšení DKRVO)</a:t>
            </a:r>
          </a:p>
          <a:p>
            <a:pPr marL="3429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Další náležitosti stanovené poskytovatelem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3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1320" y="814713"/>
            <a:ext cx="2924506" cy="622138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solidFill>
                  <a:srgbClr val="418E96"/>
                </a:solidFill>
              </a:rPr>
              <a:t>Proces hodnocení pokračování</a:t>
            </a:r>
            <a:r>
              <a:rPr lang="cs-CZ" sz="2000" b="1" dirty="0">
                <a:solidFill>
                  <a:schemeClr val="bg2"/>
                </a:solidFill>
              </a:rPr>
              <a:t/>
            </a:r>
            <a:br>
              <a:rPr lang="cs-CZ" sz="2000" b="1" dirty="0">
                <a:solidFill>
                  <a:schemeClr val="bg2"/>
                </a:solidFill>
              </a:rPr>
            </a:br>
            <a:endParaRPr lang="cs-CZ" sz="1800" dirty="0">
              <a:solidFill>
                <a:schemeClr val="bg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558139"/>
            <a:ext cx="7886700" cy="4618824"/>
          </a:xfrm>
        </p:spPr>
        <p:txBody>
          <a:bodyPr/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MŠMT návrh na pověření posoudí, případně si vyžádá doplnění či úpravu podkladů -&gt; MŠMT danou VŠ pověří organizačním zabezpečením realizace hodnocení dle M2017+VŠ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Pokud VŠ o pověření nepožádá -&gt; hodnocení organizačně zabezpečí MŠMT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2879933"/>
            <a:ext cx="3960441" cy="341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9327" y="833451"/>
            <a:ext cx="2745045" cy="622138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solidFill>
                  <a:srgbClr val="418E96"/>
                </a:solidFill>
              </a:rPr>
              <a:t>Proces hodnocení pokračování</a:t>
            </a:r>
            <a:r>
              <a:rPr lang="cs-CZ" sz="2000" b="1" dirty="0">
                <a:solidFill>
                  <a:schemeClr val="bg2"/>
                </a:solidFill>
              </a:rPr>
              <a:t/>
            </a:r>
            <a:br>
              <a:rPr lang="cs-CZ" sz="2000" b="1" dirty="0">
                <a:solidFill>
                  <a:schemeClr val="bg2"/>
                </a:solidFill>
              </a:rPr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455589"/>
            <a:ext cx="7886700" cy="4721374"/>
          </a:xfrm>
        </p:spPr>
        <p:txBody>
          <a:bodyPr/>
          <a:lstStyle/>
          <a:p>
            <a:pPr marL="457200" indent="-457200" algn="just">
              <a:spcAft>
                <a:spcPts val="0"/>
              </a:spcAft>
              <a:buFont typeface="+mj-lt"/>
              <a:buAutoNum type="alphaLcParenR" startAt="2"/>
            </a:pPr>
            <a:r>
              <a:rPr lang="cs-CZ" sz="2000" b="1" dirty="0">
                <a:latin typeface="Calibri" panose="020F0502020204030204" pitchFamily="34" charset="0"/>
              </a:rPr>
              <a:t>Zaslání podkladů pro hodnocení</a:t>
            </a:r>
          </a:p>
          <a:p>
            <a:pPr marL="342900" indent="-2520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VŠ v souladu se zveřejněnou dokumentací předloží MŠMT sebeevaluační zprávu (v aj) + další podklady pro hodnocení -&gt; obsah předložených podkladů bude ověřen z hlediska formálních náležitostí a obsahové úplnosti (v případě </a:t>
            </a:r>
            <a:r>
              <a:rPr lang="cs-CZ" sz="2000" dirty="0" smtClean="0">
                <a:latin typeface="Calibri" panose="020F0502020204030204" pitchFamily="34" charset="0"/>
              </a:rPr>
              <a:t>zjištění </a:t>
            </a:r>
            <a:r>
              <a:rPr lang="cs-CZ" sz="2000" dirty="0">
                <a:latin typeface="Calibri" panose="020F0502020204030204" pitchFamily="34" charset="0"/>
              </a:rPr>
              <a:t>nedostatků bude žádost vrácena dané VŠ k úpravě) </a:t>
            </a:r>
          </a:p>
          <a:p>
            <a:pPr marL="342900" indent="-252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</a:rPr>
              <a:t>Po potvrzení formální bezvadnosti podkladů -&gt; podklady zasílá VŠ členům MEP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3726046"/>
            <a:ext cx="4104456" cy="26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1782</Words>
  <Application>Microsoft Office PowerPoint</Application>
  <PresentationFormat>Předvádění na obrazovce (4:3)</PresentationFormat>
  <Paragraphs>414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Vlastní návrh</vt:lpstr>
      <vt:lpstr>Principy hodnocení VO pro segment VŠ v Metodice 2017+</vt:lpstr>
      <vt:lpstr>Obsah prezentace</vt:lpstr>
      <vt:lpstr>Základní principy hodnocení a financování VO podle M2017+ </vt:lpstr>
      <vt:lpstr>Základní principy pokračování </vt:lpstr>
      <vt:lpstr>Základní principy pokračování</vt:lpstr>
      <vt:lpstr>Základní principy pokračování</vt:lpstr>
      <vt:lpstr>Proces hodnocení - návrh </vt:lpstr>
      <vt:lpstr>Proces hodnocení pokračování </vt:lpstr>
      <vt:lpstr>Proces hodnocení pokračování </vt:lpstr>
      <vt:lpstr>Proces hodnocení pokračování </vt:lpstr>
      <vt:lpstr>Proces hodnocení pokračování</vt:lpstr>
      <vt:lpstr>Grafické schéma realizační fáze </vt:lpstr>
      <vt:lpstr>Principy sběru dat a informací pro účely hodnocení VŠ </vt:lpstr>
      <vt:lpstr>Moduly M3, M4 a M5 v segmentu VŠ </vt:lpstr>
      <vt:lpstr>MODUL M3</vt:lpstr>
      <vt:lpstr>Modul 3 v segmentu vš</vt:lpstr>
      <vt:lpstr>Prezentace aplikace PowerPoint</vt:lpstr>
      <vt:lpstr>Prezentace aplikace PowerPoint</vt:lpstr>
      <vt:lpstr>Modul 4 v segmentu vš</vt:lpstr>
      <vt:lpstr>Modul 4 v segmentu vš</vt:lpstr>
      <vt:lpstr>Modul m4 v segmentu vš</vt:lpstr>
      <vt:lpstr>Modul m4 v segmentu vš příklady</vt:lpstr>
      <vt:lpstr>Modul m4 v segmentu vš</vt:lpstr>
      <vt:lpstr>MODUL 5 v segmentu vš </vt:lpstr>
      <vt:lpstr>Modul 5 v segmentu vš</vt:lpstr>
      <vt:lpstr>Moduly m4 a M5 v segmentu vš</vt:lpstr>
      <vt:lpstr>Harmonogram předložení metodiky pro hodnocení VO v segmentu VŠ vládě ČR - předpoklad 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Jiří Johánek</cp:lastModifiedBy>
  <cp:revision>70</cp:revision>
  <dcterms:created xsi:type="dcterms:W3CDTF">2018-05-30T11:05:07Z</dcterms:created>
  <dcterms:modified xsi:type="dcterms:W3CDTF">2019-05-16T09:51:54Z</dcterms:modified>
</cp:coreProperties>
</file>