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5" r:id="rId6"/>
    <p:sldId id="266" r:id="rId7"/>
    <p:sldId id="257" r:id="rId8"/>
    <p:sldId id="260" r:id="rId9"/>
    <p:sldId id="262" r:id="rId10"/>
    <p:sldId id="263" r:id="rId11"/>
    <p:sldId id="26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55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2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8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8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0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68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20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49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48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96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1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76946-5AAF-4DDF-87D7-31278CE73EE6}" type="datetimeFigureOut">
              <a:rPr lang="cs-CZ" smtClean="0"/>
              <a:t>16.5.2019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09ADF-0047-4075-9C0E-D1C6413E9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57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F07C3.FBCAE8F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F07C3.FBCAE8F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SDG a VŠ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Kohout</a:t>
            </a:r>
            <a:endParaRPr lang="cs-CZ" dirty="0"/>
          </a:p>
        </p:txBody>
      </p:sp>
      <p:pic>
        <p:nvPicPr>
          <p:cNvPr id="4" name="Obrázek 3" descr="cid:image001.jpg@01CE7CA7.B74DB970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524000" y="5450067"/>
            <a:ext cx="708212" cy="56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13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 II – plně online procedury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Žádost o akademické uznání diplomů, osvědčení či jiných dokladů o studiu nebo </a:t>
            </a:r>
            <a:r>
              <a:rPr lang="cs-CZ" dirty="0" smtClean="0"/>
              <a:t>kurzech je na první pohled nejproblematičtější</a:t>
            </a:r>
          </a:p>
          <a:p>
            <a:pPr lvl="1"/>
            <a:r>
              <a:rPr lang="cs-CZ" dirty="0" smtClean="0"/>
              <a:t>Vysoké množství aktérů (MV, MO, VŠ, MŠMT, případně soudy)</a:t>
            </a:r>
          </a:p>
          <a:p>
            <a:pPr lvl="1"/>
            <a:r>
              <a:rPr lang="cs-CZ" dirty="0" smtClean="0"/>
              <a:t>Odvolací orgány („prostupnost“ systémů tak, aby se žadateli dostalo požadovaného výstupu – rozhodnutí o žádosti…?)</a:t>
            </a:r>
          </a:p>
          <a:p>
            <a:pPr lvl="1"/>
            <a:r>
              <a:rPr lang="cs-CZ" dirty="0" smtClean="0"/>
              <a:t>Otázka datových schránek (jsou pro „plně online“ postup dostačující? Je nutné budovat nové systémy?)</a:t>
            </a:r>
          </a:p>
          <a:p>
            <a:pPr lvl="1"/>
            <a:r>
              <a:rPr lang="cs-CZ" dirty="0" smtClean="0"/>
              <a:t>Správní řád (jednacím jazykem je čeština…)</a:t>
            </a:r>
          </a:p>
          <a:p>
            <a:pPr lvl="1"/>
            <a:r>
              <a:rPr lang="cs-CZ" dirty="0" smtClean="0"/>
              <a:t>Otázka „technického systému“ (čl. 14)</a:t>
            </a:r>
          </a:p>
          <a:p>
            <a:r>
              <a:rPr lang="cs-CZ" dirty="0" smtClean="0"/>
              <a:t>Při jednáních MPO se všemi aktéry bude nutné vyjasnit, jak se věc bude reálně řešit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76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 descr="cid:image001.jpg@01CE7CA7.B74DB970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524000" y="5450067"/>
            <a:ext cx="708212" cy="56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885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MŠMT připomínkovalo pozice ČR během vyjednávání nařízení o SDG, VŠ (Česká konference rektorů) byly v lednu 2018 osloveny v otázce dopadů SDG na přijímací řízení</a:t>
            </a:r>
          </a:p>
          <a:p>
            <a:pPr lvl="1"/>
            <a:r>
              <a:rPr lang="cs-CZ" dirty="0" smtClean="0"/>
              <a:t>Otázka možnosti vyžadovat fyzickou přítomnost žadatele u přijímací zkoušky (text nařízení byl v této věci upraven)</a:t>
            </a:r>
          </a:p>
          <a:p>
            <a:r>
              <a:rPr lang="cs-CZ" dirty="0" smtClean="0"/>
              <a:t>Implementaci řídí MPO (gestor)</a:t>
            </a:r>
          </a:p>
          <a:p>
            <a:r>
              <a:rPr lang="cs-CZ" dirty="0" smtClean="0"/>
              <a:t>Po provedení prvotních analýz a jejich předání MPO očekáváme organizaci užšího „sektorového“ jednání pro oblast školství</a:t>
            </a:r>
          </a:p>
          <a:p>
            <a:pPr lvl="1"/>
            <a:r>
              <a:rPr lang="cs-CZ" dirty="0" smtClean="0"/>
              <a:t>Na jednání budeme zvát mimo jiné zástupce VŠ (konference rektorů?) a krajských úřadů</a:t>
            </a:r>
          </a:p>
          <a:p>
            <a:pPr lvl="1"/>
            <a:r>
              <a:rPr lang="cs-CZ" dirty="0" smtClean="0"/>
              <a:t>VŠ a KÚ jsou v otázkách implementace samostatní aktéři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8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Ohledně implementace je zatím více otázek než odpovědí</a:t>
            </a:r>
          </a:p>
          <a:p>
            <a:pPr lvl="1"/>
            <a:r>
              <a:rPr lang="cs-CZ" dirty="0" smtClean="0"/>
              <a:t>Centrální rozhraní/infrastruktura v rámci ČR </a:t>
            </a:r>
            <a:r>
              <a:rPr lang="cs-CZ" dirty="0" err="1" smtClean="0"/>
              <a:t>vs</a:t>
            </a:r>
            <a:r>
              <a:rPr lang="cs-CZ" dirty="0" smtClean="0"/>
              <a:t> decentralizovaný model</a:t>
            </a:r>
          </a:p>
          <a:p>
            <a:pPr lvl="1"/>
            <a:r>
              <a:rPr lang="cs-CZ" dirty="0" smtClean="0"/>
              <a:t>Nutnost propojení systémů (typicky nostrifikace diplomů: VŠ/MV/MO=&gt;MŠMT=&gt;soudy?)</a:t>
            </a:r>
          </a:p>
          <a:p>
            <a:pPr lvl="1"/>
            <a:r>
              <a:rPr lang="cs-CZ" dirty="0" smtClean="0"/>
              <a:t>Dopady na legislativu a administrativní postupy obecně (správní řád, nutnost vést fyzický spis atp.)</a:t>
            </a:r>
          </a:p>
          <a:p>
            <a:r>
              <a:rPr lang="cs-CZ" dirty="0" smtClean="0"/>
              <a:t>Každopádně nezbývá, než se s touto výzvou postupně vyrovnat</a:t>
            </a:r>
          </a:p>
          <a:p>
            <a:pPr lvl="1"/>
            <a:r>
              <a:rPr lang="cs-CZ" dirty="0" err="1" smtClean="0"/>
              <a:t>Deadline</a:t>
            </a:r>
            <a:r>
              <a:rPr lang="cs-CZ" dirty="0" smtClean="0"/>
              <a:t> implementace přílohy I. 12.12.2020</a:t>
            </a:r>
          </a:p>
          <a:p>
            <a:pPr lvl="1"/>
            <a:r>
              <a:rPr lang="cs-CZ" dirty="0" err="1" smtClean="0"/>
              <a:t>Deadline</a:t>
            </a:r>
            <a:r>
              <a:rPr lang="cs-CZ" dirty="0"/>
              <a:t> </a:t>
            </a:r>
            <a:r>
              <a:rPr lang="cs-CZ" dirty="0" smtClean="0"/>
              <a:t>implementace přílohy II. 12.12.2023</a:t>
            </a:r>
          </a:p>
          <a:p>
            <a:pPr lvl="1"/>
            <a:r>
              <a:rPr lang="cs-CZ" dirty="0" err="1"/>
              <a:t>Deadline</a:t>
            </a:r>
            <a:r>
              <a:rPr lang="cs-CZ" dirty="0"/>
              <a:t> implementace přílohy </a:t>
            </a:r>
            <a:r>
              <a:rPr lang="cs-CZ" dirty="0" smtClean="0"/>
              <a:t>III. </a:t>
            </a:r>
            <a:r>
              <a:rPr lang="cs-CZ" dirty="0"/>
              <a:t>12.12.2020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1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Příloha I – povinně poskytované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2, 4, 5, 9 nařízení o SDG</a:t>
            </a:r>
          </a:p>
          <a:p>
            <a:r>
              <a:rPr lang="cs-CZ" dirty="0" smtClean="0"/>
              <a:t>Je nutné poskytovat online informace o příslušných oblastech a to alespoň v jednom dalším jazyce EU (anglicky)</a:t>
            </a:r>
          </a:p>
          <a:p>
            <a:r>
              <a:rPr lang="cs-CZ" dirty="0" smtClean="0"/>
              <a:t>Informace taktéž o postupech z přílohy II</a:t>
            </a:r>
          </a:p>
          <a:p>
            <a:r>
              <a:rPr lang="cs-CZ" dirty="0" smtClean="0"/>
              <a:t>Obecně jde o „jednodušší“ část, dá se očekávat, že VŠ již příslušné informace na stránkách mají (pravděpodobně i anglicky)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7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 I – povinně poskytované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Oblast E. Vzdělávání nebo stáž v jiném ČS</a:t>
            </a:r>
          </a:p>
          <a:p>
            <a:pPr lvl="1"/>
            <a:r>
              <a:rPr lang="cs-CZ" dirty="0" smtClean="0"/>
              <a:t>E.4 provádění výzkumu v jiném členském státě jakožto součást vzdělávacího programu</a:t>
            </a:r>
          </a:p>
          <a:p>
            <a:pPr lvl="2"/>
            <a:r>
              <a:rPr lang="cs-CZ" dirty="0" smtClean="0"/>
              <a:t>Zůstává otevřenou otázkou, jestli informace z této oblasti má mít na stránkách MŠMT nebo jednotlivé VŠ, které takovéto programy poskytují</a:t>
            </a:r>
          </a:p>
          <a:p>
            <a:pPr lvl="2"/>
            <a:r>
              <a:rPr lang="cs-CZ" dirty="0" smtClean="0"/>
              <a:t>Bude předmětem debaty na chystaném jednání</a:t>
            </a:r>
            <a:endParaRPr lang="cs-CZ" dirty="0"/>
          </a:p>
          <a:p>
            <a:r>
              <a:rPr lang="cs-CZ" dirty="0" smtClean="0"/>
              <a:t>Obdobně je zde otázka informování o možnosti stipendií </a:t>
            </a:r>
          </a:p>
          <a:p>
            <a:pPr lvl="1"/>
            <a:r>
              <a:rPr lang="cs-CZ" dirty="0" smtClean="0"/>
              <a:t>MŠMT má obecné informace o vládních stipendiích, VŠ by měly informovat o svých</a:t>
            </a:r>
          </a:p>
          <a:p>
            <a:r>
              <a:rPr lang="cs-CZ" dirty="0" smtClean="0"/>
              <a:t>MŠMT má obecné informace o nostrifikacích</a:t>
            </a:r>
          </a:p>
          <a:p>
            <a:pPr lvl="1"/>
            <a:r>
              <a:rPr lang="cs-CZ" dirty="0" smtClean="0"/>
              <a:t>Otázka, jestli do SDG dávat i konkrétní informace jednotlivých VŠ…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1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 II – plně online procedury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6, 10, 13, 14, 15 nařízení o SDG</a:t>
            </a:r>
          </a:p>
          <a:p>
            <a:r>
              <a:rPr lang="cs-CZ" dirty="0" smtClean="0"/>
              <a:t>ČS zajistí, aby uživatelé měli přístup k uvedeným procedurám plně online, pokud příslušné procedury v daném ČS existují</a:t>
            </a:r>
          </a:p>
          <a:p>
            <a:r>
              <a:rPr lang="cs-CZ" dirty="0" smtClean="0"/>
              <a:t>Ve výjimečných případech opodstatněných převažujícími důvody veřejného zájmu (bezpečnost, zdraví, boj proti podvodům) je možno po uživateli požadovat, aby se dostavil osobně</a:t>
            </a:r>
          </a:p>
          <a:p>
            <a:pPr lvl="1"/>
            <a:r>
              <a:rPr lang="cs-CZ" dirty="0" smtClean="0"/>
              <a:t>Fyzická přítomnost pouze pro nebytně nutnou část, zbytek online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1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Příloha II – plně online procedury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Žádost o financování vysokoškolského studia, například formou stipendia a půjčky od veřejného orgánu nebo instituce</a:t>
            </a:r>
          </a:p>
          <a:p>
            <a:pPr lvl="1"/>
            <a:r>
              <a:rPr lang="cs-CZ" dirty="0" smtClean="0"/>
              <a:t>Výstup: rozhodnutí nebo potvrzení o </a:t>
            </a:r>
            <a:r>
              <a:rPr lang="cs-CZ" smtClean="0"/>
              <a:t>přijetí žádosti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Podání počáteční žádosti o přijetí na veřejnou vysokoškolskou instituci</a:t>
            </a:r>
          </a:p>
          <a:p>
            <a:pPr lvl="1"/>
            <a:r>
              <a:rPr lang="cs-CZ" dirty="0" smtClean="0"/>
              <a:t>Výstup potvrzení o přijetí žádosti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Žádost o akademické uznání diplomů, osvědčení či jiných dokladů o studiu nebo kurzech</a:t>
            </a:r>
          </a:p>
          <a:p>
            <a:pPr lvl="1"/>
            <a:r>
              <a:rPr lang="cs-CZ" dirty="0" smtClean="0"/>
              <a:t>Výstup: rozhodnutí týkající se žádosti o uznání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66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 II – plně online procedury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Žádost o financování vysokoškolského studia, například formou stipendia a půjčky od veřejného orgánu nebo instituce</a:t>
            </a:r>
          </a:p>
          <a:p>
            <a:pPr lvl="1"/>
            <a:r>
              <a:rPr lang="cs-CZ" dirty="0" smtClean="0"/>
              <a:t>VŠ stipendia poskytují</a:t>
            </a:r>
          </a:p>
          <a:p>
            <a:pPr lvl="1"/>
            <a:r>
              <a:rPr lang="cs-CZ" dirty="0" smtClean="0"/>
              <a:t>Zdá se, že platí pro veřejné, státní i soukromé („například“)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2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 II – plně online procedury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Podání počáteční žádosti o přijetí na veřejnou vysokoškolskou instituci</a:t>
            </a:r>
          </a:p>
          <a:p>
            <a:pPr lvl="1"/>
            <a:r>
              <a:rPr lang="cs-CZ" dirty="0" smtClean="0"/>
              <a:t>Pouze pro veřejné VŠ</a:t>
            </a:r>
          </a:p>
          <a:p>
            <a:pPr lvl="1"/>
            <a:r>
              <a:rPr lang="cs-CZ" dirty="0" smtClean="0"/>
              <a:t>Otázka diskriminace…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47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662</Words>
  <Application>Microsoft Office PowerPoint</Application>
  <PresentationFormat>Širokoúhlá obrazovka</PresentationFormat>
  <Paragraphs>63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SDG a VŠ</vt:lpstr>
      <vt:lpstr>Současný stav</vt:lpstr>
      <vt:lpstr>Současný stav</vt:lpstr>
      <vt:lpstr>Příloha I – povinně poskytované informace</vt:lpstr>
      <vt:lpstr>Příloha I – povinně poskytované informace</vt:lpstr>
      <vt:lpstr>Příloha II – plně online procedury</vt:lpstr>
      <vt:lpstr>Příloha II – plně online procedury</vt:lpstr>
      <vt:lpstr>Příloha II – plně online procedury</vt:lpstr>
      <vt:lpstr>Příloha II – plně online procedury</vt:lpstr>
      <vt:lpstr>Příloha II – plně online procedury</vt:lpstr>
      <vt:lpstr>Děkuji za pozornost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Kohout Michal</dc:creator>
  <cp:lastModifiedBy>Jiří Johánek</cp:lastModifiedBy>
  <cp:revision>21</cp:revision>
  <dcterms:created xsi:type="dcterms:W3CDTF">2019-05-10T06:20:45Z</dcterms:created>
  <dcterms:modified xsi:type="dcterms:W3CDTF">2019-05-16T09:52:42Z</dcterms:modified>
</cp:coreProperties>
</file>