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24"/>
  </p:notesMasterIdLst>
  <p:sldIdLst>
    <p:sldId id="256" r:id="rId2"/>
    <p:sldId id="318" r:id="rId3"/>
    <p:sldId id="319" r:id="rId4"/>
    <p:sldId id="320" r:id="rId5"/>
    <p:sldId id="322" r:id="rId6"/>
    <p:sldId id="332" r:id="rId7"/>
    <p:sldId id="321" r:id="rId8"/>
    <p:sldId id="323" r:id="rId9"/>
    <p:sldId id="325" r:id="rId10"/>
    <p:sldId id="326" r:id="rId11"/>
    <p:sldId id="328" r:id="rId12"/>
    <p:sldId id="327" r:id="rId13"/>
    <p:sldId id="330" r:id="rId14"/>
    <p:sldId id="329" r:id="rId15"/>
    <p:sldId id="333" r:id="rId16"/>
    <p:sldId id="331" r:id="rId17"/>
    <p:sldId id="261" r:id="rId18"/>
    <p:sldId id="262" r:id="rId19"/>
    <p:sldId id="334" r:id="rId20"/>
    <p:sldId id="335" r:id="rId21"/>
    <p:sldId id="263" r:id="rId22"/>
    <p:sldId id="264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C0"/>
    <a:srgbClr val="F88A78"/>
    <a:srgbClr val="F58F7B"/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>
                <a:latin typeface="+mn-lt"/>
              </a:rPr>
              <a:t>Státní podpora sportu </a:t>
            </a:r>
            <a:br>
              <a:rPr lang="pl-PL" b="1" dirty="0">
                <a:latin typeface="+mn-lt"/>
              </a:rPr>
            </a:br>
            <a:r>
              <a:rPr lang="pl-PL" b="1" dirty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/>
              <a:t>Ministerstvo školství, mládeže a tělovýchovy</a:t>
            </a:r>
          </a:p>
          <a:p>
            <a:pPr algn="l"/>
            <a:r>
              <a:rPr lang="cs-CZ" sz="900" dirty="0"/>
              <a:t>Karmelitská 7, 118 12 Praha 1 • tel.:: +420 234 811 111</a:t>
            </a:r>
          </a:p>
          <a:p>
            <a:pPr algn="l"/>
            <a:r>
              <a:rPr lang="cs-CZ" sz="900" dirty="0"/>
              <a:t>msmt@msmt.cz • www.msmt.cz</a:t>
            </a:r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7199" y="1825625"/>
            <a:ext cx="7886700" cy="4351338"/>
          </a:xfrm>
        </p:spPr>
        <p:txBody>
          <a:bodyPr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341896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/>
              <a:t>Státní podpora sportu pro rok 2013 byla projednána poradou vedení MŠMT dne 19. června 2012. </a:t>
            </a:r>
            <a:r>
              <a:rPr lang="cs-CZ" sz="2000" dirty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/>
          </a:p>
          <a:p>
            <a:r>
              <a:rPr lang="cs-CZ" sz="2000" dirty="0"/>
              <a:t>a) výdajový okruh: „Sportovní reprezentace“ </a:t>
            </a:r>
          </a:p>
          <a:p>
            <a:r>
              <a:rPr lang="cs-CZ" sz="2000" dirty="0"/>
              <a:t>b) výdajový okruh: „Všeobecná sportovní činnost“ </a:t>
            </a:r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29.05.2019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29.05.2019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29.05.2019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29.05.2019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29.05.2019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29.05.2019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059832" y="3284984"/>
            <a:ext cx="5904656" cy="237626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cs-CZ" b="1" dirty="0"/>
              <a:t>Analýza implementace inkluzívního vzdělávání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/>
              <a:t>Ministerstvo školství, mládeže a tělovýchovy</a:t>
            </a:r>
          </a:p>
          <a:p>
            <a:pPr marL="0" indent="0">
              <a:buNone/>
            </a:pPr>
            <a:r>
              <a:rPr lang="cs-CZ" sz="700" dirty="0"/>
              <a:t>Karmelitská 529/5, 118 12 Praha 1 • tel.: +420 234 811 111</a:t>
            </a:r>
          </a:p>
          <a:p>
            <a:pPr marL="0" indent="0" algn="l">
              <a:buNone/>
            </a:pPr>
            <a:r>
              <a:rPr lang="cs-CZ" sz="700" dirty="0"/>
              <a:t>posta@msmt.cz • www.msmt.cz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391" y="4653137"/>
            <a:ext cx="1043609" cy="220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260648"/>
            <a:ext cx="7920880" cy="6597352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	</a:t>
            </a:r>
            <a:r>
              <a:rPr lang="cs-CZ" sz="3200" b="1" dirty="0">
                <a:solidFill>
                  <a:schemeClr val="bg1"/>
                </a:solidFill>
              </a:rPr>
              <a:t>      Počet a podíl žáků se Z16/9 v ZŠ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EF6027CA-50AD-491F-BAA1-6BEB612CCC1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556792"/>
            <a:ext cx="9144000" cy="29523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59757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16632"/>
            <a:ext cx="7920880" cy="6741368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	  </a:t>
            </a:r>
            <a:r>
              <a:rPr lang="cs-CZ" sz="3200" b="1" dirty="0">
                <a:solidFill>
                  <a:schemeClr val="bg1"/>
                </a:solidFill>
              </a:rPr>
              <a:t>Žáci se SVP a mimořádně nadaní 		            2016/17 - 2018/19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23C00B8B-F075-4D3D-AC90-9A40D718AD4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196752"/>
            <a:ext cx="9144000" cy="25922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07704501-791C-4210-8E62-E3C3808AF45E}"/>
              </a:ext>
            </a:extLst>
          </p:cNvPr>
          <p:cNvSpPr/>
          <p:nvPr/>
        </p:nvSpPr>
        <p:spPr>
          <a:xfrm>
            <a:off x="1043608" y="4130496"/>
            <a:ext cx="79208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Implementací SV dochází k</a:t>
            </a:r>
            <a:r>
              <a:rPr lang="cs-CZ"/>
              <a:t> </a:t>
            </a:r>
            <a:r>
              <a:rPr lang="cs-CZ" smtClean="0"/>
              <a:t>nárůstu </a:t>
            </a:r>
            <a:r>
              <a:rPr lang="cs-CZ" dirty="0"/>
              <a:t>počtu žáků se SVP:</a:t>
            </a:r>
          </a:p>
          <a:p>
            <a:r>
              <a:rPr lang="cs-CZ" dirty="0"/>
              <a:t>Od roku 2016/17 narostl jejich počet o 41 % z 85 716 na 120 845 žáků.</a:t>
            </a:r>
          </a:p>
          <a:p>
            <a:endParaRPr lang="cs-CZ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/>
              <a:t>Narůstají počty žáků ve všech kategoriích SVP, včetně sociálního znevýhodnění (odlišné kulturní prostředí, odlišné životní podmínky, kombinace obou).</a:t>
            </a:r>
          </a:p>
          <a:p>
            <a:endParaRPr lang="cs-CZ" dirty="0"/>
          </a:p>
          <a:p>
            <a:r>
              <a:rPr lang="cs-CZ" dirty="0"/>
              <a:t>Pokles počtu mimořádně nadaných o 20 % oproti roku 2017/18.</a:t>
            </a:r>
          </a:p>
        </p:txBody>
      </p:sp>
    </p:spTree>
    <p:extLst>
      <p:ext uri="{BB962C8B-B14F-4D97-AF65-F5344CB8AC3E}">
        <p14:creationId xmlns:p14="http://schemas.microsoft.com/office/powerpoint/2010/main" val="421913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16632"/>
            <a:ext cx="7920880" cy="6741368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          </a:t>
            </a:r>
            <a:r>
              <a:rPr lang="cs-CZ" sz="3200" b="1" dirty="0">
                <a:solidFill>
                  <a:schemeClr val="bg1"/>
                </a:solidFill>
              </a:rPr>
              <a:t>Žáci v ZŠ podle převažujícího stupně 	      		podpory 2016/17 - 2018/19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CB6DD694-FDE9-4EF5-9167-63544E91DF4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196752"/>
            <a:ext cx="9144000" cy="28083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56CE7D10-F9BA-45AC-92AA-3E627BCC63EB}"/>
              </a:ext>
            </a:extLst>
          </p:cNvPr>
          <p:cNvSpPr/>
          <p:nvPr/>
        </p:nvSpPr>
        <p:spPr>
          <a:xfrm>
            <a:off x="1133364" y="4371340"/>
            <a:ext cx="792088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 ZŠ i SŠ převažuje 2. stupeň (ZŠ - 45,1 % žáků, loni 40,0 %).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MŠ převažuje 3. stupeň.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3. stupně podpory žáci integrováni především v běžných třídách.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Speciální třídy charakteristické především pro 4. a 5. stupeň podpory.</a:t>
            </a:r>
          </a:p>
        </p:txBody>
      </p:sp>
    </p:spTree>
    <p:extLst>
      <p:ext uri="{BB962C8B-B14F-4D97-AF65-F5344CB8AC3E}">
        <p14:creationId xmlns:p14="http://schemas.microsoft.com/office/powerpoint/2010/main" val="131940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88640"/>
            <a:ext cx="7920880" cy="666936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             	 </a:t>
            </a:r>
            <a:r>
              <a:rPr lang="cs-CZ" sz="3200" b="1" dirty="0">
                <a:solidFill>
                  <a:schemeClr val="bg1"/>
                </a:solidFill>
              </a:rPr>
              <a:t>Podpůrná opatření - ZŠ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A90C0C15-814B-4615-895A-31EFABB196B5}"/>
              </a:ext>
            </a:extLst>
          </p:cNvPr>
          <p:cNvSpPr/>
          <p:nvPr/>
        </p:nvSpPr>
        <p:spPr>
          <a:xfrm>
            <a:off x="1115616" y="1772816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ZŠ vykázaly i ve školním roce 2017/18 nejvíce PO - více než 90 tisíc PO.</a:t>
            </a:r>
          </a:p>
          <a:p>
            <a:pPr marL="285750" indent="-285750">
              <a:buFontTx/>
              <a:buChar char="-"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tj. 84 % ze všech školami a školskými zařízeními vykázaných PO</a:t>
            </a:r>
          </a:p>
          <a:p>
            <a:pPr marL="285750" indent="-285750">
              <a:buFontTx/>
              <a:buChar char="-"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z toho více než 67 tisíc (74 %) s požadavkem na finanční prostředky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Počty vykázaných PO s požadavky na finanční prostředky se zvýšily.</a:t>
            </a:r>
          </a:p>
          <a:p>
            <a:pPr marL="285750" indent="-285750">
              <a:buFontTx/>
              <a:buChar char="-"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ze 46,5 tisíce v roce 2016/17 na 67 tisíc v roce  2017/18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Nejčastějším PO v 1. i 2. roce SV Pedagogická intervence ve škole (1 hodina). Celkem 13 060 a 9 417 případů, z nichž 6 487 (49,7), resp. 7 502 (79,7 %) bylo spojeno s požadavkem na finanční prostředky.  S velkým odstupem následuje v obou sledovaných obdobích Předmět speciálně pedagogické péče (1 hodina) (8 820/3 839, resp. 4 045/2 896).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ve školním roce 2017/18 začaly školy po intenzivní osvětě ve větší míře ukončovat ty druhy podpůrných opatření s požadavkem na finance, které měly být ve skutečnosti sdíleny mezi více žáky a finance tak požadovány pouze jedenkrát </a:t>
            </a:r>
          </a:p>
        </p:txBody>
      </p:sp>
    </p:spTree>
    <p:extLst>
      <p:ext uri="{BB962C8B-B14F-4D97-AF65-F5344CB8AC3E}">
        <p14:creationId xmlns:p14="http://schemas.microsoft.com/office/powerpoint/2010/main" val="3187692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88640"/>
            <a:ext cx="7920880" cy="666936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              </a:t>
            </a:r>
            <a:r>
              <a:rPr lang="cs-CZ" sz="3200" b="1" dirty="0">
                <a:solidFill>
                  <a:schemeClr val="bg1"/>
                </a:solidFill>
              </a:rPr>
              <a:t>20 nejčastějších PO v ZŠ (2017/18)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C1BA32A3-F424-4DDD-874A-6B8AB160DF2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412776"/>
            <a:ext cx="9144000" cy="48245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7842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88640"/>
            <a:ext cx="7920880" cy="666936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              </a:t>
            </a:r>
            <a:r>
              <a:rPr lang="cs-CZ" sz="3200" b="1" dirty="0">
                <a:solidFill>
                  <a:schemeClr val="bg1"/>
                </a:solidFill>
              </a:rPr>
              <a:t>20 nejčastějších PO v ZŠ (2016/17)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0E4B0195-C6F1-4C80-95ED-076E552D1BF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484784"/>
            <a:ext cx="9144000" cy="44644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2661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88640"/>
            <a:ext cx="7920880" cy="666936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             	 </a:t>
            </a:r>
            <a:r>
              <a:rPr lang="cs-CZ" sz="3200" b="1" dirty="0">
                <a:solidFill>
                  <a:schemeClr val="bg1"/>
                </a:solidFill>
              </a:rPr>
              <a:t>Podpůrná opatření - ZŠ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A90C0C15-814B-4615-895A-31EFABB196B5}"/>
              </a:ext>
            </a:extLst>
          </p:cNvPr>
          <p:cNvSpPr/>
          <p:nvPr/>
        </p:nvSpPr>
        <p:spPr>
          <a:xfrm>
            <a:off x="1115616" y="1772816"/>
            <a:ext cx="81369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Nejčastějším PO v 1. i 2. roce SV Pedagogická intervence ve škole (1 hodina).</a:t>
            </a:r>
          </a:p>
          <a:p>
            <a:pPr marL="285750" indent="-285750">
              <a:buFontTx/>
              <a:buChar char="-"/>
            </a:pPr>
            <a:r>
              <a:rPr lang="cs-CZ" dirty="0"/>
              <a:t>celkem 13 060 a 9 417 případů</a:t>
            </a:r>
          </a:p>
          <a:p>
            <a:pPr marL="285750" indent="-285750">
              <a:buFontTx/>
              <a:buChar char="-"/>
            </a:pPr>
            <a:r>
              <a:rPr lang="cs-CZ" dirty="0"/>
              <a:t>z toho 6 487 (50 %) a 7 502 (80 %) s požadavkem na finanční prostředky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2. nejčastějším PO v obou rocích Předmět speciálně pedagogické péče (1 hodina).</a:t>
            </a:r>
          </a:p>
          <a:p>
            <a:pPr marL="285750" indent="-285750">
              <a:buFontTx/>
              <a:buChar char="-"/>
            </a:pPr>
            <a:r>
              <a:rPr lang="cs-CZ" dirty="0"/>
              <a:t>(8 820/3 839 a 4 045/2 896).</a:t>
            </a:r>
          </a:p>
          <a:p>
            <a:endParaRPr lang="cs-CZ" dirty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Ve školním roce 2017/18 začaly školy po intenzivní osvětě ve větší míře ukončovat ty druhy podpůrných opatření s požadavkem na finance, které měly být ve skutečnosti sdíleny mezi více žáky a finance tak požadovány pouze jedenkrát.</a:t>
            </a:r>
          </a:p>
        </p:txBody>
      </p:sp>
    </p:spTree>
    <p:extLst>
      <p:ext uri="{BB962C8B-B14F-4D97-AF65-F5344CB8AC3E}">
        <p14:creationId xmlns:p14="http://schemas.microsoft.com/office/powerpoint/2010/main" val="263592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7199" y="260648"/>
            <a:ext cx="8128627" cy="783293"/>
          </a:xfrm>
        </p:spPr>
        <p:txBody>
          <a:bodyPr>
            <a:normAutofit/>
          </a:bodyPr>
          <a:lstStyle/>
          <a:p>
            <a:pPr algn="ctr"/>
            <a:r>
              <a:rPr lang="cs-CZ" sz="3000" b="1" dirty="0">
                <a:solidFill>
                  <a:schemeClr val="bg1"/>
                </a:solidFill>
              </a:rPr>
              <a:t>Ekonomický pohled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2520" y="1397000"/>
            <a:ext cx="7886700" cy="4980623"/>
          </a:xfrm>
        </p:spPr>
        <p:txBody>
          <a:bodyPr/>
          <a:lstStyle/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1800" dirty="0"/>
              <a:t>zahrnuty výdaje na NFN podpůrných opatření 2. až 5. stupně vykázaných ve výkazech R 44-99, resp. R 43-01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1800" dirty="0"/>
              <a:t>2016 – 2018 - postupné překlopení dosavadních výdajů na „individuální integraci“ do běžných škol a tříd z režimu příplatků na druh a závažnost hendikepu do režimu NFN podpůrných opatření v rámci </a:t>
            </a:r>
            <a:r>
              <a:rPr lang="cs-CZ" sz="1800" dirty="0" err="1"/>
              <a:t>rediagnostiky</a:t>
            </a:r>
            <a:r>
              <a:rPr lang="cs-CZ" sz="1800" dirty="0"/>
              <a:t> + výrazné navýšení rozsahu i finančního zajištění podpory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1800" dirty="0"/>
              <a:t>změna vyhlášky č. 27/2016 Sb. účinná od 1. ledna 2018 (č. 416/2017 Sb.) – úprava NFN asistentů pedagoga a dalších personálních PO (úspora cca 1 mld. Kč pro rok 2018)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1800" dirty="0"/>
              <a:t>zahrnuty i výdaje na podpůrná opatření ve speciálních školách a třídách – k 1. lednu 2019 činí </a:t>
            </a:r>
            <a:r>
              <a:rPr lang="cs-CZ" sz="1800" b="1" dirty="0">
                <a:solidFill>
                  <a:schemeClr val="accent1">
                    <a:lumMod val="75000"/>
                  </a:schemeClr>
                </a:solidFill>
              </a:rPr>
              <a:t>16,85%</a:t>
            </a:r>
            <a:r>
              <a:rPr lang="cs-CZ" sz="1800" dirty="0"/>
              <a:t> celkového objemu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17</a:t>
            </a:fld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xmlns="" id="{6DB3B49C-A30F-459F-9F68-280BC67C7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844494"/>
              </p:ext>
            </p:extLst>
          </p:nvPr>
        </p:nvGraphicFramePr>
        <p:xfrm>
          <a:off x="547198" y="1268760"/>
          <a:ext cx="7886700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75">
                  <a:extLst>
                    <a:ext uri="{9D8B030D-6E8A-4147-A177-3AD203B41FA5}">
                      <a16:colId xmlns:a16="http://schemas.microsoft.com/office/drawing/2014/main" xmlns="" val="3118898563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xmlns="" val="3008290004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xmlns="" val="1727081237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xmlns="" val="94944531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cs-CZ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predikce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8768711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cs-CZ" b="1" dirty="0"/>
                        <a:t>58 734 347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2 304 638 177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7030A0"/>
                          </a:solidFill>
                        </a:rPr>
                        <a:t>5 423 815 415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7 282 636 639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4910909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cs-CZ" dirty="0"/>
                        <a:t>září - prosinec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3223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346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0154758C-A88E-473A-A1F3-0739D3B62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3" y="1556792"/>
            <a:ext cx="7632849" cy="5184576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predikce 2019 </a:t>
            </a:r>
            <a:r>
              <a:rPr lang="cs-CZ" sz="2000" dirty="0"/>
              <a:t>– zvýšení platů pedagogických pracovníků od 1. ledna 2019 + navýšení objemu finančních prostředků státního rozpočtu pro speciální školství (800 mil. Kč + 100 mil. Kč) 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speciální školy a třídy </a:t>
            </a:r>
            <a:r>
              <a:rPr lang="cs-CZ" dirty="0"/>
              <a:t>– nesystémový způsob financování umožněný stávajícím systémem financování </a:t>
            </a:r>
            <a:r>
              <a:rPr lang="cs-CZ" dirty="0" err="1"/>
              <a:t>RgŠ</a:t>
            </a:r>
            <a:r>
              <a:rPr lang="cs-CZ" dirty="0"/>
              <a:t> – kombinace normativního financování + NFN podpůrných opatření (v každém kraji jiný přístup)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1 227 465 902 Kč </a:t>
            </a:r>
            <a:r>
              <a:rPr lang="cs-CZ" dirty="0"/>
              <a:t>– výdaje na NFN podpůrných opatření personálního charakteru ve speciálních školách a třídách k 1. lednu 2019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návrh systémové změny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od 1. ledna 2020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cs-CZ" dirty="0"/>
              <a:t>personální stabilizace a standardizace speciálních škol a tříd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cs-CZ" dirty="0"/>
              <a:t>snížení zátěže školských poradenských zařízení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cs-CZ" dirty="0"/>
              <a:t>převedení daného objemu finančních prostředků do standardního financování </a:t>
            </a:r>
            <a:r>
              <a:rPr lang="cs-CZ" dirty="0" err="1"/>
              <a:t>RgŠ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B3AC1176-74FA-4CC0-97DD-8C7B25D7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03790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7199" y="395223"/>
            <a:ext cx="8128627" cy="577598"/>
          </a:xfrm>
        </p:spPr>
        <p:txBody>
          <a:bodyPr>
            <a:normAutofit/>
          </a:bodyPr>
          <a:lstStyle/>
          <a:p>
            <a:pPr algn="ctr"/>
            <a:r>
              <a:rPr lang="cs-CZ" sz="2800" b="1" dirty="0"/>
              <a:t>Legislativní pohled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39" y="1483360"/>
            <a:ext cx="7102259" cy="4693603"/>
          </a:xfrm>
        </p:spPr>
        <p:txBody>
          <a:bodyPr/>
          <a:lstStyle/>
          <a:p>
            <a:pPr lvl="0"/>
            <a:r>
              <a:rPr lang="cs-CZ" dirty="0"/>
              <a:t>Novela školského zákona č. 82/2015 Sb., účinná od 1. 9. 2016</a:t>
            </a:r>
          </a:p>
          <a:p>
            <a:pPr lvl="0"/>
            <a:r>
              <a:rPr lang="cs-CZ" dirty="0"/>
              <a:t>Vyhláška č. 27/2016 Sb., účinná od 1. 9. 2016</a:t>
            </a:r>
          </a:p>
          <a:p>
            <a:pPr lvl="0"/>
            <a:r>
              <a:rPr lang="cs-CZ" dirty="0"/>
              <a:t>Novely vyhlášky </a:t>
            </a:r>
          </a:p>
          <a:p>
            <a:pPr lvl="0"/>
            <a:endParaRPr lang="cs-CZ" dirty="0"/>
          </a:p>
          <a:p>
            <a:pPr marL="738900" lvl="2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cs-CZ" dirty="0"/>
              <a:t>č. 270/2017 Sb., účinná od 1. 9. 2017 (část 1. 12. 2017 a 1. 9. 2018)</a:t>
            </a:r>
          </a:p>
          <a:p>
            <a:pPr marL="738900" lvl="2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cs-CZ" dirty="0"/>
              <a:t>č. 416/2017 Sb., účinná od 1. 1. 2018</a:t>
            </a:r>
          </a:p>
          <a:p>
            <a:pPr marL="738900" lvl="2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cs-CZ" dirty="0"/>
              <a:t>č. 244/2018 Sb., účinná od 1. 11. 2018 (přijímací řízení)</a:t>
            </a:r>
          </a:p>
          <a:p>
            <a:pPr marL="738900" lvl="2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cs-CZ" dirty="0"/>
              <a:t>připravovaná novela vyhlášky aktuálně projednávána LRV s navrhovanou účinností od 1. 10. 2019</a:t>
            </a:r>
          </a:p>
          <a:p>
            <a:pPr>
              <a:lnSpc>
                <a:spcPct val="150000"/>
              </a:lnSpc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1656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332656"/>
            <a:ext cx="7920880" cy="648072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2400" b="1" dirty="0">
                <a:solidFill>
                  <a:srgbClr val="418E96"/>
                </a:solidFill>
              </a:rPr>
              <a:t>	            </a:t>
            </a:r>
            <a:r>
              <a:rPr lang="cs-CZ" sz="3200" b="1" dirty="0">
                <a:solidFill>
                  <a:schemeClr val="bg1"/>
                </a:solidFill>
              </a:rPr>
              <a:t>Předškolní vzdělávání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r>
              <a:rPr lang="cs-CZ" dirty="0"/>
              <a:t>Ve školním roce 2018/19 celkem 5 287 MŠ</a:t>
            </a:r>
          </a:p>
          <a:p>
            <a:pPr marL="0" indent="0">
              <a:buNone/>
            </a:pPr>
            <a:r>
              <a:rPr lang="cs-CZ" dirty="0"/>
              <a:t>	(5 175 běžných, 112 speciálních)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Oproti 2017/18 zvýšení počtu o 18 MŠ, počet speciálních o 2 MŠ</a:t>
            </a:r>
          </a:p>
          <a:p>
            <a:r>
              <a:rPr lang="cs-CZ" dirty="0"/>
              <a:t>Počet dětí v MŠ meziročně vzrostl na 363 776</a:t>
            </a:r>
          </a:p>
          <a:p>
            <a:pPr marL="0" indent="0">
              <a:buNone/>
            </a:pPr>
            <a:r>
              <a:rPr lang="cs-CZ" dirty="0"/>
              <a:t>	(362 653 - 2016/17, 362 756 - 2017/18)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Nárůst hlavně v běžných MŠ (meziročně o 1 006 dětí),                              ve speciálních MŠ nepatrný nárůst (o 14 dětí)</a:t>
            </a:r>
          </a:p>
          <a:p>
            <a:r>
              <a:rPr lang="cs-CZ" dirty="0"/>
              <a:t>Podíl dětí ve speciálních MŠ téměř neměnný                                          (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0,78 %  2018/19, </a:t>
            </a:r>
            <a:r>
              <a:rPr lang="cs-CZ" dirty="0"/>
              <a:t>0,77 %  2017/18,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0,79 % 2016/17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Trend nárůstu počtu dětí se SVP v běžných MŠ je dlouhodobý.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    (mezi 2016/17 a 2017/18 o 382 dětí, mezi 2017/18 a 2018/19 o 423 dětí)</a:t>
            </a:r>
          </a:p>
          <a:p>
            <a:r>
              <a:rPr lang="cs-CZ" dirty="0"/>
              <a:t>Celkem 8 408 dětí se SVP v běžných MŠ.</a:t>
            </a:r>
          </a:p>
        </p:txBody>
      </p:sp>
    </p:spTree>
    <p:extLst>
      <p:ext uri="{BB962C8B-B14F-4D97-AF65-F5344CB8AC3E}">
        <p14:creationId xmlns:p14="http://schemas.microsoft.com/office/powerpoint/2010/main" val="237232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E845F78-839E-4BF4-ACF7-009974312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xmlns="" id="{CFD25ADC-885F-43B2-80B2-AD4796AF0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7" y="1340768"/>
            <a:ext cx="7750331" cy="5184576"/>
          </a:xfrm>
        </p:spPr>
        <p:txBody>
          <a:bodyPr/>
          <a:lstStyle/>
          <a:p>
            <a:pPr marL="0" indent="0">
              <a:buNone/>
            </a:pPr>
            <a:r>
              <a:rPr lang="cs-CZ" sz="3000" b="1" dirty="0"/>
              <a:t>        Novela účinná od 1. 9. 2017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2000" dirty="0"/>
              <a:t>§10: vymezuje práci s Plánem pedagogické podpory ve školách; </a:t>
            </a:r>
          </a:p>
          <a:p>
            <a:r>
              <a:rPr lang="cs-CZ" sz="2000" dirty="0"/>
              <a:t>§13: umožňuje, aby zpráva z vyšetření a Doporučení pro vzdělávání byla zákonným zástupcům zaslána poštou;</a:t>
            </a:r>
          </a:p>
          <a:p>
            <a:r>
              <a:rPr lang="cs-CZ" sz="2000" dirty="0"/>
              <a:t>na dobu 1 roku vrátila lhůta 4 měsíců pro poskytnutí školské poradenské služby;</a:t>
            </a:r>
          </a:p>
          <a:p>
            <a:r>
              <a:rPr lang="cs-CZ" sz="2000" dirty="0"/>
              <a:t>další úpravy se vztahovaly k vydávání Doporučení pro žáky s lehkým mentálním postižením, které mají zpřesnit postup kontroly a vyhodnocování zařazení žáka do vzdělávání ve škole;</a:t>
            </a:r>
          </a:p>
          <a:p>
            <a:r>
              <a:rPr lang="cs-CZ" sz="2000" dirty="0"/>
              <a:t>došlo ke změně velikosti skupiny, ve které může být poskytováno podpůrné opatření v podobě pedagogické intervence (ze 4 žáků na 6);</a:t>
            </a:r>
          </a:p>
          <a:p>
            <a:r>
              <a:rPr lang="cs-CZ" sz="2000" dirty="0"/>
              <a:t>došlo i k úpravě formulářů tak, aby lépe vyhovovaly zaběhnuté praxi;</a:t>
            </a:r>
          </a:p>
          <a:p>
            <a:r>
              <a:rPr lang="cs-CZ" sz="2000" dirty="0"/>
              <a:t>změny uvedené v přílohách pak nabyly společně účinnosti až 1. prosince 2017.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B3AC1176-74FA-4CC0-97DD-8C7B25D7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6903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xmlns="" id="{FBD180AE-DE75-45FB-8DC9-CEC53BFA8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xmlns="" id="{8E12D63B-0772-41D3-BC67-63FEFD574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5" y="1484784"/>
            <a:ext cx="7318283" cy="4692179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Novela účinná od 1. 1. 2018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rozdělení asistenta pedagoga na dvojí typ podpory: 1. vykonávající složitější vzdělávací asistenci, 2. zaměřující se na pomocnou a obslužnou činnost</a:t>
            </a:r>
          </a:p>
          <a:p>
            <a:r>
              <a:rPr lang="cs-CZ" dirty="0"/>
              <a:t>zohlednění nepřímé pedagogické činnosti AP v normované finanční náročnosti</a:t>
            </a:r>
          </a:p>
          <a:p>
            <a:r>
              <a:rPr lang="cs-CZ" dirty="0"/>
              <a:t>úprava normované finanční náročnosti asistentů (podle reálných výdajů vyplývajících ze sesbíraných údajů)</a:t>
            </a:r>
          </a:p>
          <a:p>
            <a:r>
              <a:rPr lang="cs-CZ" dirty="0"/>
              <a:t>rozšíření rozvrstvení úvazků asistentů pedagoga, které doporučuje ŠPZ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30EEF935-C216-4454-AFF5-7773CA27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20585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842BD90-DB3F-49CC-88CC-405209B83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99" y="681037"/>
            <a:ext cx="8128627" cy="5280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0D6CFB96-FD0D-4A75-BAA5-87B71DEB6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188640"/>
            <a:ext cx="7416193" cy="614104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                    Aktuálně navrhovaná novela účinná 			od 1. 10. 2019</a:t>
            </a:r>
          </a:p>
          <a:p>
            <a:r>
              <a:rPr lang="cs-CZ" dirty="0"/>
              <a:t>IVP není zpravidla třeba doporučovat, pokud informace o vzdělávání žáka v doporučení;</a:t>
            </a:r>
          </a:p>
          <a:p>
            <a:r>
              <a:rPr lang="cs-CZ" dirty="0"/>
              <a:t>úprava poskytování podpůrných opatření prvního stupně školou – fakultativní plán pedagogické podpory</a:t>
            </a:r>
          </a:p>
          <a:p>
            <a:r>
              <a:rPr lang="cs-CZ" dirty="0"/>
              <a:t>Výsledky vyšetření, na jejichž základě se vyhodnocuje doporučení, nesmí být starší 6 měsíců (prodlouženo z dosavadních 3)</a:t>
            </a:r>
          </a:p>
          <a:p>
            <a:r>
              <a:rPr lang="cs-CZ" dirty="0"/>
              <a:t>Platnost doporučení nepřesáhne 2 roky, v odůvodněných případech 4 roky (pro LMP první doporučení 1 rok, dále pak nejvýše 2 roky) a prodloužení i dalších lhůt</a:t>
            </a:r>
          </a:p>
          <a:p>
            <a:r>
              <a:rPr lang="cs-CZ" dirty="0"/>
              <a:t>Pouze 1 doporučení na 1 období (pokud nedošlo ke změně poměrů)</a:t>
            </a:r>
          </a:p>
          <a:p>
            <a:r>
              <a:rPr lang="cs-CZ" dirty="0"/>
              <a:t>Ve třídě vykonávají přímou pedagogickou činnost souběžně nejvýše 3 pedagogičtí pracovníci, z toho nejvýše 1 asistent pedagoga (výjimka pro školy podle § 16 odst. 9 a spádové školy)</a:t>
            </a:r>
          </a:p>
          <a:p>
            <a:r>
              <a:rPr lang="cs-CZ" dirty="0"/>
              <a:t>Zrušení povinnosti </a:t>
            </a:r>
            <a:r>
              <a:rPr lang="cs-CZ" dirty="0" err="1"/>
              <a:t>jednodruhovosti</a:t>
            </a:r>
            <a:r>
              <a:rPr lang="cs-CZ" dirty="0"/>
              <a:t> škol (kromě mentálního postižení)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8F1AB8D6-DEE7-4156-A935-4B6D15ED2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8568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332656"/>
            <a:ext cx="7920880" cy="6480720"/>
          </a:xfrm>
        </p:spPr>
        <p:txBody>
          <a:bodyPr>
            <a:normAutofit fontScale="92500"/>
          </a:bodyPr>
          <a:lstStyle/>
          <a:p>
            <a:pPr marL="0" indent="0" fontAlgn="t">
              <a:buNone/>
            </a:pPr>
            <a:r>
              <a:rPr lang="cs-CZ" sz="2400" b="1" dirty="0">
                <a:solidFill>
                  <a:srgbClr val="418E96"/>
                </a:solidFill>
              </a:rPr>
              <a:t>	              </a:t>
            </a:r>
            <a:r>
              <a:rPr lang="cs-CZ" sz="3200" b="1" dirty="0">
                <a:solidFill>
                  <a:schemeClr val="bg1"/>
                </a:solidFill>
              </a:rPr>
              <a:t>Předškolní vzdělávání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r>
              <a:rPr lang="cs-CZ" dirty="0"/>
              <a:t>Celkový počet dětí se Z16/9 ve školním roce 2018/19 je 11 245                     (o 457 více než v roce 2017/18, o 759 více než v roce 2016/17).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Pokračoval dlouhodobý trend klesajícího podílu dětí se Z16/9 ve speciálních třídách MŠ. Od 2015/16 pokles z 74 % na 61 %. </a:t>
            </a:r>
          </a:p>
          <a:p>
            <a:r>
              <a:rPr lang="cs-CZ" dirty="0"/>
              <a:t>Podíly dětí v ryze speciálních MŠ od roku 2015/16  z 30 % na 25 %.</a:t>
            </a:r>
          </a:p>
          <a:p>
            <a:endParaRPr lang="cs-CZ" dirty="0"/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Podíl dětí se Z16/9 v běžných třídách MŠ mezi roky 2015/16 a 2018/19 rostl - z 26 % na 39 %.</a:t>
            </a:r>
          </a:p>
          <a:p>
            <a:r>
              <a:rPr lang="cs-CZ" dirty="0"/>
              <a:t>V roce 2018/19 počet dětí se Z16/9 v běžných třídách převýšil počet těchto dětí ve speciálních třídách běžných MŠ (4 367 vs. 4 041).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Dlouhodobě postupný nárůst počtů dětí téměř u všech Z16/9 s výjimkou zrakového postižení a souběžného postižení více vadami (například PAS).</a:t>
            </a:r>
          </a:p>
          <a:p>
            <a:r>
              <a:rPr lang="cs-CZ" dirty="0"/>
              <a:t>Nejvyšší nárůst u vývojových poruch a vad řeči.</a:t>
            </a:r>
          </a:p>
          <a:p>
            <a:r>
              <a:rPr lang="cs-CZ" dirty="0"/>
              <a:t>Meziročně se zvýšily počty dětí s mentálním postižením:</a:t>
            </a:r>
          </a:p>
          <a:p>
            <a:pPr lvl="1"/>
            <a:r>
              <a:rPr lang="cs-CZ" dirty="0"/>
              <a:t>u lehkého meziročně o 8,3 % (z 348 na 377 dětí)</a:t>
            </a:r>
          </a:p>
          <a:p>
            <a:pPr lvl="1"/>
            <a:r>
              <a:rPr lang="cs-CZ" dirty="0"/>
              <a:t>u středně těžkého o 19,7 % (z 233 na 279 dětí)</a:t>
            </a:r>
          </a:p>
          <a:p>
            <a:pPr lvl="1"/>
            <a:r>
              <a:rPr lang="cs-CZ" dirty="0"/>
              <a:t>u těžkého a hlubokého o 32,7 % (ze 49 na 65 dětí)</a:t>
            </a:r>
          </a:p>
        </p:txBody>
      </p:sp>
    </p:spTree>
    <p:extLst>
      <p:ext uri="{BB962C8B-B14F-4D97-AF65-F5344CB8AC3E}">
        <p14:creationId xmlns:p14="http://schemas.microsoft.com/office/powerpoint/2010/main" val="267681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260648"/>
            <a:ext cx="7920880" cy="6597352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	</a:t>
            </a:r>
            <a:r>
              <a:rPr lang="cs-CZ" sz="3200" b="1" dirty="0">
                <a:solidFill>
                  <a:schemeClr val="bg1"/>
                </a:solidFill>
              </a:rPr>
              <a:t>      Počet a podíl dětí se Z16/9 v MŠ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B4255EDF-0A6A-4513-B936-8418036840E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664026"/>
            <a:ext cx="9144000" cy="28803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15008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260648"/>
            <a:ext cx="7920880" cy="6597352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	</a:t>
            </a:r>
            <a:r>
              <a:rPr lang="cs-CZ" sz="3200" b="1" dirty="0">
                <a:solidFill>
                  <a:schemeClr val="bg1"/>
                </a:solidFill>
              </a:rPr>
              <a:t>  20 nejčastějších PO v MŠ (2017/18)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FEF70F7F-AD57-4271-9EF1-F7DFC6B2108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-15078" y="1556792"/>
            <a:ext cx="9144000" cy="432048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4978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260648"/>
            <a:ext cx="7920880" cy="6597352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	</a:t>
            </a:r>
            <a:r>
              <a:rPr lang="cs-CZ" sz="3200" b="1" dirty="0">
                <a:solidFill>
                  <a:schemeClr val="bg1"/>
                </a:solidFill>
              </a:rPr>
              <a:t>  20 nejčastějších PO v MŠ (2016/17)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75329057-8FCE-4020-B5B4-5AF828A55AE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556792"/>
            <a:ext cx="9144000" cy="43924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2163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332656"/>
            <a:ext cx="7920880" cy="648072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2400" b="1" dirty="0">
                <a:solidFill>
                  <a:srgbClr val="418E96"/>
                </a:solidFill>
              </a:rPr>
              <a:t>	              </a:t>
            </a:r>
            <a:r>
              <a:rPr lang="cs-CZ" sz="3200" b="1" dirty="0">
                <a:solidFill>
                  <a:schemeClr val="bg1"/>
                </a:solidFill>
              </a:rPr>
              <a:t>Základní vzdělávání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Ve školním roce 2018/19 celkem 4 172 ZŠ (o 17 více než loni).</a:t>
            </a:r>
          </a:p>
          <a:p>
            <a:r>
              <a:rPr lang="cs-CZ" dirty="0"/>
              <a:t>Z celkového počtu ZŠ  3 843 běžných, 329 ryze speciálních.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 roce 2017/18 oproti roku 2016/17 pokles o 17 speciálních ZŠ                (5 ukončilo činnost, ostatní sloučeny s jinou školou nebo zřídily nově i běžné třídy).</a:t>
            </a:r>
          </a:p>
          <a:p>
            <a:r>
              <a:rPr lang="cs-CZ" dirty="0"/>
              <a:t>Pokles počtu ryze speciálních ZŠ zaznamenán již mezi 2015/16 a 2016/17 - o 39, dominantně důsledek toho, že od 1. 9. 2016 přestaly být školy při ZÚOV považovány za speciální.)</a:t>
            </a:r>
          </a:p>
          <a:p>
            <a:endParaRPr lang="cs-CZ" dirty="0"/>
          </a:p>
          <a:p>
            <a:r>
              <a:rPr lang="cs-CZ" dirty="0"/>
              <a:t>I v roce 2018/19 pokračuje dlouhodobý trend nárůstu počtu tříd v ZŠ vyvolaný hlavně vstupem populačně silných ročníků do ZV.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Mezi roky 2016/17 a 2018/19 vzrostl počet tříd ZŠ z 45 116 na 46 774 (tj. o 3,7 %).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Ve speciálních ZŠ mezi roky 2016/17 a 2017/18 počet tříd klesl o 80.</a:t>
            </a:r>
          </a:p>
        </p:txBody>
      </p:sp>
    </p:spTree>
    <p:extLst>
      <p:ext uri="{BB962C8B-B14F-4D97-AF65-F5344CB8AC3E}">
        <p14:creationId xmlns:p14="http://schemas.microsoft.com/office/powerpoint/2010/main" val="275155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332656"/>
            <a:ext cx="7920880" cy="648072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2400" b="1" dirty="0">
                <a:solidFill>
                  <a:srgbClr val="418E96"/>
                </a:solidFill>
              </a:rPr>
              <a:t>	              </a:t>
            </a:r>
            <a:r>
              <a:rPr lang="cs-CZ" sz="3200" b="1" dirty="0">
                <a:solidFill>
                  <a:schemeClr val="bg1"/>
                </a:solidFill>
              </a:rPr>
              <a:t>Základní vzdělávání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Počet žáků všech ZŠ mezi školními roky 2016/17 a 2018/19 vzrostl          o 34 740 žáků (3,8 %) - z  906 188  na 940 928.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Počet žáků ryze speciálních ZŠ ve stejném období poklesl o 764 (3,3 %).</a:t>
            </a:r>
          </a:p>
          <a:p>
            <a:r>
              <a:rPr lang="cs-CZ" dirty="0"/>
              <a:t>V roce 2018/19 počet žáků speciálních ZŠ mírně narostl (o 44 žáků).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Změny počtů žáků speciálních ZŠ - podíly na celkovém počtu žáků ZŠ: 2015/16  až  2018/19  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2,8 %,</a:t>
            </a:r>
            <a:r>
              <a:rPr lang="cs-CZ" dirty="0"/>
              <a:t>  2,5 %, 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2,4 %,</a:t>
            </a:r>
            <a:r>
              <a:rPr lang="cs-CZ" dirty="0"/>
              <a:t>  2,2 %. </a:t>
            </a:r>
          </a:p>
        </p:txBody>
      </p:sp>
    </p:spTree>
    <p:extLst>
      <p:ext uri="{BB962C8B-B14F-4D97-AF65-F5344CB8AC3E}">
        <p14:creationId xmlns:p14="http://schemas.microsoft.com/office/powerpoint/2010/main" val="109801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332656"/>
            <a:ext cx="7920880" cy="648072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2400" b="1" dirty="0">
                <a:solidFill>
                  <a:srgbClr val="418E96"/>
                </a:solidFill>
              </a:rPr>
              <a:t>	           	</a:t>
            </a:r>
            <a:r>
              <a:rPr lang="cs-CZ" sz="4300" b="1" dirty="0">
                <a:solidFill>
                  <a:srgbClr val="418E96"/>
                </a:solidFill>
              </a:rPr>
              <a:t> </a:t>
            </a:r>
            <a:r>
              <a:rPr lang="cs-CZ" sz="3000" b="1" dirty="0">
                <a:solidFill>
                  <a:schemeClr val="bg1"/>
                </a:solidFill>
              </a:rPr>
              <a:t>Základní vzdělávání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Dlouhodobý trend zvyšování počtu žáků se Z16/9.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Od 2016/17 do 2018/19 došlo k nárůstu o 20 339 žáků se Z16/9.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Mezi 2016/17 a 2017/18 došlo k nárůstu o 13 987 žáků se Z16/9.</a:t>
            </a:r>
          </a:p>
          <a:p>
            <a:r>
              <a:rPr lang="cs-CZ" dirty="0"/>
              <a:t>Nárůst od počátku SV zejména: vývojové poruchy učení a chování, vady řeči a souběžná postižení více vadami. 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Poklesy v počtech žáků s PAS, které je možné zaznamenat od roku 2017/18 lze nejspíše vysvětlit jejich přesunem do kategorie souběžného postižení více vadami a nejedná se tak o skutečný pokles žáků s touto diagnózou.</a:t>
            </a:r>
          </a:p>
          <a:p>
            <a:r>
              <a:rPr lang="cs-CZ" dirty="0"/>
              <a:t>Od 2017/18 dramatický nárůst počtu žáků s diagnostikovanými vývojovými poruchami chování (aktuálně 23 %, loni 40 %).</a:t>
            </a:r>
            <a:endParaRPr lang="cs-CZ" sz="3200" b="1" dirty="0">
              <a:solidFill>
                <a:schemeClr val="bg1"/>
              </a:solidFill>
            </a:endParaRPr>
          </a:p>
          <a:p>
            <a:endParaRPr lang="cs-CZ" dirty="0"/>
          </a:p>
          <a:p>
            <a:r>
              <a:rPr lang="cs-CZ" dirty="0"/>
              <a:t>Dlouhodobý trend snižování podílu žáků se Z16/9 ve speciálních ZŠ: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2015/16  30 %,  </a:t>
            </a:r>
            <a:r>
              <a:rPr lang="cs-CZ" dirty="0"/>
              <a:t>2016/17 28 %, 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2017/18 23 %,  </a:t>
            </a:r>
            <a:r>
              <a:rPr lang="cs-CZ" dirty="0"/>
              <a:t>2018/19 21 %</a:t>
            </a:r>
          </a:p>
        </p:txBody>
      </p:sp>
    </p:spTree>
    <p:extLst>
      <p:ext uri="{BB962C8B-B14F-4D97-AF65-F5344CB8AC3E}">
        <p14:creationId xmlns:p14="http://schemas.microsoft.com/office/powerpoint/2010/main" val="409750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11070</TotalTime>
  <Words>879</Words>
  <Application>Microsoft Office PowerPoint</Application>
  <PresentationFormat>Předvádění na obrazovce (4:3)</PresentationFormat>
  <Paragraphs>166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Motiv systému Office</vt:lpstr>
      <vt:lpstr>Analýza implementace inkluzívního vzdělávání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Ekonomický pohled</vt:lpstr>
      <vt:lpstr>Prezentace aplikace PowerPoint</vt:lpstr>
      <vt:lpstr>Legislativní pohled</vt:lpstr>
      <vt:lpstr> 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Holíková Jana</cp:lastModifiedBy>
  <cp:revision>341</cp:revision>
  <dcterms:created xsi:type="dcterms:W3CDTF">2013-10-09T10:41:53Z</dcterms:created>
  <dcterms:modified xsi:type="dcterms:W3CDTF">2019-05-29T12:10:39Z</dcterms:modified>
</cp:coreProperties>
</file>